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 id="2147483672" r:id="rId3"/>
  </p:sldMasterIdLst>
  <p:notesMasterIdLst>
    <p:notesMasterId r:id="rId54"/>
  </p:notesMasterIdLst>
  <p:handoutMasterIdLst>
    <p:handoutMasterId r:id="rId55"/>
  </p:handoutMasterIdLst>
  <p:sldIdLst>
    <p:sldId id="260" r:id="rId4"/>
    <p:sldId id="256" r:id="rId5"/>
    <p:sldId id="269" r:id="rId6"/>
    <p:sldId id="271" r:id="rId7"/>
    <p:sldId id="273" r:id="rId8"/>
    <p:sldId id="309" r:id="rId9"/>
    <p:sldId id="275" r:id="rId10"/>
    <p:sldId id="311"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310" r:id="rId25"/>
    <p:sldId id="289" r:id="rId26"/>
    <p:sldId id="290" r:id="rId27"/>
    <p:sldId id="291" r:id="rId28"/>
    <p:sldId id="292" r:id="rId29"/>
    <p:sldId id="293" r:id="rId30"/>
    <p:sldId id="294" r:id="rId31"/>
    <p:sldId id="295" r:id="rId32"/>
    <p:sldId id="320" r:id="rId33"/>
    <p:sldId id="296" r:id="rId34"/>
    <p:sldId id="297" r:id="rId35"/>
    <p:sldId id="298" r:id="rId36"/>
    <p:sldId id="299" r:id="rId37"/>
    <p:sldId id="315" r:id="rId38"/>
    <p:sldId id="316" r:id="rId39"/>
    <p:sldId id="317" r:id="rId40"/>
    <p:sldId id="318" r:id="rId41"/>
    <p:sldId id="319" r:id="rId42"/>
    <p:sldId id="300" r:id="rId43"/>
    <p:sldId id="301" r:id="rId44"/>
    <p:sldId id="302" r:id="rId45"/>
    <p:sldId id="303" r:id="rId46"/>
    <p:sldId id="304" r:id="rId47"/>
    <p:sldId id="312" r:id="rId48"/>
    <p:sldId id="305" r:id="rId49"/>
    <p:sldId id="313" r:id="rId50"/>
    <p:sldId id="307" r:id="rId51"/>
    <p:sldId id="314" r:id="rId52"/>
    <p:sldId id="308" r:id="rId5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无标题节" id="{24D45CCB-0349-404A-8366-56573B08BD8E}">
          <p14:sldIdLst>
            <p14:sldId id="260"/>
            <p14:sldId id="256"/>
            <p14:sldId id="269"/>
            <p14:sldId id="271"/>
            <p14:sldId id="273"/>
            <p14:sldId id="309"/>
            <p14:sldId id="275"/>
            <p14:sldId id="311"/>
            <p14:sldId id="276"/>
            <p14:sldId id="277"/>
            <p14:sldId id="278"/>
            <p14:sldId id="279"/>
            <p14:sldId id="280"/>
            <p14:sldId id="281"/>
            <p14:sldId id="282"/>
            <p14:sldId id="283"/>
            <p14:sldId id="284"/>
            <p14:sldId id="285"/>
            <p14:sldId id="286"/>
            <p14:sldId id="287"/>
            <p14:sldId id="288"/>
            <p14:sldId id="310"/>
            <p14:sldId id="289"/>
            <p14:sldId id="290"/>
            <p14:sldId id="291"/>
            <p14:sldId id="292"/>
            <p14:sldId id="293"/>
            <p14:sldId id="294"/>
            <p14:sldId id="295"/>
            <p14:sldId id="320"/>
            <p14:sldId id="296"/>
            <p14:sldId id="297"/>
            <p14:sldId id="298"/>
            <p14:sldId id="299"/>
            <p14:sldId id="315"/>
            <p14:sldId id="316"/>
            <p14:sldId id="317"/>
            <p14:sldId id="318"/>
            <p14:sldId id="319"/>
            <p14:sldId id="300"/>
            <p14:sldId id="301"/>
            <p14:sldId id="302"/>
            <p14:sldId id="303"/>
            <p14:sldId id="304"/>
            <p14:sldId id="312"/>
            <p14:sldId id="305"/>
            <p14:sldId id="313"/>
            <p14:sldId id="307"/>
            <p14:sldId id="314"/>
            <p14:sldId id="308"/>
          </p14:sldIdLst>
        </p14:section>
      </p14:sectionLst>
    </p:ext>
    <p:ext uri="{EFAFB233-063F-42B5-8137-9DF3F51BA10A}">
      <p15:sldGuideLst xmlns:p15="http://schemas.microsoft.com/office/powerpoint/2012/main">
        <p15:guide id="1" orient="horz" pos="2197"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29">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80808"/>
    <a:srgbClr val="375FB9"/>
    <a:srgbClr val="44AED0"/>
    <a:srgbClr val="FFFFFF"/>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451"/>
    <p:restoredTop sz="83422"/>
  </p:normalViewPr>
  <p:slideViewPr>
    <p:cSldViewPr>
      <p:cViewPr varScale="1">
        <p:scale>
          <a:sx n="56" d="100"/>
          <a:sy n="56" d="100"/>
        </p:scale>
        <p:origin x="820" y="44"/>
      </p:cViewPr>
      <p:guideLst>
        <p:guide orient="horz" pos="2197"/>
        <p:guide pos="3840"/>
      </p:guideLst>
    </p:cSldViewPr>
  </p:slideViewPr>
  <p:notesTextViewPr>
    <p:cViewPr>
      <p:scale>
        <a:sx n="100" d="100"/>
        <a:sy n="100" d="100"/>
      </p:scale>
      <p:origin x="0" y="0"/>
    </p:cViewPr>
  </p:notesTextViewPr>
  <p:notesViewPr>
    <p:cSldViewPr>
      <p:cViewPr varScale="1">
        <p:scale>
          <a:sx n="97" d="100"/>
          <a:sy n="97" d="100"/>
        </p:scale>
        <p:origin x="3688" y="208"/>
      </p:cViewPr>
      <p:guideLst>
        <p:guide orient="horz" pos="2929"/>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presProps" Target="presProps.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2795148-F839-4DEE-B5F0-61A28C7E6D6F}" type="doc">
      <dgm:prSet loTypeId="urn:microsoft.com/office/officeart/2005/8/layout/hierarchy2#1" loCatId="hierarchy" qsTypeId="urn:microsoft.com/office/officeart/2005/8/quickstyle/simple1#1" qsCatId="simple" csTypeId="urn:microsoft.com/office/officeart/2005/8/colors/accent1_2#1" csCatId="accent1" phldr="1"/>
      <dgm:spPr/>
      <dgm:t>
        <a:bodyPr/>
        <a:lstStyle/>
        <a:p>
          <a:endParaRPr lang="zh-CN" altLang="en-US"/>
        </a:p>
      </dgm:t>
    </dgm:pt>
    <dgm:pt modelId="{F042E55E-83B3-4C78-950E-97F890C2D52B}">
      <dgm:prSet phldrT="[文本]" custT="1"/>
      <dgm:spPr>
        <a:solidFill>
          <a:schemeClr val="accent1"/>
        </a:solidFill>
      </dgm:spPr>
      <dgm:t>
        <a:bodyPr/>
        <a:lstStyle/>
        <a:p>
          <a:r>
            <a:rPr lang="zh-CN" altLang="en-US" sz="2400" b="1" dirty="0">
              <a:solidFill>
                <a:srgbClr val="FFFF00"/>
              </a:solidFill>
              <a:latin typeface="宋体" panose="02010600030101010101" pitchFamily="2" charset="-122"/>
              <a:ea typeface="宋体" panose="02010600030101010101" pitchFamily="2" charset="-122"/>
            </a:rPr>
            <a:t>处方</a:t>
          </a:r>
        </a:p>
      </dgm:t>
    </dgm:pt>
    <dgm:pt modelId="{4490895B-BC97-4869-81D7-5361C33E0B4C}" type="parTrans" cxnId="{B3A53873-688C-48D2-B529-F9AB669FBD27}">
      <dgm:prSet/>
      <dgm:spPr/>
      <dgm:t>
        <a:bodyPr/>
        <a:lstStyle/>
        <a:p>
          <a:endParaRPr lang="zh-CN" altLang="en-US" sz="2400" b="1">
            <a:solidFill>
              <a:srgbClr val="FFFF00"/>
            </a:solidFill>
            <a:latin typeface="宋体" panose="02010600030101010101" pitchFamily="2" charset="-122"/>
            <a:ea typeface="宋体" panose="02010600030101010101" pitchFamily="2" charset="-122"/>
          </a:endParaRPr>
        </a:p>
      </dgm:t>
    </dgm:pt>
    <dgm:pt modelId="{EC68D8F4-ACD8-4B54-8282-427F3139D260}" type="sibTrans" cxnId="{B3A53873-688C-48D2-B529-F9AB669FBD27}">
      <dgm:prSet/>
      <dgm:spPr/>
      <dgm:t>
        <a:bodyPr/>
        <a:lstStyle/>
        <a:p>
          <a:endParaRPr lang="zh-CN" altLang="en-US" sz="2400" b="1">
            <a:solidFill>
              <a:srgbClr val="FFFF00"/>
            </a:solidFill>
            <a:latin typeface="宋体" panose="02010600030101010101" pitchFamily="2" charset="-122"/>
            <a:ea typeface="宋体" panose="02010600030101010101" pitchFamily="2" charset="-122"/>
          </a:endParaRPr>
        </a:p>
      </dgm:t>
    </dgm:pt>
    <dgm:pt modelId="{6BFCFBDE-6CA9-4AEF-A283-FAA1E714EA3C}">
      <dgm:prSet phldrT="[文本]" custT="1"/>
      <dgm:spPr/>
      <dgm:t>
        <a:bodyPr/>
        <a:lstStyle/>
        <a:p>
          <a:r>
            <a:rPr lang="zh-CN" altLang="en-US" sz="2400" b="1" dirty="0">
              <a:solidFill>
                <a:srgbClr val="FFFF00"/>
              </a:solidFill>
              <a:latin typeface="宋体" panose="02010600030101010101" pitchFamily="2" charset="-122"/>
              <a:ea typeface="宋体" panose="02010600030101010101" pitchFamily="2" charset="-122"/>
            </a:rPr>
            <a:t>不合理</a:t>
          </a:r>
        </a:p>
      </dgm:t>
    </dgm:pt>
    <dgm:pt modelId="{CF5DE304-1E5C-4C7D-8EF6-74E9F2149E76}" type="parTrans" cxnId="{3B867B26-B27D-4661-804F-DC3F21258696}">
      <dgm:prSet custT="1"/>
      <dgm:spPr/>
      <dgm:t>
        <a:bodyPr/>
        <a:lstStyle/>
        <a:p>
          <a:endParaRPr lang="zh-CN" altLang="en-US" sz="2400" b="1">
            <a:solidFill>
              <a:srgbClr val="FFFF00"/>
            </a:solidFill>
            <a:latin typeface="宋体" panose="02010600030101010101" pitchFamily="2" charset="-122"/>
            <a:ea typeface="宋体" panose="02010600030101010101" pitchFamily="2" charset="-122"/>
          </a:endParaRPr>
        </a:p>
      </dgm:t>
    </dgm:pt>
    <dgm:pt modelId="{9E8C8DE7-8CE1-4D4E-8A85-432828918E77}" type="sibTrans" cxnId="{3B867B26-B27D-4661-804F-DC3F21258696}">
      <dgm:prSet/>
      <dgm:spPr/>
      <dgm:t>
        <a:bodyPr/>
        <a:lstStyle/>
        <a:p>
          <a:endParaRPr lang="zh-CN" altLang="en-US" sz="2400" b="1">
            <a:solidFill>
              <a:srgbClr val="FFFF00"/>
            </a:solidFill>
            <a:latin typeface="宋体" panose="02010600030101010101" pitchFamily="2" charset="-122"/>
            <a:ea typeface="宋体" panose="02010600030101010101" pitchFamily="2" charset="-122"/>
          </a:endParaRPr>
        </a:p>
      </dgm:t>
    </dgm:pt>
    <dgm:pt modelId="{A85E3511-E2D8-4D46-AA95-9369CD7CE8AB}">
      <dgm:prSet phldrT="[文本]" custT="1"/>
      <dgm:spPr/>
      <dgm:t>
        <a:bodyPr/>
        <a:lstStyle/>
        <a:p>
          <a:r>
            <a:rPr lang="zh-CN" altLang="en-US" sz="2400" b="1" dirty="0">
              <a:solidFill>
                <a:srgbClr val="FFFF00"/>
              </a:solidFill>
              <a:latin typeface="宋体" panose="02010600030101010101" pitchFamily="2" charset="-122"/>
              <a:ea typeface="宋体" panose="02010600030101010101" pitchFamily="2" charset="-122"/>
            </a:rPr>
            <a:t>不规范处方</a:t>
          </a:r>
        </a:p>
      </dgm:t>
    </dgm:pt>
    <dgm:pt modelId="{017BB9B2-00C9-474D-8919-6F5F7E7A81AE}" type="parTrans" cxnId="{9D0F9A51-DED8-4C54-90CF-54FC9786DC72}">
      <dgm:prSet custT="1"/>
      <dgm:spPr/>
      <dgm:t>
        <a:bodyPr/>
        <a:lstStyle/>
        <a:p>
          <a:endParaRPr lang="zh-CN" altLang="en-US" sz="2400" b="1">
            <a:solidFill>
              <a:srgbClr val="FFFF00"/>
            </a:solidFill>
            <a:latin typeface="宋体" panose="02010600030101010101" pitchFamily="2" charset="-122"/>
            <a:ea typeface="宋体" panose="02010600030101010101" pitchFamily="2" charset="-122"/>
          </a:endParaRPr>
        </a:p>
      </dgm:t>
    </dgm:pt>
    <dgm:pt modelId="{3DEB0ABB-DEF2-4918-ABFB-043CD6828714}" type="sibTrans" cxnId="{9D0F9A51-DED8-4C54-90CF-54FC9786DC72}">
      <dgm:prSet/>
      <dgm:spPr/>
      <dgm:t>
        <a:bodyPr/>
        <a:lstStyle/>
        <a:p>
          <a:endParaRPr lang="zh-CN" altLang="en-US" sz="2400" b="1">
            <a:solidFill>
              <a:srgbClr val="FFFF00"/>
            </a:solidFill>
            <a:latin typeface="宋体" panose="02010600030101010101" pitchFamily="2" charset="-122"/>
            <a:ea typeface="宋体" panose="02010600030101010101" pitchFamily="2" charset="-122"/>
          </a:endParaRPr>
        </a:p>
      </dgm:t>
    </dgm:pt>
    <dgm:pt modelId="{F964A7EF-F5D0-4041-B1C9-AAEA5D69946D}">
      <dgm:prSet phldrT="[文本]" custT="1"/>
      <dgm:spPr/>
      <dgm:t>
        <a:bodyPr/>
        <a:lstStyle/>
        <a:p>
          <a:r>
            <a:rPr lang="zh-CN" altLang="en-US" sz="2400" b="1" dirty="0">
              <a:solidFill>
                <a:srgbClr val="FFFF00"/>
              </a:solidFill>
              <a:latin typeface="宋体" panose="02010600030101010101" pitchFamily="2" charset="-122"/>
              <a:ea typeface="宋体" panose="02010600030101010101" pitchFamily="2" charset="-122"/>
            </a:rPr>
            <a:t>不适宜处方</a:t>
          </a:r>
        </a:p>
      </dgm:t>
    </dgm:pt>
    <dgm:pt modelId="{CF929064-D851-4AA6-A15F-0DB1D3C674B8}" type="parTrans" cxnId="{01A17699-1AE1-4788-A9FD-A272686C5E30}">
      <dgm:prSet custT="1"/>
      <dgm:spPr/>
      <dgm:t>
        <a:bodyPr/>
        <a:lstStyle/>
        <a:p>
          <a:endParaRPr lang="zh-CN" altLang="en-US" sz="2400" b="1">
            <a:solidFill>
              <a:srgbClr val="FFFF00"/>
            </a:solidFill>
            <a:latin typeface="宋体" panose="02010600030101010101" pitchFamily="2" charset="-122"/>
            <a:ea typeface="宋体" panose="02010600030101010101" pitchFamily="2" charset="-122"/>
          </a:endParaRPr>
        </a:p>
      </dgm:t>
    </dgm:pt>
    <dgm:pt modelId="{1FEB27A2-1DCF-4C90-92A0-A2255925570D}" type="sibTrans" cxnId="{01A17699-1AE1-4788-A9FD-A272686C5E30}">
      <dgm:prSet/>
      <dgm:spPr/>
      <dgm:t>
        <a:bodyPr/>
        <a:lstStyle/>
        <a:p>
          <a:endParaRPr lang="zh-CN" altLang="en-US" sz="2400" b="1">
            <a:solidFill>
              <a:srgbClr val="FFFF00"/>
            </a:solidFill>
            <a:latin typeface="宋体" panose="02010600030101010101" pitchFamily="2" charset="-122"/>
            <a:ea typeface="宋体" panose="02010600030101010101" pitchFamily="2" charset="-122"/>
          </a:endParaRPr>
        </a:p>
      </dgm:t>
    </dgm:pt>
    <dgm:pt modelId="{26CDDE4E-24F1-473D-9E36-3C17D4988456}">
      <dgm:prSet phldrT="[文本]" custT="1"/>
      <dgm:spPr/>
      <dgm:t>
        <a:bodyPr/>
        <a:lstStyle/>
        <a:p>
          <a:r>
            <a:rPr lang="zh-CN" altLang="en-US" sz="2400" b="1" dirty="0">
              <a:solidFill>
                <a:srgbClr val="FFFF00"/>
              </a:solidFill>
              <a:latin typeface="宋体" panose="02010600030101010101" pitchFamily="2" charset="-122"/>
              <a:ea typeface="宋体" panose="02010600030101010101" pitchFamily="2" charset="-122"/>
            </a:rPr>
            <a:t>超常处方</a:t>
          </a:r>
        </a:p>
      </dgm:t>
    </dgm:pt>
    <dgm:pt modelId="{EBA7A14C-A10D-49F5-B345-0AF0A74DD48A}" type="parTrans" cxnId="{3637E4DD-C3E4-4400-8104-9CB952D71B5F}">
      <dgm:prSet custT="1"/>
      <dgm:spPr/>
      <dgm:t>
        <a:bodyPr/>
        <a:lstStyle/>
        <a:p>
          <a:endParaRPr lang="zh-CN" altLang="en-US" sz="2400" b="1">
            <a:solidFill>
              <a:srgbClr val="FFFF00"/>
            </a:solidFill>
            <a:latin typeface="宋体" panose="02010600030101010101" pitchFamily="2" charset="-122"/>
            <a:ea typeface="宋体" panose="02010600030101010101" pitchFamily="2" charset="-122"/>
          </a:endParaRPr>
        </a:p>
      </dgm:t>
    </dgm:pt>
    <dgm:pt modelId="{391AC27D-5FBB-4B63-B00B-FB743CBC0610}" type="sibTrans" cxnId="{3637E4DD-C3E4-4400-8104-9CB952D71B5F}">
      <dgm:prSet/>
      <dgm:spPr/>
      <dgm:t>
        <a:bodyPr/>
        <a:lstStyle/>
        <a:p>
          <a:endParaRPr lang="zh-CN" altLang="en-US" sz="2400" b="1">
            <a:solidFill>
              <a:srgbClr val="FFFF00"/>
            </a:solidFill>
            <a:latin typeface="宋体" panose="02010600030101010101" pitchFamily="2" charset="-122"/>
            <a:ea typeface="宋体" panose="02010600030101010101" pitchFamily="2" charset="-122"/>
          </a:endParaRPr>
        </a:p>
      </dgm:t>
    </dgm:pt>
    <dgm:pt modelId="{28951C03-798F-4111-8608-4A77AB51691E}">
      <dgm:prSet phldrT="[文本]" custT="1"/>
      <dgm:spPr/>
      <dgm:t>
        <a:bodyPr/>
        <a:lstStyle/>
        <a:p>
          <a:r>
            <a:rPr lang="zh-CN" altLang="en-US" sz="2400" b="1" dirty="0">
              <a:solidFill>
                <a:srgbClr val="FFFF00"/>
              </a:solidFill>
              <a:latin typeface="宋体" panose="02010600030101010101" pitchFamily="2" charset="-122"/>
              <a:ea typeface="宋体" panose="02010600030101010101" pitchFamily="2" charset="-122"/>
            </a:rPr>
            <a:t>合理</a:t>
          </a:r>
        </a:p>
      </dgm:t>
    </dgm:pt>
    <dgm:pt modelId="{1B5D5C4C-F5F4-4ABA-89B7-7BEC836E548A}" type="sibTrans" cxnId="{7592B656-1CAB-46A9-93B8-D46F73BE7309}">
      <dgm:prSet/>
      <dgm:spPr/>
      <dgm:t>
        <a:bodyPr/>
        <a:lstStyle/>
        <a:p>
          <a:endParaRPr lang="zh-CN" altLang="en-US" sz="2400" b="1">
            <a:solidFill>
              <a:srgbClr val="FFFF00"/>
            </a:solidFill>
            <a:latin typeface="宋体" panose="02010600030101010101" pitchFamily="2" charset="-122"/>
            <a:ea typeface="宋体" panose="02010600030101010101" pitchFamily="2" charset="-122"/>
          </a:endParaRPr>
        </a:p>
      </dgm:t>
    </dgm:pt>
    <dgm:pt modelId="{7A127BBC-EA2C-4513-937A-7034F6E2F6DF}" type="parTrans" cxnId="{7592B656-1CAB-46A9-93B8-D46F73BE7309}">
      <dgm:prSet custT="1"/>
      <dgm:spPr/>
      <dgm:t>
        <a:bodyPr/>
        <a:lstStyle/>
        <a:p>
          <a:endParaRPr lang="zh-CN" altLang="en-US" sz="2400" b="1">
            <a:solidFill>
              <a:srgbClr val="FFFF00"/>
            </a:solidFill>
            <a:latin typeface="宋体" panose="02010600030101010101" pitchFamily="2" charset="-122"/>
            <a:ea typeface="宋体" panose="02010600030101010101" pitchFamily="2" charset="-122"/>
          </a:endParaRPr>
        </a:p>
      </dgm:t>
    </dgm:pt>
    <dgm:pt modelId="{3B106035-1EA4-425A-B395-5CF34C1C86E1}" type="pres">
      <dgm:prSet presAssocID="{E2795148-F839-4DEE-B5F0-61A28C7E6D6F}" presName="diagram" presStyleCnt="0">
        <dgm:presLayoutVars>
          <dgm:chPref val="1"/>
          <dgm:dir/>
          <dgm:animOne val="branch"/>
          <dgm:animLvl val="lvl"/>
          <dgm:resizeHandles val="exact"/>
        </dgm:presLayoutVars>
      </dgm:prSet>
      <dgm:spPr/>
    </dgm:pt>
    <dgm:pt modelId="{BF59D798-A893-43F9-A502-163BA3BC47A9}" type="pres">
      <dgm:prSet presAssocID="{F042E55E-83B3-4C78-950E-97F890C2D52B}" presName="root1" presStyleCnt="0"/>
      <dgm:spPr/>
    </dgm:pt>
    <dgm:pt modelId="{0F0FE535-CD2D-49A8-8713-49E37BE8D8EC}" type="pres">
      <dgm:prSet presAssocID="{F042E55E-83B3-4C78-950E-97F890C2D52B}" presName="LevelOneTextNode" presStyleLbl="node0" presStyleIdx="0" presStyleCnt="1">
        <dgm:presLayoutVars>
          <dgm:chPref val="3"/>
        </dgm:presLayoutVars>
      </dgm:prSet>
      <dgm:spPr/>
    </dgm:pt>
    <dgm:pt modelId="{CF5C21FA-1C12-4921-B493-F62276511E6B}" type="pres">
      <dgm:prSet presAssocID="{F042E55E-83B3-4C78-950E-97F890C2D52B}" presName="level2hierChild" presStyleCnt="0"/>
      <dgm:spPr/>
    </dgm:pt>
    <dgm:pt modelId="{121C4EDC-6D3E-4E69-85E0-9E27012E5D6E}" type="pres">
      <dgm:prSet presAssocID="{CF5DE304-1E5C-4C7D-8EF6-74E9F2149E76}" presName="conn2-1" presStyleLbl="parChTrans1D2" presStyleIdx="0" presStyleCnt="2"/>
      <dgm:spPr/>
    </dgm:pt>
    <dgm:pt modelId="{9B3E358C-066B-4F5D-9429-DAF40EFB1AAA}" type="pres">
      <dgm:prSet presAssocID="{CF5DE304-1E5C-4C7D-8EF6-74E9F2149E76}" presName="connTx" presStyleLbl="parChTrans1D2" presStyleIdx="0" presStyleCnt="2"/>
      <dgm:spPr/>
    </dgm:pt>
    <dgm:pt modelId="{58BA754A-F246-4960-A28F-324A01E2E426}" type="pres">
      <dgm:prSet presAssocID="{6BFCFBDE-6CA9-4AEF-A283-FAA1E714EA3C}" presName="root2" presStyleCnt="0"/>
      <dgm:spPr/>
    </dgm:pt>
    <dgm:pt modelId="{C10302AF-F314-4CA8-BBD5-E284E2E8E5D0}" type="pres">
      <dgm:prSet presAssocID="{6BFCFBDE-6CA9-4AEF-A283-FAA1E714EA3C}" presName="LevelTwoTextNode" presStyleLbl="node2" presStyleIdx="0" presStyleCnt="2">
        <dgm:presLayoutVars>
          <dgm:chPref val="3"/>
        </dgm:presLayoutVars>
      </dgm:prSet>
      <dgm:spPr/>
    </dgm:pt>
    <dgm:pt modelId="{FB56803D-C9E5-4F49-853D-35AA7C61B406}" type="pres">
      <dgm:prSet presAssocID="{6BFCFBDE-6CA9-4AEF-A283-FAA1E714EA3C}" presName="level3hierChild" presStyleCnt="0"/>
      <dgm:spPr/>
    </dgm:pt>
    <dgm:pt modelId="{E4CB6C5E-BD04-40F1-AB81-6D2997EB2B97}" type="pres">
      <dgm:prSet presAssocID="{017BB9B2-00C9-474D-8919-6F5F7E7A81AE}" presName="conn2-1" presStyleLbl="parChTrans1D3" presStyleIdx="0" presStyleCnt="3"/>
      <dgm:spPr/>
    </dgm:pt>
    <dgm:pt modelId="{B267B4C4-08A0-4154-B022-1A7F9671DE0B}" type="pres">
      <dgm:prSet presAssocID="{017BB9B2-00C9-474D-8919-6F5F7E7A81AE}" presName="connTx" presStyleLbl="parChTrans1D3" presStyleIdx="0" presStyleCnt="3"/>
      <dgm:spPr/>
    </dgm:pt>
    <dgm:pt modelId="{81D65CDF-D3F6-454A-931E-B0CE35096A94}" type="pres">
      <dgm:prSet presAssocID="{A85E3511-E2D8-4D46-AA95-9369CD7CE8AB}" presName="root2" presStyleCnt="0"/>
      <dgm:spPr/>
    </dgm:pt>
    <dgm:pt modelId="{25D4C278-BA01-4EA4-A52A-E061B7A60FE3}" type="pres">
      <dgm:prSet presAssocID="{A85E3511-E2D8-4D46-AA95-9369CD7CE8AB}" presName="LevelTwoTextNode" presStyleLbl="node3" presStyleIdx="0" presStyleCnt="3">
        <dgm:presLayoutVars>
          <dgm:chPref val="3"/>
        </dgm:presLayoutVars>
      </dgm:prSet>
      <dgm:spPr/>
    </dgm:pt>
    <dgm:pt modelId="{0D4D6C7A-6365-4777-8BAD-65343E97CA17}" type="pres">
      <dgm:prSet presAssocID="{A85E3511-E2D8-4D46-AA95-9369CD7CE8AB}" presName="level3hierChild" presStyleCnt="0"/>
      <dgm:spPr/>
    </dgm:pt>
    <dgm:pt modelId="{8E2E4E9B-149E-499A-85B3-22315D57BFC4}" type="pres">
      <dgm:prSet presAssocID="{CF929064-D851-4AA6-A15F-0DB1D3C674B8}" presName="conn2-1" presStyleLbl="parChTrans1D3" presStyleIdx="1" presStyleCnt="3"/>
      <dgm:spPr/>
    </dgm:pt>
    <dgm:pt modelId="{006BB3E1-F287-4A13-8DEA-2D9FE3600C61}" type="pres">
      <dgm:prSet presAssocID="{CF929064-D851-4AA6-A15F-0DB1D3C674B8}" presName="connTx" presStyleLbl="parChTrans1D3" presStyleIdx="1" presStyleCnt="3"/>
      <dgm:spPr/>
    </dgm:pt>
    <dgm:pt modelId="{32C01356-22BA-4075-8BA0-7266777BB73C}" type="pres">
      <dgm:prSet presAssocID="{F964A7EF-F5D0-4041-B1C9-AAEA5D69946D}" presName="root2" presStyleCnt="0"/>
      <dgm:spPr/>
    </dgm:pt>
    <dgm:pt modelId="{FBE8C883-36DE-44F4-AC98-89FB0699163B}" type="pres">
      <dgm:prSet presAssocID="{F964A7EF-F5D0-4041-B1C9-AAEA5D69946D}" presName="LevelTwoTextNode" presStyleLbl="node3" presStyleIdx="1" presStyleCnt="3">
        <dgm:presLayoutVars>
          <dgm:chPref val="3"/>
        </dgm:presLayoutVars>
      </dgm:prSet>
      <dgm:spPr/>
    </dgm:pt>
    <dgm:pt modelId="{8693D6FE-1C05-468F-BE44-DF7C5B641C8F}" type="pres">
      <dgm:prSet presAssocID="{F964A7EF-F5D0-4041-B1C9-AAEA5D69946D}" presName="level3hierChild" presStyleCnt="0"/>
      <dgm:spPr/>
    </dgm:pt>
    <dgm:pt modelId="{672D441B-AF18-4D3B-ACE3-7E453BD30E65}" type="pres">
      <dgm:prSet presAssocID="{EBA7A14C-A10D-49F5-B345-0AF0A74DD48A}" presName="conn2-1" presStyleLbl="parChTrans1D3" presStyleIdx="2" presStyleCnt="3"/>
      <dgm:spPr/>
    </dgm:pt>
    <dgm:pt modelId="{4D06F129-9196-43F5-97C4-4AE1CF315189}" type="pres">
      <dgm:prSet presAssocID="{EBA7A14C-A10D-49F5-B345-0AF0A74DD48A}" presName="connTx" presStyleLbl="parChTrans1D3" presStyleIdx="2" presStyleCnt="3"/>
      <dgm:spPr/>
    </dgm:pt>
    <dgm:pt modelId="{A9CE9D19-420D-4746-9E29-457ADE46BBE4}" type="pres">
      <dgm:prSet presAssocID="{26CDDE4E-24F1-473D-9E36-3C17D4988456}" presName="root2" presStyleCnt="0"/>
      <dgm:spPr/>
    </dgm:pt>
    <dgm:pt modelId="{2FF96205-91ED-4013-A613-3DDFA47138CC}" type="pres">
      <dgm:prSet presAssocID="{26CDDE4E-24F1-473D-9E36-3C17D4988456}" presName="LevelTwoTextNode" presStyleLbl="node3" presStyleIdx="2" presStyleCnt="3">
        <dgm:presLayoutVars>
          <dgm:chPref val="3"/>
        </dgm:presLayoutVars>
      </dgm:prSet>
      <dgm:spPr/>
    </dgm:pt>
    <dgm:pt modelId="{A1B66CD0-CEB4-49F9-B204-0246CF96A3DE}" type="pres">
      <dgm:prSet presAssocID="{26CDDE4E-24F1-473D-9E36-3C17D4988456}" presName="level3hierChild" presStyleCnt="0"/>
      <dgm:spPr/>
    </dgm:pt>
    <dgm:pt modelId="{4A2E9976-53DF-499A-BC65-F148B82CB105}" type="pres">
      <dgm:prSet presAssocID="{7A127BBC-EA2C-4513-937A-7034F6E2F6DF}" presName="conn2-1" presStyleLbl="parChTrans1D2" presStyleIdx="1" presStyleCnt="2"/>
      <dgm:spPr/>
    </dgm:pt>
    <dgm:pt modelId="{B355282F-09B6-4629-AF4C-88CF66F0AAEB}" type="pres">
      <dgm:prSet presAssocID="{7A127BBC-EA2C-4513-937A-7034F6E2F6DF}" presName="connTx" presStyleLbl="parChTrans1D2" presStyleIdx="1" presStyleCnt="2"/>
      <dgm:spPr/>
    </dgm:pt>
    <dgm:pt modelId="{A9E2A0AE-FBC2-407D-A56C-129A56CA7262}" type="pres">
      <dgm:prSet presAssocID="{28951C03-798F-4111-8608-4A77AB51691E}" presName="root2" presStyleCnt="0"/>
      <dgm:spPr/>
    </dgm:pt>
    <dgm:pt modelId="{F7F3E49E-6A6B-4A4D-B55D-155ABE45EDC8}" type="pres">
      <dgm:prSet presAssocID="{28951C03-798F-4111-8608-4A77AB51691E}" presName="LevelTwoTextNode" presStyleLbl="node2" presStyleIdx="1" presStyleCnt="2">
        <dgm:presLayoutVars>
          <dgm:chPref val="3"/>
        </dgm:presLayoutVars>
      </dgm:prSet>
      <dgm:spPr/>
    </dgm:pt>
    <dgm:pt modelId="{10A0B39C-13C9-41CE-8BD2-F9FCD3D734BE}" type="pres">
      <dgm:prSet presAssocID="{28951C03-798F-4111-8608-4A77AB51691E}" presName="level3hierChild" presStyleCnt="0"/>
      <dgm:spPr/>
    </dgm:pt>
  </dgm:ptLst>
  <dgm:cxnLst>
    <dgm:cxn modelId="{B0F62C00-18A7-4F49-A6BC-1F0F65E3AE67}" type="presOf" srcId="{CF5DE304-1E5C-4C7D-8EF6-74E9F2149E76}" destId="{121C4EDC-6D3E-4E69-85E0-9E27012E5D6E}" srcOrd="0" destOrd="0" presId="urn:microsoft.com/office/officeart/2005/8/layout/hierarchy2#1"/>
    <dgm:cxn modelId="{4E71850E-9E39-A041-B6D7-D0D9DF19363A}" type="presOf" srcId="{F964A7EF-F5D0-4041-B1C9-AAEA5D69946D}" destId="{FBE8C883-36DE-44F4-AC98-89FB0699163B}" srcOrd="0" destOrd="0" presId="urn:microsoft.com/office/officeart/2005/8/layout/hierarchy2#1"/>
    <dgm:cxn modelId="{EE39920F-BA9A-BC46-96CC-6C4978BEDC2B}" type="presOf" srcId="{F042E55E-83B3-4C78-950E-97F890C2D52B}" destId="{0F0FE535-CD2D-49A8-8713-49E37BE8D8EC}" srcOrd="0" destOrd="0" presId="urn:microsoft.com/office/officeart/2005/8/layout/hierarchy2#1"/>
    <dgm:cxn modelId="{3B867B26-B27D-4661-804F-DC3F21258696}" srcId="{F042E55E-83B3-4C78-950E-97F890C2D52B}" destId="{6BFCFBDE-6CA9-4AEF-A283-FAA1E714EA3C}" srcOrd="0" destOrd="0" parTransId="{CF5DE304-1E5C-4C7D-8EF6-74E9F2149E76}" sibTransId="{9E8C8DE7-8CE1-4D4E-8A85-432828918E77}"/>
    <dgm:cxn modelId="{8D03322E-C71B-ED49-9551-20968EBE0656}" type="presOf" srcId="{CF929064-D851-4AA6-A15F-0DB1D3C674B8}" destId="{006BB3E1-F287-4A13-8DEA-2D9FE3600C61}" srcOrd="1" destOrd="0" presId="urn:microsoft.com/office/officeart/2005/8/layout/hierarchy2#1"/>
    <dgm:cxn modelId="{F057E234-6881-9A48-A405-ED355A3FD225}" type="presOf" srcId="{6BFCFBDE-6CA9-4AEF-A283-FAA1E714EA3C}" destId="{C10302AF-F314-4CA8-BBD5-E284E2E8E5D0}" srcOrd="0" destOrd="0" presId="urn:microsoft.com/office/officeart/2005/8/layout/hierarchy2#1"/>
    <dgm:cxn modelId="{F5AB9F5B-AC3C-F746-9E48-E966103CE0D0}" type="presOf" srcId="{A85E3511-E2D8-4D46-AA95-9369CD7CE8AB}" destId="{25D4C278-BA01-4EA4-A52A-E061B7A60FE3}" srcOrd="0" destOrd="0" presId="urn:microsoft.com/office/officeart/2005/8/layout/hierarchy2#1"/>
    <dgm:cxn modelId="{FBEF6269-97DB-6148-AF6B-8D905A39F08A}" type="presOf" srcId="{7A127BBC-EA2C-4513-937A-7034F6E2F6DF}" destId="{4A2E9976-53DF-499A-BC65-F148B82CB105}" srcOrd="0" destOrd="0" presId="urn:microsoft.com/office/officeart/2005/8/layout/hierarchy2#1"/>
    <dgm:cxn modelId="{9D0F9A51-DED8-4C54-90CF-54FC9786DC72}" srcId="{6BFCFBDE-6CA9-4AEF-A283-FAA1E714EA3C}" destId="{A85E3511-E2D8-4D46-AA95-9369CD7CE8AB}" srcOrd="0" destOrd="0" parTransId="{017BB9B2-00C9-474D-8919-6F5F7E7A81AE}" sibTransId="{3DEB0ABB-DEF2-4918-ABFB-043CD6828714}"/>
    <dgm:cxn modelId="{B3A53873-688C-48D2-B529-F9AB669FBD27}" srcId="{E2795148-F839-4DEE-B5F0-61A28C7E6D6F}" destId="{F042E55E-83B3-4C78-950E-97F890C2D52B}" srcOrd="0" destOrd="0" parTransId="{4490895B-BC97-4869-81D7-5361C33E0B4C}" sibTransId="{EC68D8F4-ACD8-4B54-8282-427F3139D260}"/>
    <dgm:cxn modelId="{7592B656-1CAB-46A9-93B8-D46F73BE7309}" srcId="{F042E55E-83B3-4C78-950E-97F890C2D52B}" destId="{28951C03-798F-4111-8608-4A77AB51691E}" srcOrd="1" destOrd="0" parTransId="{7A127BBC-EA2C-4513-937A-7034F6E2F6DF}" sibTransId="{1B5D5C4C-F5F4-4ABA-89B7-7BEC836E548A}"/>
    <dgm:cxn modelId="{857FD47C-B958-E546-A3A3-396CE06FED07}" type="presOf" srcId="{7A127BBC-EA2C-4513-937A-7034F6E2F6DF}" destId="{B355282F-09B6-4629-AF4C-88CF66F0AAEB}" srcOrd="1" destOrd="0" presId="urn:microsoft.com/office/officeart/2005/8/layout/hierarchy2#1"/>
    <dgm:cxn modelId="{ABDE0C84-6F33-3341-B4BE-27F799D6B281}" type="presOf" srcId="{26CDDE4E-24F1-473D-9E36-3C17D4988456}" destId="{2FF96205-91ED-4013-A613-3DDFA47138CC}" srcOrd="0" destOrd="0" presId="urn:microsoft.com/office/officeart/2005/8/layout/hierarchy2#1"/>
    <dgm:cxn modelId="{8B0F5989-26DA-8A42-82F2-4400D24BAA75}" type="presOf" srcId="{CF929064-D851-4AA6-A15F-0DB1D3C674B8}" destId="{8E2E4E9B-149E-499A-85B3-22315D57BFC4}" srcOrd="0" destOrd="0" presId="urn:microsoft.com/office/officeart/2005/8/layout/hierarchy2#1"/>
    <dgm:cxn modelId="{8D72958D-1B65-0949-9EFE-E0980456009E}" type="presOf" srcId="{017BB9B2-00C9-474D-8919-6F5F7E7A81AE}" destId="{E4CB6C5E-BD04-40F1-AB81-6D2997EB2B97}" srcOrd="0" destOrd="0" presId="urn:microsoft.com/office/officeart/2005/8/layout/hierarchy2#1"/>
    <dgm:cxn modelId="{01A17699-1AE1-4788-A9FD-A272686C5E30}" srcId="{6BFCFBDE-6CA9-4AEF-A283-FAA1E714EA3C}" destId="{F964A7EF-F5D0-4041-B1C9-AAEA5D69946D}" srcOrd="1" destOrd="0" parTransId="{CF929064-D851-4AA6-A15F-0DB1D3C674B8}" sibTransId="{1FEB27A2-1DCF-4C90-92A0-A2255925570D}"/>
    <dgm:cxn modelId="{62CD659A-D5F3-6C42-9285-B0A079931295}" type="presOf" srcId="{EBA7A14C-A10D-49F5-B345-0AF0A74DD48A}" destId="{672D441B-AF18-4D3B-ACE3-7E453BD30E65}" srcOrd="0" destOrd="0" presId="urn:microsoft.com/office/officeart/2005/8/layout/hierarchy2#1"/>
    <dgm:cxn modelId="{3760479D-4DD9-2344-B74A-96D41C7B374A}" type="presOf" srcId="{E2795148-F839-4DEE-B5F0-61A28C7E6D6F}" destId="{3B106035-1EA4-425A-B395-5CF34C1C86E1}" srcOrd="0" destOrd="0" presId="urn:microsoft.com/office/officeart/2005/8/layout/hierarchy2#1"/>
    <dgm:cxn modelId="{BB1EBBB6-46F6-C643-B52A-C2DCD72B5E14}" type="presOf" srcId="{CF5DE304-1E5C-4C7D-8EF6-74E9F2149E76}" destId="{9B3E358C-066B-4F5D-9429-DAF40EFB1AAA}" srcOrd="1" destOrd="0" presId="urn:microsoft.com/office/officeart/2005/8/layout/hierarchy2#1"/>
    <dgm:cxn modelId="{0A08F2C8-B652-9C4E-BCC8-1EA8A5A3F181}" type="presOf" srcId="{EBA7A14C-A10D-49F5-B345-0AF0A74DD48A}" destId="{4D06F129-9196-43F5-97C4-4AE1CF315189}" srcOrd="1" destOrd="0" presId="urn:microsoft.com/office/officeart/2005/8/layout/hierarchy2#1"/>
    <dgm:cxn modelId="{D224B8CE-A80C-3F4F-AB81-B5B1DF6D8BDF}" type="presOf" srcId="{28951C03-798F-4111-8608-4A77AB51691E}" destId="{F7F3E49E-6A6B-4A4D-B55D-155ABE45EDC8}" srcOrd="0" destOrd="0" presId="urn:microsoft.com/office/officeart/2005/8/layout/hierarchy2#1"/>
    <dgm:cxn modelId="{3637E4DD-C3E4-4400-8104-9CB952D71B5F}" srcId="{6BFCFBDE-6CA9-4AEF-A283-FAA1E714EA3C}" destId="{26CDDE4E-24F1-473D-9E36-3C17D4988456}" srcOrd="2" destOrd="0" parTransId="{EBA7A14C-A10D-49F5-B345-0AF0A74DD48A}" sibTransId="{391AC27D-5FBB-4B63-B00B-FB743CBC0610}"/>
    <dgm:cxn modelId="{341FA4DF-8A42-2948-8BA5-E8D053D81105}" type="presOf" srcId="{017BB9B2-00C9-474D-8919-6F5F7E7A81AE}" destId="{B267B4C4-08A0-4154-B022-1A7F9671DE0B}" srcOrd="1" destOrd="0" presId="urn:microsoft.com/office/officeart/2005/8/layout/hierarchy2#1"/>
    <dgm:cxn modelId="{0114D554-D6C7-D441-BC98-67C3DB3FD828}" type="presParOf" srcId="{3B106035-1EA4-425A-B395-5CF34C1C86E1}" destId="{BF59D798-A893-43F9-A502-163BA3BC47A9}" srcOrd="0" destOrd="0" presId="urn:microsoft.com/office/officeart/2005/8/layout/hierarchy2#1"/>
    <dgm:cxn modelId="{665B4AB2-5634-1248-8943-E02DC97164BF}" type="presParOf" srcId="{BF59D798-A893-43F9-A502-163BA3BC47A9}" destId="{0F0FE535-CD2D-49A8-8713-49E37BE8D8EC}" srcOrd="0" destOrd="0" presId="urn:microsoft.com/office/officeart/2005/8/layout/hierarchy2#1"/>
    <dgm:cxn modelId="{55F0016E-B619-354F-A695-41F97B5C68D0}" type="presParOf" srcId="{BF59D798-A893-43F9-A502-163BA3BC47A9}" destId="{CF5C21FA-1C12-4921-B493-F62276511E6B}" srcOrd="1" destOrd="0" presId="urn:microsoft.com/office/officeart/2005/8/layout/hierarchy2#1"/>
    <dgm:cxn modelId="{97918A31-57E1-D841-8DE0-F73271B67FC4}" type="presParOf" srcId="{CF5C21FA-1C12-4921-B493-F62276511E6B}" destId="{121C4EDC-6D3E-4E69-85E0-9E27012E5D6E}" srcOrd="0" destOrd="0" presId="urn:microsoft.com/office/officeart/2005/8/layout/hierarchy2#1"/>
    <dgm:cxn modelId="{98C09C4B-A414-E740-8FF3-3FE61D822D8C}" type="presParOf" srcId="{121C4EDC-6D3E-4E69-85E0-9E27012E5D6E}" destId="{9B3E358C-066B-4F5D-9429-DAF40EFB1AAA}" srcOrd="0" destOrd="0" presId="urn:microsoft.com/office/officeart/2005/8/layout/hierarchy2#1"/>
    <dgm:cxn modelId="{E91BB09A-AF5B-3846-AC31-83A63502E0B7}" type="presParOf" srcId="{CF5C21FA-1C12-4921-B493-F62276511E6B}" destId="{58BA754A-F246-4960-A28F-324A01E2E426}" srcOrd="1" destOrd="0" presId="urn:microsoft.com/office/officeart/2005/8/layout/hierarchy2#1"/>
    <dgm:cxn modelId="{C18B828E-F889-D04E-8877-711A4D833AC9}" type="presParOf" srcId="{58BA754A-F246-4960-A28F-324A01E2E426}" destId="{C10302AF-F314-4CA8-BBD5-E284E2E8E5D0}" srcOrd="0" destOrd="0" presId="urn:microsoft.com/office/officeart/2005/8/layout/hierarchy2#1"/>
    <dgm:cxn modelId="{7FA74704-F2AA-334A-82D2-1D799F502656}" type="presParOf" srcId="{58BA754A-F246-4960-A28F-324A01E2E426}" destId="{FB56803D-C9E5-4F49-853D-35AA7C61B406}" srcOrd="1" destOrd="0" presId="urn:microsoft.com/office/officeart/2005/8/layout/hierarchy2#1"/>
    <dgm:cxn modelId="{465336B5-3688-B347-BFBE-537792BCF19A}" type="presParOf" srcId="{FB56803D-C9E5-4F49-853D-35AA7C61B406}" destId="{E4CB6C5E-BD04-40F1-AB81-6D2997EB2B97}" srcOrd="0" destOrd="0" presId="urn:microsoft.com/office/officeart/2005/8/layout/hierarchy2#1"/>
    <dgm:cxn modelId="{3DA425D8-99C7-D845-828A-E1DFE2FF7795}" type="presParOf" srcId="{E4CB6C5E-BD04-40F1-AB81-6D2997EB2B97}" destId="{B267B4C4-08A0-4154-B022-1A7F9671DE0B}" srcOrd="0" destOrd="0" presId="urn:microsoft.com/office/officeart/2005/8/layout/hierarchy2#1"/>
    <dgm:cxn modelId="{CCD1AD31-597E-AF49-BC88-6390EE9AA8CF}" type="presParOf" srcId="{FB56803D-C9E5-4F49-853D-35AA7C61B406}" destId="{81D65CDF-D3F6-454A-931E-B0CE35096A94}" srcOrd="1" destOrd="0" presId="urn:microsoft.com/office/officeart/2005/8/layout/hierarchy2#1"/>
    <dgm:cxn modelId="{A4E20F4D-B697-8D42-ADA5-0E287099C792}" type="presParOf" srcId="{81D65CDF-D3F6-454A-931E-B0CE35096A94}" destId="{25D4C278-BA01-4EA4-A52A-E061B7A60FE3}" srcOrd="0" destOrd="0" presId="urn:microsoft.com/office/officeart/2005/8/layout/hierarchy2#1"/>
    <dgm:cxn modelId="{7EEED74F-06D1-C049-92B1-20E61D67ADC4}" type="presParOf" srcId="{81D65CDF-D3F6-454A-931E-B0CE35096A94}" destId="{0D4D6C7A-6365-4777-8BAD-65343E97CA17}" srcOrd="1" destOrd="0" presId="urn:microsoft.com/office/officeart/2005/8/layout/hierarchy2#1"/>
    <dgm:cxn modelId="{7AEB3370-7205-A84B-9FB0-AE84A397ABC6}" type="presParOf" srcId="{FB56803D-C9E5-4F49-853D-35AA7C61B406}" destId="{8E2E4E9B-149E-499A-85B3-22315D57BFC4}" srcOrd="2" destOrd="0" presId="urn:microsoft.com/office/officeart/2005/8/layout/hierarchy2#1"/>
    <dgm:cxn modelId="{3FE1DA22-2C3F-D348-A5DD-AF6DE7D666AC}" type="presParOf" srcId="{8E2E4E9B-149E-499A-85B3-22315D57BFC4}" destId="{006BB3E1-F287-4A13-8DEA-2D9FE3600C61}" srcOrd="0" destOrd="0" presId="urn:microsoft.com/office/officeart/2005/8/layout/hierarchy2#1"/>
    <dgm:cxn modelId="{FDDE50EE-436C-E74B-ACEB-1150E4B4B561}" type="presParOf" srcId="{FB56803D-C9E5-4F49-853D-35AA7C61B406}" destId="{32C01356-22BA-4075-8BA0-7266777BB73C}" srcOrd="3" destOrd="0" presId="urn:microsoft.com/office/officeart/2005/8/layout/hierarchy2#1"/>
    <dgm:cxn modelId="{8BA87C41-E9D6-744F-AD61-0836FBD404B1}" type="presParOf" srcId="{32C01356-22BA-4075-8BA0-7266777BB73C}" destId="{FBE8C883-36DE-44F4-AC98-89FB0699163B}" srcOrd="0" destOrd="0" presId="urn:microsoft.com/office/officeart/2005/8/layout/hierarchy2#1"/>
    <dgm:cxn modelId="{57D3DC59-2CDE-9C40-AA3F-08351735C8F1}" type="presParOf" srcId="{32C01356-22BA-4075-8BA0-7266777BB73C}" destId="{8693D6FE-1C05-468F-BE44-DF7C5B641C8F}" srcOrd="1" destOrd="0" presId="urn:microsoft.com/office/officeart/2005/8/layout/hierarchy2#1"/>
    <dgm:cxn modelId="{3FF1EBED-3442-3D43-BBA0-52F9F934E22B}" type="presParOf" srcId="{FB56803D-C9E5-4F49-853D-35AA7C61B406}" destId="{672D441B-AF18-4D3B-ACE3-7E453BD30E65}" srcOrd="4" destOrd="0" presId="urn:microsoft.com/office/officeart/2005/8/layout/hierarchy2#1"/>
    <dgm:cxn modelId="{CC5577C7-39ED-6049-9E4B-AD3746F9451E}" type="presParOf" srcId="{672D441B-AF18-4D3B-ACE3-7E453BD30E65}" destId="{4D06F129-9196-43F5-97C4-4AE1CF315189}" srcOrd="0" destOrd="0" presId="urn:microsoft.com/office/officeart/2005/8/layout/hierarchy2#1"/>
    <dgm:cxn modelId="{A0347C5C-BFB7-1847-B18A-543FA36716CA}" type="presParOf" srcId="{FB56803D-C9E5-4F49-853D-35AA7C61B406}" destId="{A9CE9D19-420D-4746-9E29-457ADE46BBE4}" srcOrd="5" destOrd="0" presId="urn:microsoft.com/office/officeart/2005/8/layout/hierarchy2#1"/>
    <dgm:cxn modelId="{6C091F08-08A4-2946-9043-F406CF19BAF1}" type="presParOf" srcId="{A9CE9D19-420D-4746-9E29-457ADE46BBE4}" destId="{2FF96205-91ED-4013-A613-3DDFA47138CC}" srcOrd="0" destOrd="0" presId="urn:microsoft.com/office/officeart/2005/8/layout/hierarchy2#1"/>
    <dgm:cxn modelId="{51BEDA10-F574-3C4E-9026-92E3B07BAAF6}" type="presParOf" srcId="{A9CE9D19-420D-4746-9E29-457ADE46BBE4}" destId="{A1B66CD0-CEB4-49F9-B204-0246CF96A3DE}" srcOrd="1" destOrd="0" presId="urn:microsoft.com/office/officeart/2005/8/layout/hierarchy2#1"/>
    <dgm:cxn modelId="{A3F321F1-262F-D24A-876B-6F63D1768FF6}" type="presParOf" srcId="{CF5C21FA-1C12-4921-B493-F62276511E6B}" destId="{4A2E9976-53DF-499A-BC65-F148B82CB105}" srcOrd="2" destOrd="0" presId="urn:microsoft.com/office/officeart/2005/8/layout/hierarchy2#1"/>
    <dgm:cxn modelId="{693F0F3D-9C25-924F-8FA8-498479E46D13}" type="presParOf" srcId="{4A2E9976-53DF-499A-BC65-F148B82CB105}" destId="{B355282F-09B6-4629-AF4C-88CF66F0AAEB}" srcOrd="0" destOrd="0" presId="urn:microsoft.com/office/officeart/2005/8/layout/hierarchy2#1"/>
    <dgm:cxn modelId="{4C1EB229-1AE5-3748-B8B1-37F14B48EE7D}" type="presParOf" srcId="{CF5C21FA-1C12-4921-B493-F62276511E6B}" destId="{A9E2A0AE-FBC2-407D-A56C-129A56CA7262}" srcOrd="3" destOrd="0" presId="urn:microsoft.com/office/officeart/2005/8/layout/hierarchy2#1"/>
    <dgm:cxn modelId="{7FF24031-404B-1B4B-BBFB-BB0954E9FEB2}" type="presParOf" srcId="{A9E2A0AE-FBC2-407D-A56C-129A56CA7262}" destId="{F7F3E49E-6A6B-4A4D-B55D-155ABE45EDC8}" srcOrd="0" destOrd="0" presId="urn:microsoft.com/office/officeart/2005/8/layout/hierarchy2#1"/>
    <dgm:cxn modelId="{7E7C4ADC-7C2B-AB48-B89D-EC39B1687849}" type="presParOf" srcId="{A9E2A0AE-FBC2-407D-A56C-129A56CA7262}" destId="{10A0B39C-13C9-41CE-8BD2-F9FCD3D734BE}" srcOrd="1" destOrd="0" presId="urn:microsoft.com/office/officeart/2005/8/layout/hierarchy2#1"/>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6FB8E6E-569D-4032-80E2-990A91D7783D}" type="doc">
      <dgm:prSet loTypeId="urn:microsoft.com/office/officeart/2005/8/layout/vList5" loCatId="list" qsTypeId="urn:microsoft.com/office/officeart/2005/8/quickstyle/3d3#1" qsCatId="3D" csTypeId="urn:microsoft.com/office/officeart/2005/8/colors/colorful4#1" csCatId="colorful" phldr="1"/>
      <dgm:spPr/>
      <dgm:t>
        <a:bodyPr/>
        <a:lstStyle/>
        <a:p>
          <a:endParaRPr lang="zh-CN" altLang="en-US"/>
        </a:p>
      </dgm:t>
    </dgm:pt>
    <dgm:pt modelId="{D2705198-C73D-4A5A-9A60-5989E0DDBDDB}">
      <dgm:prSet phldrT="[文本]" custT="1"/>
      <dgm:spPr/>
      <dgm:t>
        <a:bodyPr/>
        <a:lstStyle/>
        <a:p>
          <a:r>
            <a:rPr lang="zh-CN" altLang="en-US" sz="3600" b="1" dirty="0">
              <a:latin typeface="微软雅黑" panose="020B0503020204020204" charset="-122"/>
              <a:ea typeface="微软雅黑" panose="020B0503020204020204" charset="-122"/>
              <a:cs typeface="微软雅黑" panose="020B0503020204020204" charset="-122"/>
            </a:rPr>
            <a:t>不规范处方</a:t>
          </a:r>
          <a:endParaRPr lang="en-US" altLang="zh-CN" sz="3600" b="1" dirty="0">
            <a:latin typeface="微软雅黑" panose="020B0503020204020204" charset="-122"/>
            <a:ea typeface="微软雅黑" panose="020B0503020204020204" charset="-122"/>
            <a:cs typeface="微软雅黑" panose="020B0503020204020204" charset="-122"/>
          </a:endParaRPr>
        </a:p>
      </dgm:t>
    </dgm:pt>
    <dgm:pt modelId="{038ACFBF-7D22-4F93-BB24-E8D46EEDA3E9}" type="parTrans" cxnId="{39B0B55D-B541-4DDF-ACE9-3015AC9F983E}">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2485047A-14E3-46C2-BE30-453584EF8D7E}" type="sibTrans" cxnId="{39B0B55D-B541-4DDF-ACE9-3015AC9F983E}">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E4402BD6-C7DC-4CA4-B797-2954FF1EEC72}">
      <dgm:prSet phldrT="[文本]" custT="1"/>
      <dgm:spPr/>
      <dgm:t>
        <a:bodyPr/>
        <a:lstStyle/>
        <a:p>
          <a:r>
            <a:rPr lang="en-US" altLang="zh-CN" sz="2400" b="1" dirty="0">
              <a:latin typeface="微软雅黑" panose="020B0503020204020204" charset="-122"/>
              <a:ea typeface="微软雅黑" panose="020B0503020204020204" charset="-122"/>
              <a:cs typeface="微软雅黑" panose="020B0503020204020204" charset="-122"/>
            </a:rPr>
            <a:t>15</a:t>
          </a:r>
          <a:r>
            <a:rPr lang="zh-CN" altLang="en-US" sz="2400" b="1" dirty="0">
              <a:latin typeface="微软雅黑" panose="020B0503020204020204" charset="-122"/>
              <a:ea typeface="微软雅黑" panose="020B0503020204020204" charset="-122"/>
              <a:cs typeface="微软雅黑" panose="020B0503020204020204" charset="-122"/>
            </a:rPr>
            <a:t>种情况</a:t>
          </a:r>
        </a:p>
      </dgm:t>
    </dgm:pt>
    <dgm:pt modelId="{9D4924FA-96E0-4F18-86EB-C6EB550663BD}" type="parTrans" cxnId="{7921C0C8-8894-4B80-846D-A513F02C32E9}">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934A9F7D-B358-41F9-ABB3-BA56CC9E1465}" type="sibTrans" cxnId="{7921C0C8-8894-4B80-846D-A513F02C32E9}">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A4B15A48-BD14-4D86-8B2F-6A9D8F89FFBF}">
      <dgm:prSet phldrT="[文本]" custT="1"/>
      <dgm:spPr/>
      <dgm:t>
        <a:bodyPr/>
        <a:lstStyle/>
        <a:p>
          <a:pPr marR="0" eaLnBrk="1" fontAlgn="auto" latinLnBrk="0" hangingPunct="1">
            <a:buClrTx/>
            <a:buSzTx/>
            <a:buFontTx/>
          </a:pPr>
          <a:r>
            <a:rPr lang="zh-CN" altLang="en-US" sz="3600" b="1" dirty="0">
              <a:latin typeface="微软雅黑" panose="020B0503020204020204" charset="-122"/>
              <a:ea typeface="微软雅黑" panose="020B0503020204020204" charset="-122"/>
              <a:cs typeface="微软雅黑" panose="020B0503020204020204" charset="-122"/>
            </a:rPr>
            <a:t>不适宜处方</a:t>
          </a:r>
          <a:endParaRPr lang="en-US" altLang="zh-CN" sz="3600" b="1" dirty="0">
            <a:latin typeface="微软雅黑" panose="020B0503020204020204" charset="-122"/>
            <a:ea typeface="微软雅黑" panose="020B0503020204020204" charset="-122"/>
            <a:cs typeface="微软雅黑" panose="020B0503020204020204" charset="-122"/>
          </a:endParaRPr>
        </a:p>
      </dgm:t>
    </dgm:pt>
    <dgm:pt modelId="{1C11D474-8B10-412E-A111-BAA39D142E22}" type="parTrans" cxnId="{68554175-24C3-4CC3-916D-BE109280E2F3}">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B2CB913A-BC0E-45E4-9F01-52C6B82705D9}" type="sibTrans" cxnId="{68554175-24C3-4CC3-916D-BE109280E2F3}">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2B104074-C584-4E99-8A81-03170E779CC6}">
      <dgm:prSet phldrT="[文本]" custT="1"/>
      <dgm:spPr/>
      <dgm:t>
        <a:bodyPr/>
        <a:lstStyle/>
        <a:p>
          <a:r>
            <a:rPr lang="en-US" altLang="zh-CN" sz="2400" b="1" dirty="0">
              <a:latin typeface="微软雅黑" panose="020B0503020204020204" charset="-122"/>
              <a:ea typeface="微软雅黑" panose="020B0503020204020204" charset="-122"/>
              <a:cs typeface="微软雅黑" panose="020B0503020204020204" charset="-122"/>
            </a:rPr>
            <a:t>8</a:t>
          </a:r>
          <a:r>
            <a:rPr lang="zh-CN" altLang="en-US" sz="2400" b="1" dirty="0">
              <a:latin typeface="微软雅黑" panose="020B0503020204020204" charset="-122"/>
              <a:ea typeface="微软雅黑" panose="020B0503020204020204" charset="-122"/>
              <a:cs typeface="微软雅黑" panose="020B0503020204020204" charset="-122"/>
            </a:rPr>
            <a:t>种情况</a:t>
          </a:r>
        </a:p>
      </dgm:t>
    </dgm:pt>
    <dgm:pt modelId="{7E77337C-675F-4617-9FA6-3308574BD557}" type="parTrans" cxnId="{B2E89ACA-AE04-4A50-A6C7-E2AD4DC0DBAF}">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E015D4DC-BC4E-489D-8426-8E712DD8487A}" type="sibTrans" cxnId="{B2E89ACA-AE04-4A50-A6C7-E2AD4DC0DBAF}">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92AB577C-4E02-4CCA-AED6-F045105BD130}">
      <dgm:prSet phldrT="[文本]" custT="1"/>
      <dgm:spPr/>
      <dgm:t>
        <a:bodyPr/>
        <a:lstStyle/>
        <a:p>
          <a:pPr marR="0" eaLnBrk="1" fontAlgn="auto" latinLnBrk="0" hangingPunct="1">
            <a:buClrTx/>
            <a:buSzTx/>
            <a:buFontTx/>
          </a:pPr>
          <a:r>
            <a:rPr lang="zh-CN" altLang="en-US" sz="3600" b="1" dirty="0">
              <a:latin typeface="微软雅黑" panose="020B0503020204020204" charset="-122"/>
              <a:ea typeface="微软雅黑" panose="020B0503020204020204" charset="-122"/>
              <a:cs typeface="微软雅黑" panose="020B0503020204020204" charset="-122"/>
            </a:rPr>
            <a:t>超常处方</a:t>
          </a:r>
        </a:p>
      </dgm:t>
    </dgm:pt>
    <dgm:pt modelId="{DB708445-54D6-4775-9AF3-C32CC2CB2799}" type="parTrans" cxnId="{728E76EE-283D-4A0A-838A-7D87CDF13EAC}">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9936B1FD-BF91-4B28-A110-9088CEE9EBF4}" type="sibTrans" cxnId="{728E76EE-283D-4A0A-838A-7D87CDF13EAC}">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4AEA3C72-4CCC-4424-BF21-6B0459E1DFA3}">
      <dgm:prSet phldrT="[文本]" custT="1"/>
      <dgm:spPr/>
      <dgm:t>
        <a:bodyPr/>
        <a:lstStyle/>
        <a:p>
          <a:r>
            <a:rPr lang="en-US" altLang="zh-CN" sz="2400" b="1" dirty="0">
              <a:latin typeface="微软雅黑" panose="020B0503020204020204" charset="-122"/>
              <a:ea typeface="微软雅黑" panose="020B0503020204020204" charset="-122"/>
              <a:cs typeface="微软雅黑" panose="020B0503020204020204" charset="-122"/>
            </a:rPr>
            <a:t>4</a:t>
          </a:r>
          <a:r>
            <a:rPr lang="zh-CN" altLang="en-US" sz="2400" b="1" dirty="0">
              <a:latin typeface="微软雅黑" panose="020B0503020204020204" charset="-122"/>
              <a:ea typeface="微软雅黑" panose="020B0503020204020204" charset="-122"/>
              <a:cs typeface="微软雅黑" panose="020B0503020204020204" charset="-122"/>
            </a:rPr>
            <a:t>种情况</a:t>
          </a:r>
        </a:p>
      </dgm:t>
    </dgm:pt>
    <dgm:pt modelId="{0D087815-DFF8-4070-BBC4-48BAF6353CCE}" type="parTrans" cxnId="{6568A12F-BDBD-462E-BBA4-4D3C43304CA5}">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C2E064BD-3193-4E3E-891F-5A5400F17AE6}" type="sibTrans" cxnId="{6568A12F-BDBD-462E-BBA4-4D3C43304CA5}">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82ACE0CF-ED1F-43FC-81FD-EA7DDAF2F710}">
      <dgm:prSet phldrT="[文本]" custT="1"/>
      <dgm:spPr/>
      <dgm:t>
        <a:bodyPr/>
        <a:lstStyle/>
        <a:p>
          <a:r>
            <a:rPr lang="en-US" altLang="zh-CN" sz="2000" b="1">
              <a:latin typeface="微软雅黑" panose="020B0503020204020204" charset="-122"/>
              <a:ea typeface="微软雅黑" panose="020B0503020204020204" charset="-122"/>
              <a:cs typeface="微软雅黑" panose="020B0503020204020204" charset="-122"/>
            </a:rPr>
            <a:t>2-1</a:t>
          </a:r>
          <a:r>
            <a:rPr lang="zh-CN" altLang="en-US" sz="2000" b="1">
              <a:latin typeface="微软雅黑" panose="020B0503020204020204" charset="-122"/>
              <a:ea typeface="微软雅黑" panose="020B0503020204020204" charset="-122"/>
              <a:cs typeface="微软雅黑" panose="020B0503020204020204" charset="-122"/>
            </a:rPr>
            <a:t>与</a:t>
          </a:r>
          <a:r>
            <a:rPr lang="en-US" altLang="zh-CN" sz="2000" b="1">
              <a:latin typeface="微软雅黑" panose="020B0503020204020204" charset="-122"/>
              <a:ea typeface="微软雅黑" panose="020B0503020204020204" charset="-122"/>
              <a:cs typeface="微软雅黑" panose="020B0503020204020204" charset="-122"/>
            </a:rPr>
            <a:t>2-2</a:t>
          </a:r>
          <a:r>
            <a:rPr lang="zh-CN" altLang="en-US" sz="2000" b="1">
              <a:latin typeface="微软雅黑" panose="020B0503020204020204" charset="-122"/>
              <a:ea typeface="微软雅黑" panose="020B0503020204020204" charset="-122"/>
              <a:cs typeface="微软雅黑" panose="020B0503020204020204" charset="-122"/>
            </a:rPr>
            <a:t>（诊断）；</a:t>
          </a:r>
          <a:r>
            <a:rPr lang="en-US" altLang="zh-CN" sz="2000" b="1">
              <a:latin typeface="微软雅黑" panose="020B0503020204020204" charset="-122"/>
              <a:ea typeface="微软雅黑" panose="020B0503020204020204" charset="-122"/>
              <a:cs typeface="微软雅黑" panose="020B0503020204020204" charset="-122"/>
            </a:rPr>
            <a:t>2-3</a:t>
          </a:r>
          <a:r>
            <a:rPr lang="zh-CN" altLang="en-US" sz="2000" b="1">
              <a:latin typeface="微软雅黑" panose="020B0503020204020204" charset="-122"/>
              <a:ea typeface="微软雅黑" panose="020B0503020204020204" charset="-122"/>
              <a:cs typeface="微软雅黑" panose="020B0503020204020204" charset="-122"/>
            </a:rPr>
            <a:t>与</a:t>
          </a:r>
          <a:r>
            <a:rPr lang="en-US" altLang="zh-CN" sz="2000" b="1">
              <a:latin typeface="微软雅黑" panose="020B0503020204020204" charset="-122"/>
              <a:ea typeface="微软雅黑" panose="020B0503020204020204" charset="-122"/>
              <a:cs typeface="微软雅黑" panose="020B0503020204020204" charset="-122"/>
            </a:rPr>
            <a:t>2-5</a:t>
          </a:r>
          <a:r>
            <a:rPr lang="zh-CN" altLang="en-US" sz="2000" b="1">
              <a:latin typeface="微软雅黑" panose="020B0503020204020204" charset="-122"/>
              <a:ea typeface="微软雅黑" panose="020B0503020204020204" charset="-122"/>
              <a:cs typeface="微软雅黑" panose="020B0503020204020204" charset="-122"/>
            </a:rPr>
            <a:t>（用法）；</a:t>
          </a:r>
          <a:r>
            <a:rPr lang="en-US" altLang="zh-CN" sz="2000" b="1">
              <a:latin typeface="微软雅黑" panose="020B0503020204020204" charset="-122"/>
              <a:ea typeface="微软雅黑" panose="020B0503020204020204" charset="-122"/>
              <a:cs typeface="微软雅黑" panose="020B0503020204020204" charset="-122"/>
            </a:rPr>
            <a:t>2-6</a:t>
          </a:r>
          <a:r>
            <a:rPr lang="zh-CN" altLang="en-US" sz="2000" b="1">
              <a:latin typeface="微软雅黑" panose="020B0503020204020204" charset="-122"/>
              <a:ea typeface="微软雅黑" panose="020B0503020204020204" charset="-122"/>
              <a:cs typeface="微软雅黑" panose="020B0503020204020204" charset="-122"/>
            </a:rPr>
            <a:t>与</a:t>
          </a:r>
          <a:r>
            <a:rPr lang="en-US" altLang="zh-CN" sz="2000" b="1">
              <a:latin typeface="微软雅黑" panose="020B0503020204020204" charset="-122"/>
              <a:ea typeface="微软雅黑" panose="020B0503020204020204" charset="-122"/>
              <a:cs typeface="微软雅黑" panose="020B0503020204020204" charset="-122"/>
            </a:rPr>
            <a:t>2-7</a:t>
          </a:r>
          <a:r>
            <a:rPr lang="zh-CN" altLang="en-US" sz="2000" b="1">
              <a:latin typeface="微软雅黑" panose="020B0503020204020204" charset="-122"/>
              <a:ea typeface="微软雅黑" panose="020B0503020204020204" charset="-122"/>
              <a:cs typeface="微软雅黑" panose="020B0503020204020204" charset="-122"/>
            </a:rPr>
            <a:t>；</a:t>
          </a:r>
          <a:r>
            <a:rPr lang="en-US" altLang="zh-CN" sz="2000" b="1">
              <a:latin typeface="微软雅黑" panose="020B0503020204020204" charset="-122"/>
              <a:ea typeface="微软雅黑" panose="020B0503020204020204" charset="-122"/>
              <a:cs typeface="微软雅黑" panose="020B0503020204020204" charset="-122"/>
            </a:rPr>
            <a:t>2-6</a:t>
          </a:r>
          <a:r>
            <a:rPr lang="zh-CN" altLang="en-US" sz="2000" b="1">
              <a:latin typeface="微软雅黑" panose="020B0503020204020204" charset="-122"/>
              <a:ea typeface="微软雅黑" panose="020B0503020204020204" charset="-122"/>
              <a:cs typeface="微软雅黑" panose="020B0503020204020204" charset="-122"/>
            </a:rPr>
            <a:t>与</a:t>
          </a:r>
          <a:r>
            <a:rPr lang="en-US" altLang="zh-CN" sz="2000" b="1">
              <a:latin typeface="微软雅黑" panose="020B0503020204020204" charset="-122"/>
              <a:ea typeface="微软雅黑" panose="020B0503020204020204" charset="-122"/>
              <a:cs typeface="微软雅黑" panose="020B0503020204020204" charset="-122"/>
            </a:rPr>
            <a:t>2-8</a:t>
          </a:r>
          <a:r>
            <a:rPr lang="zh-CN" altLang="en-US" sz="2000" b="1">
              <a:latin typeface="微软雅黑" panose="020B0503020204020204" charset="-122"/>
              <a:ea typeface="微软雅黑" panose="020B0503020204020204" charset="-122"/>
              <a:cs typeface="微软雅黑" panose="020B0503020204020204" charset="-122"/>
            </a:rPr>
            <a:t>（联用）</a:t>
          </a:r>
          <a:endParaRPr lang="zh-CN" altLang="en-US" sz="2000" b="1" dirty="0">
            <a:latin typeface="微软雅黑" panose="020B0503020204020204" charset="-122"/>
            <a:ea typeface="微软雅黑" panose="020B0503020204020204" charset="-122"/>
            <a:cs typeface="微软雅黑" panose="020B0503020204020204" charset="-122"/>
          </a:endParaRPr>
        </a:p>
      </dgm:t>
    </dgm:pt>
    <dgm:pt modelId="{E133DF9B-F37A-429C-9829-372B913F603F}" type="parTrans" cxnId="{9D7759C6-DB4A-4BD0-BFEA-4A4FAB79874E}">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E009657A-3B9A-4B6D-9D8C-7460446DF69F}" type="sibTrans" cxnId="{9D7759C6-DB4A-4BD0-BFEA-4A4FAB79874E}">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CD83EEE3-B308-4C40-B94D-E6354E85F5A3}">
      <dgm:prSet phldrT="[文本]" custT="1"/>
      <dgm:spPr/>
      <dgm:t>
        <a:bodyPr/>
        <a:lstStyle/>
        <a:p>
          <a:r>
            <a:rPr lang="en-US" altLang="zh-CN" sz="2000" b="1" dirty="0">
              <a:latin typeface="微软雅黑" panose="020B0503020204020204" charset="-122"/>
              <a:ea typeface="微软雅黑" panose="020B0503020204020204" charset="-122"/>
              <a:cs typeface="微软雅黑" panose="020B0503020204020204" charset="-122"/>
            </a:rPr>
            <a:t>1-10</a:t>
          </a:r>
          <a:r>
            <a:rPr lang="zh-CN" altLang="en-US" sz="2000" b="1" dirty="0">
              <a:latin typeface="微软雅黑" panose="020B0503020204020204" charset="-122"/>
              <a:ea typeface="微软雅黑" panose="020B0503020204020204" charset="-122"/>
              <a:cs typeface="微软雅黑" panose="020B0503020204020204" charset="-122"/>
            </a:rPr>
            <a:t>与</a:t>
          </a:r>
          <a:r>
            <a:rPr lang="en-US" altLang="zh-CN" sz="2000" b="1" dirty="0">
              <a:latin typeface="微软雅黑" panose="020B0503020204020204" charset="-122"/>
              <a:ea typeface="微软雅黑" panose="020B0503020204020204" charset="-122"/>
              <a:cs typeface="微软雅黑" panose="020B0503020204020204" charset="-122"/>
            </a:rPr>
            <a:t>2-1</a:t>
          </a:r>
          <a:r>
            <a:rPr lang="zh-CN" altLang="en-US" sz="2000" b="1" dirty="0">
              <a:latin typeface="微软雅黑" panose="020B0503020204020204" charset="-122"/>
              <a:ea typeface="微软雅黑" panose="020B0503020204020204" charset="-122"/>
              <a:cs typeface="微软雅黑" panose="020B0503020204020204" charset="-122"/>
            </a:rPr>
            <a:t>、</a:t>
          </a:r>
          <a:r>
            <a:rPr lang="en-US" altLang="zh-CN" sz="2000" b="1" dirty="0">
              <a:latin typeface="微软雅黑" panose="020B0503020204020204" charset="-122"/>
              <a:ea typeface="微软雅黑" panose="020B0503020204020204" charset="-122"/>
              <a:cs typeface="微软雅黑" panose="020B0503020204020204" charset="-122"/>
            </a:rPr>
            <a:t>2-2</a:t>
          </a:r>
          <a:r>
            <a:rPr lang="zh-CN" altLang="en-US" sz="2000" b="1" dirty="0">
              <a:latin typeface="微软雅黑" panose="020B0503020204020204" charset="-122"/>
              <a:ea typeface="微软雅黑" panose="020B0503020204020204" charset="-122"/>
              <a:cs typeface="微软雅黑" panose="020B0503020204020204" charset="-122"/>
            </a:rPr>
            <a:t>（诊断）；</a:t>
          </a:r>
          <a:r>
            <a:rPr lang="en-US" altLang="zh-CN" sz="2000" b="1" dirty="0">
              <a:latin typeface="微软雅黑" panose="020B0503020204020204" charset="-122"/>
              <a:ea typeface="微软雅黑" panose="020B0503020204020204" charset="-122"/>
              <a:cs typeface="微软雅黑" panose="020B0503020204020204" charset="-122"/>
            </a:rPr>
            <a:t>1-9</a:t>
          </a:r>
          <a:r>
            <a:rPr lang="zh-CN" altLang="en-US" sz="2000" b="1" dirty="0">
              <a:latin typeface="微软雅黑" panose="020B0503020204020204" charset="-122"/>
              <a:ea typeface="微软雅黑" panose="020B0503020204020204" charset="-122"/>
              <a:cs typeface="微软雅黑" panose="020B0503020204020204" charset="-122"/>
            </a:rPr>
            <a:t>与</a:t>
          </a:r>
          <a:r>
            <a:rPr lang="en-US" altLang="zh-CN" sz="2000" b="1" dirty="0">
              <a:latin typeface="微软雅黑" panose="020B0503020204020204" charset="-122"/>
              <a:ea typeface="微软雅黑" panose="020B0503020204020204" charset="-122"/>
              <a:cs typeface="微软雅黑" panose="020B0503020204020204" charset="-122"/>
            </a:rPr>
            <a:t>2-5</a:t>
          </a:r>
          <a:r>
            <a:rPr lang="zh-CN" altLang="en-US" sz="2000" b="1" dirty="0">
              <a:latin typeface="微软雅黑" panose="020B0503020204020204" charset="-122"/>
              <a:ea typeface="微软雅黑" panose="020B0503020204020204" charset="-122"/>
              <a:cs typeface="微软雅黑" panose="020B0503020204020204" charset="-122"/>
            </a:rPr>
            <a:t>（用量）</a:t>
          </a:r>
        </a:p>
      </dgm:t>
    </dgm:pt>
    <dgm:pt modelId="{B85426C5-FA08-4597-A027-075757CE13C9}" type="parTrans" cxnId="{58F92EBC-4AC3-4169-A281-EB557AB68A0B}">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3FA8F36C-C7DD-48F4-BB20-2696BB4A4DD8}" type="sibTrans" cxnId="{58F92EBC-4AC3-4169-A281-EB557AB68A0B}">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83EB5221-6BE6-4712-8928-681009C32C7E}">
      <dgm:prSet phldrT="[文本]" custT="1"/>
      <dgm:spPr/>
      <dgm:t>
        <a:bodyPr/>
        <a:lstStyle/>
        <a:p>
          <a:r>
            <a:rPr lang="en-US" altLang="zh-CN" sz="2000" b="1" dirty="0">
              <a:latin typeface="微软雅黑" panose="020B0503020204020204" charset="-122"/>
              <a:ea typeface="微软雅黑" panose="020B0503020204020204" charset="-122"/>
              <a:cs typeface="微软雅黑" panose="020B0503020204020204" charset="-122"/>
            </a:rPr>
            <a:t>3-1</a:t>
          </a:r>
          <a:r>
            <a:rPr lang="zh-CN" altLang="en-US" sz="2000" b="1" dirty="0">
              <a:latin typeface="微软雅黑" panose="020B0503020204020204" charset="-122"/>
              <a:ea typeface="微软雅黑" panose="020B0503020204020204" charset="-122"/>
              <a:cs typeface="微软雅黑" panose="020B0503020204020204" charset="-122"/>
            </a:rPr>
            <a:t>与</a:t>
          </a:r>
          <a:r>
            <a:rPr lang="en-US" altLang="zh-CN" sz="2000" b="1" dirty="0">
              <a:latin typeface="微软雅黑" panose="020B0503020204020204" charset="-122"/>
              <a:ea typeface="微软雅黑" panose="020B0503020204020204" charset="-122"/>
              <a:cs typeface="微软雅黑" panose="020B0503020204020204" charset="-122"/>
            </a:rPr>
            <a:t>3-3</a:t>
          </a:r>
          <a:r>
            <a:rPr lang="zh-CN" altLang="en-US" sz="2000" b="1" dirty="0">
              <a:latin typeface="微软雅黑" panose="020B0503020204020204" charset="-122"/>
              <a:ea typeface="微软雅黑" panose="020B0503020204020204" charset="-122"/>
              <a:cs typeface="微软雅黑" panose="020B0503020204020204" charset="-122"/>
            </a:rPr>
            <a:t>（适应症）、</a:t>
          </a:r>
          <a:r>
            <a:rPr lang="en-US" altLang="zh-CN" sz="2000" b="1" dirty="0">
              <a:latin typeface="微软雅黑" panose="020B0503020204020204" charset="-122"/>
              <a:ea typeface="微软雅黑" panose="020B0503020204020204" charset="-122"/>
              <a:cs typeface="微软雅黑" panose="020B0503020204020204" charset="-122"/>
            </a:rPr>
            <a:t>1-10</a:t>
          </a:r>
          <a:r>
            <a:rPr lang="zh-CN" altLang="en-US" sz="2000" b="1" dirty="0">
              <a:latin typeface="微软雅黑" panose="020B0503020204020204" charset="-122"/>
              <a:ea typeface="微软雅黑" panose="020B0503020204020204" charset="-122"/>
              <a:cs typeface="微软雅黑" panose="020B0503020204020204" charset="-122"/>
            </a:rPr>
            <a:t>、</a:t>
          </a:r>
          <a:r>
            <a:rPr lang="en-US" altLang="zh-CN" sz="2000" b="1" dirty="0">
              <a:latin typeface="微软雅黑" panose="020B0503020204020204" charset="-122"/>
              <a:ea typeface="微软雅黑" panose="020B0503020204020204" charset="-122"/>
              <a:cs typeface="微软雅黑" panose="020B0503020204020204" charset="-122"/>
            </a:rPr>
            <a:t>2-1</a:t>
          </a:r>
          <a:r>
            <a:rPr lang="zh-CN" altLang="en-US" sz="2000" b="1" dirty="0">
              <a:latin typeface="微软雅黑" panose="020B0503020204020204" charset="-122"/>
              <a:ea typeface="微软雅黑" panose="020B0503020204020204" charset="-122"/>
              <a:cs typeface="微软雅黑" panose="020B0503020204020204" charset="-122"/>
            </a:rPr>
            <a:t>、</a:t>
          </a:r>
          <a:r>
            <a:rPr lang="en-US" altLang="zh-CN" sz="2000" b="1" dirty="0">
              <a:latin typeface="微软雅黑" panose="020B0503020204020204" charset="-122"/>
              <a:ea typeface="微软雅黑" panose="020B0503020204020204" charset="-122"/>
              <a:cs typeface="微软雅黑" panose="020B0503020204020204" charset="-122"/>
            </a:rPr>
            <a:t>2-2</a:t>
          </a:r>
          <a:r>
            <a:rPr lang="zh-CN" altLang="en-US" sz="2000" b="1" dirty="0">
              <a:latin typeface="微软雅黑" panose="020B0503020204020204" charset="-122"/>
              <a:ea typeface="微软雅黑" panose="020B0503020204020204" charset="-122"/>
              <a:cs typeface="微软雅黑" panose="020B0503020204020204" charset="-122"/>
            </a:rPr>
            <a:t>（诊断）；</a:t>
          </a:r>
          <a:r>
            <a:rPr lang="en-US" altLang="zh-CN" sz="2000" b="1" dirty="0">
              <a:latin typeface="微软雅黑" panose="020B0503020204020204" charset="-122"/>
              <a:ea typeface="微软雅黑" panose="020B0503020204020204" charset="-122"/>
              <a:cs typeface="微软雅黑" panose="020B0503020204020204" charset="-122"/>
            </a:rPr>
            <a:t>3-4</a:t>
          </a:r>
          <a:r>
            <a:rPr lang="zh-CN" altLang="en-US" sz="2000" b="1" dirty="0">
              <a:latin typeface="微软雅黑" panose="020B0503020204020204" charset="-122"/>
              <a:ea typeface="微软雅黑" panose="020B0503020204020204" charset="-122"/>
              <a:cs typeface="微软雅黑" panose="020B0503020204020204" charset="-122"/>
            </a:rPr>
            <a:t>与</a:t>
          </a:r>
          <a:r>
            <a:rPr lang="en-US" altLang="zh-CN" sz="2000" b="1" dirty="0">
              <a:latin typeface="微软雅黑" panose="020B0503020204020204" charset="-122"/>
              <a:ea typeface="微软雅黑" panose="020B0503020204020204" charset="-122"/>
              <a:cs typeface="微软雅黑" panose="020B0503020204020204" charset="-122"/>
            </a:rPr>
            <a:t>2-7</a:t>
          </a:r>
          <a:r>
            <a:rPr lang="zh-CN" altLang="en-US" sz="2000" b="1" dirty="0">
              <a:latin typeface="微软雅黑" panose="020B0503020204020204" charset="-122"/>
              <a:ea typeface="微软雅黑" panose="020B0503020204020204" charset="-122"/>
              <a:cs typeface="微软雅黑" panose="020B0503020204020204" charset="-122"/>
            </a:rPr>
            <a:t>（联用）</a:t>
          </a:r>
        </a:p>
      </dgm:t>
    </dgm:pt>
    <dgm:pt modelId="{ABA4A868-4320-414F-91DC-D88C59CAE5E2}" type="parTrans" cxnId="{F529045D-F98D-4C22-B2C1-B7667361BFBB}">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E470BBCD-D41E-4C33-A46C-EF2D53FB048B}" type="sibTrans" cxnId="{F529045D-F98D-4C22-B2C1-B7667361BFBB}">
      <dgm:prSet/>
      <dgm:spPr/>
      <dgm:t>
        <a:bodyPr/>
        <a:lstStyle/>
        <a:p>
          <a:endParaRPr lang="zh-CN" altLang="en-US">
            <a:latin typeface="微软雅黑" panose="020B0503020204020204" charset="-122"/>
            <a:ea typeface="微软雅黑" panose="020B0503020204020204" charset="-122"/>
            <a:cs typeface="微软雅黑" panose="020B0503020204020204" charset="-122"/>
          </a:endParaRPr>
        </a:p>
      </dgm:t>
    </dgm:pt>
    <dgm:pt modelId="{8C0F8353-C0E7-4176-A5F0-B4880C8D98AC}" type="pres">
      <dgm:prSet presAssocID="{A6FB8E6E-569D-4032-80E2-990A91D7783D}" presName="Name0" presStyleCnt="0">
        <dgm:presLayoutVars>
          <dgm:dir/>
          <dgm:animLvl val="lvl"/>
          <dgm:resizeHandles val="exact"/>
        </dgm:presLayoutVars>
      </dgm:prSet>
      <dgm:spPr/>
    </dgm:pt>
    <dgm:pt modelId="{10488864-FE65-47ED-97AF-31755160382E}" type="pres">
      <dgm:prSet presAssocID="{D2705198-C73D-4A5A-9A60-5989E0DDBDDB}" presName="linNode" presStyleCnt="0"/>
      <dgm:spPr/>
    </dgm:pt>
    <dgm:pt modelId="{536FA01E-C9D8-485D-B0B0-69687CCB707C}" type="pres">
      <dgm:prSet presAssocID="{D2705198-C73D-4A5A-9A60-5989E0DDBDDB}" presName="parentText" presStyleLbl="node1" presStyleIdx="0" presStyleCnt="3">
        <dgm:presLayoutVars>
          <dgm:chMax val="1"/>
          <dgm:bulletEnabled val="1"/>
        </dgm:presLayoutVars>
      </dgm:prSet>
      <dgm:spPr/>
    </dgm:pt>
    <dgm:pt modelId="{2A4144D8-D693-49B2-ADA8-64522D03726E}" type="pres">
      <dgm:prSet presAssocID="{D2705198-C73D-4A5A-9A60-5989E0DDBDDB}" presName="descendantText" presStyleLbl="alignAccFollowNode1" presStyleIdx="0" presStyleCnt="3">
        <dgm:presLayoutVars>
          <dgm:bulletEnabled val="1"/>
        </dgm:presLayoutVars>
      </dgm:prSet>
      <dgm:spPr/>
    </dgm:pt>
    <dgm:pt modelId="{2FBCE2C3-EF10-452F-B1EA-6D2F7E38A1EB}" type="pres">
      <dgm:prSet presAssocID="{2485047A-14E3-46C2-BE30-453584EF8D7E}" presName="sp" presStyleCnt="0"/>
      <dgm:spPr/>
    </dgm:pt>
    <dgm:pt modelId="{85C8CA04-B0D6-4A3D-AD43-5256494179FA}" type="pres">
      <dgm:prSet presAssocID="{A4B15A48-BD14-4D86-8B2F-6A9D8F89FFBF}" presName="linNode" presStyleCnt="0"/>
      <dgm:spPr/>
    </dgm:pt>
    <dgm:pt modelId="{B629666D-4146-4BC8-863B-CA00086B4BDB}" type="pres">
      <dgm:prSet presAssocID="{A4B15A48-BD14-4D86-8B2F-6A9D8F89FFBF}" presName="parentText" presStyleLbl="node1" presStyleIdx="1" presStyleCnt="3">
        <dgm:presLayoutVars>
          <dgm:chMax val="1"/>
          <dgm:bulletEnabled val="1"/>
        </dgm:presLayoutVars>
      </dgm:prSet>
      <dgm:spPr/>
    </dgm:pt>
    <dgm:pt modelId="{6CD6A857-2620-4240-964E-6816CE6294A5}" type="pres">
      <dgm:prSet presAssocID="{A4B15A48-BD14-4D86-8B2F-6A9D8F89FFBF}" presName="descendantText" presStyleLbl="alignAccFollowNode1" presStyleIdx="1" presStyleCnt="3">
        <dgm:presLayoutVars>
          <dgm:bulletEnabled val="1"/>
        </dgm:presLayoutVars>
      </dgm:prSet>
      <dgm:spPr/>
    </dgm:pt>
    <dgm:pt modelId="{A2776687-481B-41BD-B6CF-97FF8BCC6971}" type="pres">
      <dgm:prSet presAssocID="{B2CB913A-BC0E-45E4-9F01-52C6B82705D9}" presName="sp" presStyleCnt="0"/>
      <dgm:spPr/>
    </dgm:pt>
    <dgm:pt modelId="{1F4047C2-B7C7-43D6-B7BB-7E0739E74A7C}" type="pres">
      <dgm:prSet presAssocID="{92AB577C-4E02-4CCA-AED6-F045105BD130}" presName="linNode" presStyleCnt="0"/>
      <dgm:spPr/>
    </dgm:pt>
    <dgm:pt modelId="{B9CBD9FC-3B69-4130-B270-38E92CF728FD}" type="pres">
      <dgm:prSet presAssocID="{92AB577C-4E02-4CCA-AED6-F045105BD130}" presName="parentText" presStyleLbl="node1" presStyleIdx="2" presStyleCnt="3">
        <dgm:presLayoutVars>
          <dgm:chMax val="1"/>
          <dgm:bulletEnabled val="1"/>
        </dgm:presLayoutVars>
      </dgm:prSet>
      <dgm:spPr/>
    </dgm:pt>
    <dgm:pt modelId="{518B04D0-9A69-4F20-90D5-C0C2F25D2E39}" type="pres">
      <dgm:prSet presAssocID="{92AB577C-4E02-4CCA-AED6-F045105BD130}" presName="descendantText" presStyleLbl="alignAccFollowNode1" presStyleIdx="2" presStyleCnt="3">
        <dgm:presLayoutVars>
          <dgm:bulletEnabled val="1"/>
        </dgm:presLayoutVars>
      </dgm:prSet>
      <dgm:spPr/>
    </dgm:pt>
  </dgm:ptLst>
  <dgm:cxnLst>
    <dgm:cxn modelId="{F7C20402-E468-7A4F-A8D4-283F7884EC96}" type="presOf" srcId="{A4B15A48-BD14-4D86-8B2F-6A9D8F89FFBF}" destId="{B629666D-4146-4BC8-863B-CA00086B4BDB}" srcOrd="0" destOrd="0" presId="urn:microsoft.com/office/officeart/2005/8/layout/vList5"/>
    <dgm:cxn modelId="{6568A12F-BDBD-462E-BBA4-4D3C43304CA5}" srcId="{92AB577C-4E02-4CCA-AED6-F045105BD130}" destId="{4AEA3C72-4CCC-4424-BF21-6B0459E1DFA3}" srcOrd="0" destOrd="0" parTransId="{0D087815-DFF8-4070-BBC4-48BAF6353CCE}" sibTransId="{C2E064BD-3193-4E3E-891F-5A5400F17AE6}"/>
    <dgm:cxn modelId="{F529045D-F98D-4C22-B2C1-B7667361BFBB}" srcId="{92AB577C-4E02-4CCA-AED6-F045105BD130}" destId="{83EB5221-6BE6-4712-8928-681009C32C7E}" srcOrd="1" destOrd="0" parTransId="{ABA4A868-4320-414F-91DC-D88C59CAE5E2}" sibTransId="{E470BBCD-D41E-4C33-A46C-EF2D53FB048B}"/>
    <dgm:cxn modelId="{39B0B55D-B541-4DDF-ACE9-3015AC9F983E}" srcId="{A6FB8E6E-569D-4032-80E2-990A91D7783D}" destId="{D2705198-C73D-4A5A-9A60-5989E0DDBDDB}" srcOrd="0" destOrd="0" parTransId="{038ACFBF-7D22-4F93-BB24-E8D46EEDA3E9}" sibTransId="{2485047A-14E3-46C2-BE30-453584EF8D7E}"/>
    <dgm:cxn modelId="{31318F50-E868-2749-8EC1-B4483AB198C5}" type="presOf" srcId="{CD83EEE3-B308-4C40-B94D-E6354E85F5A3}" destId="{2A4144D8-D693-49B2-ADA8-64522D03726E}" srcOrd="0" destOrd="1" presId="urn:microsoft.com/office/officeart/2005/8/layout/vList5"/>
    <dgm:cxn modelId="{68554175-24C3-4CC3-916D-BE109280E2F3}" srcId="{A6FB8E6E-569D-4032-80E2-990A91D7783D}" destId="{A4B15A48-BD14-4D86-8B2F-6A9D8F89FFBF}" srcOrd="1" destOrd="0" parTransId="{1C11D474-8B10-412E-A111-BAA39D142E22}" sibTransId="{B2CB913A-BC0E-45E4-9F01-52C6B82705D9}"/>
    <dgm:cxn modelId="{2D89CB57-971B-1546-8A2E-CB1085BA1C32}" type="presOf" srcId="{D2705198-C73D-4A5A-9A60-5989E0DDBDDB}" destId="{536FA01E-C9D8-485D-B0B0-69687CCB707C}" srcOrd="0" destOrd="0" presId="urn:microsoft.com/office/officeart/2005/8/layout/vList5"/>
    <dgm:cxn modelId="{5EC68194-7501-9245-9540-35867868F22F}" type="presOf" srcId="{E4402BD6-C7DC-4CA4-B797-2954FF1EEC72}" destId="{2A4144D8-D693-49B2-ADA8-64522D03726E}" srcOrd="0" destOrd="0" presId="urn:microsoft.com/office/officeart/2005/8/layout/vList5"/>
    <dgm:cxn modelId="{C545ED99-794C-7644-9207-78FFB56680D9}" type="presOf" srcId="{83EB5221-6BE6-4712-8928-681009C32C7E}" destId="{518B04D0-9A69-4F20-90D5-C0C2F25D2E39}" srcOrd="0" destOrd="1" presId="urn:microsoft.com/office/officeart/2005/8/layout/vList5"/>
    <dgm:cxn modelId="{AF5E569F-DDC7-F341-B8EF-B9F8DA76D567}" type="presOf" srcId="{4AEA3C72-4CCC-4424-BF21-6B0459E1DFA3}" destId="{518B04D0-9A69-4F20-90D5-C0C2F25D2E39}" srcOrd="0" destOrd="0" presId="urn:microsoft.com/office/officeart/2005/8/layout/vList5"/>
    <dgm:cxn modelId="{58F92EBC-4AC3-4169-A281-EB557AB68A0B}" srcId="{D2705198-C73D-4A5A-9A60-5989E0DDBDDB}" destId="{CD83EEE3-B308-4C40-B94D-E6354E85F5A3}" srcOrd="1" destOrd="0" parTransId="{B85426C5-FA08-4597-A027-075757CE13C9}" sibTransId="{3FA8F36C-C7DD-48F4-BB20-2696BB4A4DD8}"/>
    <dgm:cxn modelId="{9D7759C6-DB4A-4BD0-BFEA-4A4FAB79874E}" srcId="{A4B15A48-BD14-4D86-8B2F-6A9D8F89FFBF}" destId="{82ACE0CF-ED1F-43FC-81FD-EA7DDAF2F710}" srcOrd="1" destOrd="0" parTransId="{E133DF9B-F37A-429C-9829-372B913F603F}" sibTransId="{E009657A-3B9A-4B6D-9D8C-7460446DF69F}"/>
    <dgm:cxn modelId="{7921C0C8-8894-4B80-846D-A513F02C32E9}" srcId="{D2705198-C73D-4A5A-9A60-5989E0DDBDDB}" destId="{E4402BD6-C7DC-4CA4-B797-2954FF1EEC72}" srcOrd="0" destOrd="0" parTransId="{9D4924FA-96E0-4F18-86EB-C6EB550663BD}" sibTransId="{934A9F7D-B358-41F9-ABB3-BA56CC9E1465}"/>
    <dgm:cxn modelId="{B2E89ACA-AE04-4A50-A6C7-E2AD4DC0DBAF}" srcId="{A4B15A48-BD14-4D86-8B2F-6A9D8F89FFBF}" destId="{2B104074-C584-4E99-8A81-03170E779CC6}" srcOrd="0" destOrd="0" parTransId="{7E77337C-675F-4617-9FA6-3308574BD557}" sibTransId="{E015D4DC-BC4E-489D-8426-8E712DD8487A}"/>
    <dgm:cxn modelId="{0880B7D3-FF20-8B47-AA6B-EEBDB3A8FD3F}" type="presOf" srcId="{A6FB8E6E-569D-4032-80E2-990A91D7783D}" destId="{8C0F8353-C0E7-4176-A5F0-B4880C8D98AC}" srcOrd="0" destOrd="0" presId="urn:microsoft.com/office/officeart/2005/8/layout/vList5"/>
    <dgm:cxn modelId="{67D390D9-4BE7-F74D-9BE9-27C341DEE1CE}" type="presOf" srcId="{2B104074-C584-4E99-8A81-03170E779CC6}" destId="{6CD6A857-2620-4240-964E-6816CE6294A5}" srcOrd="0" destOrd="0" presId="urn:microsoft.com/office/officeart/2005/8/layout/vList5"/>
    <dgm:cxn modelId="{D4BB56DB-0026-854E-8CD2-42BB75BA7E07}" type="presOf" srcId="{82ACE0CF-ED1F-43FC-81FD-EA7DDAF2F710}" destId="{6CD6A857-2620-4240-964E-6816CE6294A5}" srcOrd="0" destOrd="1" presId="urn:microsoft.com/office/officeart/2005/8/layout/vList5"/>
    <dgm:cxn modelId="{728E76EE-283D-4A0A-838A-7D87CDF13EAC}" srcId="{A6FB8E6E-569D-4032-80E2-990A91D7783D}" destId="{92AB577C-4E02-4CCA-AED6-F045105BD130}" srcOrd="2" destOrd="0" parTransId="{DB708445-54D6-4775-9AF3-C32CC2CB2799}" sibTransId="{9936B1FD-BF91-4B28-A110-9088CEE9EBF4}"/>
    <dgm:cxn modelId="{150AC0F0-916A-2943-8C3D-55D82E294A8E}" type="presOf" srcId="{92AB577C-4E02-4CCA-AED6-F045105BD130}" destId="{B9CBD9FC-3B69-4130-B270-38E92CF728FD}" srcOrd="0" destOrd="0" presId="urn:microsoft.com/office/officeart/2005/8/layout/vList5"/>
    <dgm:cxn modelId="{74BF070E-D3D9-FD44-BA82-3A6DA7DD1D00}" type="presParOf" srcId="{8C0F8353-C0E7-4176-A5F0-B4880C8D98AC}" destId="{10488864-FE65-47ED-97AF-31755160382E}" srcOrd="0" destOrd="0" presId="urn:microsoft.com/office/officeart/2005/8/layout/vList5"/>
    <dgm:cxn modelId="{B353FE99-4238-EC4C-B6B7-96A40A656293}" type="presParOf" srcId="{10488864-FE65-47ED-97AF-31755160382E}" destId="{536FA01E-C9D8-485D-B0B0-69687CCB707C}" srcOrd="0" destOrd="0" presId="urn:microsoft.com/office/officeart/2005/8/layout/vList5"/>
    <dgm:cxn modelId="{324F3A46-2B58-ED43-BE5B-C74EE14C381E}" type="presParOf" srcId="{10488864-FE65-47ED-97AF-31755160382E}" destId="{2A4144D8-D693-49B2-ADA8-64522D03726E}" srcOrd="1" destOrd="0" presId="urn:microsoft.com/office/officeart/2005/8/layout/vList5"/>
    <dgm:cxn modelId="{4B69FF5E-BE55-AB45-8CA6-6E9FF46F31AD}" type="presParOf" srcId="{8C0F8353-C0E7-4176-A5F0-B4880C8D98AC}" destId="{2FBCE2C3-EF10-452F-B1EA-6D2F7E38A1EB}" srcOrd="1" destOrd="0" presId="urn:microsoft.com/office/officeart/2005/8/layout/vList5"/>
    <dgm:cxn modelId="{945F56FD-4726-6945-8752-D839EB1F4777}" type="presParOf" srcId="{8C0F8353-C0E7-4176-A5F0-B4880C8D98AC}" destId="{85C8CA04-B0D6-4A3D-AD43-5256494179FA}" srcOrd="2" destOrd="0" presId="urn:microsoft.com/office/officeart/2005/8/layout/vList5"/>
    <dgm:cxn modelId="{CCE50249-0F49-AE48-9587-B17B2AFCCD98}" type="presParOf" srcId="{85C8CA04-B0D6-4A3D-AD43-5256494179FA}" destId="{B629666D-4146-4BC8-863B-CA00086B4BDB}" srcOrd="0" destOrd="0" presId="urn:microsoft.com/office/officeart/2005/8/layout/vList5"/>
    <dgm:cxn modelId="{16A7DF31-D0C9-9545-9242-2D39265DE1AA}" type="presParOf" srcId="{85C8CA04-B0D6-4A3D-AD43-5256494179FA}" destId="{6CD6A857-2620-4240-964E-6816CE6294A5}" srcOrd="1" destOrd="0" presId="urn:microsoft.com/office/officeart/2005/8/layout/vList5"/>
    <dgm:cxn modelId="{0395C98F-580C-AD4C-BFD6-3F5C5FCD8B79}" type="presParOf" srcId="{8C0F8353-C0E7-4176-A5F0-B4880C8D98AC}" destId="{A2776687-481B-41BD-B6CF-97FF8BCC6971}" srcOrd="3" destOrd="0" presId="urn:microsoft.com/office/officeart/2005/8/layout/vList5"/>
    <dgm:cxn modelId="{7729580D-09AB-034E-A8AA-2B43B367F898}" type="presParOf" srcId="{8C0F8353-C0E7-4176-A5F0-B4880C8D98AC}" destId="{1F4047C2-B7C7-43D6-B7BB-7E0739E74A7C}" srcOrd="4" destOrd="0" presId="urn:microsoft.com/office/officeart/2005/8/layout/vList5"/>
    <dgm:cxn modelId="{645D6DBD-7D2D-334E-BAF8-5BFA919D0CFA}" type="presParOf" srcId="{1F4047C2-B7C7-43D6-B7BB-7E0739E74A7C}" destId="{B9CBD9FC-3B69-4130-B270-38E92CF728FD}" srcOrd="0" destOrd="0" presId="urn:microsoft.com/office/officeart/2005/8/layout/vList5"/>
    <dgm:cxn modelId="{7BCC088D-A520-F24E-812F-9205F7F4A914}" type="presParOf" srcId="{1F4047C2-B7C7-43D6-B7BB-7E0739E74A7C}" destId="{518B04D0-9A69-4F20-90D5-C0C2F25D2E39}" srcOrd="1" destOrd="0" presId="urn:microsoft.com/office/officeart/2005/8/layout/vList5"/>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F0FE535-CD2D-49A8-8713-49E37BE8D8EC}">
      <dsp:nvSpPr>
        <dsp:cNvPr id="0" name=""/>
        <dsp:cNvSpPr/>
      </dsp:nvSpPr>
      <dsp:spPr>
        <a:xfrm>
          <a:off x="5420" y="1606035"/>
          <a:ext cx="1742313" cy="871156"/>
        </a:xfrm>
        <a:prstGeom prst="roundRect">
          <a:avLst>
            <a:gd name="adj" fmla="val 10000"/>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rgbClr val="FFFF00"/>
              </a:solidFill>
              <a:latin typeface="宋体" panose="02010600030101010101" pitchFamily="2" charset="-122"/>
              <a:ea typeface="宋体" panose="02010600030101010101" pitchFamily="2" charset="-122"/>
            </a:rPr>
            <a:t>处方</a:t>
          </a:r>
        </a:p>
      </dsp:txBody>
      <dsp:txXfrm>
        <a:off x="30935" y="1631550"/>
        <a:ext cx="1691283" cy="820126"/>
      </dsp:txXfrm>
    </dsp:sp>
    <dsp:sp modelId="{121C4EDC-6D3E-4E69-85E0-9E27012E5D6E}">
      <dsp:nvSpPr>
        <dsp:cNvPr id="0" name=""/>
        <dsp:cNvSpPr/>
      </dsp:nvSpPr>
      <dsp:spPr>
        <a:xfrm rot="19457599">
          <a:off x="1667063" y="1765712"/>
          <a:ext cx="858266" cy="50888"/>
        </a:xfrm>
        <a:custGeom>
          <a:avLst/>
          <a:gdLst/>
          <a:ahLst/>
          <a:cxnLst/>
          <a:rect l="0" t="0" r="0" b="0"/>
          <a:pathLst>
            <a:path>
              <a:moveTo>
                <a:pt x="0" y="25444"/>
              </a:moveTo>
              <a:lnTo>
                <a:pt x="858266" y="2544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zh-CN" altLang="en-US" sz="2400" b="1" kern="1200">
            <a:solidFill>
              <a:srgbClr val="FFFF00"/>
            </a:solidFill>
            <a:latin typeface="宋体" panose="02010600030101010101" pitchFamily="2" charset="-122"/>
            <a:ea typeface="宋体" panose="02010600030101010101" pitchFamily="2" charset="-122"/>
          </a:endParaRPr>
        </a:p>
      </dsp:txBody>
      <dsp:txXfrm>
        <a:off x="2074740" y="1769699"/>
        <a:ext cx="42913" cy="42913"/>
      </dsp:txXfrm>
    </dsp:sp>
    <dsp:sp modelId="{C10302AF-F314-4CA8-BBD5-E284E2E8E5D0}">
      <dsp:nvSpPr>
        <dsp:cNvPr id="0" name=""/>
        <dsp:cNvSpPr/>
      </dsp:nvSpPr>
      <dsp:spPr>
        <a:xfrm>
          <a:off x="2444659" y="1105120"/>
          <a:ext cx="1742313" cy="8711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rgbClr val="FFFF00"/>
              </a:solidFill>
              <a:latin typeface="宋体" panose="02010600030101010101" pitchFamily="2" charset="-122"/>
              <a:ea typeface="宋体" panose="02010600030101010101" pitchFamily="2" charset="-122"/>
            </a:rPr>
            <a:t>不合理</a:t>
          </a:r>
        </a:p>
      </dsp:txBody>
      <dsp:txXfrm>
        <a:off x="2470174" y="1130635"/>
        <a:ext cx="1691283" cy="820126"/>
      </dsp:txXfrm>
    </dsp:sp>
    <dsp:sp modelId="{E4CB6C5E-BD04-40F1-AB81-6D2997EB2B97}">
      <dsp:nvSpPr>
        <dsp:cNvPr id="0" name=""/>
        <dsp:cNvSpPr/>
      </dsp:nvSpPr>
      <dsp:spPr>
        <a:xfrm rot="18289469">
          <a:off x="3925237" y="1014339"/>
          <a:ext cx="1220397" cy="50888"/>
        </a:xfrm>
        <a:custGeom>
          <a:avLst/>
          <a:gdLst/>
          <a:ahLst/>
          <a:cxnLst/>
          <a:rect l="0" t="0" r="0" b="0"/>
          <a:pathLst>
            <a:path>
              <a:moveTo>
                <a:pt x="0" y="25444"/>
              </a:moveTo>
              <a:lnTo>
                <a:pt x="1220397" y="2544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zh-CN" altLang="en-US" sz="2400" b="1" kern="1200">
            <a:solidFill>
              <a:srgbClr val="FFFF00"/>
            </a:solidFill>
            <a:latin typeface="宋体" panose="02010600030101010101" pitchFamily="2" charset="-122"/>
            <a:ea typeface="宋体" panose="02010600030101010101" pitchFamily="2" charset="-122"/>
          </a:endParaRPr>
        </a:p>
      </dsp:txBody>
      <dsp:txXfrm>
        <a:off x="4504926" y="1009273"/>
        <a:ext cx="61019" cy="61019"/>
      </dsp:txXfrm>
    </dsp:sp>
    <dsp:sp modelId="{25D4C278-BA01-4EA4-A52A-E061B7A60FE3}">
      <dsp:nvSpPr>
        <dsp:cNvPr id="0" name=""/>
        <dsp:cNvSpPr/>
      </dsp:nvSpPr>
      <dsp:spPr>
        <a:xfrm>
          <a:off x="4883899" y="103290"/>
          <a:ext cx="1742313" cy="8711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rgbClr val="FFFF00"/>
              </a:solidFill>
              <a:latin typeface="宋体" panose="02010600030101010101" pitchFamily="2" charset="-122"/>
              <a:ea typeface="宋体" panose="02010600030101010101" pitchFamily="2" charset="-122"/>
            </a:rPr>
            <a:t>不规范处方</a:t>
          </a:r>
        </a:p>
      </dsp:txBody>
      <dsp:txXfrm>
        <a:off x="4909414" y="128805"/>
        <a:ext cx="1691283" cy="820126"/>
      </dsp:txXfrm>
    </dsp:sp>
    <dsp:sp modelId="{8E2E4E9B-149E-499A-85B3-22315D57BFC4}">
      <dsp:nvSpPr>
        <dsp:cNvPr id="0" name=""/>
        <dsp:cNvSpPr/>
      </dsp:nvSpPr>
      <dsp:spPr>
        <a:xfrm>
          <a:off x="4186973" y="1515254"/>
          <a:ext cx="696925" cy="50888"/>
        </a:xfrm>
        <a:custGeom>
          <a:avLst/>
          <a:gdLst/>
          <a:ahLst/>
          <a:cxnLst/>
          <a:rect l="0" t="0" r="0" b="0"/>
          <a:pathLst>
            <a:path>
              <a:moveTo>
                <a:pt x="0" y="25444"/>
              </a:moveTo>
              <a:lnTo>
                <a:pt x="696925" y="2544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zh-CN" altLang="en-US" sz="2400" b="1" kern="1200">
            <a:solidFill>
              <a:srgbClr val="FFFF00"/>
            </a:solidFill>
            <a:latin typeface="宋体" panose="02010600030101010101" pitchFamily="2" charset="-122"/>
            <a:ea typeface="宋体" panose="02010600030101010101" pitchFamily="2" charset="-122"/>
          </a:endParaRPr>
        </a:p>
      </dsp:txBody>
      <dsp:txXfrm>
        <a:off x="4518013" y="1523275"/>
        <a:ext cx="34846" cy="34846"/>
      </dsp:txXfrm>
    </dsp:sp>
    <dsp:sp modelId="{FBE8C883-36DE-44F4-AC98-89FB0699163B}">
      <dsp:nvSpPr>
        <dsp:cNvPr id="0" name=""/>
        <dsp:cNvSpPr/>
      </dsp:nvSpPr>
      <dsp:spPr>
        <a:xfrm>
          <a:off x="4883899" y="1105120"/>
          <a:ext cx="1742313" cy="8711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rgbClr val="FFFF00"/>
              </a:solidFill>
              <a:latin typeface="宋体" panose="02010600030101010101" pitchFamily="2" charset="-122"/>
              <a:ea typeface="宋体" panose="02010600030101010101" pitchFamily="2" charset="-122"/>
            </a:rPr>
            <a:t>不适宜处方</a:t>
          </a:r>
        </a:p>
      </dsp:txBody>
      <dsp:txXfrm>
        <a:off x="4909414" y="1130635"/>
        <a:ext cx="1691283" cy="820126"/>
      </dsp:txXfrm>
    </dsp:sp>
    <dsp:sp modelId="{672D441B-AF18-4D3B-ACE3-7E453BD30E65}">
      <dsp:nvSpPr>
        <dsp:cNvPr id="0" name=""/>
        <dsp:cNvSpPr/>
      </dsp:nvSpPr>
      <dsp:spPr>
        <a:xfrm rot="3310531">
          <a:off x="3925237" y="2016169"/>
          <a:ext cx="1220397" cy="50888"/>
        </a:xfrm>
        <a:custGeom>
          <a:avLst/>
          <a:gdLst/>
          <a:ahLst/>
          <a:cxnLst/>
          <a:rect l="0" t="0" r="0" b="0"/>
          <a:pathLst>
            <a:path>
              <a:moveTo>
                <a:pt x="0" y="25444"/>
              </a:moveTo>
              <a:lnTo>
                <a:pt x="1220397" y="25444"/>
              </a:lnTo>
            </a:path>
          </a:pathLst>
        </a:custGeom>
        <a:no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zh-CN" altLang="en-US" sz="2400" b="1" kern="1200">
            <a:solidFill>
              <a:srgbClr val="FFFF00"/>
            </a:solidFill>
            <a:latin typeface="宋体" panose="02010600030101010101" pitchFamily="2" charset="-122"/>
            <a:ea typeface="宋体" panose="02010600030101010101" pitchFamily="2" charset="-122"/>
          </a:endParaRPr>
        </a:p>
      </dsp:txBody>
      <dsp:txXfrm>
        <a:off x="4504926" y="2011104"/>
        <a:ext cx="61019" cy="61019"/>
      </dsp:txXfrm>
    </dsp:sp>
    <dsp:sp modelId="{2FF96205-91ED-4013-A613-3DDFA47138CC}">
      <dsp:nvSpPr>
        <dsp:cNvPr id="0" name=""/>
        <dsp:cNvSpPr/>
      </dsp:nvSpPr>
      <dsp:spPr>
        <a:xfrm>
          <a:off x="4883899" y="2106951"/>
          <a:ext cx="1742313" cy="8711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rgbClr val="FFFF00"/>
              </a:solidFill>
              <a:latin typeface="宋体" panose="02010600030101010101" pitchFamily="2" charset="-122"/>
              <a:ea typeface="宋体" panose="02010600030101010101" pitchFamily="2" charset="-122"/>
            </a:rPr>
            <a:t>超常处方</a:t>
          </a:r>
        </a:p>
      </dsp:txBody>
      <dsp:txXfrm>
        <a:off x="4909414" y="2132466"/>
        <a:ext cx="1691283" cy="820126"/>
      </dsp:txXfrm>
    </dsp:sp>
    <dsp:sp modelId="{4A2E9976-53DF-499A-BC65-F148B82CB105}">
      <dsp:nvSpPr>
        <dsp:cNvPr id="0" name=""/>
        <dsp:cNvSpPr/>
      </dsp:nvSpPr>
      <dsp:spPr>
        <a:xfrm rot="2142401">
          <a:off x="1667063" y="2266627"/>
          <a:ext cx="858266" cy="50888"/>
        </a:xfrm>
        <a:custGeom>
          <a:avLst/>
          <a:gdLst/>
          <a:ahLst/>
          <a:cxnLst/>
          <a:rect l="0" t="0" r="0" b="0"/>
          <a:pathLst>
            <a:path>
              <a:moveTo>
                <a:pt x="0" y="25444"/>
              </a:moveTo>
              <a:lnTo>
                <a:pt x="858266" y="25444"/>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1066800">
            <a:lnSpc>
              <a:spcPct val="90000"/>
            </a:lnSpc>
            <a:spcBef>
              <a:spcPct val="0"/>
            </a:spcBef>
            <a:spcAft>
              <a:spcPct val="35000"/>
            </a:spcAft>
            <a:buNone/>
          </a:pPr>
          <a:endParaRPr lang="zh-CN" altLang="en-US" sz="2400" b="1" kern="1200">
            <a:solidFill>
              <a:srgbClr val="FFFF00"/>
            </a:solidFill>
            <a:latin typeface="宋体" panose="02010600030101010101" pitchFamily="2" charset="-122"/>
            <a:ea typeface="宋体" panose="02010600030101010101" pitchFamily="2" charset="-122"/>
          </a:endParaRPr>
        </a:p>
      </dsp:txBody>
      <dsp:txXfrm>
        <a:off x="2074740" y="2270615"/>
        <a:ext cx="42913" cy="42913"/>
      </dsp:txXfrm>
    </dsp:sp>
    <dsp:sp modelId="{F7F3E49E-6A6B-4A4D-B55D-155ABE45EDC8}">
      <dsp:nvSpPr>
        <dsp:cNvPr id="0" name=""/>
        <dsp:cNvSpPr/>
      </dsp:nvSpPr>
      <dsp:spPr>
        <a:xfrm>
          <a:off x="2444659" y="2106951"/>
          <a:ext cx="1742313" cy="87115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zh-CN" altLang="en-US" sz="2400" b="1" kern="1200" dirty="0">
              <a:solidFill>
                <a:srgbClr val="FFFF00"/>
              </a:solidFill>
              <a:latin typeface="宋体" panose="02010600030101010101" pitchFamily="2" charset="-122"/>
              <a:ea typeface="宋体" panose="02010600030101010101" pitchFamily="2" charset="-122"/>
            </a:rPr>
            <a:t>合理</a:t>
          </a:r>
        </a:p>
      </dsp:txBody>
      <dsp:txXfrm>
        <a:off x="2470174" y="2132466"/>
        <a:ext cx="1691283" cy="8201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4144D8-D693-49B2-ADA8-64522D03726E}">
      <dsp:nvSpPr>
        <dsp:cNvPr id="0" name=""/>
        <dsp:cNvSpPr/>
      </dsp:nvSpPr>
      <dsp:spPr>
        <a:xfrm rot="5400000">
          <a:off x="5103429" y="-1907261"/>
          <a:ext cx="1262390" cy="5397293"/>
        </a:xfrm>
        <a:prstGeom prst="round2SameRect">
          <a:avLst/>
        </a:prstGeom>
        <a:solidFill>
          <a:schemeClr val="accent4">
            <a:tint val="40000"/>
            <a:alpha val="9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altLang="zh-CN" sz="2400" b="1" kern="1200" dirty="0">
              <a:latin typeface="微软雅黑" panose="020B0503020204020204" charset="-122"/>
              <a:ea typeface="微软雅黑" panose="020B0503020204020204" charset="-122"/>
              <a:cs typeface="微软雅黑" panose="020B0503020204020204" charset="-122"/>
            </a:rPr>
            <a:t>15</a:t>
          </a:r>
          <a:r>
            <a:rPr lang="zh-CN" altLang="en-US" sz="2400" b="1" kern="1200" dirty="0">
              <a:latin typeface="微软雅黑" panose="020B0503020204020204" charset="-122"/>
              <a:ea typeface="微软雅黑" panose="020B0503020204020204" charset="-122"/>
              <a:cs typeface="微软雅黑" panose="020B0503020204020204" charset="-122"/>
            </a:rPr>
            <a:t>种情况</a:t>
          </a:r>
        </a:p>
        <a:p>
          <a:pPr marL="228600" lvl="1" indent="-228600" algn="l" defTabSz="889000">
            <a:lnSpc>
              <a:spcPct val="90000"/>
            </a:lnSpc>
            <a:spcBef>
              <a:spcPct val="0"/>
            </a:spcBef>
            <a:spcAft>
              <a:spcPct val="15000"/>
            </a:spcAft>
            <a:buChar char="•"/>
          </a:pPr>
          <a:r>
            <a:rPr lang="en-US" altLang="zh-CN" sz="2000" b="1" kern="1200" dirty="0">
              <a:latin typeface="微软雅黑" panose="020B0503020204020204" charset="-122"/>
              <a:ea typeface="微软雅黑" panose="020B0503020204020204" charset="-122"/>
              <a:cs typeface="微软雅黑" panose="020B0503020204020204" charset="-122"/>
            </a:rPr>
            <a:t>1-10</a:t>
          </a:r>
          <a:r>
            <a:rPr lang="zh-CN" altLang="en-US" sz="2000" b="1" kern="1200" dirty="0">
              <a:latin typeface="微软雅黑" panose="020B0503020204020204" charset="-122"/>
              <a:ea typeface="微软雅黑" panose="020B0503020204020204" charset="-122"/>
              <a:cs typeface="微软雅黑" panose="020B0503020204020204" charset="-122"/>
            </a:rPr>
            <a:t>与</a:t>
          </a:r>
          <a:r>
            <a:rPr lang="en-US" altLang="zh-CN" sz="2000" b="1" kern="1200" dirty="0">
              <a:latin typeface="微软雅黑" panose="020B0503020204020204" charset="-122"/>
              <a:ea typeface="微软雅黑" panose="020B0503020204020204" charset="-122"/>
              <a:cs typeface="微软雅黑" panose="020B0503020204020204" charset="-122"/>
            </a:rPr>
            <a:t>2-1</a:t>
          </a:r>
          <a:r>
            <a:rPr lang="zh-CN" altLang="en-US" sz="2000" b="1" kern="1200" dirty="0">
              <a:latin typeface="微软雅黑" panose="020B0503020204020204" charset="-122"/>
              <a:ea typeface="微软雅黑" panose="020B0503020204020204" charset="-122"/>
              <a:cs typeface="微软雅黑" panose="020B0503020204020204" charset="-122"/>
            </a:rPr>
            <a:t>、</a:t>
          </a:r>
          <a:r>
            <a:rPr lang="en-US" altLang="zh-CN" sz="2000" b="1" kern="1200" dirty="0">
              <a:latin typeface="微软雅黑" panose="020B0503020204020204" charset="-122"/>
              <a:ea typeface="微软雅黑" panose="020B0503020204020204" charset="-122"/>
              <a:cs typeface="微软雅黑" panose="020B0503020204020204" charset="-122"/>
            </a:rPr>
            <a:t>2-2</a:t>
          </a:r>
          <a:r>
            <a:rPr lang="zh-CN" altLang="en-US" sz="2000" b="1" kern="1200" dirty="0">
              <a:latin typeface="微软雅黑" panose="020B0503020204020204" charset="-122"/>
              <a:ea typeface="微软雅黑" panose="020B0503020204020204" charset="-122"/>
              <a:cs typeface="微软雅黑" panose="020B0503020204020204" charset="-122"/>
            </a:rPr>
            <a:t>（诊断）；</a:t>
          </a:r>
          <a:r>
            <a:rPr lang="en-US" altLang="zh-CN" sz="2000" b="1" kern="1200" dirty="0">
              <a:latin typeface="微软雅黑" panose="020B0503020204020204" charset="-122"/>
              <a:ea typeface="微软雅黑" panose="020B0503020204020204" charset="-122"/>
              <a:cs typeface="微软雅黑" panose="020B0503020204020204" charset="-122"/>
            </a:rPr>
            <a:t>1-9</a:t>
          </a:r>
          <a:r>
            <a:rPr lang="zh-CN" altLang="en-US" sz="2000" b="1" kern="1200" dirty="0">
              <a:latin typeface="微软雅黑" panose="020B0503020204020204" charset="-122"/>
              <a:ea typeface="微软雅黑" panose="020B0503020204020204" charset="-122"/>
              <a:cs typeface="微软雅黑" panose="020B0503020204020204" charset="-122"/>
            </a:rPr>
            <a:t>与</a:t>
          </a:r>
          <a:r>
            <a:rPr lang="en-US" altLang="zh-CN" sz="2000" b="1" kern="1200" dirty="0">
              <a:latin typeface="微软雅黑" panose="020B0503020204020204" charset="-122"/>
              <a:ea typeface="微软雅黑" panose="020B0503020204020204" charset="-122"/>
              <a:cs typeface="微软雅黑" panose="020B0503020204020204" charset="-122"/>
            </a:rPr>
            <a:t>2-5</a:t>
          </a:r>
          <a:r>
            <a:rPr lang="zh-CN" altLang="en-US" sz="2000" b="1" kern="1200" dirty="0">
              <a:latin typeface="微软雅黑" panose="020B0503020204020204" charset="-122"/>
              <a:ea typeface="微软雅黑" panose="020B0503020204020204" charset="-122"/>
              <a:cs typeface="微软雅黑" panose="020B0503020204020204" charset="-122"/>
            </a:rPr>
            <a:t>（用量）</a:t>
          </a:r>
        </a:p>
      </dsp:txBody>
      <dsp:txXfrm rot="-5400000">
        <a:off x="3035978" y="221815"/>
        <a:ext cx="5335668" cy="1139140"/>
      </dsp:txXfrm>
    </dsp:sp>
    <dsp:sp modelId="{536FA01E-C9D8-485D-B0B0-69687CCB707C}">
      <dsp:nvSpPr>
        <dsp:cNvPr id="0" name=""/>
        <dsp:cNvSpPr/>
      </dsp:nvSpPr>
      <dsp:spPr>
        <a:xfrm>
          <a:off x="0" y="2390"/>
          <a:ext cx="3035977" cy="1577987"/>
        </a:xfrm>
        <a:prstGeom prst="roundRect">
          <a:avLst/>
        </a:prstGeom>
        <a:solidFill>
          <a:schemeClr val="accent4">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marL="0" lvl="0" indent="0" algn="ctr" defTabSz="1600200">
            <a:lnSpc>
              <a:spcPct val="90000"/>
            </a:lnSpc>
            <a:spcBef>
              <a:spcPct val="0"/>
            </a:spcBef>
            <a:spcAft>
              <a:spcPct val="35000"/>
            </a:spcAft>
            <a:buNone/>
          </a:pPr>
          <a:r>
            <a:rPr lang="zh-CN" altLang="en-US" sz="3600" b="1" kern="1200" dirty="0">
              <a:latin typeface="微软雅黑" panose="020B0503020204020204" charset="-122"/>
              <a:ea typeface="微软雅黑" panose="020B0503020204020204" charset="-122"/>
              <a:cs typeface="微软雅黑" panose="020B0503020204020204" charset="-122"/>
            </a:rPr>
            <a:t>不规范处方</a:t>
          </a:r>
          <a:endParaRPr lang="en-US" altLang="zh-CN" sz="3600" b="1" kern="1200" dirty="0">
            <a:latin typeface="微软雅黑" panose="020B0503020204020204" charset="-122"/>
            <a:ea typeface="微软雅黑" panose="020B0503020204020204" charset="-122"/>
            <a:cs typeface="微软雅黑" panose="020B0503020204020204" charset="-122"/>
          </a:endParaRPr>
        </a:p>
      </dsp:txBody>
      <dsp:txXfrm>
        <a:off x="77031" y="79421"/>
        <a:ext cx="2881915" cy="1423925"/>
      </dsp:txXfrm>
    </dsp:sp>
    <dsp:sp modelId="{6CD6A857-2620-4240-964E-6816CE6294A5}">
      <dsp:nvSpPr>
        <dsp:cNvPr id="0" name=""/>
        <dsp:cNvSpPr/>
      </dsp:nvSpPr>
      <dsp:spPr>
        <a:xfrm rot="5400000">
          <a:off x="5103429" y="-250374"/>
          <a:ext cx="1262390" cy="5397293"/>
        </a:xfrm>
        <a:prstGeom prst="round2SameRect">
          <a:avLst/>
        </a:prstGeom>
        <a:solidFill>
          <a:schemeClr val="accent4">
            <a:tint val="40000"/>
            <a:alpha val="90000"/>
            <a:hueOff val="5430963"/>
            <a:satOff val="-25622"/>
            <a:lumOff val="-925"/>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altLang="zh-CN" sz="2400" b="1" kern="1200" dirty="0">
              <a:latin typeface="微软雅黑" panose="020B0503020204020204" charset="-122"/>
              <a:ea typeface="微软雅黑" panose="020B0503020204020204" charset="-122"/>
              <a:cs typeface="微软雅黑" panose="020B0503020204020204" charset="-122"/>
            </a:rPr>
            <a:t>8</a:t>
          </a:r>
          <a:r>
            <a:rPr lang="zh-CN" altLang="en-US" sz="2400" b="1" kern="1200" dirty="0">
              <a:latin typeface="微软雅黑" panose="020B0503020204020204" charset="-122"/>
              <a:ea typeface="微软雅黑" panose="020B0503020204020204" charset="-122"/>
              <a:cs typeface="微软雅黑" panose="020B0503020204020204" charset="-122"/>
            </a:rPr>
            <a:t>种情况</a:t>
          </a:r>
        </a:p>
        <a:p>
          <a:pPr marL="228600" lvl="1" indent="-228600" algn="l" defTabSz="889000">
            <a:lnSpc>
              <a:spcPct val="90000"/>
            </a:lnSpc>
            <a:spcBef>
              <a:spcPct val="0"/>
            </a:spcBef>
            <a:spcAft>
              <a:spcPct val="15000"/>
            </a:spcAft>
            <a:buChar char="•"/>
          </a:pPr>
          <a:r>
            <a:rPr lang="en-US" altLang="zh-CN" sz="2000" b="1" kern="1200">
              <a:latin typeface="微软雅黑" panose="020B0503020204020204" charset="-122"/>
              <a:ea typeface="微软雅黑" panose="020B0503020204020204" charset="-122"/>
              <a:cs typeface="微软雅黑" panose="020B0503020204020204" charset="-122"/>
            </a:rPr>
            <a:t>2-1</a:t>
          </a:r>
          <a:r>
            <a:rPr lang="zh-CN" altLang="en-US" sz="2000" b="1" kern="1200">
              <a:latin typeface="微软雅黑" panose="020B0503020204020204" charset="-122"/>
              <a:ea typeface="微软雅黑" panose="020B0503020204020204" charset="-122"/>
              <a:cs typeface="微软雅黑" panose="020B0503020204020204" charset="-122"/>
            </a:rPr>
            <a:t>与</a:t>
          </a:r>
          <a:r>
            <a:rPr lang="en-US" altLang="zh-CN" sz="2000" b="1" kern="1200">
              <a:latin typeface="微软雅黑" panose="020B0503020204020204" charset="-122"/>
              <a:ea typeface="微软雅黑" panose="020B0503020204020204" charset="-122"/>
              <a:cs typeface="微软雅黑" panose="020B0503020204020204" charset="-122"/>
            </a:rPr>
            <a:t>2-2</a:t>
          </a:r>
          <a:r>
            <a:rPr lang="zh-CN" altLang="en-US" sz="2000" b="1" kern="1200">
              <a:latin typeface="微软雅黑" panose="020B0503020204020204" charset="-122"/>
              <a:ea typeface="微软雅黑" panose="020B0503020204020204" charset="-122"/>
              <a:cs typeface="微软雅黑" panose="020B0503020204020204" charset="-122"/>
            </a:rPr>
            <a:t>（诊断）；</a:t>
          </a:r>
          <a:r>
            <a:rPr lang="en-US" altLang="zh-CN" sz="2000" b="1" kern="1200">
              <a:latin typeface="微软雅黑" panose="020B0503020204020204" charset="-122"/>
              <a:ea typeface="微软雅黑" panose="020B0503020204020204" charset="-122"/>
              <a:cs typeface="微软雅黑" panose="020B0503020204020204" charset="-122"/>
            </a:rPr>
            <a:t>2-3</a:t>
          </a:r>
          <a:r>
            <a:rPr lang="zh-CN" altLang="en-US" sz="2000" b="1" kern="1200">
              <a:latin typeface="微软雅黑" panose="020B0503020204020204" charset="-122"/>
              <a:ea typeface="微软雅黑" panose="020B0503020204020204" charset="-122"/>
              <a:cs typeface="微软雅黑" panose="020B0503020204020204" charset="-122"/>
            </a:rPr>
            <a:t>与</a:t>
          </a:r>
          <a:r>
            <a:rPr lang="en-US" altLang="zh-CN" sz="2000" b="1" kern="1200">
              <a:latin typeface="微软雅黑" panose="020B0503020204020204" charset="-122"/>
              <a:ea typeface="微软雅黑" panose="020B0503020204020204" charset="-122"/>
              <a:cs typeface="微软雅黑" panose="020B0503020204020204" charset="-122"/>
            </a:rPr>
            <a:t>2-5</a:t>
          </a:r>
          <a:r>
            <a:rPr lang="zh-CN" altLang="en-US" sz="2000" b="1" kern="1200">
              <a:latin typeface="微软雅黑" panose="020B0503020204020204" charset="-122"/>
              <a:ea typeface="微软雅黑" panose="020B0503020204020204" charset="-122"/>
              <a:cs typeface="微软雅黑" panose="020B0503020204020204" charset="-122"/>
            </a:rPr>
            <a:t>（用法）；</a:t>
          </a:r>
          <a:r>
            <a:rPr lang="en-US" altLang="zh-CN" sz="2000" b="1" kern="1200">
              <a:latin typeface="微软雅黑" panose="020B0503020204020204" charset="-122"/>
              <a:ea typeface="微软雅黑" panose="020B0503020204020204" charset="-122"/>
              <a:cs typeface="微软雅黑" panose="020B0503020204020204" charset="-122"/>
            </a:rPr>
            <a:t>2-6</a:t>
          </a:r>
          <a:r>
            <a:rPr lang="zh-CN" altLang="en-US" sz="2000" b="1" kern="1200">
              <a:latin typeface="微软雅黑" panose="020B0503020204020204" charset="-122"/>
              <a:ea typeface="微软雅黑" panose="020B0503020204020204" charset="-122"/>
              <a:cs typeface="微软雅黑" panose="020B0503020204020204" charset="-122"/>
            </a:rPr>
            <a:t>与</a:t>
          </a:r>
          <a:r>
            <a:rPr lang="en-US" altLang="zh-CN" sz="2000" b="1" kern="1200">
              <a:latin typeface="微软雅黑" panose="020B0503020204020204" charset="-122"/>
              <a:ea typeface="微软雅黑" panose="020B0503020204020204" charset="-122"/>
              <a:cs typeface="微软雅黑" panose="020B0503020204020204" charset="-122"/>
            </a:rPr>
            <a:t>2-7</a:t>
          </a:r>
          <a:r>
            <a:rPr lang="zh-CN" altLang="en-US" sz="2000" b="1" kern="1200">
              <a:latin typeface="微软雅黑" panose="020B0503020204020204" charset="-122"/>
              <a:ea typeface="微软雅黑" panose="020B0503020204020204" charset="-122"/>
              <a:cs typeface="微软雅黑" panose="020B0503020204020204" charset="-122"/>
            </a:rPr>
            <a:t>；</a:t>
          </a:r>
          <a:r>
            <a:rPr lang="en-US" altLang="zh-CN" sz="2000" b="1" kern="1200">
              <a:latin typeface="微软雅黑" panose="020B0503020204020204" charset="-122"/>
              <a:ea typeface="微软雅黑" panose="020B0503020204020204" charset="-122"/>
              <a:cs typeface="微软雅黑" panose="020B0503020204020204" charset="-122"/>
            </a:rPr>
            <a:t>2-6</a:t>
          </a:r>
          <a:r>
            <a:rPr lang="zh-CN" altLang="en-US" sz="2000" b="1" kern="1200">
              <a:latin typeface="微软雅黑" panose="020B0503020204020204" charset="-122"/>
              <a:ea typeface="微软雅黑" panose="020B0503020204020204" charset="-122"/>
              <a:cs typeface="微软雅黑" panose="020B0503020204020204" charset="-122"/>
            </a:rPr>
            <a:t>与</a:t>
          </a:r>
          <a:r>
            <a:rPr lang="en-US" altLang="zh-CN" sz="2000" b="1" kern="1200">
              <a:latin typeface="微软雅黑" panose="020B0503020204020204" charset="-122"/>
              <a:ea typeface="微软雅黑" panose="020B0503020204020204" charset="-122"/>
              <a:cs typeface="微软雅黑" panose="020B0503020204020204" charset="-122"/>
            </a:rPr>
            <a:t>2-8</a:t>
          </a:r>
          <a:r>
            <a:rPr lang="zh-CN" altLang="en-US" sz="2000" b="1" kern="1200">
              <a:latin typeface="微软雅黑" panose="020B0503020204020204" charset="-122"/>
              <a:ea typeface="微软雅黑" panose="020B0503020204020204" charset="-122"/>
              <a:cs typeface="微软雅黑" panose="020B0503020204020204" charset="-122"/>
            </a:rPr>
            <a:t>（联用）</a:t>
          </a:r>
          <a:endParaRPr lang="zh-CN" altLang="en-US" sz="2000" b="1" kern="1200" dirty="0">
            <a:latin typeface="微软雅黑" panose="020B0503020204020204" charset="-122"/>
            <a:ea typeface="微软雅黑" panose="020B0503020204020204" charset="-122"/>
            <a:cs typeface="微软雅黑" panose="020B0503020204020204" charset="-122"/>
          </a:endParaRPr>
        </a:p>
      </dsp:txBody>
      <dsp:txXfrm rot="-5400000">
        <a:off x="3035978" y="1878702"/>
        <a:ext cx="5335668" cy="1139140"/>
      </dsp:txXfrm>
    </dsp:sp>
    <dsp:sp modelId="{B629666D-4146-4BC8-863B-CA00086B4BDB}">
      <dsp:nvSpPr>
        <dsp:cNvPr id="0" name=""/>
        <dsp:cNvSpPr/>
      </dsp:nvSpPr>
      <dsp:spPr>
        <a:xfrm>
          <a:off x="0" y="1659278"/>
          <a:ext cx="3035977" cy="1577987"/>
        </a:xfrm>
        <a:prstGeom prst="roundRect">
          <a:avLst/>
        </a:prstGeom>
        <a:solidFill>
          <a:schemeClr val="accent4">
            <a:hueOff val="4900445"/>
            <a:satOff val="-20388"/>
            <a:lumOff val="4804"/>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pPr>
          <a:r>
            <a:rPr lang="zh-CN" altLang="en-US" sz="3600" b="1" kern="1200" dirty="0">
              <a:latin typeface="微软雅黑" panose="020B0503020204020204" charset="-122"/>
              <a:ea typeface="微软雅黑" panose="020B0503020204020204" charset="-122"/>
              <a:cs typeface="微软雅黑" panose="020B0503020204020204" charset="-122"/>
            </a:rPr>
            <a:t>不适宜处方</a:t>
          </a:r>
          <a:endParaRPr lang="en-US" altLang="zh-CN" sz="3600" b="1" kern="1200" dirty="0">
            <a:latin typeface="微软雅黑" panose="020B0503020204020204" charset="-122"/>
            <a:ea typeface="微软雅黑" panose="020B0503020204020204" charset="-122"/>
            <a:cs typeface="微软雅黑" panose="020B0503020204020204" charset="-122"/>
          </a:endParaRPr>
        </a:p>
      </dsp:txBody>
      <dsp:txXfrm>
        <a:off x="77031" y="1736309"/>
        <a:ext cx="2881915" cy="1423925"/>
      </dsp:txXfrm>
    </dsp:sp>
    <dsp:sp modelId="{518B04D0-9A69-4F20-90D5-C0C2F25D2E39}">
      <dsp:nvSpPr>
        <dsp:cNvPr id="0" name=""/>
        <dsp:cNvSpPr/>
      </dsp:nvSpPr>
      <dsp:spPr>
        <a:xfrm rot="5400000">
          <a:off x="5103429" y="1406512"/>
          <a:ext cx="1262390" cy="5397293"/>
        </a:xfrm>
        <a:prstGeom prst="round2SameRect">
          <a:avLst/>
        </a:prstGeom>
        <a:solidFill>
          <a:schemeClr val="accent4">
            <a:tint val="40000"/>
            <a:alpha val="90000"/>
            <a:hueOff val="10861925"/>
            <a:satOff val="-51245"/>
            <a:lumOff val="-185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a:lnSpc>
              <a:spcPct val="90000"/>
            </a:lnSpc>
            <a:spcBef>
              <a:spcPct val="0"/>
            </a:spcBef>
            <a:spcAft>
              <a:spcPct val="15000"/>
            </a:spcAft>
            <a:buChar char="•"/>
          </a:pPr>
          <a:r>
            <a:rPr lang="en-US" altLang="zh-CN" sz="2400" b="1" kern="1200" dirty="0">
              <a:latin typeface="微软雅黑" panose="020B0503020204020204" charset="-122"/>
              <a:ea typeface="微软雅黑" panose="020B0503020204020204" charset="-122"/>
              <a:cs typeface="微软雅黑" panose="020B0503020204020204" charset="-122"/>
            </a:rPr>
            <a:t>4</a:t>
          </a:r>
          <a:r>
            <a:rPr lang="zh-CN" altLang="en-US" sz="2400" b="1" kern="1200" dirty="0">
              <a:latin typeface="微软雅黑" panose="020B0503020204020204" charset="-122"/>
              <a:ea typeface="微软雅黑" panose="020B0503020204020204" charset="-122"/>
              <a:cs typeface="微软雅黑" panose="020B0503020204020204" charset="-122"/>
            </a:rPr>
            <a:t>种情况</a:t>
          </a:r>
        </a:p>
        <a:p>
          <a:pPr marL="228600" lvl="1" indent="-228600" algn="l" defTabSz="889000">
            <a:lnSpc>
              <a:spcPct val="90000"/>
            </a:lnSpc>
            <a:spcBef>
              <a:spcPct val="0"/>
            </a:spcBef>
            <a:spcAft>
              <a:spcPct val="15000"/>
            </a:spcAft>
            <a:buChar char="•"/>
          </a:pPr>
          <a:r>
            <a:rPr lang="en-US" altLang="zh-CN" sz="2000" b="1" kern="1200" dirty="0">
              <a:latin typeface="微软雅黑" panose="020B0503020204020204" charset="-122"/>
              <a:ea typeface="微软雅黑" panose="020B0503020204020204" charset="-122"/>
              <a:cs typeface="微软雅黑" panose="020B0503020204020204" charset="-122"/>
            </a:rPr>
            <a:t>3-1</a:t>
          </a:r>
          <a:r>
            <a:rPr lang="zh-CN" altLang="en-US" sz="2000" b="1" kern="1200" dirty="0">
              <a:latin typeface="微软雅黑" panose="020B0503020204020204" charset="-122"/>
              <a:ea typeface="微软雅黑" panose="020B0503020204020204" charset="-122"/>
              <a:cs typeface="微软雅黑" panose="020B0503020204020204" charset="-122"/>
            </a:rPr>
            <a:t>与</a:t>
          </a:r>
          <a:r>
            <a:rPr lang="en-US" altLang="zh-CN" sz="2000" b="1" kern="1200" dirty="0">
              <a:latin typeface="微软雅黑" panose="020B0503020204020204" charset="-122"/>
              <a:ea typeface="微软雅黑" panose="020B0503020204020204" charset="-122"/>
              <a:cs typeface="微软雅黑" panose="020B0503020204020204" charset="-122"/>
            </a:rPr>
            <a:t>3-3</a:t>
          </a:r>
          <a:r>
            <a:rPr lang="zh-CN" altLang="en-US" sz="2000" b="1" kern="1200" dirty="0">
              <a:latin typeface="微软雅黑" panose="020B0503020204020204" charset="-122"/>
              <a:ea typeface="微软雅黑" panose="020B0503020204020204" charset="-122"/>
              <a:cs typeface="微软雅黑" panose="020B0503020204020204" charset="-122"/>
            </a:rPr>
            <a:t>（适应症）、</a:t>
          </a:r>
          <a:r>
            <a:rPr lang="en-US" altLang="zh-CN" sz="2000" b="1" kern="1200" dirty="0">
              <a:latin typeface="微软雅黑" panose="020B0503020204020204" charset="-122"/>
              <a:ea typeface="微软雅黑" panose="020B0503020204020204" charset="-122"/>
              <a:cs typeface="微软雅黑" panose="020B0503020204020204" charset="-122"/>
            </a:rPr>
            <a:t>1-10</a:t>
          </a:r>
          <a:r>
            <a:rPr lang="zh-CN" altLang="en-US" sz="2000" b="1" kern="1200" dirty="0">
              <a:latin typeface="微软雅黑" panose="020B0503020204020204" charset="-122"/>
              <a:ea typeface="微软雅黑" panose="020B0503020204020204" charset="-122"/>
              <a:cs typeface="微软雅黑" panose="020B0503020204020204" charset="-122"/>
            </a:rPr>
            <a:t>、</a:t>
          </a:r>
          <a:r>
            <a:rPr lang="en-US" altLang="zh-CN" sz="2000" b="1" kern="1200" dirty="0">
              <a:latin typeface="微软雅黑" panose="020B0503020204020204" charset="-122"/>
              <a:ea typeface="微软雅黑" panose="020B0503020204020204" charset="-122"/>
              <a:cs typeface="微软雅黑" panose="020B0503020204020204" charset="-122"/>
            </a:rPr>
            <a:t>2-1</a:t>
          </a:r>
          <a:r>
            <a:rPr lang="zh-CN" altLang="en-US" sz="2000" b="1" kern="1200" dirty="0">
              <a:latin typeface="微软雅黑" panose="020B0503020204020204" charset="-122"/>
              <a:ea typeface="微软雅黑" panose="020B0503020204020204" charset="-122"/>
              <a:cs typeface="微软雅黑" panose="020B0503020204020204" charset="-122"/>
            </a:rPr>
            <a:t>、</a:t>
          </a:r>
          <a:r>
            <a:rPr lang="en-US" altLang="zh-CN" sz="2000" b="1" kern="1200" dirty="0">
              <a:latin typeface="微软雅黑" panose="020B0503020204020204" charset="-122"/>
              <a:ea typeface="微软雅黑" panose="020B0503020204020204" charset="-122"/>
              <a:cs typeface="微软雅黑" panose="020B0503020204020204" charset="-122"/>
            </a:rPr>
            <a:t>2-2</a:t>
          </a:r>
          <a:r>
            <a:rPr lang="zh-CN" altLang="en-US" sz="2000" b="1" kern="1200" dirty="0">
              <a:latin typeface="微软雅黑" panose="020B0503020204020204" charset="-122"/>
              <a:ea typeface="微软雅黑" panose="020B0503020204020204" charset="-122"/>
              <a:cs typeface="微软雅黑" panose="020B0503020204020204" charset="-122"/>
            </a:rPr>
            <a:t>（诊断）；</a:t>
          </a:r>
          <a:r>
            <a:rPr lang="en-US" altLang="zh-CN" sz="2000" b="1" kern="1200" dirty="0">
              <a:latin typeface="微软雅黑" panose="020B0503020204020204" charset="-122"/>
              <a:ea typeface="微软雅黑" panose="020B0503020204020204" charset="-122"/>
              <a:cs typeface="微软雅黑" panose="020B0503020204020204" charset="-122"/>
            </a:rPr>
            <a:t>3-4</a:t>
          </a:r>
          <a:r>
            <a:rPr lang="zh-CN" altLang="en-US" sz="2000" b="1" kern="1200" dirty="0">
              <a:latin typeface="微软雅黑" panose="020B0503020204020204" charset="-122"/>
              <a:ea typeface="微软雅黑" panose="020B0503020204020204" charset="-122"/>
              <a:cs typeface="微软雅黑" panose="020B0503020204020204" charset="-122"/>
            </a:rPr>
            <a:t>与</a:t>
          </a:r>
          <a:r>
            <a:rPr lang="en-US" altLang="zh-CN" sz="2000" b="1" kern="1200" dirty="0">
              <a:latin typeface="微软雅黑" panose="020B0503020204020204" charset="-122"/>
              <a:ea typeface="微软雅黑" panose="020B0503020204020204" charset="-122"/>
              <a:cs typeface="微软雅黑" panose="020B0503020204020204" charset="-122"/>
            </a:rPr>
            <a:t>2-7</a:t>
          </a:r>
          <a:r>
            <a:rPr lang="zh-CN" altLang="en-US" sz="2000" b="1" kern="1200" dirty="0">
              <a:latin typeface="微软雅黑" panose="020B0503020204020204" charset="-122"/>
              <a:ea typeface="微软雅黑" panose="020B0503020204020204" charset="-122"/>
              <a:cs typeface="微软雅黑" panose="020B0503020204020204" charset="-122"/>
            </a:rPr>
            <a:t>（联用）</a:t>
          </a:r>
        </a:p>
      </dsp:txBody>
      <dsp:txXfrm rot="-5400000">
        <a:off x="3035978" y="3535589"/>
        <a:ext cx="5335668" cy="1139140"/>
      </dsp:txXfrm>
    </dsp:sp>
    <dsp:sp modelId="{B9CBD9FC-3B69-4130-B270-38E92CF728FD}">
      <dsp:nvSpPr>
        <dsp:cNvPr id="0" name=""/>
        <dsp:cNvSpPr/>
      </dsp:nvSpPr>
      <dsp:spPr>
        <a:xfrm>
          <a:off x="0" y="3316165"/>
          <a:ext cx="3035977" cy="1577987"/>
        </a:xfrm>
        <a:prstGeom prst="roundRect">
          <a:avLst/>
        </a:prstGeom>
        <a:solidFill>
          <a:schemeClr val="accent4">
            <a:hueOff val="9800891"/>
            <a:satOff val="-40777"/>
            <a:lumOff val="9608"/>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37160" tIns="68580" rIns="137160" bIns="68580" numCol="1" spcCol="1270" anchor="ctr" anchorCtr="0">
          <a:noAutofit/>
        </a:bodyPr>
        <a:lstStyle/>
        <a:p>
          <a:pPr marL="0" marR="0" lvl="0" indent="0" algn="ctr" defTabSz="1600200" eaLnBrk="1" fontAlgn="auto" latinLnBrk="0" hangingPunct="1">
            <a:lnSpc>
              <a:spcPct val="90000"/>
            </a:lnSpc>
            <a:spcBef>
              <a:spcPct val="0"/>
            </a:spcBef>
            <a:spcAft>
              <a:spcPct val="35000"/>
            </a:spcAft>
            <a:buClrTx/>
            <a:buSzTx/>
            <a:buFontTx/>
            <a:buNone/>
          </a:pPr>
          <a:r>
            <a:rPr lang="zh-CN" altLang="en-US" sz="3600" b="1" kern="1200" dirty="0">
              <a:latin typeface="微软雅黑" panose="020B0503020204020204" charset="-122"/>
              <a:ea typeface="微软雅黑" panose="020B0503020204020204" charset="-122"/>
              <a:cs typeface="微软雅黑" panose="020B0503020204020204" charset="-122"/>
            </a:rPr>
            <a:t>超常处方</a:t>
          </a:r>
        </a:p>
      </dsp:txBody>
      <dsp:txXfrm>
        <a:off x="77031" y="3393196"/>
        <a:ext cx="2881915" cy="142392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1">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endSty" val="noArr"/>
                        <dgm:param type="begPts" val="midR"/>
                        <dgm:param type="endPts" val="midL"/>
                      </dgm:alg>
                    </dgm:if>
                    <dgm:else name="Name14">
                      <dgm:alg type="conn">
                        <dgm:param type="dim" val="1D"/>
                        <dgm:param type="endSty" val="noArr"/>
                        <dgm:param type="begPts" val="midL"/>
                        <dgm:param type="endPts" val="mid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t>2021/6/30</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t>2021/6/30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由于难以在儿童开展药物临床试验，缺乏儿童专用的药品剂型等原因，超说明书用药现象在儿科普遍存在。药品说明书中儿童用药信息的缺乏，药品外包装存在安全隐患等，导致儿童更易出现用药安全问题。因此，审核儿科药物处方时需格外谨慎。</a:t>
            </a:r>
            <a:r>
              <a:rPr lang="zh-CN" altLang="zh-CN" dirty="0">
                <a:effectLst/>
              </a:rPr>
              <a:t> </a:t>
            </a:r>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5</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药物在儿科人群体内的药代动力学与成人差别较大，药物不良反应发生率较高。由于缺乏相关的疗效及安全性数据，儿科用药多是未被正式批准的。了解药物在其体内的药代动力学特性，对确保儿童用药的安全性和有效性意义重大。</a:t>
            </a:r>
          </a:p>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6</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婴幼儿胃内酸度仍低于成人，</a:t>
            </a:r>
            <a:r>
              <a:rPr lang="en-US" altLang="zh-CN" sz="1200" kern="1200" dirty="0">
                <a:solidFill>
                  <a:schemeClr val="tx1"/>
                </a:solidFill>
                <a:effectLst/>
                <a:latin typeface="+mn-lt"/>
                <a:ea typeface="+mn-ea"/>
                <a:cs typeface="+mn-cs"/>
              </a:rPr>
              <a:t>3</a:t>
            </a:r>
            <a:r>
              <a:rPr lang="zh-CN" altLang="zh-CN" sz="1200" kern="1200" dirty="0">
                <a:solidFill>
                  <a:schemeClr val="tx1"/>
                </a:solidFill>
                <a:effectLst/>
                <a:latin typeface="+mn-lt"/>
                <a:ea typeface="+mn-ea"/>
                <a:cs typeface="+mn-cs"/>
              </a:rPr>
              <a:t>岁左右才达到成人胃液的</a:t>
            </a:r>
            <a:r>
              <a:rPr lang="en-US" altLang="zh-CN" sz="1200" kern="1200" dirty="0">
                <a:solidFill>
                  <a:schemeClr val="tx1"/>
                </a:solidFill>
                <a:effectLst/>
                <a:latin typeface="+mn-lt"/>
                <a:ea typeface="+mn-ea"/>
                <a:cs typeface="+mn-cs"/>
              </a:rPr>
              <a:t>pH</a:t>
            </a:r>
            <a:r>
              <a:rPr lang="zh-CN" altLang="zh-CN" sz="1200" kern="1200" dirty="0">
                <a:solidFill>
                  <a:schemeClr val="tx1"/>
                </a:solidFill>
                <a:effectLst/>
                <a:latin typeface="+mn-lt"/>
                <a:ea typeface="+mn-ea"/>
                <a:cs typeface="+mn-cs"/>
              </a:rPr>
              <a:t>水平。胃和十二指肠的</a:t>
            </a:r>
            <a:r>
              <a:rPr lang="en-US" altLang="zh-CN" sz="1200" kern="1200" dirty="0">
                <a:solidFill>
                  <a:schemeClr val="tx1"/>
                </a:solidFill>
                <a:effectLst/>
                <a:latin typeface="+mn-lt"/>
                <a:ea typeface="+mn-ea"/>
                <a:cs typeface="+mn-cs"/>
              </a:rPr>
              <a:t>pH</a:t>
            </a:r>
            <a:r>
              <a:rPr lang="zh-CN" altLang="zh-CN" sz="1200" kern="1200" dirty="0">
                <a:solidFill>
                  <a:schemeClr val="tx1"/>
                </a:solidFill>
                <a:effectLst/>
                <a:latin typeface="+mn-lt"/>
                <a:ea typeface="+mn-ea"/>
                <a:cs typeface="+mn-cs"/>
              </a:rPr>
              <a:t>值、胃肠排空速率、吸收部位的表面积、胃肠道的透过性、</a:t>
            </a:r>
            <a:r>
              <a:rPr lang="en-US" altLang="zh-CN" sz="1200" kern="1200" dirty="0">
                <a:solidFill>
                  <a:schemeClr val="tx1"/>
                </a:solidFill>
                <a:effectLst/>
                <a:latin typeface="+mn-lt"/>
                <a:ea typeface="+mn-ea"/>
                <a:cs typeface="+mn-cs"/>
              </a:rPr>
              <a:t>P-</a:t>
            </a:r>
            <a:r>
              <a:rPr lang="zh-CN" altLang="zh-CN" sz="1200" kern="1200" dirty="0">
                <a:solidFill>
                  <a:schemeClr val="tx1"/>
                </a:solidFill>
                <a:effectLst/>
                <a:latin typeface="+mn-lt"/>
                <a:ea typeface="+mn-ea"/>
                <a:cs typeface="+mn-cs"/>
              </a:rPr>
              <a:t>糖蛋白的活性及胆道功能等都会影响药物在儿童体内的吸收。</a:t>
            </a:r>
            <a:endParaRPr lang="en-US" altLang="zh-CN"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儿童胃液少，</a:t>
            </a:r>
            <a:r>
              <a:rPr lang="en-US" altLang="zh-CN" sz="1200" kern="1200" dirty="0">
                <a:solidFill>
                  <a:schemeClr val="tx1"/>
                </a:solidFill>
                <a:effectLst/>
                <a:latin typeface="+mn-lt"/>
                <a:ea typeface="+mn-ea"/>
                <a:cs typeface="+mn-cs"/>
              </a:rPr>
              <a:t>pH</a:t>
            </a:r>
            <a:r>
              <a:rPr lang="zh-CN" altLang="zh-CN" sz="1200" kern="1200" dirty="0">
                <a:solidFill>
                  <a:schemeClr val="tx1"/>
                </a:solidFill>
                <a:effectLst/>
                <a:latin typeface="+mn-lt"/>
                <a:ea typeface="+mn-ea"/>
                <a:cs typeface="+mn-cs"/>
              </a:rPr>
              <a:t>值较高，弱碱性药物</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如氨茶碱等</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在胃内吸收良好，酸性药物</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如阿司匹林</a:t>
            </a:r>
            <a:r>
              <a:rPr lang="en-US" altLang="zh-CN" sz="1200" kern="1200" dirty="0">
                <a:solidFill>
                  <a:schemeClr val="tx1"/>
                </a:solidFill>
                <a:effectLst/>
                <a:latin typeface="+mn-lt"/>
                <a:ea typeface="+mn-ea"/>
                <a:cs typeface="+mn-cs"/>
              </a:rPr>
              <a:t>)</a:t>
            </a:r>
            <a:r>
              <a:rPr lang="zh-CN" altLang="zh-CN" sz="1200" kern="1200" dirty="0">
                <a:solidFill>
                  <a:schemeClr val="tx1"/>
                </a:solidFill>
                <a:effectLst/>
                <a:latin typeface="+mn-lt"/>
                <a:ea typeface="+mn-ea"/>
                <a:cs typeface="+mn-cs"/>
              </a:rPr>
              <a:t>则吸收相对减少。胃部收缩力较成人弱，胃排空时间较长，儿童胃肠排空时间一般可长达</a:t>
            </a:r>
            <a:r>
              <a:rPr lang="en-US" altLang="zh-CN" sz="1200" kern="1200" dirty="0">
                <a:solidFill>
                  <a:schemeClr val="tx1"/>
                </a:solidFill>
                <a:effectLst/>
                <a:latin typeface="+mn-lt"/>
                <a:ea typeface="+mn-ea"/>
                <a:cs typeface="+mn-cs"/>
              </a:rPr>
              <a:t> 6 ~ 8 h</a:t>
            </a:r>
            <a:r>
              <a:rPr lang="zh-CN" altLang="zh-CN" sz="1200" kern="1200" dirty="0">
                <a:solidFill>
                  <a:schemeClr val="tx1"/>
                </a:solidFill>
                <a:effectLst/>
                <a:latin typeface="+mn-lt"/>
                <a:ea typeface="+mn-ea"/>
                <a:cs typeface="+mn-cs"/>
              </a:rPr>
              <a:t>。肠蠕动不规律，又因其肠黏膜发育不完全，肠壁薄，黏膜血管丰富，通透性高，因此药物吸收增加，血中药物游离浓度增大。</a:t>
            </a:r>
          </a:p>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7</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皮肤黏膜给药，皮肤黏膜表面积大，血液丰富，某些外用药、透皮制剂容易吸收；肌肉吸收量较成人低，单次给药剂量从</a:t>
            </a:r>
            <a:r>
              <a:rPr lang="en-US" altLang="zh-CN" sz="1200" kern="1200" dirty="0">
                <a:solidFill>
                  <a:schemeClr val="tx1"/>
                </a:solidFill>
                <a:effectLst/>
                <a:latin typeface="+mn-lt"/>
                <a:ea typeface="+mn-ea"/>
                <a:cs typeface="+mn-cs"/>
              </a:rPr>
              <a:t>0.5ml-1ml</a:t>
            </a:r>
            <a:r>
              <a:rPr lang="zh-CN" altLang="zh-CN" sz="1200" kern="1200" dirty="0">
                <a:solidFill>
                  <a:schemeClr val="tx1"/>
                </a:solidFill>
                <a:effectLst/>
                <a:latin typeface="+mn-lt"/>
                <a:ea typeface="+mn-ea"/>
                <a:cs typeface="+mn-cs"/>
              </a:rPr>
              <a:t>不等，成人则是</a:t>
            </a:r>
            <a:r>
              <a:rPr lang="en-US" altLang="zh-CN" sz="1200" kern="1200" dirty="0">
                <a:solidFill>
                  <a:schemeClr val="tx1"/>
                </a:solidFill>
                <a:effectLst/>
                <a:latin typeface="+mn-lt"/>
                <a:ea typeface="+mn-ea"/>
                <a:cs typeface="+mn-cs"/>
              </a:rPr>
              <a:t>3ml-5ml</a:t>
            </a:r>
            <a:r>
              <a:rPr lang="zh-CN" altLang="zh-CN" sz="1200" kern="1200" dirty="0">
                <a:solidFill>
                  <a:schemeClr val="tx1"/>
                </a:solidFill>
                <a:effectLst/>
                <a:latin typeface="+mn-lt"/>
                <a:ea typeface="+mn-ea"/>
                <a:cs typeface="+mn-cs"/>
              </a:rPr>
              <a:t>左右，不提倡肌注给药，最佳给药方式是静脉或直肠给药。</a:t>
            </a:r>
          </a:p>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8</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27650"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ct val="0"/>
              </a:spcBef>
              <a:spcAft>
                <a:spcPts val="0"/>
              </a:spcAft>
              <a:buClrTx/>
              <a:buSzTx/>
              <a:buFontTx/>
              <a:buNone/>
              <a:defRPr/>
            </a:pPr>
            <a:r>
              <a:rPr lang="zh-CN" altLang="zh-CN" sz="1200" kern="1200" dirty="0">
                <a:solidFill>
                  <a:schemeClr val="tx1"/>
                </a:solidFill>
                <a:effectLst/>
                <a:latin typeface="+mn-lt"/>
                <a:ea typeface="+mn-ea"/>
                <a:cs typeface="+mn-cs"/>
              </a:rPr>
              <a:t>新生儿细胞外液与体重之比为成人的</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倍，脱水状态时，细胞外液的减少使药物在体液中易达中毒浓度。</a:t>
            </a:r>
            <a:endParaRPr lang="zh-CN" altLang="en-US" dirty="0"/>
          </a:p>
        </p:txBody>
      </p:sp>
      <p:sp>
        <p:nvSpPr>
          <p:cNvPr id="27651"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宋体" panose="02010600030101010101" pitchFamily="2" charset="-122"/>
              </a:defRPr>
            </a:lvl1pPr>
            <a:lvl2pPr marL="742950" indent="-285750">
              <a:defRPr sz="2400">
                <a:solidFill>
                  <a:schemeClr val="tx1"/>
                </a:solidFill>
                <a:latin typeface="Arial" panose="020B0604020202020204" pitchFamily="34" charset="0"/>
                <a:ea typeface="宋体" panose="02010600030101010101" pitchFamily="2" charset="-122"/>
              </a:defRPr>
            </a:lvl2pPr>
            <a:lvl3pPr marL="1143000" indent="-228600">
              <a:defRPr sz="2400">
                <a:solidFill>
                  <a:schemeClr val="tx1"/>
                </a:solidFill>
                <a:latin typeface="Arial" panose="020B0604020202020204" pitchFamily="34" charset="0"/>
                <a:ea typeface="宋体" panose="02010600030101010101" pitchFamily="2" charset="-122"/>
              </a:defRPr>
            </a:lvl3pPr>
            <a:lvl4pPr marL="1600200" indent="-228600">
              <a:defRPr sz="2400">
                <a:solidFill>
                  <a:schemeClr val="tx1"/>
                </a:solidFill>
                <a:latin typeface="Arial" panose="020B0604020202020204" pitchFamily="34" charset="0"/>
                <a:ea typeface="宋体" panose="02010600030101010101" pitchFamily="2" charset="-122"/>
              </a:defRPr>
            </a:lvl4pPr>
            <a:lvl5pPr marL="2057400" indent="-22860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9pPr>
          </a:lstStyle>
          <a:p>
            <a:fld id="{B127FD94-A551-7042-BE56-516D823FE121}" type="slidenum">
              <a:rPr lang="zh-CN" altLang="en-US" sz="1200"/>
              <a:t>9</a:t>
            </a:fld>
            <a:endParaRPr lang="en-US" altLang="zh-CN" sz="120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肝脏是药物代谢最主要的器官，由于婴幼儿期肝脏的相对重量增加，新生儿肝脏重量约占体重的</a:t>
            </a:r>
            <a:r>
              <a:rPr lang="en-US" altLang="zh-CN" sz="1200" kern="1200" dirty="0">
                <a:solidFill>
                  <a:schemeClr val="tx1"/>
                </a:solidFill>
                <a:effectLst/>
                <a:latin typeface="+mn-lt"/>
                <a:ea typeface="+mn-ea"/>
                <a:cs typeface="+mn-cs"/>
              </a:rPr>
              <a:t>3.6%</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6</a:t>
            </a:r>
            <a:r>
              <a:rPr lang="zh-CN" altLang="zh-CN" sz="1200" kern="1200" dirty="0">
                <a:solidFill>
                  <a:schemeClr val="tx1"/>
                </a:solidFill>
                <a:effectLst/>
                <a:latin typeface="+mn-lt"/>
                <a:ea typeface="+mn-ea"/>
                <a:cs typeface="+mn-cs"/>
              </a:rPr>
              <a:t>个月为</a:t>
            </a:r>
            <a:r>
              <a:rPr lang="en-US" altLang="zh-CN" sz="1200" kern="1200" dirty="0">
                <a:solidFill>
                  <a:schemeClr val="tx1"/>
                </a:solidFill>
                <a:effectLst/>
                <a:latin typeface="+mn-lt"/>
                <a:ea typeface="+mn-ea"/>
                <a:cs typeface="+mn-cs"/>
              </a:rPr>
              <a:t>3.9%</a:t>
            </a:r>
            <a:r>
              <a:rPr lang="zh-CN" altLang="zh-CN" sz="1200" kern="1200" dirty="0">
                <a:solidFill>
                  <a:schemeClr val="tx1"/>
                </a:solidFill>
                <a:effectLst/>
                <a:latin typeface="+mn-lt"/>
                <a:ea typeface="+mn-ea"/>
                <a:cs typeface="+mn-cs"/>
              </a:rPr>
              <a:t>，</a:t>
            </a:r>
            <a:r>
              <a:rPr lang="en-US" altLang="zh-CN" sz="1200" kern="1200" dirty="0">
                <a:solidFill>
                  <a:schemeClr val="tx1"/>
                </a:solidFill>
                <a:effectLst/>
                <a:latin typeface="+mn-lt"/>
                <a:ea typeface="+mn-ea"/>
                <a:cs typeface="+mn-cs"/>
              </a:rPr>
              <a:t>1</a:t>
            </a:r>
            <a:r>
              <a:rPr lang="zh-CN" altLang="zh-CN" sz="1200" kern="1200" dirty="0">
                <a:solidFill>
                  <a:schemeClr val="tx1"/>
                </a:solidFill>
                <a:effectLst/>
                <a:latin typeface="+mn-lt"/>
                <a:ea typeface="+mn-ea"/>
                <a:cs typeface="+mn-cs"/>
              </a:rPr>
              <a:t>岁时达到</a:t>
            </a:r>
            <a:r>
              <a:rPr lang="en-US" altLang="zh-CN" sz="1200" kern="1200" dirty="0">
                <a:solidFill>
                  <a:schemeClr val="tx1"/>
                </a:solidFill>
                <a:effectLst/>
                <a:latin typeface="+mn-lt"/>
                <a:ea typeface="+mn-ea"/>
                <a:cs typeface="+mn-cs"/>
              </a:rPr>
              <a:t>4%</a:t>
            </a:r>
            <a:r>
              <a:rPr lang="zh-CN" altLang="zh-CN" sz="1200" kern="1200" dirty="0">
                <a:solidFill>
                  <a:schemeClr val="tx1"/>
                </a:solidFill>
                <a:effectLst/>
                <a:latin typeface="+mn-lt"/>
                <a:ea typeface="+mn-ea"/>
                <a:cs typeface="+mn-cs"/>
              </a:rPr>
              <a:t>，约为成人的</a:t>
            </a:r>
            <a:r>
              <a:rPr lang="en-US" altLang="zh-CN" sz="1200" kern="1200" dirty="0">
                <a:solidFill>
                  <a:schemeClr val="tx1"/>
                </a:solidFill>
                <a:effectLst/>
                <a:latin typeface="+mn-lt"/>
                <a:ea typeface="+mn-ea"/>
                <a:cs typeface="+mn-cs"/>
              </a:rPr>
              <a:t>2</a:t>
            </a:r>
            <a:r>
              <a:rPr lang="zh-CN" altLang="zh-CN" sz="1200" kern="1200" dirty="0">
                <a:solidFill>
                  <a:schemeClr val="tx1"/>
                </a:solidFill>
                <a:effectLst/>
                <a:latin typeface="+mn-lt"/>
                <a:ea typeface="+mn-ea"/>
                <a:cs typeface="+mn-cs"/>
              </a:rPr>
              <a:t>倍。因此，幼儿药物的肝代谢速率高于新生儿，亦高于成人，很多以肝代谢为主要消除途径的药物半衰期短于成人。</a:t>
            </a:r>
          </a:p>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10</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zh-CN" sz="1200" kern="1200" dirty="0">
                <a:solidFill>
                  <a:schemeClr val="tx1"/>
                </a:solidFill>
                <a:effectLst/>
                <a:latin typeface="+mn-lt"/>
                <a:ea typeface="+mn-ea"/>
                <a:cs typeface="+mn-cs"/>
              </a:rPr>
              <a:t>婴幼儿期肾小球率过滤和肾血流量迅速增加，对某些药物的消除速率快于成人，其半衰期短于新生儿和年长儿，也短于成人。一些以肾排泄为主要消除渠道的药物由于在新生儿清除率降低，药物消除半衰期延长，血药浓度较高，使药物有效作用时间延长而可能引起蓄积中毒，如地高辛、氨茶碱、安定、苯巴比妥等。</a:t>
            </a:r>
          </a:p>
        </p:txBody>
      </p:sp>
      <p:sp>
        <p:nvSpPr>
          <p:cNvPr id="4" name="灯片编号占位符 3"/>
          <p:cNvSpPr>
            <a:spLocks noGrp="1"/>
          </p:cNvSpPr>
          <p:nvPr>
            <p:ph type="sldNum" sz="quarter" idx="5"/>
          </p:nvPr>
        </p:nvSpPr>
        <p:spPr/>
        <p:txBody>
          <a:bodyPr/>
          <a:lstStyle/>
          <a:p>
            <a:fld id="{E4D1282D-5F9D-49E4-8640-95869B09F949}" type="slidenum">
              <a:rPr lang="zh-CN" altLang="en-US" smtClean="0"/>
              <a:t>11</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zh-CN" altLang="zh-CN" sz="1200" kern="1200" dirty="0">
                <a:solidFill>
                  <a:schemeClr val="tx1"/>
                </a:solidFill>
                <a:effectLst/>
                <a:latin typeface="+mn-lt"/>
                <a:ea typeface="+mn-ea"/>
                <a:cs typeface="+mn-cs"/>
              </a:rPr>
              <a:t>在实际工作中，药物剂量受各种因素影响，任何一个公式都不能用来计算所有的药物，有的药物如营养剂、维生素、钙剂、鞣酸蛋白、黄连素、酵母、微生态制剂等小儿剂量只略小于成人，不必计算</a:t>
            </a:r>
            <a:r>
              <a:rPr lang="zh-CN" altLang="zh-CN" dirty="0">
                <a:effectLst/>
              </a:rPr>
              <a:t> </a:t>
            </a:r>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21</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25</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E4D1282D-5F9D-49E4-8640-95869B09F949}" type="slidenum">
              <a:rPr lang="zh-CN" altLang="en-US" smtClean="0"/>
              <a:t>27</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marL="0" indent="0">
              <a:lnSpc>
                <a:spcPct val="150000"/>
              </a:lnSpc>
              <a:buNone/>
            </a:pPr>
            <a:r>
              <a:rPr lang="zh-CN" altLang="en-US" dirty="0">
                <a:latin typeface="Calibri" panose="020F0502020204030204" charset="0"/>
                <a:ea typeface="微软雅黑" panose="020B0503020204020204" charset="-122"/>
                <a:cs typeface="Times New Roman" panose="02020603050405020304" charset="0"/>
              </a:rPr>
              <a:t>喹诺酮儿童应用</a:t>
            </a:r>
            <a:endParaRPr lang="en-US" altLang="zh-CN" dirty="0">
              <a:latin typeface="Calibri" panose="020F0502020204030204" charset="0"/>
              <a:ea typeface="微软雅黑" panose="020B0503020204020204" charset="-122"/>
              <a:cs typeface="Times New Roman" panose="02020603050405020304" charset="0"/>
            </a:endParaRPr>
          </a:p>
          <a:p>
            <a:pPr>
              <a:lnSpc>
                <a:spcPct val="150000"/>
              </a:lnSpc>
            </a:pPr>
            <a:r>
              <a:rPr lang="en-US" altLang="zh-CN" dirty="0">
                <a:latin typeface="Calibri" panose="020F0502020204030204" charset="0"/>
                <a:ea typeface="微软雅黑" panose="020B0503020204020204" charset="-122"/>
                <a:cs typeface="Times New Roman" panose="02020603050405020304" charset="0"/>
              </a:rPr>
              <a:t>1</a:t>
            </a:r>
            <a:r>
              <a:rPr lang="zh-CN" altLang="en-US" dirty="0">
                <a:latin typeface="Calibri" panose="020F0502020204030204" charset="0"/>
                <a:ea typeface="微软雅黑" panose="020B0503020204020204" charset="-122"/>
                <a:cs typeface="Times New Roman" panose="02020603050405020304" charset="0"/>
              </a:rPr>
              <a:t>、目前无其他安全有效的治疗药物可用</a:t>
            </a:r>
            <a:r>
              <a:rPr lang="en-US" altLang="zh-CN" dirty="0">
                <a:latin typeface="Calibri" panose="020F0502020204030204" charset="0"/>
                <a:ea typeface="微软雅黑" panose="020B0503020204020204" charset="-122"/>
                <a:cs typeface="Times New Roman" panose="02020603050405020304" charset="0"/>
              </a:rPr>
              <a:t>;</a:t>
            </a:r>
            <a:endParaRPr lang="zh-CN" altLang="en-US" dirty="0">
              <a:latin typeface="Calibri" panose="020F0502020204030204" charset="0"/>
              <a:ea typeface="微软雅黑" panose="020B0503020204020204" charset="-122"/>
              <a:cs typeface="Times New Roman" panose="02020603050405020304" charset="0"/>
            </a:endParaRPr>
          </a:p>
          <a:p>
            <a:pPr>
              <a:lnSpc>
                <a:spcPct val="150000"/>
              </a:lnSpc>
            </a:pPr>
            <a:r>
              <a:rPr lang="en-US" altLang="zh-CN" dirty="0">
                <a:latin typeface="Calibri" panose="020F0502020204030204" charset="0"/>
                <a:ea typeface="微软雅黑" panose="020B0503020204020204" charset="-122"/>
                <a:cs typeface="Times New Roman" panose="02020603050405020304" charset="0"/>
              </a:rPr>
              <a:t>2</a:t>
            </a:r>
            <a:r>
              <a:rPr lang="zh-CN" altLang="en-US" dirty="0">
                <a:latin typeface="Calibri" panose="020F0502020204030204" charset="0"/>
                <a:ea typeface="微软雅黑" panose="020B0503020204020204" charset="-122"/>
                <a:cs typeface="Times New Roman" panose="02020603050405020304" charset="0"/>
              </a:rPr>
              <a:t>、药敏试验显示对氟喹诺酮类药物敏感的重症感染患者</a:t>
            </a:r>
            <a:r>
              <a:rPr lang="en-US" altLang="zh-CN" dirty="0">
                <a:latin typeface="Calibri" panose="020F0502020204030204" charset="0"/>
                <a:ea typeface="微软雅黑" panose="020B0503020204020204" charset="-122"/>
                <a:cs typeface="Times New Roman" panose="02020603050405020304" charset="0"/>
              </a:rPr>
              <a:t>;</a:t>
            </a:r>
            <a:endParaRPr lang="zh-CN" altLang="en-US" dirty="0">
              <a:latin typeface="Calibri" panose="020F0502020204030204" charset="0"/>
              <a:ea typeface="微软雅黑" panose="020B0503020204020204" charset="-122"/>
              <a:cs typeface="Times New Roman" panose="02020603050405020304" charset="0"/>
            </a:endParaRPr>
          </a:p>
          <a:p>
            <a:pPr>
              <a:lnSpc>
                <a:spcPct val="150000"/>
              </a:lnSpc>
            </a:pPr>
            <a:r>
              <a:rPr lang="en-US" altLang="zh-CN" dirty="0">
                <a:latin typeface="Calibri" panose="020F0502020204030204" charset="0"/>
                <a:ea typeface="微软雅黑" panose="020B0503020204020204" charset="-122"/>
                <a:cs typeface="Times New Roman" panose="02020603050405020304" charset="0"/>
              </a:rPr>
              <a:t>3</a:t>
            </a:r>
            <a:r>
              <a:rPr lang="zh-CN" altLang="en-US" dirty="0">
                <a:latin typeface="Calibri" panose="020F0502020204030204" charset="0"/>
                <a:ea typeface="微软雅黑" panose="020B0503020204020204" charset="-122"/>
                <a:cs typeface="Times New Roman" panose="02020603050405020304" charset="0"/>
              </a:rPr>
              <a:t>、儿童使用 氟喹诺酮药物必须请感染学专家、感染科临床药师会诊</a:t>
            </a:r>
            <a:r>
              <a:rPr lang="en-US" altLang="zh-CN" dirty="0">
                <a:latin typeface="Calibri" panose="020F0502020204030204" charset="0"/>
                <a:ea typeface="微软雅黑" panose="020B0503020204020204" charset="-122"/>
                <a:cs typeface="Times New Roman" panose="02020603050405020304" charset="0"/>
              </a:rPr>
              <a:t>,</a:t>
            </a:r>
            <a:r>
              <a:rPr lang="zh-CN" altLang="en-US" dirty="0">
                <a:latin typeface="Calibri" panose="020F0502020204030204" charset="0"/>
                <a:ea typeface="微软雅黑" panose="020B0503020204020204" charset="-122"/>
                <a:cs typeface="Times New Roman" panose="02020603050405020304" charset="0"/>
              </a:rPr>
              <a:t>在充分权衡利弊后谨慎使用</a:t>
            </a:r>
            <a:r>
              <a:rPr lang="en-US" altLang="zh-CN" dirty="0">
                <a:latin typeface="Calibri" panose="020F0502020204030204" charset="0"/>
                <a:ea typeface="微软雅黑" panose="020B0503020204020204" charset="-122"/>
                <a:cs typeface="Times New Roman" panose="02020603050405020304" charset="0"/>
              </a:rPr>
              <a:t>; </a:t>
            </a:r>
            <a:endParaRPr lang="zh-CN" altLang="en-US" dirty="0">
              <a:latin typeface="Calibri" panose="020F0502020204030204" charset="0"/>
              <a:ea typeface="微软雅黑" panose="020B0503020204020204" charset="-122"/>
              <a:cs typeface="Times New Roman" panose="02020603050405020304" charset="0"/>
            </a:endParaRPr>
          </a:p>
          <a:p>
            <a:pPr>
              <a:lnSpc>
                <a:spcPct val="150000"/>
              </a:lnSpc>
            </a:pPr>
            <a:r>
              <a:rPr lang="en-US" altLang="zh-CN" dirty="0">
                <a:latin typeface="Calibri" panose="020F0502020204030204" charset="0"/>
                <a:ea typeface="微软雅黑" panose="020B0503020204020204" charset="-122"/>
                <a:cs typeface="Times New Roman" panose="02020603050405020304" charset="0"/>
              </a:rPr>
              <a:t>4</a:t>
            </a:r>
            <a:r>
              <a:rPr lang="zh-CN" altLang="en-US" dirty="0">
                <a:latin typeface="Calibri" panose="020F0502020204030204" charset="0"/>
                <a:ea typeface="微软雅黑" panose="020B0503020204020204" charset="-122"/>
                <a:cs typeface="Times New Roman" panose="02020603050405020304" charset="0"/>
              </a:rPr>
              <a:t>、对于超说明书用药的情况</a:t>
            </a:r>
            <a:r>
              <a:rPr lang="en-US" altLang="zh-CN" dirty="0">
                <a:latin typeface="Calibri" panose="020F0502020204030204" charset="0"/>
                <a:ea typeface="微软雅黑" panose="020B0503020204020204" charset="-122"/>
                <a:cs typeface="Times New Roman" panose="02020603050405020304" charset="0"/>
              </a:rPr>
              <a:t>,</a:t>
            </a:r>
            <a:r>
              <a:rPr lang="zh-CN" altLang="en-US" dirty="0">
                <a:latin typeface="Calibri" panose="020F0502020204030204" charset="0"/>
                <a:ea typeface="微软雅黑" panose="020B0503020204020204" charset="-122"/>
                <a:cs typeface="Times New Roman" panose="02020603050405020304" charset="0"/>
              </a:rPr>
              <a:t>应通过医院药事管理与药物治疗学委员会及伦理委员会 审批备案</a:t>
            </a:r>
            <a:r>
              <a:rPr lang="en-US" altLang="zh-CN" dirty="0">
                <a:latin typeface="Calibri" panose="020F0502020204030204" charset="0"/>
                <a:ea typeface="微软雅黑" panose="020B0503020204020204" charset="-122"/>
                <a:cs typeface="Times New Roman" panose="02020603050405020304" charset="0"/>
              </a:rPr>
              <a:t>,</a:t>
            </a:r>
            <a:r>
              <a:rPr lang="zh-CN" altLang="en-US" dirty="0">
                <a:latin typeface="Calibri" panose="020F0502020204030204" charset="0"/>
                <a:ea typeface="微软雅黑" panose="020B0503020204020204" charset="-122"/>
                <a:cs typeface="Times New Roman" panose="02020603050405020304" charset="0"/>
              </a:rPr>
              <a:t>并做好患者及家属的知情同意</a:t>
            </a:r>
            <a:r>
              <a:rPr lang="en-US" altLang="zh-CN" dirty="0">
                <a:latin typeface="Calibri" panose="020F0502020204030204" charset="0"/>
                <a:ea typeface="微软雅黑" panose="020B0503020204020204" charset="-122"/>
                <a:cs typeface="Times New Roman" panose="02020603050405020304" charset="0"/>
              </a:rPr>
              <a:t>,</a:t>
            </a:r>
            <a:r>
              <a:rPr lang="zh-CN" altLang="en-US" dirty="0">
                <a:latin typeface="Calibri" panose="020F0502020204030204" charset="0"/>
                <a:ea typeface="微软雅黑" panose="020B0503020204020204" charset="-122"/>
                <a:cs typeface="Times New Roman" panose="02020603050405020304" charset="0"/>
              </a:rPr>
              <a:t>以尽可能避免因用药引起的医疗纠纷</a:t>
            </a:r>
            <a:r>
              <a:rPr lang="en-US" altLang="zh-CN" dirty="0">
                <a:latin typeface="Calibri" panose="020F0502020204030204" charset="0"/>
                <a:ea typeface="微软雅黑" panose="020B0503020204020204" charset="-122"/>
                <a:cs typeface="Times New Roman" panose="02020603050405020304" charset="0"/>
              </a:rPr>
              <a:t>;</a:t>
            </a:r>
            <a:endParaRPr lang="zh-CN" altLang="en-US" dirty="0">
              <a:latin typeface="Calibri" panose="020F0502020204030204" charset="0"/>
              <a:ea typeface="微软雅黑" panose="020B0503020204020204" charset="-122"/>
              <a:cs typeface="Times New Roman" panose="02020603050405020304" charset="0"/>
            </a:endParaRPr>
          </a:p>
          <a:p>
            <a:pPr>
              <a:lnSpc>
                <a:spcPct val="150000"/>
              </a:lnSpc>
            </a:pPr>
            <a:r>
              <a:rPr lang="en-US" altLang="zh-CN" dirty="0">
                <a:latin typeface="Calibri" panose="020F0502020204030204" charset="0"/>
                <a:ea typeface="微软雅黑" panose="020B0503020204020204" charset="-122"/>
                <a:cs typeface="Times New Roman" panose="02020603050405020304" charset="0"/>
              </a:rPr>
              <a:t>5</a:t>
            </a:r>
            <a:r>
              <a:rPr lang="zh-CN" altLang="en-US" dirty="0">
                <a:latin typeface="Calibri" panose="020F0502020204030204" charset="0"/>
                <a:ea typeface="微软雅黑" panose="020B0503020204020204" charset="-122"/>
                <a:cs typeface="Times New Roman" panose="02020603050405020304" charset="0"/>
              </a:rPr>
              <a:t>、</a:t>
            </a:r>
            <a:r>
              <a:rPr lang="en-US" altLang="zh-CN" dirty="0">
                <a:latin typeface="Calibri" panose="020F0502020204030204" charset="0"/>
                <a:ea typeface="微软雅黑" panose="020B0503020204020204" charset="-122"/>
                <a:cs typeface="Times New Roman" panose="02020603050405020304" charset="0"/>
              </a:rPr>
              <a:t> </a:t>
            </a:r>
            <a:r>
              <a:rPr lang="zh-CN" altLang="en-US" dirty="0">
                <a:latin typeface="Calibri" panose="020F0502020204030204" charset="0"/>
                <a:ea typeface="微软雅黑" panose="020B0503020204020204" charset="-122"/>
                <a:cs typeface="Times New Roman" panose="02020603050405020304" charset="0"/>
              </a:rPr>
              <a:t>使用氟喹诺酮类药时应谨慎严格控制剂量和时间</a:t>
            </a:r>
            <a:r>
              <a:rPr lang="en-US" altLang="zh-CN" dirty="0">
                <a:latin typeface="Calibri" panose="020F0502020204030204" charset="0"/>
                <a:ea typeface="微软雅黑" panose="020B0503020204020204" charset="-122"/>
                <a:cs typeface="Times New Roman" panose="02020603050405020304" charset="0"/>
              </a:rPr>
              <a:t>,</a:t>
            </a:r>
            <a:r>
              <a:rPr lang="zh-CN" altLang="en-US" dirty="0">
                <a:latin typeface="Calibri" panose="020F0502020204030204" charset="0"/>
                <a:ea typeface="微软雅黑" panose="020B0503020204020204" charset="-122"/>
                <a:cs typeface="Times New Roman" panose="02020603050405020304" charset="0"/>
              </a:rPr>
              <a:t>避免长期用药</a:t>
            </a:r>
            <a:r>
              <a:rPr lang="en-US" altLang="zh-CN" dirty="0">
                <a:latin typeface="Calibri" panose="020F0502020204030204" charset="0"/>
                <a:ea typeface="微软雅黑" panose="020B0503020204020204" charset="-122"/>
                <a:cs typeface="Times New Roman" panose="02020603050405020304" charset="0"/>
              </a:rPr>
              <a:t>,</a:t>
            </a:r>
            <a:r>
              <a:rPr lang="zh-CN" altLang="en-US" dirty="0">
                <a:latin typeface="Calibri" panose="020F0502020204030204" charset="0"/>
                <a:ea typeface="微软雅黑" panose="020B0503020204020204" charset="-122"/>
                <a:cs typeface="Times New Roman" panose="02020603050405020304" charset="0"/>
              </a:rPr>
              <a:t>同时密切注意短期 可能出现的不良反应，如关节软骨的变化、中枢神经系统影响等</a:t>
            </a:r>
            <a:r>
              <a:rPr lang="en-US" altLang="zh-CN" dirty="0">
                <a:latin typeface="Calibri" panose="020F0502020204030204" charset="0"/>
                <a:ea typeface="微软雅黑" panose="020B0503020204020204" charset="-122"/>
                <a:cs typeface="Times New Roman" panose="02020603050405020304" charset="0"/>
              </a:rPr>
              <a:t>),</a:t>
            </a:r>
            <a:r>
              <a:rPr lang="zh-CN" altLang="en-US" dirty="0">
                <a:latin typeface="Calibri" panose="020F0502020204030204" charset="0"/>
                <a:ea typeface="微软雅黑" panose="020B0503020204020204" charset="-122"/>
                <a:cs typeface="Times New Roman" panose="02020603050405020304" charset="0"/>
              </a:rPr>
              <a:t>必要时作随访。 </a:t>
            </a:r>
          </a:p>
          <a:p>
            <a:endParaRPr kumimoji="1" lang="zh-CN" altLang="en-US" dirty="0"/>
          </a:p>
        </p:txBody>
      </p:sp>
      <p:sp>
        <p:nvSpPr>
          <p:cNvPr id="4" name="幻灯片编号占位符 3"/>
          <p:cNvSpPr>
            <a:spLocks noGrp="1"/>
          </p:cNvSpPr>
          <p:nvPr>
            <p:ph type="sldNum" sz="quarter" idx="10"/>
          </p:nvPr>
        </p:nvSpPr>
        <p:spPr/>
        <p:txBody>
          <a:bodyPr/>
          <a:lstStyle/>
          <a:p>
            <a:fld id="{2D0FE7F1-C1A5-4BA1-962F-87654D4B83AD}" type="slidenum">
              <a:rPr lang="zh-CN" altLang="en-US" smtClean="0"/>
              <a:t>29</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2D0FE7F1-C1A5-4BA1-962F-87654D4B83AD}" type="slidenum">
              <a:rPr lang="zh-CN" altLang="en-US" smtClean="0"/>
              <a:t>40</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pPr eaLnBrk="1" hangingPunct="1">
              <a:lnSpc>
                <a:spcPct val="90000"/>
              </a:lnSpc>
            </a:pPr>
            <a:r>
              <a:rPr lang="zh-CN" altLang="en-US" dirty="0"/>
              <a:t>药师在审核处方时应注意核对剂量和剂量单位，同时注意单位时间内进入机体的药量，特别是静脉注射或静脉滴注时的速度，过快也会造成单位时间内进入体内药量过大而引起毒性反应。处方中药品的用法应注意血浆半衰期的影响。血浆半衰期长的药品一般每日</a:t>
            </a:r>
            <a:r>
              <a:rPr lang="en-US" altLang="zh-CN" dirty="0"/>
              <a:t>1~2</a:t>
            </a:r>
            <a:r>
              <a:rPr lang="zh-CN" altLang="en-US" dirty="0"/>
              <a:t>次，血浆半衰期短的药品一般每日</a:t>
            </a:r>
            <a:r>
              <a:rPr lang="en-US" altLang="zh-CN" dirty="0"/>
              <a:t>3~4</a:t>
            </a:r>
            <a:r>
              <a:rPr lang="zh-CN" altLang="en-US" dirty="0"/>
              <a:t>次。根据病情和药物作用机制的特点，每种药品服用时应选择适宜的时间。</a:t>
            </a:r>
          </a:p>
          <a:p>
            <a:pPr eaLnBrk="1" hangingPunct="1">
              <a:lnSpc>
                <a:spcPct val="90000"/>
              </a:lnSpc>
            </a:pPr>
            <a:endParaRPr lang="en-US" altLang="zh-CN" dirty="0"/>
          </a:p>
          <a:p>
            <a:endParaRPr kumimoji="1" lang="zh-CN" altLang="en-US" dirty="0"/>
          </a:p>
        </p:txBody>
      </p:sp>
      <p:sp>
        <p:nvSpPr>
          <p:cNvPr id="4" name="幻灯片编号占位符 3"/>
          <p:cNvSpPr>
            <a:spLocks noGrp="1"/>
          </p:cNvSpPr>
          <p:nvPr>
            <p:ph type="sldNum" sz="quarter" idx="10"/>
          </p:nvPr>
        </p:nvSpPr>
        <p:spPr/>
        <p:txBody>
          <a:bodyPr/>
          <a:lstStyle/>
          <a:p>
            <a:fld id="{2D0FE7F1-C1A5-4BA1-962F-87654D4B83AD}" type="slidenum">
              <a:rPr lang="zh-CN" altLang="en-US" smtClean="0"/>
              <a:t>41</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kumimoji="1" lang="zh-CN" altLang="en-US" dirty="0"/>
              <a:t>临床应用广泛</a:t>
            </a:r>
          </a:p>
          <a:p>
            <a:r>
              <a:rPr kumimoji="1" lang="zh-CN" altLang="en-US" dirty="0"/>
              <a:t>说明书内容常过于简单</a:t>
            </a:r>
          </a:p>
          <a:p>
            <a:r>
              <a:rPr kumimoji="1" lang="zh-CN" altLang="en-US" dirty="0"/>
              <a:t>缺乏高质量临床研究</a:t>
            </a:r>
          </a:p>
          <a:p>
            <a:endParaRPr kumimoji="1" lang="zh-CN" altLang="en-US" dirty="0"/>
          </a:p>
        </p:txBody>
      </p:sp>
      <p:sp>
        <p:nvSpPr>
          <p:cNvPr id="4" name="幻灯片编号占位符 3"/>
          <p:cNvSpPr>
            <a:spLocks noGrp="1"/>
          </p:cNvSpPr>
          <p:nvPr>
            <p:ph type="sldNum" sz="quarter" idx="10"/>
          </p:nvPr>
        </p:nvSpPr>
        <p:spPr/>
        <p:txBody>
          <a:bodyPr/>
          <a:lstStyle/>
          <a:p>
            <a:fld id="{E4D1282D-5F9D-49E4-8640-95869B09F949}" type="slidenum">
              <a:rPr lang="zh-CN" altLang="en-US" smtClean="0"/>
              <a:t>45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7"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1"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947639" y="204894"/>
            <a:ext cx="9313035" cy="597861"/>
          </a:xfrm>
        </p:spPr>
        <p:txBody>
          <a:bodyPr>
            <a:normAutofit/>
          </a:bodyPr>
          <a:lstStyle>
            <a:lvl1pPr>
              <a:defRPr sz="2800" b="1" i="0">
                <a:latin typeface="微软雅黑" panose="020B0503020204020204" charset="-122"/>
                <a:ea typeface="微软雅黑" panose="020B0503020204020204" charset="-122"/>
                <a:cs typeface="微软雅黑" panose="020B0503020204020204" charset="-122"/>
              </a:defRPr>
            </a:lvl1pPr>
          </a:lstStyle>
          <a:p>
            <a:r>
              <a:rPr lang="zh-CN" altLang="en-US" dirty="0"/>
              <a:t>单击此处编辑母版标题样式</a:t>
            </a:r>
          </a:p>
        </p:txBody>
      </p:sp>
      <p:sp>
        <p:nvSpPr>
          <p:cNvPr id="3" name="内容占位符 2"/>
          <p:cNvSpPr>
            <a:spLocks noGrp="1"/>
          </p:cNvSpPr>
          <p:nvPr>
            <p:ph idx="1"/>
          </p:nvPr>
        </p:nvSpPr>
        <p:spPr>
          <a:xfrm>
            <a:off x="838200" y="1247876"/>
            <a:ext cx="10515600" cy="4621459"/>
          </a:xfrm>
        </p:spPr>
        <p:txBody>
          <a:bodyPr/>
          <a:lstStyle>
            <a:lvl1pPr>
              <a:defRPr b="0" i="0">
                <a:latin typeface="微软雅黑" panose="020B0503020204020204" charset="-122"/>
                <a:ea typeface="微软雅黑" panose="020B0503020204020204" charset="-122"/>
                <a:cs typeface="微软雅黑" panose="020B0503020204020204" charset="-122"/>
              </a:defRPr>
            </a:lvl1pPr>
          </a:lstStyle>
          <a:p>
            <a:pPr lvl="0"/>
            <a:r>
              <a:rPr lang="zh-CN" altLang="en-US" dirty="0"/>
              <a:t>单击此处编辑母版文本样式</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7"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3"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grpSp>
        <p:nvGrpSpPr>
          <p:cNvPr id="12" name="组合 1"/>
          <p:cNvGrpSpPr/>
          <p:nvPr userDrawn="1"/>
        </p:nvGrpSpPr>
        <p:grpSpPr bwMode="auto">
          <a:xfrm>
            <a:off x="345016" y="344316"/>
            <a:ext cx="493184"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t>2021/6/30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340768"/>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436552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
        <p:nvSpPr>
          <p:cNvPr id="7"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1"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947639" y="204894"/>
            <a:ext cx="9313035" cy="597861"/>
          </a:xfrm>
        </p:spPr>
        <p:txBody>
          <a:bodyPr/>
          <a:lstStyle/>
          <a:p>
            <a:r>
              <a:rPr lang="zh-CN" altLang="en-US" dirty="0"/>
              <a:t>单击此处编辑母版标题样式</a:t>
            </a:r>
          </a:p>
        </p:txBody>
      </p:sp>
      <p:sp>
        <p:nvSpPr>
          <p:cNvPr id="3" name="内容占位符 2"/>
          <p:cNvSpPr>
            <a:spLocks noGrp="1"/>
          </p:cNvSpPr>
          <p:nvPr>
            <p:ph idx="1"/>
          </p:nvPr>
        </p:nvSpPr>
        <p:spPr>
          <a:xfrm>
            <a:off x="838200" y="1247876"/>
            <a:ext cx="10515600" cy="4621459"/>
          </a:xfrm>
        </p:spPr>
        <p:txBody>
          <a:bodyPr/>
          <a:lstStyle/>
          <a:p>
            <a:pPr lvl="0"/>
            <a:r>
              <a:rPr lang="zh-CN" altLang="en-US" dirty="0"/>
              <a:t>单击此处编辑母版文本样式</a:t>
            </a:r>
          </a:p>
          <a:p>
            <a:pPr lvl="1"/>
            <a:r>
              <a:rPr lang="zh-CN" altLang="en-US" dirty="0"/>
              <a:t>二级</a:t>
            </a:r>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2021/6/30</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
        <p:nvSpPr>
          <p:cNvPr id="7" name="等腰三角形 6"/>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solidFill>
                <a:prstClr val="white"/>
              </a:solidFill>
            </a:endParaRPr>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9" name="矩形 8"/>
          <p:cNvSpPr/>
          <p:nvPr userDrawn="1"/>
        </p:nvSpPr>
        <p:spPr>
          <a:xfrm>
            <a:off x="354715" y="6372036"/>
            <a:ext cx="1338828" cy="369332"/>
          </a:xfrm>
          <a:prstGeom prst="rect">
            <a:avLst/>
          </a:prstGeom>
        </p:spPr>
        <p:txBody>
          <a:bodyPr wrap="none">
            <a:spAutoFit/>
          </a:bodyPr>
          <a:lstStyle/>
          <a:p>
            <a:r>
              <a:rPr lang="zh-CN" altLang="en-US" sz="1800" dirty="0">
                <a:solidFill>
                  <a:prstClr val="white"/>
                </a:solidFill>
              </a:rPr>
              <a:t>北京药学会</a:t>
            </a:r>
            <a:endParaRPr lang="en-US" altLang="zh-CN" sz="1800" dirty="0">
              <a:solidFill>
                <a:prstClr val="white"/>
              </a:solidFill>
            </a:endParaRPr>
          </a:p>
        </p:txBody>
      </p:sp>
      <p:sp>
        <p:nvSpPr>
          <p:cNvPr id="13" name="任意多边形 12"/>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grpSp>
        <p:nvGrpSpPr>
          <p:cNvPr id="12" name="组合 1"/>
          <p:cNvGrpSpPr/>
          <p:nvPr userDrawn="1"/>
        </p:nvGrpSpPr>
        <p:grpSpPr bwMode="auto">
          <a:xfrm>
            <a:off x="345016" y="344316"/>
            <a:ext cx="493184"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1" y="1709739"/>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2021/6/30</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97600" y="1825625"/>
            <a:ext cx="51562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2021/6/30</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40317" y="365126"/>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40318" y="2505075"/>
            <a:ext cx="5158316"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71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2021/6/30</a:t>
            </a:fld>
            <a:endParaRPr lang="zh-CN" altLang="en-US">
              <a:solidFill>
                <a:prstClr val="black"/>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2021/6/30</a:t>
            </a:fld>
            <a:endParaRPr lang="zh-CN" altLang="en-US">
              <a:solidFill>
                <a:prstClr val="black"/>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2021/6/30</a:t>
            </a:fld>
            <a:endParaRPr lang="zh-CN" altLang="en-US">
              <a:solidFill>
                <a:prstClr val="black"/>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2021/6/30</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0318" y="457200"/>
            <a:ext cx="393276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2021/6/30</a:t>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2021/6/30</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1"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1" y="365125"/>
            <a:ext cx="76835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a:xfrm>
            <a:off x="838200" y="6356351"/>
            <a:ext cx="2743200" cy="365125"/>
          </a:xfrm>
          <a:prstGeom prst="rect">
            <a:avLst/>
          </a:prstGeom>
        </p:spPr>
        <p:txBody>
          <a:bodyPr/>
          <a:lstStyle/>
          <a:p>
            <a:fld id="{6BB57CA0-76D5-4D8D-AE14-28AF40370E08}" type="datetimeFigureOut">
              <a:rPr lang="zh-CN" altLang="en-US" smtClean="0">
                <a:solidFill>
                  <a:prstClr val="black"/>
                </a:solidFill>
              </a:rPr>
              <a:t>2021/6/30</a:t>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6/30/2021</a:t>
            </a:fld>
            <a:endParaRPr lang="en-US" dirty="0"/>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t>‹#›</a:t>
            </a:fld>
            <a:endParaRPr lang="zh-CN" altLang="en-US"/>
          </a:p>
        </p:txBody>
      </p:sp>
      <p:sp>
        <p:nvSpPr>
          <p:cNvPr id="7" name="等腰三角形 6">
            <a:extLst>
              <a:ext uri="{FF2B5EF4-FFF2-40B4-BE49-F238E27FC236}">
                <a16:creationId xmlns:a16="http://schemas.microsoft.com/office/drawing/2014/main" id="{C31BC27E-88A7-47C2-BB2C-DC019492F49B}"/>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8" name="图片 7">
            <a:extLst>
              <a:ext uri="{FF2B5EF4-FFF2-40B4-BE49-F238E27FC236}">
                <a16:creationId xmlns:a16="http://schemas.microsoft.com/office/drawing/2014/main" id="{22804BB4-BA26-4A97-83E7-C99DC2717C3A}"/>
              </a:ext>
            </a:extLst>
          </p:cNvPr>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9945064" y="173932"/>
            <a:ext cx="1993392" cy="1426464"/>
          </a:xfrm>
          <a:prstGeom prst="rect">
            <a:avLst/>
          </a:prstGeom>
          <a:effectLst>
            <a:outerShdw dist="50800" sx="1000" sy="1000" algn="ctr" rotWithShape="0">
              <a:srgbClr val="000000"/>
            </a:outerShdw>
          </a:effectLst>
        </p:spPr>
      </p:pic>
      <p:sp>
        <p:nvSpPr>
          <p:cNvPr id="9" name="矩形 8">
            <a:extLst>
              <a:ext uri="{FF2B5EF4-FFF2-40B4-BE49-F238E27FC236}">
                <a16:creationId xmlns:a16="http://schemas.microsoft.com/office/drawing/2014/main" id="{8425F978-D088-4C1F-AFDD-B7365D6A6146}"/>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0" name="任意多边形 12">
            <a:extLst>
              <a:ext uri="{FF2B5EF4-FFF2-40B4-BE49-F238E27FC236}">
                <a16:creationId xmlns:a16="http://schemas.microsoft.com/office/drawing/2014/main" id="{2FF7EB29-4025-4D8A-BA4A-0E05B5B63CD2}"/>
              </a:ext>
            </a:extLst>
          </p:cNvPr>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val="346860433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BB57CA0-76D5-4D8D-AE14-28AF40370E08}" type="datetimeFigureOut">
              <a:rPr lang="zh-CN" altLang="en-US" smtClean="0"/>
              <a:t>2021/6/30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t>‹#›</a:t>
            </a:fld>
            <a:endParaRPr lang="zh-CN" altLang="en-US"/>
          </a:p>
        </p:txBody>
      </p:sp>
      <p:cxnSp>
        <p:nvCxnSpPr>
          <p:cNvPr id="7" name="直接连接符 6">
            <a:extLst>
              <a:ext uri="{FF2B5EF4-FFF2-40B4-BE49-F238E27FC236}">
                <a16:creationId xmlns:a16="http://schemas.microsoft.com/office/drawing/2014/main" id="{F9AF1450-AF40-41B4-B35A-DDA399BC3899}"/>
              </a:ext>
            </a:extLst>
          </p:cNvPr>
          <p:cNvCxnSpPr/>
          <p:nvPr userDrawn="1"/>
        </p:nvCxnSpPr>
        <p:spPr>
          <a:xfrm flipH="1">
            <a:off x="1018828" y="836712"/>
            <a:ext cx="10154344"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8" name="等腰三角形 7">
            <a:extLst>
              <a:ext uri="{FF2B5EF4-FFF2-40B4-BE49-F238E27FC236}">
                <a16:creationId xmlns:a16="http://schemas.microsoft.com/office/drawing/2014/main" id="{49B61C4A-E4A4-4B54-B3BD-DE526ECF6015}"/>
              </a:ext>
            </a:extLst>
          </p:cNvPr>
          <p:cNvSpPr/>
          <p:nvPr userDrawn="1"/>
        </p:nvSpPr>
        <p:spPr>
          <a:xfrm>
            <a:off x="0" y="5877272"/>
            <a:ext cx="4862888"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pic>
        <p:nvPicPr>
          <p:cNvPr id="9" name="图片 8">
            <a:extLst>
              <a:ext uri="{FF2B5EF4-FFF2-40B4-BE49-F238E27FC236}">
                <a16:creationId xmlns:a16="http://schemas.microsoft.com/office/drawing/2014/main" id="{6BE03162-2889-465D-9FCB-B492510DA8A9}"/>
              </a:ext>
            </a:extLst>
          </p:cNvPr>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10474973" y="94038"/>
            <a:ext cx="1521976" cy="1089120"/>
          </a:xfrm>
          <a:prstGeom prst="rect">
            <a:avLst/>
          </a:prstGeom>
          <a:effectLst>
            <a:outerShdw dist="50800" sx="1000" sy="1000" algn="ctr" rotWithShape="0">
              <a:srgbClr val="000000"/>
            </a:outerShdw>
          </a:effectLst>
        </p:spPr>
      </p:pic>
      <p:sp>
        <p:nvSpPr>
          <p:cNvPr id="10" name="矩形 9">
            <a:extLst>
              <a:ext uri="{FF2B5EF4-FFF2-40B4-BE49-F238E27FC236}">
                <a16:creationId xmlns:a16="http://schemas.microsoft.com/office/drawing/2014/main" id="{873AE49F-4D84-4DC6-A457-587ABD0EA59E}"/>
              </a:ext>
            </a:extLst>
          </p:cNvPr>
          <p:cNvSpPr/>
          <p:nvPr userDrawn="1"/>
        </p:nvSpPr>
        <p:spPr>
          <a:xfrm>
            <a:off x="354715" y="6372036"/>
            <a:ext cx="1338828" cy="369332"/>
          </a:xfrm>
          <a:prstGeom prst="rect">
            <a:avLst/>
          </a:prstGeom>
        </p:spPr>
        <p:txBody>
          <a:bodyPr wrap="none">
            <a:spAutoFit/>
          </a:bodyPr>
          <a:lstStyle/>
          <a:p>
            <a:r>
              <a:rPr lang="zh-CN" altLang="en-US" sz="1800" dirty="0">
                <a:solidFill>
                  <a:schemeClr val="bg1"/>
                </a:solidFill>
              </a:rPr>
              <a:t>北京药学会</a:t>
            </a:r>
            <a:endParaRPr lang="en-US" altLang="zh-CN" sz="1800" dirty="0">
              <a:solidFill>
                <a:schemeClr val="bg1"/>
              </a:solidFill>
            </a:endParaRPr>
          </a:p>
        </p:txBody>
      </p:sp>
      <p:sp>
        <p:nvSpPr>
          <p:cNvPr id="11" name="任意多边形 12">
            <a:extLst>
              <a:ext uri="{FF2B5EF4-FFF2-40B4-BE49-F238E27FC236}">
                <a16:creationId xmlns:a16="http://schemas.microsoft.com/office/drawing/2014/main" id="{8BE5A5E6-6B29-4C8E-A964-AE29C772A596}"/>
              </a:ext>
            </a:extLst>
          </p:cNvPr>
          <p:cNvSpPr/>
          <p:nvPr userDrawn="1"/>
        </p:nvSpPr>
        <p:spPr bwMode="auto">
          <a:xfrm>
            <a:off x="666751" y="5945188"/>
            <a:ext cx="6587067"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1800" dirty="0">
              <a:solidFill>
                <a:prstClr val="black"/>
              </a:solidFill>
              <a:latin typeface="Arial" panose="020B0604020202020204" pitchFamily="34" charset="0"/>
              <a:ea typeface="宋体" panose="02010600030101010101" pitchFamily="2" charset="-122"/>
            </a:endParaRPr>
          </a:p>
        </p:txBody>
      </p:sp>
      <p:grpSp>
        <p:nvGrpSpPr>
          <p:cNvPr id="12" name="组合 1">
            <a:extLst>
              <a:ext uri="{FF2B5EF4-FFF2-40B4-BE49-F238E27FC236}">
                <a16:creationId xmlns:a16="http://schemas.microsoft.com/office/drawing/2014/main" id="{C8993D0A-0355-4BBF-9B6B-A2FA59E78329}"/>
              </a:ext>
            </a:extLst>
          </p:cNvPr>
          <p:cNvGrpSpPr/>
          <p:nvPr userDrawn="1"/>
        </p:nvGrpSpPr>
        <p:grpSpPr bwMode="auto">
          <a:xfrm>
            <a:off x="345016" y="344316"/>
            <a:ext cx="493184" cy="348380"/>
            <a:chOff x="3453800" y="3717032"/>
            <a:chExt cx="369296" cy="228600"/>
          </a:xfrm>
          <a:solidFill>
            <a:srgbClr val="44AED0"/>
          </a:solidFill>
        </p:grpSpPr>
        <p:sp>
          <p:nvSpPr>
            <p:cNvPr id="13" name="燕尾形 10">
              <a:extLst>
                <a:ext uri="{FF2B5EF4-FFF2-40B4-BE49-F238E27FC236}">
                  <a16:creationId xmlns:a16="http://schemas.microsoft.com/office/drawing/2014/main" id="{D6412F24-B327-48F3-856D-5AE077F5A4A7}"/>
                </a:ext>
              </a:extLst>
            </p:cNvPr>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sp>
          <p:nvSpPr>
            <p:cNvPr id="14" name="燕尾形 15">
              <a:extLst>
                <a:ext uri="{FF2B5EF4-FFF2-40B4-BE49-F238E27FC236}">
                  <a16:creationId xmlns:a16="http://schemas.microsoft.com/office/drawing/2014/main" id="{C56DBFFC-09D7-4BF6-9788-FF057187A68A}"/>
                </a:ext>
              </a:extLst>
            </p:cNvPr>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sz="1800">
                <a:solidFill>
                  <a:prstClr val="white"/>
                </a:solidFill>
              </a:endParaRPr>
            </a:p>
          </p:txBody>
        </p:sp>
      </p:grpSp>
    </p:spTree>
    <p:extLst>
      <p:ext uri="{BB962C8B-B14F-4D97-AF65-F5344CB8AC3E}">
        <p14:creationId xmlns:p14="http://schemas.microsoft.com/office/powerpoint/2010/main" val="24179469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6BB57CA0-76D5-4D8D-AE14-28AF40370E08}" type="datetimeFigureOut">
              <a:rPr lang="zh-CN" altLang="en-US" smtClean="0"/>
              <a:t>2021/6/30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t>‹#›</a:t>
            </a:fld>
            <a:endParaRPr lang="zh-CN" altLang="en-US"/>
          </a:p>
        </p:txBody>
      </p:sp>
    </p:spTree>
    <p:extLst>
      <p:ext uri="{BB962C8B-B14F-4D97-AF65-F5344CB8AC3E}">
        <p14:creationId xmlns:p14="http://schemas.microsoft.com/office/powerpoint/2010/main" val="3517960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6BB57CA0-76D5-4D8D-AE14-28AF40370E08}" type="datetimeFigureOut">
              <a:rPr lang="zh-CN" altLang="en-US" smtClean="0"/>
              <a:t>2021/6/30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4FA6E4E-5C42-4058-BEAA-032A0B0EA2A0}" type="slidenum">
              <a:rPr lang="zh-CN" altLang="en-US" smtClean="0"/>
              <a:t>‹#›</a:t>
            </a:fld>
            <a:endParaRPr lang="zh-CN" altLang="en-US"/>
          </a:p>
        </p:txBody>
      </p:sp>
    </p:spTree>
    <p:extLst>
      <p:ext uri="{BB962C8B-B14F-4D97-AF65-F5344CB8AC3E}">
        <p14:creationId xmlns:p14="http://schemas.microsoft.com/office/powerpoint/2010/main" val="33109955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6BB57CA0-76D5-4D8D-AE14-28AF40370E08}" type="datetimeFigureOut">
              <a:rPr lang="zh-CN" altLang="en-US" smtClean="0"/>
              <a:t>2021/6/30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54FA6E4E-5C42-4058-BEAA-032A0B0EA2A0}" type="slidenum">
              <a:rPr lang="zh-CN" altLang="en-US" smtClean="0"/>
              <a:t>‹#›</a:t>
            </a:fld>
            <a:endParaRPr lang="zh-CN" altLang="en-US"/>
          </a:p>
        </p:txBody>
      </p:sp>
    </p:spTree>
    <p:extLst>
      <p:ext uri="{BB962C8B-B14F-4D97-AF65-F5344CB8AC3E}">
        <p14:creationId xmlns:p14="http://schemas.microsoft.com/office/powerpoint/2010/main" val="23591356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6BB57CA0-76D5-4D8D-AE14-28AF40370E08}" type="datetimeFigureOut">
              <a:rPr lang="zh-CN" altLang="en-US" smtClean="0"/>
              <a:t>2021/6/30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54FA6E4E-5C42-4058-BEAA-032A0B0EA2A0}" type="slidenum">
              <a:rPr lang="zh-CN" altLang="en-US" smtClean="0"/>
              <a:t>‹#›</a:t>
            </a:fld>
            <a:endParaRPr lang="zh-CN" altLang="en-US"/>
          </a:p>
        </p:txBody>
      </p:sp>
    </p:spTree>
    <p:extLst>
      <p:ext uri="{BB962C8B-B14F-4D97-AF65-F5344CB8AC3E}">
        <p14:creationId xmlns:p14="http://schemas.microsoft.com/office/powerpoint/2010/main" val="41872026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B57CA0-76D5-4D8D-AE14-28AF40370E08}" type="datetimeFigureOut">
              <a:rPr lang="zh-CN" altLang="en-US" smtClean="0"/>
              <a:t>2021/6/30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54FA6E4E-5C42-4058-BEAA-032A0B0EA2A0}" type="slidenum">
              <a:rPr lang="zh-CN" altLang="en-US" smtClean="0"/>
              <a:t>‹#›</a:t>
            </a:fld>
            <a:endParaRPr lang="zh-CN" altLang="en-US"/>
          </a:p>
        </p:txBody>
      </p:sp>
    </p:spTree>
    <p:extLst>
      <p:ext uri="{BB962C8B-B14F-4D97-AF65-F5344CB8AC3E}">
        <p14:creationId xmlns:p14="http://schemas.microsoft.com/office/powerpoint/2010/main" val="23241376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BB57CA0-76D5-4D8D-AE14-28AF40370E08}" type="datetimeFigureOut">
              <a:rPr lang="zh-CN" altLang="en-US" smtClean="0"/>
              <a:t>2021/6/30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4FA6E4E-5C42-4058-BEAA-032A0B0EA2A0}" type="slidenum">
              <a:rPr lang="zh-CN" altLang="en-US" smtClean="0"/>
              <a:t>‹#›</a:t>
            </a:fld>
            <a:endParaRPr lang="zh-CN" altLang="en-US"/>
          </a:p>
        </p:txBody>
      </p:sp>
    </p:spTree>
    <p:extLst>
      <p:ext uri="{BB962C8B-B14F-4D97-AF65-F5344CB8AC3E}">
        <p14:creationId xmlns:p14="http://schemas.microsoft.com/office/powerpoint/2010/main" val="23199024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6BB57CA0-76D5-4D8D-AE14-28AF40370E08}" type="datetimeFigureOut">
              <a:rPr lang="zh-CN" altLang="en-US" smtClean="0"/>
              <a:t>2021/6/30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54FA6E4E-5C42-4058-BEAA-032A0B0EA2A0}" type="slidenum">
              <a:rPr lang="zh-CN" altLang="en-US" smtClean="0"/>
              <a:t>‹#›</a:t>
            </a:fld>
            <a:endParaRPr lang="zh-CN" altLang="en-US"/>
          </a:p>
        </p:txBody>
      </p:sp>
    </p:spTree>
    <p:extLst>
      <p:ext uri="{BB962C8B-B14F-4D97-AF65-F5344CB8AC3E}">
        <p14:creationId xmlns:p14="http://schemas.microsoft.com/office/powerpoint/2010/main" val="310226332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BB57CA0-76D5-4D8D-AE14-28AF40370E08}" type="datetimeFigureOut">
              <a:rPr lang="zh-CN" altLang="en-US" smtClean="0"/>
              <a:t>2021/6/30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t>‹#›</a:t>
            </a:fld>
            <a:endParaRPr lang="zh-CN" altLang="en-US"/>
          </a:p>
        </p:txBody>
      </p:sp>
    </p:spTree>
    <p:extLst>
      <p:ext uri="{BB962C8B-B14F-4D97-AF65-F5344CB8AC3E}">
        <p14:creationId xmlns:p14="http://schemas.microsoft.com/office/powerpoint/2010/main" val="35201602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BB57CA0-76D5-4D8D-AE14-28AF40370E08}" type="datetimeFigureOut">
              <a:rPr lang="zh-CN" altLang="en-US" smtClean="0"/>
              <a:t>2021/6/30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54FA6E4E-5C42-4058-BEAA-032A0B0EA2A0}" type="slidenum">
              <a:rPr lang="zh-CN" altLang="en-US" smtClean="0"/>
              <a:t>‹#›</a:t>
            </a:fld>
            <a:endParaRPr lang="zh-CN" altLang="en-US"/>
          </a:p>
        </p:txBody>
      </p:sp>
    </p:spTree>
    <p:extLst>
      <p:ext uri="{BB962C8B-B14F-4D97-AF65-F5344CB8AC3E}">
        <p14:creationId xmlns:p14="http://schemas.microsoft.com/office/powerpoint/2010/main" val="3038917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页脚占位符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solidFill>
                  <a:prstClr val="black">
                    <a:tint val="75000"/>
                  </a:prstClr>
                </a:solidFill>
              </a:rPr>
              <a:t>‹#›</a:t>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6/30/2021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t>‹#›</a:t>
            </a:fld>
            <a:endParaRPr lang="zh-CN" altLang="en-US"/>
          </a:p>
        </p:txBody>
      </p:sp>
    </p:spTree>
    <p:extLst>
      <p:ext uri="{BB962C8B-B14F-4D97-AF65-F5344CB8AC3E}">
        <p14:creationId xmlns:p14="http://schemas.microsoft.com/office/powerpoint/2010/main" val="408117401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5.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image" Target="../media/image14.png"/><Relationship Id="rId2" Type="http://schemas.openxmlformats.org/officeDocument/2006/relationships/image" Target="../media/image4.jpeg"/><Relationship Id="rId1" Type="http://schemas.openxmlformats.org/officeDocument/2006/relationships/slideLayout" Target="../slideLayouts/slideLayout24.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5" Type="http://schemas.openxmlformats.org/officeDocument/2006/relationships/image" Target="../media/image1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6.png"/></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19.tiff"/><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4.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image" Target="../media/image32.png"/><Relationship Id="rId18" Type="http://schemas.openxmlformats.org/officeDocument/2006/relationships/image" Target="../media/image37.png"/><Relationship Id="rId3" Type="http://schemas.openxmlformats.org/officeDocument/2006/relationships/image" Target="../media/image22.png"/><Relationship Id="rId21" Type="http://schemas.openxmlformats.org/officeDocument/2006/relationships/image" Target="../media/image40.png"/><Relationship Id="rId7" Type="http://schemas.openxmlformats.org/officeDocument/2006/relationships/image" Target="../media/image26.png"/><Relationship Id="rId12" Type="http://schemas.openxmlformats.org/officeDocument/2006/relationships/image" Target="../media/image31.png"/><Relationship Id="rId17" Type="http://schemas.openxmlformats.org/officeDocument/2006/relationships/image" Target="../media/image36.png"/><Relationship Id="rId25" Type="http://schemas.openxmlformats.org/officeDocument/2006/relationships/image" Target="../media/image44.png"/><Relationship Id="rId2" Type="http://schemas.openxmlformats.org/officeDocument/2006/relationships/image" Target="../media/image21.png"/><Relationship Id="rId16" Type="http://schemas.openxmlformats.org/officeDocument/2006/relationships/image" Target="../media/image35.png"/><Relationship Id="rId20" Type="http://schemas.openxmlformats.org/officeDocument/2006/relationships/image" Target="../media/image39.png"/><Relationship Id="rId1" Type="http://schemas.openxmlformats.org/officeDocument/2006/relationships/slideLayout" Target="../slideLayouts/slideLayout24.xml"/><Relationship Id="rId6" Type="http://schemas.openxmlformats.org/officeDocument/2006/relationships/image" Target="../media/image25.png"/><Relationship Id="rId11" Type="http://schemas.openxmlformats.org/officeDocument/2006/relationships/image" Target="../media/image30.png"/><Relationship Id="rId24" Type="http://schemas.openxmlformats.org/officeDocument/2006/relationships/image" Target="../media/image43.png"/><Relationship Id="rId5" Type="http://schemas.openxmlformats.org/officeDocument/2006/relationships/image" Target="../media/image24.png"/><Relationship Id="rId15" Type="http://schemas.openxmlformats.org/officeDocument/2006/relationships/image" Target="../media/image34.png"/><Relationship Id="rId23" Type="http://schemas.openxmlformats.org/officeDocument/2006/relationships/image" Target="../media/image42.png"/><Relationship Id="rId10" Type="http://schemas.openxmlformats.org/officeDocument/2006/relationships/image" Target="../media/image29.png"/><Relationship Id="rId19" Type="http://schemas.openxmlformats.org/officeDocument/2006/relationships/image" Target="../media/image38.png"/><Relationship Id="rId4" Type="http://schemas.openxmlformats.org/officeDocument/2006/relationships/image" Target="../media/image23.png"/><Relationship Id="rId9" Type="http://schemas.openxmlformats.org/officeDocument/2006/relationships/image" Target="../media/image28.png"/><Relationship Id="rId14" Type="http://schemas.openxmlformats.org/officeDocument/2006/relationships/image" Target="../media/image33.png"/><Relationship Id="rId22"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86392" cy="466789"/>
          </a:xfrm>
        </p:spPr>
        <p:txBody>
          <a:bodyPr>
            <a:noAutofit/>
          </a:bodyPr>
          <a:lstStyle/>
          <a:p>
            <a:r>
              <a:rPr lang="zh-CN" altLang="en-US" sz="4000" dirty="0"/>
              <a:t>个人简介</a:t>
            </a:r>
          </a:p>
        </p:txBody>
      </p:sp>
      <p:sp>
        <p:nvSpPr>
          <p:cNvPr id="3" name="内容占位符 2"/>
          <p:cNvSpPr>
            <a:spLocks noGrp="1"/>
          </p:cNvSpPr>
          <p:nvPr>
            <p:ph idx="1"/>
          </p:nvPr>
        </p:nvSpPr>
        <p:spPr>
          <a:xfrm>
            <a:off x="5375911" y="1052830"/>
            <a:ext cx="5052695" cy="5010150"/>
          </a:xfrm>
        </p:spPr>
        <p:txBody>
          <a:bodyPr>
            <a:noAutofit/>
          </a:bodyPr>
          <a:lstStyle/>
          <a:p>
            <a:pPr>
              <a:lnSpc>
                <a:spcPct val="100000"/>
              </a:lnSpc>
            </a:pPr>
            <a:r>
              <a:rPr lang="zh-CN" altLang="en-US" sz="2400" dirty="0"/>
              <a:t>基本情况</a:t>
            </a:r>
            <a:r>
              <a:rPr lang="en-US" altLang="zh-CN" sz="2400" dirty="0"/>
              <a:t>:</a:t>
            </a:r>
          </a:p>
          <a:p>
            <a:pPr marL="0" indent="0">
              <a:lnSpc>
                <a:spcPct val="100000"/>
              </a:lnSpc>
              <a:buNone/>
            </a:pPr>
            <a:r>
              <a:rPr lang="en-US" altLang="zh-CN" sz="2400" dirty="0"/>
              <a:t>  </a:t>
            </a:r>
            <a:r>
              <a:rPr lang="zh-CN" altLang="zh-CN" sz="2000" dirty="0"/>
              <a:t>中日友好医院药学部临床药师</a:t>
            </a:r>
            <a:r>
              <a:rPr lang="zh-CN" altLang="en-US" sz="2000" dirty="0"/>
              <a:t>，</a:t>
            </a:r>
            <a:r>
              <a:rPr lang="zh-CN" altLang="zh-CN" sz="2000" dirty="0"/>
              <a:t>毕业于中国医科大学临床药学专业。从事临床药学工作，现任儿科临床药师</a:t>
            </a:r>
            <a:endParaRPr lang="en-US" altLang="zh-CN" sz="2400" dirty="0"/>
          </a:p>
          <a:p>
            <a:pPr>
              <a:lnSpc>
                <a:spcPct val="100000"/>
              </a:lnSpc>
            </a:pPr>
            <a:r>
              <a:rPr lang="zh-CN" altLang="en-US" sz="2400" dirty="0"/>
              <a:t>研究方向</a:t>
            </a:r>
            <a:r>
              <a:rPr lang="en-US" altLang="zh-CN" sz="2400" dirty="0"/>
              <a:t>:</a:t>
            </a:r>
          </a:p>
          <a:p>
            <a:pPr marL="0" indent="0">
              <a:lnSpc>
                <a:spcPct val="100000"/>
              </a:lnSpc>
              <a:buNone/>
            </a:pPr>
            <a:r>
              <a:rPr lang="en-US" altLang="zh-CN" sz="2000" dirty="0"/>
              <a:t>   </a:t>
            </a:r>
            <a:r>
              <a:rPr lang="zh-CN" altLang="en-US" sz="2000" dirty="0"/>
              <a:t>小儿用药、抗感染用药</a:t>
            </a:r>
            <a:endParaRPr lang="en-US" altLang="zh-CN" sz="2000" dirty="0"/>
          </a:p>
          <a:p>
            <a:pPr>
              <a:lnSpc>
                <a:spcPct val="100000"/>
              </a:lnSpc>
            </a:pPr>
            <a:r>
              <a:rPr lang="zh-CN" altLang="en-US" sz="2400" dirty="0"/>
              <a:t>学术成就</a:t>
            </a:r>
            <a:r>
              <a:rPr lang="en-US" altLang="zh-CN" sz="2400" dirty="0"/>
              <a:t>:</a:t>
            </a:r>
          </a:p>
          <a:p>
            <a:pPr marL="0" indent="0">
              <a:lnSpc>
                <a:spcPct val="100000"/>
              </a:lnSpc>
              <a:buNone/>
            </a:pPr>
            <a:r>
              <a:rPr lang="en-US" altLang="zh-CN" sz="2000" dirty="0"/>
              <a:t>   </a:t>
            </a:r>
            <a:r>
              <a:rPr lang="zh-CN" altLang="en-US" sz="2000" dirty="0"/>
              <a:t>核心期刊第一作者发表论文十余篇，专</a:t>
            </a:r>
            <a:r>
              <a:rPr lang="en-US" altLang="zh-CN" sz="2000" dirty="0"/>
              <a:t>        </a:t>
            </a:r>
            <a:r>
              <a:rPr lang="zh-CN" altLang="en-US" sz="2000" dirty="0"/>
              <a:t>著</a:t>
            </a:r>
            <a:r>
              <a:rPr lang="en-US" altLang="zh-CN" sz="2000" dirty="0"/>
              <a:t>2</a:t>
            </a:r>
            <a:r>
              <a:rPr lang="zh-CN" altLang="en-US" sz="2000" dirty="0"/>
              <a:t>部</a:t>
            </a:r>
            <a:endParaRPr lang="en-US" altLang="zh-CN" sz="2000" dirty="0"/>
          </a:p>
          <a:p>
            <a:pPr>
              <a:lnSpc>
                <a:spcPct val="100000"/>
              </a:lnSpc>
            </a:pPr>
            <a:r>
              <a:rPr lang="zh-CN" altLang="en-US" sz="2400" dirty="0"/>
              <a:t>学术兼职</a:t>
            </a:r>
            <a:r>
              <a:rPr lang="en-US" altLang="zh-CN" sz="2400" dirty="0"/>
              <a:t>:</a:t>
            </a:r>
          </a:p>
          <a:p>
            <a:pPr marL="0" indent="0">
              <a:lnSpc>
                <a:spcPct val="100000"/>
              </a:lnSpc>
              <a:buNone/>
            </a:pPr>
            <a:r>
              <a:rPr lang="en-US" altLang="zh-CN" sz="2000" dirty="0"/>
              <a:t>   </a:t>
            </a:r>
            <a:r>
              <a:rPr lang="zh-CN" altLang="zh-CN" sz="2000" dirty="0"/>
              <a:t>中国医院协会小儿用药专业临床药师带教师资</a:t>
            </a:r>
            <a:endParaRPr lang="zh-CN" altLang="en-US" sz="2000" dirty="0"/>
          </a:p>
        </p:txBody>
      </p:sp>
      <p:sp>
        <p:nvSpPr>
          <p:cNvPr id="5" name="TextBox 4"/>
          <p:cNvSpPr txBox="1"/>
          <p:nvPr/>
        </p:nvSpPr>
        <p:spPr>
          <a:xfrm>
            <a:off x="2309786" y="1857364"/>
            <a:ext cx="2786082" cy="2308324"/>
          </a:xfrm>
          <a:prstGeom prst="rect">
            <a:avLst/>
          </a:prstGeom>
          <a:noFill/>
          <a:ln>
            <a:solidFill>
              <a:srgbClr val="080808"/>
            </a:solidFill>
          </a:ln>
        </p:spPr>
        <p:txBody>
          <a:bodyPr wrap="square" rtlCol="0">
            <a:spAutoFit/>
          </a:bodyPr>
          <a:lstStyle/>
          <a:p>
            <a:r>
              <a:rPr lang="zh-CN" altLang="en-US" dirty="0"/>
              <a:t>照片</a:t>
            </a:r>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en-US" altLang="zh-CN" dirty="0"/>
          </a:p>
          <a:p>
            <a:endParaRPr lang="zh-CN" altLang="en-US" dirty="0"/>
          </a:p>
        </p:txBody>
      </p:sp>
      <p:sp>
        <p:nvSpPr>
          <p:cNvPr id="6" name="TextBox 5"/>
          <p:cNvSpPr txBox="1"/>
          <p:nvPr/>
        </p:nvSpPr>
        <p:spPr>
          <a:xfrm>
            <a:off x="2309786" y="4758633"/>
            <a:ext cx="2686144" cy="1014730"/>
          </a:xfrm>
          <a:prstGeom prst="rect">
            <a:avLst/>
          </a:prstGeom>
          <a:noFill/>
          <a:ln w="9525">
            <a:solidFill>
              <a:schemeClr val="tx1"/>
            </a:solidFill>
          </a:ln>
        </p:spPr>
        <p:txBody>
          <a:bodyPr wrap="square" rtlCol="0">
            <a:spAutoFit/>
          </a:bodyPr>
          <a:lstStyle/>
          <a:p>
            <a:r>
              <a:rPr lang="zh-CN" altLang="en-US" sz="2000" dirty="0">
                <a:latin typeface="微软雅黑" panose="020B0503020204020204" charset="-122"/>
                <a:ea typeface="微软雅黑" panose="020B0503020204020204" charset="-122"/>
                <a:cs typeface="微软雅黑" panose="020B0503020204020204" charset="-122"/>
              </a:rPr>
              <a:t>姓名  刘莹</a:t>
            </a:r>
          </a:p>
          <a:p>
            <a:endParaRPr lang="en-US" altLang="zh-CN" sz="2000" dirty="0">
              <a:latin typeface="微软雅黑" panose="020B0503020204020204" charset="-122"/>
              <a:ea typeface="微软雅黑" panose="020B0503020204020204" charset="-122"/>
              <a:cs typeface="微软雅黑" panose="020B0503020204020204" charset="-122"/>
            </a:endParaRPr>
          </a:p>
          <a:p>
            <a:r>
              <a:rPr lang="zh-CN" altLang="en-US" sz="2000" dirty="0">
                <a:latin typeface="微软雅黑" panose="020B0503020204020204" charset="-122"/>
                <a:ea typeface="微软雅黑" panose="020B0503020204020204" charset="-122"/>
                <a:cs typeface="微软雅黑" panose="020B0503020204020204" charset="-122"/>
              </a:rPr>
              <a:t>职务  主管药师</a:t>
            </a:r>
          </a:p>
        </p:txBody>
      </p:sp>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09786" y="1128387"/>
            <a:ext cx="2786082" cy="3333774"/>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2238348" y="1785926"/>
            <a:ext cx="8034116" cy="2786082"/>
          </a:xfrm>
        </p:spPr>
        <p:txBody>
          <a:bodyPr>
            <a:normAutofit fontScale="90000"/>
          </a:bodyPr>
          <a:lstStyle/>
          <a:p>
            <a:pPr eaLnBrk="0" hangingPunct="0">
              <a:lnSpc>
                <a:spcPct val="200000"/>
              </a:lnSpc>
            </a:pPr>
            <a:br>
              <a:rPr lang="zh-CN" altLang="en-US" sz="4800" b="1" dirty="0">
                <a:solidFill>
                  <a:srgbClr val="FFFF00"/>
                </a:solidFill>
                <a:latin typeface="微软雅黑" panose="020B0503020204020204" charset="-122"/>
                <a:ea typeface="微软雅黑" panose="020B0503020204020204" charset="-122"/>
              </a:rPr>
            </a:br>
            <a:r>
              <a:rPr lang="zh-CN" altLang="en-US" sz="5335" b="1" dirty="0">
                <a:solidFill>
                  <a:schemeClr val="accent1">
                    <a:lumMod val="50000"/>
                  </a:schemeClr>
                </a:solidFill>
                <a:latin typeface="微软雅黑" panose="020B0503020204020204" charset="-122"/>
                <a:ea typeface="微软雅黑" panose="020B0503020204020204" charset="-122"/>
              </a:rPr>
              <a:t>儿科处方审核要点</a:t>
            </a:r>
            <a:br>
              <a:rPr lang="zh-CN" altLang="en-US" sz="5335" b="1" dirty="0">
                <a:solidFill>
                  <a:schemeClr val="accent1">
                    <a:lumMod val="50000"/>
                  </a:schemeClr>
                </a:solidFill>
                <a:latin typeface="微软雅黑" panose="020B0503020204020204" charset="-122"/>
                <a:ea typeface="微软雅黑" panose="020B0503020204020204" charset="-122"/>
              </a:rPr>
            </a:br>
            <a:endParaRPr lang="zh-CN" altLang="en-US" sz="5335" b="1" dirty="0">
              <a:solidFill>
                <a:schemeClr val="accent1">
                  <a:lumMod val="50000"/>
                </a:schemeClr>
              </a:solidFill>
              <a:latin typeface="微软雅黑" panose="020B0503020204020204" charset="-122"/>
              <a:ea typeface="微软雅黑" panose="020B0503020204020204" charset="-122"/>
            </a:endParaRPr>
          </a:p>
        </p:txBody>
      </p:sp>
      <p:sp>
        <p:nvSpPr>
          <p:cNvPr id="3" name="副标题 2"/>
          <p:cNvSpPr>
            <a:spLocks noGrp="1"/>
          </p:cNvSpPr>
          <p:nvPr>
            <p:ph type="subTitle" idx="1"/>
          </p:nvPr>
        </p:nvSpPr>
        <p:spPr>
          <a:xfrm>
            <a:off x="4079776" y="4797152"/>
            <a:ext cx="6400800" cy="1357322"/>
          </a:xfrm>
        </p:spPr>
        <p:txBody>
          <a:bodyPr>
            <a:noAutofit/>
          </a:bodyPr>
          <a:lstStyle/>
          <a:p>
            <a:pPr eaLnBrk="0" hangingPunct="0"/>
            <a:r>
              <a:rPr lang="zh-CN" altLang="en-US" sz="3200" b="1" dirty="0">
                <a:solidFill>
                  <a:schemeClr val="accent1">
                    <a:lumMod val="50000"/>
                  </a:schemeClr>
                </a:solidFill>
                <a:latin typeface="黑体" panose="02010609060101010101" charset="-122"/>
                <a:ea typeface="黑体" panose="02010609060101010101" charset="-122"/>
                <a:cs typeface="黑体" panose="02010609060101010101" charset="-122"/>
              </a:rPr>
              <a:t>刘莹</a:t>
            </a:r>
          </a:p>
          <a:p>
            <a:pPr eaLnBrk="0" hangingPunct="0"/>
            <a:r>
              <a:rPr lang="en-US" altLang="zh-CN" sz="3200" b="1" dirty="0">
                <a:solidFill>
                  <a:schemeClr val="accent1">
                    <a:lumMod val="50000"/>
                  </a:schemeClr>
                </a:solidFill>
                <a:latin typeface="黑体" panose="02010609060101010101" charset="-122"/>
                <a:ea typeface="黑体" panose="02010609060101010101" charset="-122"/>
                <a:cs typeface="黑体" panose="02010609060101010101" charset="-122"/>
              </a:rPr>
              <a:t> 2021-7-3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278924" y="227941"/>
            <a:ext cx="6984776" cy="597861"/>
          </a:xfrm>
        </p:spPr>
        <p:txBody>
          <a:bodyPr>
            <a:normAutofit fontScale="90000"/>
          </a:bodyPr>
          <a:lstStyle/>
          <a:p>
            <a:r>
              <a:rPr lang="zh-CN" altLang="en-US" dirty="0"/>
              <a:t>概要</a:t>
            </a:r>
          </a:p>
        </p:txBody>
      </p:sp>
      <p:pic>
        <p:nvPicPr>
          <p:cNvPr id="4" name="Picture 5" descr="C:\Users\c\Desktop\ppt-logo3.jpg"/>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600951" y="188642"/>
            <a:ext cx="1517650" cy="42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直接连接符 5"/>
          <p:cNvCxnSpPr/>
          <p:nvPr/>
        </p:nvCxnSpPr>
        <p:spPr bwMode="auto">
          <a:xfrm>
            <a:off x="1976556" y="1124744"/>
            <a:ext cx="8136565" cy="1588"/>
          </a:xfrm>
          <a:prstGeom prst="line">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style>
          <a:lnRef idx="3">
            <a:schemeClr val="accent2"/>
          </a:lnRef>
          <a:fillRef idx="0">
            <a:schemeClr val="accent2"/>
          </a:fillRef>
          <a:effectRef idx="2">
            <a:schemeClr val="accent2"/>
          </a:effectRef>
          <a:fontRef idx="minor">
            <a:schemeClr val="tx1"/>
          </a:fontRef>
        </p:style>
      </p:cxnSp>
      <p:sp>
        <p:nvSpPr>
          <p:cNvPr id="6" name="object 10"/>
          <p:cNvSpPr/>
          <p:nvPr/>
        </p:nvSpPr>
        <p:spPr>
          <a:xfrm>
            <a:off x="1748357" y="2778251"/>
            <a:ext cx="1534667" cy="1534668"/>
          </a:xfrm>
          <a:prstGeom prst="rect">
            <a:avLst/>
          </a:prstGeom>
          <a:blipFill>
            <a:blip r:embed="rId3" cstate="print"/>
            <a:stretch>
              <a:fillRect/>
            </a:stretch>
          </a:blipFill>
        </p:spPr>
        <p:txBody>
          <a:bodyPr wrap="square" lIns="0" tIns="0" rIns="0" bIns="0" rtlCol="0"/>
          <a:lstStyle/>
          <a:p>
            <a:endParaRPr/>
          </a:p>
        </p:txBody>
      </p:sp>
      <p:sp>
        <p:nvSpPr>
          <p:cNvPr id="7" name="object 11"/>
          <p:cNvSpPr/>
          <p:nvPr/>
        </p:nvSpPr>
        <p:spPr>
          <a:xfrm>
            <a:off x="2258896" y="3288791"/>
            <a:ext cx="512063" cy="512064"/>
          </a:xfrm>
          <a:prstGeom prst="rect">
            <a:avLst/>
          </a:prstGeom>
          <a:blipFill>
            <a:blip r:embed="rId4" cstate="print"/>
            <a:stretch>
              <a:fillRect/>
            </a:stretch>
          </a:blipFill>
        </p:spPr>
        <p:txBody>
          <a:bodyPr wrap="square" lIns="0" tIns="0" rIns="0" bIns="0" rtlCol="0"/>
          <a:lstStyle/>
          <a:p>
            <a:endParaRPr/>
          </a:p>
        </p:txBody>
      </p:sp>
      <p:sp>
        <p:nvSpPr>
          <p:cNvPr id="8" name="object 12"/>
          <p:cNvSpPr/>
          <p:nvPr/>
        </p:nvSpPr>
        <p:spPr>
          <a:xfrm>
            <a:off x="1896691" y="2926460"/>
            <a:ext cx="1022350" cy="1022350"/>
          </a:xfrm>
          <a:custGeom>
            <a:avLst/>
            <a:gdLst/>
            <a:ahLst/>
            <a:cxnLst/>
            <a:rect l="l" t="t" r="r" b="b"/>
            <a:pathLst>
              <a:path w="1022350" h="1022350">
                <a:moveTo>
                  <a:pt x="851535" y="0"/>
                </a:moveTo>
                <a:lnTo>
                  <a:pt x="170306" y="0"/>
                </a:lnTo>
                <a:lnTo>
                  <a:pt x="125015" y="6080"/>
                </a:lnTo>
                <a:lnTo>
                  <a:pt x="84327" y="23240"/>
                </a:lnTo>
                <a:lnTo>
                  <a:pt x="49863" y="49863"/>
                </a:lnTo>
                <a:lnTo>
                  <a:pt x="23240" y="84327"/>
                </a:lnTo>
                <a:lnTo>
                  <a:pt x="6080" y="125015"/>
                </a:lnTo>
                <a:lnTo>
                  <a:pt x="0" y="170306"/>
                </a:lnTo>
                <a:lnTo>
                  <a:pt x="0" y="851662"/>
                </a:lnTo>
                <a:lnTo>
                  <a:pt x="6080" y="896909"/>
                </a:lnTo>
                <a:lnTo>
                  <a:pt x="23241" y="937584"/>
                </a:lnTo>
                <a:lnTo>
                  <a:pt x="49863" y="972057"/>
                </a:lnTo>
                <a:lnTo>
                  <a:pt x="84328" y="998699"/>
                </a:lnTo>
                <a:lnTo>
                  <a:pt x="125015" y="1015880"/>
                </a:lnTo>
                <a:lnTo>
                  <a:pt x="170306" y="1021969"/>
                </a:lnTo>
                <a:lnTo>
                  <a:pt x="851535" y="1021969"/>
                </a:lnTo>
                <a:lnTo>
                  <a:pt x="896835" y="1015880"/>
                </a:lnTo>
                <a:lnTo>
                  <a:pt x="937546" y="998699"/>
                </a:lnTo>
                <a:lnTo>
                  <a:pt x="972042" y="972057"/>
                </a:lnTo>
                <a:lnTo>
                  <a:pt x="998695" y="937584"/>
                </a:lnTo>
                <a:lnTo>
                  <a:pt x="1015879" y="896909"/>
                </a:lnTo>
                <a:lnTo>
                  <a:pt x="1021969" y="851662"/>
                </a:lnTo>
                <a:lnTo>
                  <a:pt x="1021969" y="170306"/>
                </a:lnTo>
                <a:lnTo>
                  <a:pt x="1015879" y="125015"/>
                </a:lnTo>
                <a:lnTo>
                  <a:pt x="998695" y="84327"/>
                </a:lnTo>
                <a:lnTo>
                  <a:pt x="972042" y="49863"/>
                </a:lnTo>
                <a:lnTo>
                  <a:pt x="937546" y="23240"/>
                </a:lnTo>
                <a:lnTo>
                  <a:pt x="896835" y="6080"/>
                </a:lnTo>
                <a:lnTo>
                  <a:pt x="851535" y="0"/>
                </a:lnTo>
                <a:close/>
              </a:path>
            </a:pathLst>
          </a:custGeom>
          <a:solidFill>
            <a:srgbClr val="5B9BD4"/>
          </a:solidFill>
        </p:spPr>
        <p:txBody>
          <a:bodyPr wrap="square" lIns="0" tIns="0" rIns="0" bIns="0" rtlCol="0"/>
          <a:lstStyle/>
          <a:p>
            <a:endParaRPr/>
          </a:p>
        </p:txBody>
      </p:sp>
      <p:sp>
        <p:nvSpPr>
          <p:cNvPr id="9" name="object 13"/>
          <p:cNvSpPr/>
          <p:nvPr/>
        </p:nvSpPr>
        <p:spPr>
          <a:xfrm>
            <a:off x="1748357" y="4297679"/>
            <a:ext cx="1534667" cy="1534668"/>
          </a:xfrm>
          <a:prstGeom prst="rect">
            <a:avLst/>
          </a:prstGeom>
          <a:blipFill>
            <a:blip r:embed="rId5" cstate="print"/>
            <a:stretch>
              <a:fillRect/>
            </a:stretch>
          </a:blipFill>
        </p:spPr>
        <p:txBody>
          <a:bodyPr wrap="square" lIns="0" tIns="0" rIns="0" bIns="0" rtlCol="0"/>
          <a:lstStyle/>
          <a:p>
            <a:endParaRPr/>
          </a:p>
        </p:txBody>
      </p:sp>
      <p:sp>
        <p:nvSpPr>
          <p:cNvPr id="10" name="object 14"/>
          <p:cNvSpPr/>
          <p:nvPr/>
        </p:nvSpPr>
        <p:spPr>
          <a:xfrm>
            <a:off x="2258896" y="4809744"/>
            <a:ext cx="512063" cy="512064"/>
          </a:xfrm>
          <a:prstGeom prst="rect">
            <a:avLst/>
          </a:prstGeom>
          <a:blipFill>
            <a:blip r:embed="rId4" cstate="print"/>
            <a:stretch>
              <a:fillRect/>
            </a:stretch>
          </a:blipFill>
        </p:spPr>
        <p:txBody>
          <a:bodyPr wrap="square" lIns="0" tIns="0" rIns="0" bIns="0" rtlCol="0"/>
          <a:lstStyle/>
          <a:p>
            <a:endParaRPr/>
          </a:p>
        </p:txBody>
      </p:sp>
      <p:sp>
        <p:nvSpPr>
          <p:cNvPr id="11" name="object 15"/>
          <p:cNvSpPr/>
          <p:nvPr/>
        </p:nvSpPr>
        <p:spPr>
          <a:xfrm>
            <a:off x="1896691" y="4446651"/>
            <a:ext cx="1022350" cy="1022350"/>
          </a:xfrm>
          <a:custGeom>
            <a:avLst/>
            <a:gdLst/>
            <a:ahLst/>
            <a:cxnLst/>
            <a:rect l="l" t="t" r="r" b="b"/>
            <a:pathLst>
              <a:path w="1022350" h="1022350">
                <a:moveTo>
                  <a:pt x="851535" y="0"/>
                </a:moveTo>
                <a:lnTo>
                  <a:pt x="170306" y="0"/>
                </a:lnTo>
                <a:lnTo>
                  <a:pt x="125015" y="6088"/>
                </a:lnTo>
                <a:lnTo>
                  <a:pt x="84327" y="23269"/>
                </a:lnTo>
                <a:lnTo>
                  <a:pt x="49863" y="49911"/>
                </a:lnTo>
                <a:lnTo>
                  <a:pt x="23240" y="84384"/>
                </a:lnTo>
                <a:lnTo>
                  <a:pt x="6080" y="125059"/>
                </a:lnTo>
                <a:lnTo>
                  <a:pt x="0" y="170306"/>
                </a:lnTo>
                <a:lnTo>
                  <a:pt x="0" y="851662"/>
                </a:lnTo>
                <a:lnTo>
                  <a:pt x="6080" y="896953"/>
                </a:lnTo>
                <a:lnTo>
                  <a:pt x="23241" y="937641"/>
                </a:lnTo>
                <a:lnTo>
                  <a:pt x="49863" y="972105"/>
                </a:lnTo>
                <a:lnTo>
                  <a:pt x="84328" y="998728"/>
                </a:lnTo>
                <a:lnTo>
                  <a:pt x="125015" y="1015888"/>
                </a:lnTo>
                <a:lnTo>
                  <a:pt x="170306" y="1021969"/>
                </a:lnTo>
                <a:lnTo>
                  <a:pt x="851535" y="1021969"/>
                </a:lnTo>
                <a:lnTo>
                  <a:pt x="896835" y="1015888"/>
                </a:lnTo>
                <a:lnTo>
                  <a:pt x="937546" y="998728"/>
                </a:lnTo>
                <a:lnTo>
                  <a:pt x="972042" y="972105"/>
                </a:lnTo>
                <a:lnTo>
                  <a:pt x="998695" y="937641"/>
                </a:lnTo>
                <a:lnTo>
                  <a:pt x="1015879" y="896953"/>
                </a:lnTo>
                <a:lnTo>
                  <a:pt x="1021969" y="851662"/>
                </a:lnTo>
                <a:lnTo>
                  <a:pt x="1021969" y="170306"/>
                </a:lnTo>
                <a:lnTo>
                  <a:pt x="1015879" y="125059"/>
                </a:lnTo>
                <a:lnTo>
                  <a:pt x="998695" y="84384"/>
                </a:lnTo>
                <a:lnTo>
                  <a:pt x="972042" y="49911"/>
                </a:lnTo>
                <a:lnTo>
                  <a:pt x="937546" y="23269"/>
                </a:lnTo>
                <a:lnTo>
                  <a:pt x="896835" y="6088"/>
                </a:lnTo>
                <a:lnTo>
                  <a:pt x="851535" y="0"/>
                </a:lnTo>
                <a:close/>
              </a:path>
            </a:pathLst>
          </a:custGeom>
          <a:solidFill>
            <a:srgbClr val="5B9BD4"/>
          </a:solidFill>
        </p:spPr>
        <p:txBody>
          <a:bodyPr wrap="square" lIns="0" tIns="0" rIns="0" bIns="0" rtlCol="0"/>
          <a:lstStyle/>
          <a:p>
            <a:endParaRPr/>
          </a:p>
        </p:txBody>
      </p:sp>
      <p:sp>
        <p:nvSpPr>
          <p:cNvPr id="12" name="object 16"/>
          <p:cNvSpPr/>
          <p:nvPr/>
        </p:nvSpPr>
        <p:spPr>
          <a:xfrm>
            <a:off x="3103191" y="1243583"/>
            <a:ext cx="7569708" cy="1534668"/>
          </a:xfrm>
          <a:prstGeom prst="rect">
            <a:avLst/>
          </a:prstGeom>
          <a:blipFill>
            <a:blip r:embed="rId6" cstate="print"/>
            <a:stretch>
              <a:fillRect/>
            </a:stretch>
          </a:blipFill>
        </p:spPr>
        <p:txBody>
          <a:bodyPr wrap="square" lIns="0" tIns="0" rIns="0" bIns="0" rtlCol="0"/>
          <a:lstStyle/>
          <a:p>
            <a:endParaRPr/>
          </a:p>
        </p:txBody>
      </p:sp>
      <p:sp>
        <p:nvSpPr>
          <p:cNvPr id="13" name="object 17"/>
          <p:cNvSpPr/>
          <p:nvPr/>
        </p:nvSpPr>
        <p:spPr>
          <a:xfrm>
            <a:off x="6631250" y="1755650"/>
            <a:ext cx="512064" cy="512063"/>
          </a:xfrm>
          <a:prstGeom prst="rect">
            <a:avLst/>
          </a:prstGeom>
          <a:blipFill>
            <a:blip r:embed="rId4" cstate="print"/>
            <a:stretch>
              <a:fillRect/>
            </a:stretch>
          </a:blipFill>
        </p:spPr>
        <p:txBody>
          <a:bodyPr wrap="square" lIns="0" tIns="0" rIns="0" bIns="0" rtlCol="0"/>
          <a:lstStyle/>
          <a:p>
            <a:endParaRPr/>
          </a:p>
        </p:txBody>
      </p:sp>
      <p:sp>
        <p:nvSpPr>
          <p:cNvPr id="14" name="object 18"/>
          <p:cNvSpPr/>
          <p:nvPr/>
        </p:nvSpPr>
        <p:spPr>
          <a:xfrm>
            <a:off x="3251783" y="1392176"/>
            <a:ext cx="7057009" cy="1022223"/>
          </a:xfrm>
          <a:prstGeom prst="rect">
            <a:avLst/>
          </a:prstGeom>
          <a:solidFill>
            <a:schemeClr val="accent2">
              <a:lumMod val="60000"/>
              <a:lumOff val="40000"/>
            </a:schemeClr>
          </a:solidFill>
        </p:spPr>
        <p:txBody>
          <a:bodyPr wrap="square" lIns="0" tIns="0" rIns="0" bIns="0" rtlCol="0"/>
          <a:lstStyle/>
          <a:p>
            <a:endParaRPr/>
          </a:p>
        </p:txBody>
      </p:sp>
      <p:sp>
        <p:nvSpPr>
          <p:cNvPr id="15" name="object 19"/>
          <p:cNvSpPr/>
          <p:nvPr/>
        </p:nvSpPr>
        <p:spPr>
          <a:xfrm>
            <a:off x="3103191" y="2778251"/>
            <a:ext cx="7569708" cy="1534668"/>
          </a:xfrm>
          <a:prstGeom prst="rect">
            <a:avLst/>
          </a:prstGeom>
          <a:blipFill>
            <a:blip r:embed="rId7" cstate="print"/>
            <a:stretch>
              <a:fillRect/>
            </a:stretch>
          </a:blipFill>
        </p:spPr>
        <p:txBody>
          <a:bodyPr wrap="square" lIns="0" tIns="0" rIns="0" bIns="0" rtlCol="0"/>
          <a:lstStyle/>
          <a:p>
            <a:endParaRPr/>
          </a:p>
        </p:txBody>
      </p:sp>
      <p:sp>
        <p:nvSpPr>
          <p:cNvPr id="16" name="object 20"/>
          <p:cNvSpPr/>
          <p:nvPr/>
        </p:nvSpPr>
        <p:spPr>
          <a:xfrm>
            <a:off x="6631250" y="3288791"/>
            <a:ext cx="512064" cy="512064"/>
          </a:xfrm>
          <a:prstGeom prst="rect">
            <a:avLst/>
          </a:prstGeom>
          <a:blipFill>
            <a:blip r:embed="rId4" cstate="print"/>
            <a:stretch>
              <a:fillRect/>
            </a:stretch>
          </a:blipFill>
        </p:spPr>
        <p:txBody>
          <a:bodyPr wrap="square" lIns="0" tIns="0" rIns="0" bIns="0" rtlCol="0"/>
          <a:lstStyle/>
          <a:p>
            <a:endParaRPr/>
          </a:p>
        </p:txBody>
      </p:sp>
      <p:sp>
        <p:nvSpPr>
          <p:cNvPr id="17" name="object 21"/>
          <p:cNvSpPr/>
          <p:nvPr/>
        </p:nvSpPr>
        <p:spPr>
          <a:xfrm>
            <a:off x="3342460" y="2965068"/>
            <a:ext cx="7057390" cy="1022350"/>
          </a:xfrm>
          <a:custGeom>
            <a:avLst/>
            <a:gdLst/>
            <a:ahLst/>
            <a:cxnLst/>
            <a:rect l="l" t="t" r="r" b="b"/>
            <a:pathLst>
              <a:path w="7057390" h="1022350">
                <a:moveTo>
                  <a:pt x="6886575" y="0"/>
                </a:moveTo>
                <a:lnTo>
                  <a:pt x="170307" y="0"/>
                </a:lnTo>
                <a:lnTo>
                  <a:pt x="125015" y="6080"/>
                </a:lnTo>
                <a:lnTo>
                  <a:pt x="84327" y="23240"/>
                </a:lnTo>
                <a:lnTo>
                  <a:pt x="49863" y="49863"/>
                </a:lnTo>
                <a:lnTo>
                  <a:pt x="23240" y="84327"/>
                </a:lnTo>
                <a:lnTo>
                  <a:pt x="6080" y="125015"/>
                </a:lnTo>
                <a:lnTo>
                  <a:pt x="0" y="170307"/>
                </a:lnTo>
                <a:lnTo>
                  <a:pt x="0" y="851662"/>
                </a:lnTo>
                <a:lnTo>
                  <a:pt x="6080" y="896962"/>
                </a:lnTo>
                <a:lnTo>
                  <a:pt x="23240" y="937673"/>
                </a:lnTo>
                <a:lnTo>
                  <a:pt x="49863" y="972169"/>
                </a:lnTo>
                <a:lnTo>
                  <a:pt x="84328" y="998822"/>
                </a:lnTo>
                <a:lnTo>
                  <a:pt x="125015" y="1016006"/>
                </a:lnTo>
                <a:lnTo>
                  <a:pt x="170307" y="1022096"/>
                </a:lnTo>
                <a:lnTo>
                  <a:pt x="6886575" y="1022096"/>
                </a:lnTo>
                <a:lnTo>
                  <a:pt x="6931875" y="1016006"/>
                </a:lnTo>
                <a:lnTo>
                  <a:pt x="6972586" y="998822"/>
                </a:lnTo>
                <a:lnTo>
                  <a:pt x="7007082" y="972169"/>
                </a:lnTo>
                <a:lnTo>
                  <a:pt x="7033735" y="937673"/>
                </a:lnTo>
                <a:lnTo>
                  <a:pt x="7050919" y="896962"/>
                </a:lnTo>
                <a:lnTo>
                  <a:pt x="7057009" y="851662"/>
                </a:lnTo>
                <a:lnTo>
                  <a:pt x="7057009" y="170307"/>
                </a:lnTo>
                <a:lnTo>
                  <a:pt x="7050919" y="125015"/>
                </a:lnTo>
                <a:lnTo>
                  <a:pt x="7033735" y="84327"/>
                </a:lnTo>
                <a:lnTo>
                  <a:pt x="7007082" y="49863"/>
                </a:lnTo>
                <a:lnTo>
                  <a:pt x="6972586" y="23240"/>
                </a:lnTo>
                <a:lnTo>
                  <a:pt x="6931875" y="6080"/>
                </a:lnTo>
                <a:lnTo>
                  <a:pt x="6886575" y="0"/>
                </a:lnTo>
                <a:close/>
              </a:path>
            </a:pathLst>
          </a:custGeom>
          <a:solidFill>
            <a:schemeClr val="accent2">
              <a:lumMod val="60000"/>
              <a:lumOff val="40000"/>
            </a:schemeClr>
          </a:solidFill>
        </p:spPr>
        <p:txBody>
          <a:bodyPr wrap="square" lIns="0" tIns="0" rIns="0" bIns="0" rtlCol="0"/>
          <a:lstStyle/>
          <a:p>
            <a:endParaRPr/>
          </a:p>
        </p:txBody>
      </p:sp>
      <p:sp>
        <p:nvSpPr>
          <p:cNvPr id="18" name="object 22"/>
          <p:cNvSpPr/>
          <p:nvPr/>
        </p:nvSpPr>
        <p:spPr>
          <a:xfrm>
            <a:off x="3103191" y="4297679"/>
            <a:ext cx="7569708" cy="1534668"/>
          </a:xfrm>
          <a:prstGeom prst="rect">
            <a:avLst/>
          </a:prstGeom>
          <a:blipFill>
            <a:blip r:embed="rId8" cstate="print"/>
            <a:stretch>
              <a:fillRect/>
            </a:stretch>
          </a:blipFill>
        </p:spPr>
        <p:txBody>
          <a:bodyPr wrap="square" lIns="0" tIns="0" rIns="0" bIns="0" rtlCol="0"/>
          <a:lstStyle/>
          <a:p>
            <a:endParaRPr/>
          </a:p>
        </p:txBody>
      </p:sp>
      <p:sp>
        <p:nvSpPr>
          <p:cNvPr id="19" name="object 23"/>
          <p:cNvSpPr/>
          <p:nvPr/>
        </p:nvSpPr>
        <p:spPr>
          <a:xfrm>
            <a:off x="6631250" y="4809744"/>
            <a:ext cx="512064" cy="512064"/>
          </a:xfrm>
          <a:prstGeom prst="rect">
            <a:avLst/>
          </a:prstGeom>
          <a:blipFill>
            <a:blip r:embed="rId4" cstate="print"/>
            <a:stretch>
              <a:fillRect/>
            </a:stretch>
          </a:blipFill>
        </p:spPr>
        <p:txBody>
          <a:bodyPr wrap="square" lIns="0" tIns="0" rIns="0" bIns="0" rtlCol="0"/>
          <a:lstStyle/>
          <a:p>
            <a:endParaRPr/>
          </a:p>
        </p:txBody>
      </p:sp>
      <p:sp>
        <p:nvSpPr>
          <p:cNvPr id="20" name="object 24"/>
          <p:cNvSpPr/>
          <p:nvPr/>
        </p:nvSpPr>
        <p:spPr>
          <a:xfrm>
            <a:off x="3251781" y="4446523"/>
            <a:ext cx="7057390" cy="1022350"/>
          </a:xfrm>
          <a:custGeom>
            <a:avLst/>
            <a:gdLst/>
            <a:ahLst/>
            <a:cxnLst/>
            <a:rect l="l" t="t" r="r" b="b"/>
            <a:pathLst>
              <a:path w="7057390" h="1022350">
                <a:moveTo>
                  <a:pt x="6886575" y="0"/>
                </a:moveTo>
                <a:lnTo>
                  <a:pt x="170307" y="0"/>
                </a:lnTo>
                <a:lnTo>
                  <a:pt x="125015" y="6080"/>
                </a:lnTo>
                <a:lnTo>
                  <a:pt x="84327" y="23241"/>
                </a:lnTo>
                <a:lnTo>
                  <a:pt x="49863" y="49863"/>
                </a:lnTo>
                <a:lnTo>
                  <a:pt x="23240" y="84328"/>
                </a:lnTo>
                <a:lnTo>
                  <a:pt x="6080" y="125015"/>
                </a:lnTo>
                <a:lnTo>
                  <a:pt x="0" y="170306"/>
                </a:lnTo>
                <a:lnTo>
                  <a:pt x="0" y="851788"/>
                </a:lnTo>
                <a:lnTo>
                  <a:pt x="6080" y="897036"/>
                </a:lnTo>
                <a:lnTo>
                  <a:pt x="23240" y="937711"/>
                </a:lnTo>
                <a:lnTo>
                  <a:pt x="49863" y="972185"/>
                </a:lnTo>
                <a:lnTo>
                  <a:pt x="84327" y="998826"/>
                </a:lnTo>
                <a:lnTo>
                  <a:pt x="125015" y="1016007"/>
                </a:lnTo>
                <a:lnTo>
                  <a:pt x="170307" y="1022095"/>
                </a:lnTo>
                <a:lnTo>
                  <a:pt x="6886575" y="1022095"/>
                </a:lnTo>
                <a:lnTo>
                  <a:pt x="6931875" y="1016007"/>
                </a:lnTo>
                <a:lnTo>
                  <a:pt x="6972586" y="998826"/>
                </a:lnTo>
                <a:lnTo>
                  <a:pt x="7007082" y="972185"/>
                </a:lnTo>
                <a:lnTo>
                  <a:pt x="7033735" y="937711"/>
                </a:lnTo>
                <a:lnTo>
                  <a:pt x="7050919" y="897036"/>
                </a:lnTo>
                <a:lnTo>
                  <a:pt x="7057009" y="851788"/>
                </a:lnTo>
                <a:lnTo>
                  <a:pt x="7057009" y="170306"/>
                </a:lnTo>
                <a:lnTo>
                  <a:pt x="7050919" y="125015"/>
                </a:lnTo>
                <a:lnTo>
                  <a:pt x="7033735" y="84328"/>
                </a:lnTo>
                <a:lnTo>
                  <a:pt x="7007082" y="49863"/>
                </a:lnTo>
                <a:lnTo>
                  <a:pt x="6972586" y="23241"/>
                </a:lnTo>
                <a:lnTo>
                  <a:pt x="6931875" y="6080"/>
                </a:lnTo>
                <a:lnTo>
                  <a:pt x="6886575" y="0"/>
                </a:lnTo>
                <a:close/>
              </a:path>
            </a:pathLst>
          </a:custGeom>
          <a:solidFill>
            <a:schemeClr val="accent2">
              <a:lumMod val="60000"/>
              <a:lumOff val="40000"/>
            </a:schemeClr>
          </a:solidFill>
        </p:spPr>
        <p:txBody>
          <a:bodyPr wrap="square" lIns="0" tIns="0" rIns="0" bIns="0" rtlCol="0"/>
          <a:lstStyle/>
          <a:p>
            <a:endParaRPr/>
          </a:p>
        </p:txBody>
      </p:sp>
      <p:sp>
        <p:nvSpPr>
          <p:cNvPr id="21" name="object 25"/>
          <p:cNvSpPr txBox="1"/>
          <p:nvPr/>
        </p:nvSpPr>
        <p:spPr>
          <a:xfrm>
            <a:off x="3751906" y="3264534"/>
            <a:ext cx="5849620" cy="381000"/>
          </a:xfrm>
          <a:prstGeom prst="rect">
            <a:avLst/>
          </a:prstGeom>
        </p:spPr>
        <p:txBody>
          <a:bodyPr vert="horz" wrap="square" lIns="0" tIns="12065" rIns="0" bIns="0" rtlCol="0">
            <a:spAutoFit/>
          </a:bodyPr>
          <a:lstStyle/>
          <a:p>
            <a:pPr marL="12700">
              <a:spcBef>
                <a:spcPts val="95"/>
              </a:spcBef>
            </a:pPr>
            <a:r>
              <a:rPr sz="2400" b="1" spc="65" dirty="0">
                <a:latin typeface="微软雅黑" panose="020B0503020204020204" charset="-122"/>
                <a:ea typeface="微软雅黑" panose="020B0503020204020204" charset="-122"/>
                <a:cs typeface="Heiti SC Medium" charset="-122"/>
              </a:rPr>
              <a:t>儿</a:t>
            </a:r>
            <a:r>
              <a:rPr lang="zh-CN" altLang="en-US" sz="2400" b="1" spc="65" dirty="0">
                <a:latin typeface="微软雅黑" panose="020B0503020204020204" charset="-122"/>
                <a:ea typeface="微软雅黑" panose="020B0503020204020204" charset="-122"/>
                <a:cs typeface="Heiti SC Medium" charset="-122"/>
              </a:rPr>
              <a:t>童的药代动力学特点</a:t>
            </a:r>
          </a:p>
        </p:txBody>
      </p:sp>
      <p:sp>
        <p:nvSpPr>
          <p:cNvPr id="22" name="object 26"/>
          <p:cNvSpPr txBox="1"/>
          <p:nvPr/>
        </p:nvSpPr>
        <p:spPr>
          <a:xfrm>
            <a:off x="3751906" y="1651763"/>
            <a:ext cx="6266180" cy="382270"/>
          </a:xfrm>
          <a:prstGeom prst="rect">
            <a:avLst/>
          </a:prstGeom>
        </p:spPr>
        <p:txBody>
          <a:bodyPr vert="horz" wrap="square" lIns="0" tIns="13335" rIns="0" bIns="0" rtlCol="0">
            <a:spAutoFit/>
          </a:bodyPr>
          <a:lstStyle/>
          <a:p>
            <a:pPr marL="12700">
              <a:spcBef>
                <a:spcPts val="105"/>
              </a:spcBef>
            </a:pPr>
            <a:r>
              <a:rPr sz="2400" b="1" spc="70" dirty="0">
                <a:latin typeface="微软雅黑" panose="020B0503020204020204" charset="-122"/>
                <a:ea typeface="微软雅黑" panose="020B0503020204020204" charset="-122"/>
                <a:cs typeface="Heiti SC Medium" charset="-122"/>
              </a:rPr>
              <a:t>儿童用药存在</a:t>
            </a:r>
            <a:r>
              <a:rPr lang="zh-CN" altLang="en-US" sz="2400" b="1" spc="70" dirty="0">
                <a:latin typeface="微软雅黑" panose="020B0503020204020204" charset="-122"/>
                <a:ea typeface="微软雅黑" panose="020B0503020204020204" charset="-122"/>
                <a:cs typeface="Heiti SC Medium" charset="-122"/>
              </a:rPr>
              <a:t>的</a:t>
            </a:r>
            <a:r>
              <a:rPr sz="2400" b="1" spc="70" dirty="0">
                <a:latin typeface="微软雅黑" panose="020B0503020204020204" charset="-122"/>
                <a:ea typeface="微软雅黑" panose="020B0503020204020204" charset="-122"/>
                <a:cs typeface="Heiti SC Medium" charset="-122"/>
              </a:rPr>
              <a:t>问题</a:t>
            </a:r>
          </a:p>
        </p:txBody>
      </p:sp>
      <p:sp>
        <p:nvSpPr>
          <p:cNvPr id="23" name="object 27"/>
          <p:cNvSpPr txBox="1"/>
          <p:nvPr/>
        </p:nvSpPr>
        <p:spPr>
          <a:xfrm>
            <a:off x="3785690" y="4718050"/>
            <a:ext cx="5711825" cy="381000"/>
          </a:xfrm>
          <a:prstGeom prst="rect">
            <a:avLst/>
          </a:prstGeom>
        </p:spPr>
        <p:txBody>
          <a:bodyPr vert="horz" wrap="square" lIns="0" tIns="12065" rIns="0" bIns="0" rtlCol="0">
            <a:spAutoFit/>
          </a:bodyPr>
          <a:lstStyle/>
          <a:p>
            <a:pPr marL="12700">
              <a:spcBef>
                <a:spcPts val="95"/>
              </a:spcBef>
            </a:pPr>
            <a:r>
              <a:rPr lang="zh-CN" altLang="en-US" sz="2400" b="1" spc="-5" dirty="0">
                <a:latin typeface="微软雅黑" panose="020B0503020204020204" charset="-122"/>
                <a:ea typeface="微软雅黑" panose="020B0503020204020204" charset="-122"/>
                <a:cs typeface="Heiti SC Medium" charset="-122"/>
              </a:rPr>
              <a:t>儿科处方审核的点评特点及实践</a:t>
            </a:r>
          </a:p>
        </p:txBody>
      </p:sp>
      <p:sp>
        <p:nvSpPr>
          <p:cNvPr id="24" name="object 35"/>
          <p:cNvSpPr/>
          <p:nvPr/>
        </p:nvSpPr>
        <p:spPr>
          <a:xfrm>
            <a:off x="1742260" y="2916937"/>
            <a:ext cx="1301495" cy="1118615"/>
          </a:xfrm>
          <a:prstGeom prst="rect">
            <a:avLst/>
          </a:prstGeom>
          <a:blipFill>
            <a:blip r:embed="rId9" cstate="print"/>
            <a:stretch>
              <a:fillRect/>
            </a:stretch>
          </a:blipFill>
        </p:spPr>
        <p:txBody>
          <a:bodyPr wrap="square" lIns="0" tIns="0" rIns="0" bIns="0" rtlCol="0"/>
          <a:lstStyle/>
          <a:p>
            <a:endParaRPr/>
          </a:p>
        </p:txBody>
      </p:sp>
      <p:sp>
        <p:nvSpPr>
          <p:cNvPr id="25" name="object 36"/>
          <p:cNvSpPr/>
          <p:nvPr/>
        </p:nvSpPr>
        <p:spPr>
          <a:xfrm>
            <a:off x="1814141" y="2951862"/>
            <a:ext cx="1156970" cy="972819"/>
          </a:xfrm>
          <a:custGeom>
            <a:avLst/>
            <a:gdLst/>
            <a:ahLst/>
            <a:cxnLst/>
            <a:rect l="l" t="t" r="r" b="b"/>
            <a:pathLst>
              <a:path w="1156970" h="972820">
                <a:moveTo>
                  <a:pt x="578485" y="0"/>
                </a:moveTo>
                <a:lnTo>
                  <a:pt x="525824" y="1986"/>
                </a:lnTo>
                <a:lnTo>
                  <a:pt x="474490" y="7833"/>
                </a:lnTo>
                <a:lnTo>
                  <a:pt x="424685" y="17368"/>
                </a:lnTo>
                <a:lnTo>
                  <a:pt x="376615" y="30420"/>
                </a:lnTo>
                <a:lnTo>
                  <a:pt x="330483" y="46817"/>
                </a:lnTo>
                <a:lnTo>
                  <a:pt x="286493" y="66388"/>
                </a:lnTo>
                <a:lnTo>
                  <a:pt x="244849" y="88961"/>
                </a:lnTo>
                <a:lnTo>
                  <a:pt x="205756" y="114366"/>
                </a:lnTo>
                <a:lnTo>
                  <a:pt x="169418" y="142430"/>
                </a:lnTo>
                <a:lnTo>
                  <a:pt x="136038" y="172983"/>
                </a:lnTo>
                <a:lnTo>
                  <a:pt x="105820" y="205852"/>
                </a:lnTo>
                <a:lnTo>
                  <a:pt x="78970" y="240867"/>
                </a:lnTo>
                <a:lnTo>
                  <a:pt x="55690" y="277856"/>
                </a:lnTo>
                <a:lnTo>
                  <a:pt x="36186" y="316647"/>
                </a:lnTo>
                <a:lnTo>
                  <a:pt x="20661" y="357069"/>
                </a:lnTo>
                <a:lnTo>
                  <a:pt x="9318" y="398952"/>
                </a:lnTo>
                <a:lnTo>
                  <a:pt x="2363" y="442122"/>
                </a:lnTo>
                <a:lnTo>
                  <a:pt x="0" y="486410"/>
                </a:lnTo>
                <a:lnTo>
                  <a:pt x="2363" y="530677"/>
                </a:lnTo>
                <a:lnTo>
                  <a:pt x="9318" y="573830"/>
                </a:lnTo>
                <a:lnTo>
                  <a:pt x="20661" y="615696"/>
                </a:lnTo>
                <a:lnTo>
                  <a:pt x="36186" y="656105"/>
                </a:lnTo>
                <a:lnTo>
                  <a:pt x="55690" y="694884"/>
                </a:lnTo>
                <a:lnTo>
                  <a:pt x="78970" y="731863"/>
                </a:lnTo>
                <a:lnTo>
                  <a:pt x="105820" y="766869"/>
                </a:lnTo>
                <a:lnTo>
                  <a:pt x="136038" y="799731"/>
                </a:lnTo>
                <a:lnTo>
                  <a:pt x="169418" y="830278"/>
                </a:lnTo>
                <a:lnTo>
                  <a:pt x="205756" y="858337"/>
                </a:lnTo>
                <a:lnTo>
                  <a:pt x="244849" y="883738"/>
                </a:lnTo>
                <a:lnTo>
                  <a:pt x="286493" y="906309"/>
                </a:lnTo>
                <a:lnTo>
                  <a:pt x="330483" y="925878"/>
                </a:lnTo>
                <a:lnTo>
                  <a:pt x="376615" y="942274"/>
                </a:lnTo>
                <a:lnTo>
                  <a:pt x="424685" y="955325"/>
                </a:lnTo>
                <a:lnTo>
                  <a:pt x="474490" y="964859"/>
                </a:lnTo>
                <a:lnTo>
                  <a:pt x="525824" y="970706"/>
                </a:lnTo>
                <a:lnTo>
                  <a:pt x="578485" y="972693"/>
                </a:lnTo>
                <a:lnTo>
                  <a:pt x="631125" y="970706"/>
                </a:lnTo>
                <a:lnTo>
                  <a:pt x="682442" y="964859"/>
                </a:lnTo>
                <a:lnTo>
                  <a:pt x="732230" y="955325"/>
                </a:lnTo>
                <a:lnTo>
                  <a:pt x="780287" y="942274"/>
                </a:lnTo>
                <a:lnTo>
                  <a:pt x="826407" y="925878"/>
                </a:lnTo>
                <a:lnTo>
                  <a:pt x="870387" y="906309"/>
                </a:lnTo>
                <a:lnTo>
                  <a:pt x="912022" y="883738"/>
                </a:lnTo>
                <a:lnTo>
                  <a:pt x="951108" y="858337"/>
                </a:lnTo>
                <a:lnTo>
                  <a:pt x="987440" y="830278"/>
                </a:lnTo>
                <a:lnTo>
                  <a:pt x="1020816" y="799731"/>
                </a:lnTo>
                <a:lnTo>
                  <a:pt x="1051029" y="766869"/>
                </a:lnTo>
                <a:lnTo>
                  <a:pt x="1077877" y="731863"/>
                </a:lnTo>
                <a:lnTo>
                  <a:pt x="1101154" y="694884"/>
                </a:lnTo>
                <a:lnTo>
                  <a:pt x="1120657" y="656105"/>
                </a:lnTo>
                <a:lnTo>
                  <a:pt x="1136182" y="615696"/>
                </a:lnTo>
                <a:lnTo>
                  <a:pt x="1147524" y="573830"/>
                </a:lnTo>
                <a:lnTo>
                  <a:pt x="1154479" y="530677"/>
                </a:lnTo>
                <a:lnTo>
                  <a:pt x="1156842" y="486410"/>
                </a:lnTo>
                <a:lnTo>
                  <a:pt x="1154479" y="442122"/>
                </a:lnTo>
                <a:lnTo>
                  <a:pt x="1147524" y="398952"/>
                </a:lnTo>
                <a:lnTo>
                  <a:pt x="1136182" y="357069"/>
                </a:lnTo>
                <a:lnTo>
                  <a:pt x="1120657" y="316647"/>
                </a:lnTo>
                <a:lnTo>
                  <a:pt x="1101154" y="277856"/>
                </a:lnTo>
                <a:lnTo>
                  <a:pt x="1077877" y="240867"/>
                </a:lnTo>
                <a:lnTo>
                  <a:pt x="1051029" y="205852"/>
                </a:lnTo>
                <a:lnTo>
                  <a:pt x="1020816" y="172983"/>
                </a:lnTo>
                <a:lnTo>
                  <a:pt x="987440" y="142430"/>
                </a:lnTo>
                <a:lnTo>
                  <a:pt x="951108" y="114366"/>
                </a:lnTo>
                <a:lnTo>
                  <a:pt x="912022" y="88961"/>
                </a:lnTo>
                <a:lnTo>
                  <a:pt x="870387" y="66388"/>
                </a:lnTo>
                <a:lnTo>
                  <a:pt x="826407" y="46817"/>
                </a:lnTo>
                <a:lnTo>
                  <a:pt x="780287" y="30420"/>
                </a:lnTo>
                <a:lnTo>
                  <a:pt x="732230" y="17368"/>
                </a:lnTo>
                <a:lnTo>
                  <a:pt x="682442" y="7833"/>
                </a:lnTo>
                <a:lnTo>
                  <a:pt x="631125" y="1986"/>
                </a:lnTo>
                <a:lnTo>
                  <a:pt x="578485" y="0"/>
                </a:lnTo>
                <a:close/>
              </a:path>
            </a:pathLst>
          </a:custGeom>
          <a:solidFill>
            <a:srgbClr val="006FC0"/>
          </a:solidFill>
        </p:spPr>
        <p:txBody>
          <a:bodyPr wrap="square" lIns="0" tIns="0" rIns="0" bIns="0" rtlCol="0"/>
          <a:lstStyle/>
          <a:p>
            <a:endParaRPr/>
          </a:p>
        </p:txBody>
      </p:sp>
      <p:sp>
        <p:nvSpPr>
          <p:cNvPr id="26" name="object 37"/>
          <p:cNvSpPr/>
          <p:nvPr/>
        </p:nvSpPr>
        <p:spPr>
          <a:xfrm>
            <a:off x="1814141" y="2951862"/>
            <a:ext cx="1156970" cy="972819"/>
          </a:xfrm>
          <a:custGeom>
            <a:avLst/>
            <a:gdLst/>
            <a:ahLst/>
            <a:cxnLst/>
            <a:rect l="l" t="t" r="r" b="b"/>
            <a:pathLst>
              <a:path w="1156970" h="972820">
                <a:moveTo>
                  <a:pt x="0" y="486410"/>
                </a:moveTo>
                <a:lnTo>
                  <a:pt x="2363" y="442122"/>
                </a:lnTo>
                <a:lnTo>
                  <a:pt x="9318" y="398952"/>
                </a:lnTo>
                <a:lnTo>
                  <a:pt x="20661" y="357069"/>
                </a:lnTo>
                <a:lnTo>
                  <a:pt x="36186" y="316647"/>
                </a:lnTo>
                <a:lnTo>
                  <a:pt x="55690" y="277856"/>
                </a:lnTo>
                <a:lnTo>
                  <a:pt x="78970" y="240867"/>
                </a:lnTo>
                <a:lnTo>
                  <a:pt x="105820" y="205852"/>
                </a:lnTo>
                <a:lnTo>
                  <a:pt x="136038" y="172983"/>
                </a:lnTo>
                <a:lnTo>
                  <a:pt x="169418" y="142430"/>
                </a:lnTo>
                <a:lnTo>
                  <a:pt x="205756" y="114366"/>
                </a:lnTo>
                <a:lnTo>
                  <a:pt x="244849" y="88961"/>
                </a:lnTo>
                <a:lnTo>
                  <a:pt x="286493" y="66388"/>
                </a:lnTo>
                <a:lnTo>
                  <a:pt x="330483" y="46817"/>
                </a:lnTo>
                <a:lnTo>
                  <a:pt x="376615" y="30420"/>
                </a:lnTo>
                <a:lnTo>
                  <a:pt x="424685" y="17368"/>
                </a:lnTo>
                <a:lnTo>
                  <a:pt x="474490" y="7833"/>
                </a:lnTo>
                <a:lnTo>
                  <a:pt x="525824" y="1986"/>
                </a:lnTo>
                <a:lnTo>
                  <a:pt x="578485" y="0"/>
                </a:lnTo>
                <a:lnTo>
                  <a:pt x="631125" y="1986"/>
                </a:lnTo>
                <a:lnTo>
                  <a:pt x="682442" y="7833"/>
                </a:lnTo>
                <a:lnTo>
                  <a:pt x="732230" y="17368"/>
                </a:lnTo>
                <a:lnTo>
                  <a:pt x="780287" y="30420"/>
                </a:lnTo>
                <a:lnTo>
                  <a:pt x="826407" y="46817"/>
                </a:lnTo>
                <a:lnTo>
                  <a:pt x="870387" y="66388"/>
                </a:lnTo>
                <a:lnTo>
                  <a:pt x="912022" y="88961"/>
                </a:lnTo>
                <a:lnTo>
                  <a:pt x="951108" y="114366"/>
                </a:lnTo>
                <a:lnTo>
                  <a:pt x="987440" y="142430"/>
                </a:lnTo>
                <a:lnTo>
                  <a:pt x="1020816" y="172983"/>
                </a:lnTo>
                <a:lnTo>
                  <a:pt x="1051029" y="205852"/>
                </a:lnTo>
                <a:lnTo>
                  <a:pt x="1077877" y="240867"/>
                </a:lnTo>
                <a:lnTo>
                  <a:pt x="1101154" y="277856"/>
                </a:lnTo>
                <a:lnTo>
                  <a:pt x="1120657" y="316647"/>
                </a:lnTo>
                <a:lnTo>
                  <a:pt x="1136182" y="357069"/>
                </a:lnTo>
                <a:lnTo>
                  <a:pt x="1147524" y="398952"/>
                </a:lnTo>
                <a:lnTo>
                  <a:pt x="1154479" y="442122"/>
                </a:lnTo>
                <a:lnTo>
                  <a:pt x="1156842" y="486410"/>
                </a:lnTo>
                <a:lnTo>
                  <a:pt x="1154479" y="530677"/>
                </a:lnTo>
                <a:lnTo>
                  <a:pt x="1147524" y="573830"/>
                </a:lnTo>
                <a:lnTo>
                  <a:pt x="1136182" y="615696"/>
                </a:lnTo>
                <a:lnTo>
                  <a:pt x="1120657" y="656105"/>
                </a:lnTo>
                <a:lnTo>
                  <a:pt x="1101154" y="694884"/>
                </a:lnTo>
                <a:lnTo>
                  <a:pt x="1077877" y="731863"/>
                </a:lnTo>
                <a:lnTo>
                  <a:pt x="1051029" y="766869"/>
                </a:lnTo>
                <a:lnTo>
                  <a:pt x="1020816" y="799731"/>
                </a:lnTo>
                <a:lnTo>
                  <a:pt x="987440" y="830278"/>
                </a:lnTo>
                <a:lnTo>
                  <a:pt x="951108" y="858337"/>
                </a:lnTo>
                <a:lnTo>
                  <a:pt x="912022" y="883738"/>
                </a:lnTo>
                <a:lnTo>
                  <a:pt x="870387" y="906309"/>
                </a:lnTo>
                <a:lnTo>
                  <a:pt x="826407" y="925878"/>
                </a:lnTo>
                <a:lnTo>
                  <a:pt x="780287" y="942274"/>
                </a:lnTo>
                <a:lnTo>
                  <a:pt x="732230" y="955325"/>
                </a:lnTo>
                <a:lnTo>
                  <a:pt x="682442" y="964859"/>
                </a:lnTo>
                <a:lnTo>
                  <a:pt x="631125" y="970706"/>
                </a:lnTo>
                <a:lnTo>
                  <a:pt x="578485" y="972693"/>
                </a:lnTo>
                <a:lnTo>
                  <a:pt x="525824" y="970706"/>
                </a:lnTo>
                <a:lnTo>
                  <a:pt x="474490" y="964859"/>
                </a:lnTo>
                <a:lnTo>
                  <a:pt x="424685" y="955325"/>
                </a:lnTo>
                <a:lnTo>
                  <a:pt x="376615" y="942274"/>
                </a:lnTo>
                <a:lnTo>
                  <a:pt x="330483" y="925878"/>
                </a:lnTo>
                <a:lnTo>
                  <a:pt x="286493" y="906309"/>
                </a:lnTo>
                <a:lnTo>
                  <a:pt x="244849" y="883738"/>
                </a:lnTo>
                <a:lnTo>
                  <a:pt x="205756" y="858337"/>
                </a:lnTo>
                <a:lnTo>
                  <a:pt x="169418" y="830278"/>
                </a:lnTo>
                <a:lnTo>
                  <a:pt x="136038" y="799731"/>
                </a:lnTo>
                <a:lnTo>
                  <a:pt x="105820" y="766869"/>
                </a:lnTo>
                <a:lnTo>
                  <a:pt x="78970" y="731863"/>
                </a:lnTo>
                <a:lnTo>
                  <a:pt x="55690" y="694884"/>
                </a:lnTo>
                <a:lnTo>
                  <a:pt x="36186" y="656105"/>
                </a:lnTo>
                <a:lnTo>
                  <a:pt x="20661" y="615696"/>
                </a:lnTo>
                <a:lnTo>
                  <a:pt x="9318" y="573830"/>
                </a:lnTo>
                <a:lnTo>
                  <a:pt x="2363" y="530677"/>
                </a:lnTo>
                <a:lnTo>
                  <a:pt x="0" y="486410"/>
                </a:lnTo>
                <a:close/>
              </a:path>
            </a:pathLst>
          </a:custGeom>
          <a:ln w="38100">
            <a:solidFill>
              <a:srgbClr val="FFFFFF"/>
            </a:solidFill>
          </a:ln>
        </p:spPr>
        <p:txBody>
          <a:bodyPr wrap="square" lIns="0" tIns="0" rIns="0" bIns="0" rtlCol="0"/>
          <a:lstStyle/>
          <a:p>
            <a:endParaRPr/>
          </a:p>
        </p:txBody>
      </p:sp>
      <p:sp>
        <p:nvSpPr>
          <p:cNvPr id="27" name="object 38"/>
          <p:cNvSpPr/>
          <p:nvPr/>
        </p:nvSpPr>
        <p:spPr>
          <a:xfrm>
            <a:off x="1914472" y="3017522"/>
            <a:ext cx="1033271" cy="891539"/>
          </a:xfrm>
          <a:prstGeom prst="rect">
            <a:avLst/>
          </a:prstGeom>
          <a:blipFill>
            <a:blip r:embed="rId10" cstate="print"/>
            <a:stretch>
              <a:fillRect/>
            </a:stretch>
          </a:blipFill>
        </p:spPr>
        <p:txBody>
          <a:bodyPr wrap="square" lIns="0" tIns="0" rIns="0" bIns="0" rtlCol="0"/>
          <a:lstStyle/>
          <a:p>
            <a:endParaRPr/>
          </a:p>
        </p:txBody>
      </p:sp>
      <p:sp>
        <p:nvSpPr>
          <p:cNvPr id="28" name="object 39"/>
          <p:cNvSpPr/>
          <p:nvPr/>
        </p:nvSpPr>
        <p:spPr>
          <a:xfrm>
            <a:off x="1987623" y="2991611"/>
            <a:ext cx="815340" cy="696468"/>
          </a:xfrm>
          <a:prstGeom prst="rect">
            <a:avLst/>
          </a:prstGeom>
          <a:blipFill>
            <a:blip r:embed="rId11" cstate="print"/>
            <a:stretch>
              <a:fillRect/>
            </a:stretch>
          </a:blipFill>
        </p:spPr>
        <p:txBody>
          <a:bodyPr wrap="square" lIns="0" tIns="0" rIns="0" bIns="0" rtlCol="0"/>
          <a:lstStyle/>
          <a:p>
            <a:endParaRPr/>
          </a:p>
        </p:txBody>
      </p:sp>
      <p:sp>
        <p:nvSpPr>
          <p:cNvPr id="29" name="object 40"/>
          <p:cNvSpPr/>
          <p:nvPr/>
        </p:nvSpPr>
        <p:spPr>
          <a:xfrm>
            <a:off x="2242131" y="2991611"/>
            <a:ext cx="687324" cy="696468"/>
          </a:xfrm>
          <a:prstGeom prst="rect">
            <a:avLst/>
          </a:prstGeom>
          <a:blipFill>
            <a:blip r:embed="rId12" cstate="print"/>
            <a:stretch>
              <a:fillRect/>
            </a:stretch>
          </a:blipFill>
        </p:spPr>
        <p:txBody>
          <a:bodyPr wrap="square" lIns="0" tIns="0" rIns="0" bIns="0" rtlCol="0"/>
          <a:lstStyle/>
          <a:p>
            <a:endParaRPr/>
          </a:p>
        </p:txBody>
      </p:sp>
      <p:sp>
        <p:nvSpPr>
          <p:cNvPr id="30" name="object 41"/>
          <p:cNvSpPr txBox="1"/>
          <p:nvPr/>
        </p:nvSpPr>
        <p:spPr>
          <a:xfrm>
            <a:off x="2255087" y="3082495"/>
            <a:ext cx="280035" cy="574675"/>
          </a:xfrm>
          <a:prstGeom prst="rect">
            <a:avLst/>
          </a:prstGeom>
        </p:spPr>
        <p:txBody>
          <a:bodyPr vert="horz" wrap="square" lIns="0" tIns="12700" rIns="0" bIns="0" rtlCol="0">
            <a:spAutoFit/>
          </a:bodyPr>
          <a:lstStyle/>
          <a:p>
            <a:pPr marL="12700">
              <a:spcBef>
                <a:spcPts val="100"/>
              </a:spcBef>
            </a:pPr>
            <a:r>
              <a:rPr sz="3600" b="1" dirty="0">
                <a:latin typeface="Arial" panose="020B0604020202020204"/>
                <a:cs typeface="Arial" panose="020B0604020202020204"/>
              </a:rPr>
              <a:t>2</a:t>
            </a:r>
            <a:endParaRPr sz="3600">
              <a:latin typeface="Arial" panose="020B0604020202020204"/>
              <a:cs typeface="Arial" panose="020B0604020202020204"/>
            </a:endParaRPr>
          </a:p>
        </p:txBody>
      </p:sp>
      <p:sp>
        <p:nvSpPr>
          <p:cNvPr id="31" name="object 42"/>
          <p:cNvSpPr/>
          <p:nvPr/>
        </p:nvSpPr>
        <p:spPr>
          <a:xfrm>
            <a:off x="1728542" y="4437888"/>
            <a:ext cx="1301496" cy="1117092"/>
          </a:xfrm>
          <a:prstGeom prst="rect">
            <a:avLst/>
          </a:prstGeom>
          <a:blipFill>
            <a:blip r:embed="rId13" cstate="print"/>
            <a:stretch>
              <a:fillRect/>
            </a:stretch>
          </a:blipFill>
        </p:spPr>
        <p:txBody>
          <a:bodyPr wrap="square" lIns="0" tIns="0" rIns="0" bIns="0" rtlCol="0"/>
          <a:lstStyle/>
          <a:p>
            <a:endParaRPr/>
          </a:p>
        </p:txBody>
      </p:sp>
      <p:sp>
        <p:nvSpPr>
          <p:cNvPr id="32" name="object 43"/>
          <p:cNvSpPr/>
          <p:nvPr/>
        </p:nvSpPr>
        <p:spPr>
          <a:xfrm>
            <a:off x="1801441" y="4472053"/>
            <a:ext cx="1156970" cy="972819"/>
          </a:xfrm>
          <a:custGeom>
            <a:avLst/>
            <a:gdLst/>
            <a:ahLst/>
            <a:cxnLst/>
            <a:rect l="l" t="t" r="r" b="b"/>
            <a:pathLst>
              <a:path w="1156970" h="972820">
                <a:moveTo>
                  <a:pt x="578485" y="0"/>
                </a:moveTo>
                <a:lnTo>
                  <a:pt x="525824" y="1988"/>
                </a:lnTo>
                <a:lnTo>
                  <a:pt x="474490" y="7837"/>
                </a:lnTo>
                <a:lnTo>
                  <a:pt x="424685" y="17377"/>
                </a:lnTo>
                <a:lnTo>
                  <a:pt x="376615" y="30434"/>
                </a:lnTo>
                <a:lnTo>
                  <a:pt x="330483" y="46838"/>
                </a:lnTo>
                <a:lnTo>
                  <a:pt x="286493" y="66416"/>
                </a:lnTo>
                <a:lnTo>
                  <a:pt x="244849" y="88996"/>
                </a:lnTo>
                <a:lnTo>
                  <a:pt x="205756" y="114408"/>
                </a:lnTo>
                <a:lnTo>
                  <a:pt x="169418" y="142478"/>
                </a:lnTo>
                <a:lnTo>
                  <a:pt x="136038" y="173035"/>
                </a:lnTo>
                <a:lnTo>
                  <a:pt x="105820" y="205907"/>
                </a:lnTo>
                <a:lnTo>
                  <a:pt x="78970" y="240923"/>
                </a:lnTo>
                <a:lnTo>
                  <a:pt x="55690" y="277911"/>
                </a:lnTo>
                <a:lnTo>
                  <a:pt x="36186" y="316698"/>
                </a:lnTo>
                <a:lnTo>
                  <a:pt x="20661" y="357114"/>
                </a:lnTo>
                <a:lnTo>
                  <a:pt x="9318" y="398985"/>
                </a:lnTo>
                <a:lnTo>
                  <a:pt x="2363" y="442141"/>
                </a:lnTo>
                <a:lnTo>
                  <a:pt x="0" y="486410"/>
                </a:lnTo>
                <a:lnTo>
                  <a:pt x="2363" y="530678"/>
                </a:lnTo>
                <a:lnTo>
                  <a:pt x="9318" y="573834"/>
                </a:lnTo>
                <a:lnTo>
                  <a:pt x="20661" y="615705"/>
                </a:lnTo>
                <a:lnTo>
                  <a:pt x="36186" y="656121"/>
                </a:lnTo>
                <a:lnTo>
                  <a:pt x="55690" y="694908"/>
                </a:lnTo>
                <a:lnTo>
                  <a:pt x="78970" y="731896"/>
                </a:lnTo>
                <a:lnTo>
                  <a:pt x="105820" y="766912"/>
                </a:lnTo>
                <a:lnTo>
                  <a:pt x="136038" y="799784"/>
                </a:lnTo>
                <a:lnTo>
                  <a:pt x="169418" y="830341"/>
                </a:lnTo>
                <a:lnTo>
                  <a:pt x="205756" y="858411"/>
                </a:lnTo>
                <a:lnTo>
                  <a:pt x="244849" y="883823"/>
                </a:lnTo>
                <a:lnTo>
                  <a:pt x="286493" y="906403"/>
                </a:lnTo>
                <a:lnTo>
                  <a:pt x="330483" y="925981"/>
                </a:lnTo>
                <a:lnTo>
                  <a:pt x="376615" y="942385"/>
                </a:lnTo>
                <a:lnTo>
                  <a:pt x="424685" y="955442"/>
                </a:lnTo>
                <a:lnTo>
                  <a:pt x="474490" y="964982"/>
                </a:lnTo>
                <a:lnTo>
                  <a:pt x="525824" y="970831"/>
                </a:lnTo>
                <a:lnTo>
                  <a:pt x="578485" y="972820"/>
                </a:lnTo>
                <a:lnTo>
                  <a:pt x="631125" y="970831"/>
                </a:lnTo>
                <a:lnTo>
                  <a:pt x="682442" y="964982"/>
                </a:lnTo>
                <a:lnTo>
                  <a:pt x="732230" y="955442"/>
                </a:lnTo>
                <a:lnTo>
                  <a:pt x="780287" y="942385"/>
                </a:lnTo>
                <a:lnTo>
                  <a:pt x="826407" y="925981"/>
                </a:lnTo>
                <a:lnTo>
                  <a:pt x="870387" y="906403"/>
                </a:lnTo>
                <a:lnTo>
                  <a:pt x="912022" y="883823"/>
                </a:lnTo>
                <a:lnTo>
                  <a:pt x="951108" y="858411"/>
                </a:lnTo>
                <a:lnTo>
                  <a:pt x="987440" y="830341"/>
                </a:lnTo>
                <a:lnTo>
                  <a:pt x="1020816" y="799784"/>
                </a:lnTo>
                <a:lnTo>
                  <a:pt x="1051029" y="766912"/>
                </a:lnTo>
                <a:lnTo>
                  <a:pt x="1077877" y="731896"/>
                </a:lnTo>
                <a:lnTo>
                  <a:pt x="1101154" y="694908"/>
                </a:lnTo>
                <a:lnTo>
                  <a:pt x="1120657" y="656121"/>
                </a:lnTo>
                <a:lnTo>
                  <a:pt x="1136182" y="615705"/>
                </a:lnTo>
                <a:lnTo>
                  <a:pt x="1147524" y="573834"/>
                </a:lnTo>
                <a:lnTo>
                  <a:pt x="1154479" y="530678"/>
                </a:lnTo>
                <a:lnTo>
                  <a:pt x="1156842" y="486410"/>
                </a:lnTo>
                <a:lnTo>
                  <a:pt x="1154479" y="442141"/>
                </a:lnTo>
                <a:lnTo>
                  <a:pt x="1147524" y="398985"/>
                </a:lnTo>
                <a:lnTo>
                  <a:pt x="1136182" y="357114"/>
                </a:lnTo>
                <a:lnTo>
                  <a:pt x="1120657" y="316698"/>
                </a:lnTo>
                <a:lnTo>
                  <a:pt x="1101154" y="277911"/>
                </a:lnTo>
                <a:lnTo>
                  <a:pt x="1077877" y="240923"/>
                </a:lnTo>
                <a:lnTo>
                  <a:pt x="1051029" y="205907"/>
                </a:lnTo>
                <a:lnTo>
                  <a:pt x="1020816" y="173035"/>
                </a:lnTo>
                <a:lnTo>
                  <a:pt x="987440" y="142478"/>
                </a:lnTo>
                <a:lnTo>
                  <a:pt x="951108" y="114408"/>
                </a:lnTo>
                <a:lnTo>
                  <a:pt x="912022" y="88996"/>
                </a:lnTo>
                <a:lnTo>
                  <a:pt x="870387" y="66416"/>
                </a:lnTo>
                <a:lnTo>
                  <a:pt x="826407" y="46838"/>
                </a:lnTo>
                <a:lnTo>
                  <a:pt x="780287" y="30434"/>
                </a:lnTo>
                <a:lnTo>
                  <a:pt x="732230" y="17377"/>
                </a:lnTo>
                <a:lnTo>
                  <a:pt x="682442" y="7837"/>
                </a:lnTo>
                <a:lnTo>
                  <a:pt x="631125" y="1988"/>
                </a:lnTo>
                <a:lnTo>
                  <a:pt x="578485" y="0"/>
                </a:lnTo>
                <a:close/>
              </a:path>
            </a:pathLst>
          </a:custGeom>
          <a:solidFill>
            <a:srgbClr val="006FC0"/>
          </a:solidFill>
        </p:spPr>
        <p:txBody>
          <a:bodyPr wrap="square" lIns="0" tIns="0" rIns="0" bIns="0" rtlCol="0"/>
          <a:lstStyle/>
          <a:p>
            <a:endParaRPr/>
          </a:p>
        </p:txBody>
      </p:sp>
      <p:sp>
        <p:nvSpPr>
          <p:cNvPr id="33" name="object 44"/>
          <p:cNvSpPr/>
          <p:nvPr/>
        </p:nvSpPr>
        <p:spPr>
          <a:xfrm>
            <a:off x="1801441" y="4472053"/>
            <a:ext cx="1156970" cy="972819"/>
          </a:xfrm>
          <a:custGeom>
            <a:avLst/>
            <a:gdLst/>
            <a:ahLst/>
            <a:cxnLst/>
            <a:rect l="l" t="t" r="r" b="b"/>
            <a:pathLst>
              <a:path w="1156970" h="972820">
                <a:moveTo>
                  <a:pt x="0" y="486410"/>
                </a:moveTo>
                <a:lnTo>
                  <a:pt x="2363" y="442141"/>
                </a:lnTo>
                <a:lnTo>
                  <a:pt x="9318" y="398985"/>
                </a:lnTo>
                <a:lnTo>
                  <a:pt x="20661" y="357114"/>
                </a:lnTo>
                <a:lnTo>
                  <a:pt x="36186" y="316698"/>
                </a:lnTo>
                <a:lnTo>
                  <a:pt x="55690" y="277911"/>
                </a:lnTo>
                <a:lnTo>
                  <a:pt x="78970" y="240923"/>
                </a:lnTo>
                <a:lnTo>
                  <a:pt x="105820" y="205907"/>
                </a:lnTo>
                <a:lnTo>
                  <a:pt x="136038" y="173035"/>
                </a:lnTo>
                <a:lnTo>
                  <a:pt x="169418" y="142478"/>
                </a:lnTo>
                <a:lnTo>
                  <a:pt x="205756" y="114408"/>
                </a:lnTo>
                <a:lnTo>
                  <a:pt x="244849" y="88996"/>
                </a:lnTo>
                <a:lnTo>
                  <a:pt x="286493" y="66416"/>
                </a:lnTo>
                <a:lnTo>
                  <a:pt x="330483" y="46838"/>
                </a:lnTo>
                <a:lnTo>
                  <a:pt x="376615" y="30434"/>
                </a:lnTo>
                <a:lnTo>
                  <a:pt x="424685" y="17377"/>
                </a:lnTo>
                <a:lnTo>
                  <a:pt x="474490" y="7837"/>
                </a:lnTo>
                <a:lnTo>
                  <a:pt x="525824" y="1988"/>
                </a:lnTo>
                <a:lnTo>
                  <a:pt x="578485" y="0"/>
                </a:lnTo>
                <a:lnTo>
                  <a:pt x="631125" y="1988"/>
                </a:lnTo>
                <a:lnTo>
                  <a:pt x="682442" y="7837"/>
                </a:lnTo>
                <a:lnTo>
                  <a:pt x="732230" y="17377"/>
                </a:lnTo>
                <a:lnTo>
                  <a:pt x="780287" y="30434"/>
                </a:lnTo>
                <a:lnTo>
                  <a:pt x="826407" y="46838"/>
                </a:lnTo>
                <a:lnTo>
                  <a:pt x="870387" y="66416"/>
                </a:lnTo>
                <a:lnTo>
                  <a:pt x="912022" y="88996"/>
                </a:lnTo>
                <a:lnTo>
                  <a:pt x="951108" y="114408"/>
                </a:lnTo>
                <a:lnTo>
                  <a:pt x="987440" y="142478"/>
                </a:lnTo>
                <a:lnTo>
                  <a:pt x="1020816" y="173035"/>
                </a:lnTo>
                <a:lnTo>
                  <a:pt x="1051029" y="205907"/>
                </a:lnTo>
                <a:lnTo>
                  <a:pt x="1077877" y="240923"/>
                </a:lnTo>
                <a:lnTo>
                  <a:pt x="1101154" y="277911"/>
                </a:lnTo>
                <a:lnTo>
                  <a:pt x="1120657" y="316698"/>
                </a:lnTo>
                <a:lnTo>
                  <a:pt x="1136182" y="357114"/>
                </a:lnTo>
                <a:lnTo>
                  <a:pt x="1147524" y="398985"/>
                </a:lnTo>
                <a:lnTo>
                  <a:pt x="1154479" y="442141"/>
                </a:lnTo>
                <a:lnTo>
                  <a:pt x="1156842" y="486410"/>
                </a:lnTo>
                <a:lnTo>
                  <a:pt x="1154479" y="530678"/>
                </a:lnTo>
                <a:lnTo>
                  <a:pt x="1147524" y="573834"/>
                </a:lnTo>
                <a:lnTo>
                  <a:pt x="1136182" y="615705"/>
                </a:lnTo>
                <a:lnTo>
                  <a:pt x="1120657" y="656121"/>
                </a:lnTo>
                <a:lnTo>
                  <a:pt x="1101154" y="694908"/>
                </a:lnTo>
                <a:lnTo>
                  <a:pt x="1077877" y="731896"/>
                </a:lnTo>
                <a:lnTo>
                  <a:pt x="1051029" y="766912"/>
                </a:lnTo>
                <a:lnTo>
                  <a:pt x="1020816" y="799784"/>
                </a:lnTo>
                <a:lnTo>
                  <a:pt x="987440" y="830341"/>
                </a:lnTo>
                <a:lnTo>
                  <a:pt x="951108" y="858411"/>
                </a:lnTo>
                <a:lnTo>
                  <a:pt x="912022" y="883823"/>
                </a:lnTo>
                <a:lnTo>
                  <a:pt x="870387" y="906403"/>
                </a:lnTo>
                <a:lnTo>
                  <a:pt x="826407" y="925981"/>
                </a:lnTo>
                <a:lnTo>
                  <a:pt x="780287" y="942385"/>
                </a:lnTo>
                <a:lnTo>
                  <a:pt x="732230" y="955442"/>
                </a:lnTo>
                <a:lnTo>
                  <a:pt x="682442" y="964982"/>
                </a:lnTo>
                <a:lnTo>
                  <a:pt x="631125" y="970831"/>
                </a:lnTo>
                <a:lnTo>
                  <a:pt x="578485" y="972820"/>
                </a:lnTo>
                <a:lnTo>
                  <a:pt x="525824" y="970831"/>
                </a:lnTo>
                <a:lnTo>
                  <a:pt x="474490" y="964982"/>
                </a:lnTo>
                <a:lnTo>
                  <a:pt x="424685" y="955442"/>
                </a:lnTo>
                <a:lnTo>
                  <a:pt x="376615" y="942385"/>
                </a:lnTo>
                <a:lnTo>
                  <a:pt x="330483" y="925981"/>
                </a:lnTo>
                <a:lnTo>
                  <a:pt x="286493" y="906403"/>
                </a:lnTo>
                <a:lnTo>
                  <a:pt x="244849" y="883823"/>
                </a:lnTo>
                <a:lnTo>
                  <a:pt x="205756" y="858411"/>
                </a:lnTo>
                <a:lnTo>
                  <a:pt x="169418" y="830341"/>
                </a:lnTo>
                <a:lnTo>
                  <a:pt x="136038" y="799784"/>
                </a:lnTo>
                <a:lnTo>
                  <a:pt x="105820" y="766912"/>
                </a:lnTo>
                <a:lnTo>
                  <a:pt x="78970" y="731896"/>
                </a:lnTo>
                <a:lnTo>
                  <a:pt x="55690" y="694908"/>
                </a:lnTo>
                <a:lnTo>
                  <a:pt x="36186" y="656121"/>
                </a:lnTo>
                <a:lnTo>
                  <a:pt x="20661" y="615705"/>
                </a:lnTo>
                <a:lnTo>
                  <a:pt x="9318" y="573834"/>
                </a:lnTo>
                <a:lnTo>
                  <a:pt x="2363" y="530678"/>
                </a:lnTo>
                <a:lnTo>
                  <a:pt x="0" y="486410"/>
                </a:lnTo>
                <a:close/>
              </a:path>
            </a:pathLst>
          </a:custGeom>
          <a:ln w="38100">
            <a:solidFill>
              <a:srgbClr val="FFFFFF"/>
            </a:solidFill>
          </a:ln>
        </p:spPr>
        <p:txBody>
          <a:bodyPr wrap="square" lIns="0" tIns="0" rIns="0" bIns="0" rtlCol="0"/>
          <a:lstStyle/>
          <a:p>
            <a:endParaRPr/>
          </a:p>
        </p:txBody>
      </p:sp>
      <p:sp>
        <p:nvSpPr>
          <p:cNvPr id="34" name="object 45"/>
          <p:cNvSpPr/>
          <p:nvPr/>
        </p:nvSpPr>
        <p:spPr>
          <a:xfrm>
            <a:off x="1900755" y="4535423"/>
            <a:ext cx="1033272" cy="896112"/>
          </a:xfrm>
          <a:prstGeom prst="rect">
            <a:avLst/>
          </a:prstGeom>
          <a:blipFill>
            <a:blip r:embed="rId14" cstate="print"/>
            <a:stretch>
              <a:fillRect/>
            </a:stretch>
          </a:blipFill>
        </p:spPr>
        <p:txBody>
          <a:bodyPr wrap="square" lIns="0" tIns="0" rIns="0" bIns="0" rtlCol="0"/>
          <a:lstStyle/>
          <a:p>
            <a:endParaRPr/>
          </a:p>
        </p:txBody>
      </p:sp>
      <p:sp>
        <p:nvSpPr>
          <p:cNvPr id="35" name="object 46"/>
          <p:cNvSpPr/>
          <p:nvPr/>
        </p:nvSpPr>
        <p:spPr>
          <a:xfrm>
            <a:off x="1972383" y="4511040"/>
            <a:ext cx="815340" cy="696468"/>
          </a:xfrm>
          <a:prstGeom prst="rect">
            <a:avLst/>
          </a:prstGeom>
          <a:blipFill>
            <a:blip r:embed="rId15" cstate="print"/>
            <a:stretch>
              <a:fillRect/>
            </a:stretch>
          </a:blipFill>
        </p:spPr>
        <p:txBody>
          <a:bodyPr wrap="square" lIns="0" tIns="0" rIns="0" bIns="0" rtlCol="0"/>
          <a:lstStyle/>
          <a:p>
            <a:endParaRPr/>
          </a:p>
        </p:txBody>
      </p:sp>
      <p:sp>
        <p:nvSpPr>
          <p:cNvPr id="36" name="object 47"/>
          <p:cNvSpPr/>
          <p:nvPr/>
        </p:nvSpPr>
        <p:spPr>
          <a:xfrm>
            <a:off x="2226891" y="4511040"/>
            <a:ext cx="687324" cy="696468"/>
          </a:xfrm>
          <a:prstGeom prst="rect">
            <a:avLst/>
          </a:prstGeom>
          <a:blipFill>
            <a:blip r:embed="rId12" cstate="print"/>
            <a:stretch>
              <a:fillRect/>
            </a:stretch>
          </a:blipFill>
        </p:spPr>
        <p:txBody>
          <a:bodyPr wrap="square" lIns="0" tIns="0" rIns="0" bIns="0" rtlCol="0"/>
          <a:lstStyle/>
          <a:p>
            <a:endParaRPr/>
          </a:p>
        </p:txBody>
      </p:sp>
      <p:sp>
        <p:nvSpPr>
          <p:cNvPr id="37" name="object 48"/>
          <p:cNvSpPr txBox="1"/>
          <p:nvPr/>
        </p:nvSpPr>
        <p:spPr>
          <a:xfrm>
            <a:off x="2240989" y="4603242"/>
            <a:ext cx="280035" cy="574040"/>
          </a:xfrm>
          <a:prstGeom prst="rect">
            <a:avLst/>
          </a:prstGeom>
        </p:spPr>
        <p:txBody>
          <a:bodyPr vert="horz" wrap="square" lIns="0" tIns="12700" rIns="0" bIns="0" rtlCol="0">
            <a:spAutoFit/>
          </a:bodyPr>
          <a:lstStyle/>
          <a:p>
            <a:pPr marL="12700">
              <a:spcBef>
                <a:spcPts val="100"/>
              </a:spcBef>
            </a:pPr>
            <a:r>
              <a:rPr sz="3600" b="1" spc="-5" dirty="0">
                <a:latin typeface="Arial" panose="020B0604020202020204"/>
                <a:cs typeface="Arial" panose="020B0604020202020204"/>
              </a:rPr>
              <a:t>3</a:t>
            </a:r>
            <a:endParaRPr sz="3600">
              <a:latin typeface="Arial" panose="020B0604020202020204"/>
              <a:cs typeface="Arial" panose="020B0604020202020204"/>
            </a:endParaRPr>
          </a:p>
        </p:txBody>
      </p:sp>
      <p:sp>
        <p:nvSpPr>
          <p:cNvPr id="38" name="object 11"/>
          <p:cNvSpPr/>
          <p:nvPr/>
        </p:nvSpPr>
        <p:spPr>
          <a:xfrm>
            <a:off x="2276829" y="1856640"/>
            <a:ext cx="512063" cy="512064"/>
          </a:xfrm>
          <a:prstGeom prst="rect">
            <a:avLst/>
          </a:prstGeom>
          <a:blipFill>
            <a:blip r:embed="rId4" cstate="print"/>
            <a:stretch>
              <a:fillRect/>
            </a:stretch>
          </a:blipFill>
        </p:spPr>
        <p:txBody>
          <a:bodyPr wrap="square" lIns="0" tIns="0" rIns="0" bIns="0" rtlCol="0"/>
          <a:lstStyle/>
          <a:p>
            <a:endParaRPr/>
          </a:p>
        </p:txBody>
      </p:sp>
      <p:sp>
        <p:nvSpPr>
          <p:cNvPr id="39" name="object 12"/>
          <p:cNvSpPr/>
          <p:nvPr/>
        </p:nvSpPr>
        <p:spPr>
          <a:xfrm>
            <a:off x="1914624" y="1494309"/>
            <a:ext cx="1022350" cy="1022350"/>
          </a:xfrm>
          <a:custGeom>
            <a:avLst/>
            <a:gdLst/>
            <a:ahLst/>
            <a:cxnLst/>
            <a:rect l="l" t="t" r="r" b="b"/>
            <a:pathLst>
              <a:path w="1022350" h="1022350">
                <a:moveTo>
                  <a:pt x="851535" y="0"/>
                </a:moveTo>
                <a:lnTo>
                  <a:pt x="170306" y="0"/>
                </a:lnTo>
                <a:lnTo>
                  <a:pt x="125015" y="6080"/>
                </a:lnTo>
                <a:lnTo>
                  <a:pt x="84327" y="23240"/>
                </a:lnTo>
                <a:lnTo>
                  <a:pt x="49863" y="49863"/>
                </a:lnTo>
                <a:lnTo>
                  <a:pt x="23240" y="84327"/>
                </a:lnTo>
                <a:lnTo>
                  <a:pt x="6080" y="125015"/>
                </a:lnTo>
                <a:lnTo>
                  <a:pt x="0" y="170306"/>
                </a:lnTo>
                <a:lnTo>
                  <a:pt x="0" y="851662"/>
                </a:lnTo>
                <a:lnTo>
                  <a:pt x="6080" y="896909"/>
                </a:lnTo>
                <a:lnTo>
                  <a:pt x="23241" y="937584"/>
                </a:lnTo>
                <a:lnTo>
                  <a:pt x="49863" y="972057"/>
                </a:lnTo>
                <a:lnTo>
                  <a:pt x="84328" y="998699"/>
                </a:lnTo>
                <a:lnTo>
                  <a:pt x="125015" y="1015880"/>
                </a:lnTo>
                <a:lnTo>
                  <a:pt x="170306" y="1021969"/>
                </a:lnTo>
                <a:lnTo>
                  <a:pt x="851535" y="1021969"/>
                </a:lnTo>
                <a:lnTo>
                  <a:pt x="896835" y="1015880"/>
                </a:lnTo>
                <a:lnTo>
                  <a:pt x="937546" y="998699"/>
                </a:lnTo>
                <a:lnTo>
                  <a:pt x="972042" y="972057"/>
                </a:lnTo>
                <a:lnTo>
                  <a:pt x="998695" y="937584"/>
                </a:lnTo>
                <a:lnTo>
                  <a:pt x="1015879" y="896909"/>
                </a:lnTo>
                <a:lnTo>
                  <a:pt x="1021969" y="851662"/>
                </a:lnTo>
                <a:lnTo>
                  <a:pt x="1021969" y="170306"/>
                </a:lnTo>
                <a:lnTo>
                  <a:pt x="1015879" y="125015"/>
                </a:lnTo>
                <a:lnTo>
                  <a:pt x="998695" y="84327"/>
                </a:lnTo>
                <a:lnTo>
                  <a:pt x="972042" y="49863"/>
                </a:lnTo>
                <a:lnTo>
                  <a:pt x="937546" y="23240"/>
                </a:lnTo>
                <a:lnTo>
                  <a:pt x="896835" y="6080"/>
                </a:lnTo>
                <a:lnTo>
                  <a:pt x="851535" y="0"/>
                </a:lnTo>
                <a:close/>
              </a:path>
            </a:pathLst>
          </a:custGeom>
          <a:solidFill>
            <a:srgbClr val="5B9BD4"/>
          </a:solidFill>
        </p:spPr>
        <p:txBody>
          <a:bodyPr wrap="square" lIns="0" tIns="0" rIns="0" bIns="0" rtlCol="0"/>
          <a:lstStyle/>
          <a:p>
            <a:endParaRPr/>
          </a:p>
        </p:txBody>
      </p:sp>
      <p:sp>
        <p:nvSpPr>
          <p:cNvPr id="40" name="object 35"/>
          <p:cNvSpPr/>
          <p:nvPr/>
        </p:nvSpPr>
        <p:spPr>
          <a:xfrm>
            <a:off x="1760193" y="1484786"/>
            <a:ext cx="1301495" cy="1118615"/>
          </a:xfrm>
          <a:prstGeom prst="rect">
            <a:avLst/>
          </a:prstGeom>
          <a:blipFill>
            <a:blip r:embed="rId9" cstate="print"/>
            <a:stretch>
              <a:fillRect/>
            </a:stretch>
          </a:blipFill>
        </p:spPr>
        <p:txBody>
          <a:bodyPr wrap="square" lIns="0" tIns="0" rIns="0" bIns="0" rtlCol="0"/>
          <a:lstStyle/>
          <a:p>
            <a:endParaRPr/>
          </a:p>
        </p:txBody>
      </p:sp>
      <p:sp>
        <p:nvSpPr>
          <p:cNvPr id="41" name="object 36"/>
          <p:cNvSpPr/>
          <p:nvPr/>
        </p:nvSpPr>
        <p:spPr>
          <a:xfrm>
            <a:off x="1832074" y="1519711"/>
            <a:ext cx="1156970" cy="972819"/>
          </a:xfrm>
          <a:custGeom>
            <a:avLst/>
            <a:gdLst/>
            <a:ahLst/>
            <a:cxnLst/>
            <a:rect l="l" t="t" r="r" b="b"/>
            <a:pathLst>
              <a:path w="1156970" h="972820">
                <a:moveTo>
                  <a:pt x="578485" y="0"/>
                </a:moveTo>
                <a:lnTo>
                  <a:pt x="525824" y="1986"/>
                </a:lnTo>
                <a:lnTo>
                  <a:pt x="474490" y="7833"/>
                </a:lnTo>
                <a:lnTo>
                  <a:pt x="424685" y="17368"/>
                </a:lnTo>
                <a:lnTo>
                  <a:pt x="376615" y="30420"/>
                </a:lnTo>
                <a:lnTo>
                  <a:pt x="330483" y="46817"/>
                </a:lnTo>
                <a:lnTo>
                  <a:pt x="286493" y="66388"/>
                </a:lnTo>
                <a:lnTo>
                  <a:pt x="244849" y="88961"/>
                </a:lnTo>
                <a:lnTo>
                  <a:pt x="205756" y="114366"/>
                </a:lnTo>
                <a:lnTo>
                  <a:pt x="169418" y="142430"/>
                </a:lnTo>
                <a:lnTo>
                  <a:pt x="136038" y="172983"/>
                </a:lnTo>
                <a:lnTo>
                  <a:pt x="105820" y="205852"/>
                </a:lnTo>
                <a:lnTo>
                  <a:pt x="78970" y="240867"/>
                </a:lnTo>
                <a:lnTo>
                  <a:pt x="55690" y="277856"/>
                </a:lnTo>
                <a:lnTo>
                  <a:pt x="36186" y="316647"/>
                </a:lnTo>
                <a:lnTo>
                  <a:pt x="20661" y="357069"/>
                </a:lnTo>
                <a:lnTo>
                  <a:pt x="9318" y="398952"/>
                </a:lnTo>
                <a:lnTo>
                  <a:pt x="2363" y="442122"/>
                </a:lnTo>
                <a:lnTo>
                  <a:pt x="0" y="486410"/>
                </a:lnTo>
                <a:lnTo>
                  <a:pt x="2363" y="530677"/>
                </a:lnTo>
                <a:lnTo>
                  <a:pt x="9318" y="573830"/>
                </a:lnTo>
                <a:lnTo>
                  <a:pt x="20661" y="615696"/>
                </a:lnTo>
                <a:lnTo>
                  <a:pt x="36186" y="656105"/>
                </a:lnTo>
                <a:lnTo>
                  <a:pt x="55690" y="694884"/>
                </a:lnTo>
                <a:lnTo>
                  <a:pt x="78970" y="731863"/>
                </a:lnTo>
                <a:lnTo>
                  <a:pt x="105820" y="766869"/>
                </a:lnTo>
                <a:lnTo>
                  <a:pt x="136038" y="799731"/>
                </a:lnTo>
                <a:lnTo>
                  <a:pt x="169418" y="830278"/>
                </a:lnTo>
                <a:lnTo>
                  <a:pt x="205756" y="858337"/>
                </a:lnTo>
                <a:lnTo>
                  <a:pt x="244849" y="883738"/>
                </a:lnTo>
                <a:lnTo>
                  <a:pt x="286493" y="906309"/>
                </a:lnTo>
                <a:lnTo>
                  <a:pt x="330483" y="925878"/>
                </a:lnTo>
                <a:lnTo>
                  <a:pt x="376615" y="942274"/>
                </a:lnTo>
                <a:lnTo>
                  <a:pt x="424685" y="955325"/>
                </a:lnTo>
                <a:lnTo>
                  <a:pt x="474490" y="964859"/>
                </a:lnTo>
                <a:lnTo>
                  <a:pt x="525824" y="970706"/>
                </a:lnTo>
                <a:lnTo>
                  <a:pt x="578485" y="972693"/>
                </a:lnTo>
                <a:lnTo>
                  <a:pt x="631125" y="970706"/>
                </a:lnTo>
                <a:lnTo>
                  <a:pt x="682442" y="964859"/>
                </a:lnTo>
                <a:lnTo>
                  <a:pt x="732230" y="955325"/>
                </a:lnTo>
                <a:lnTo>
                  <a:pt x="780287" y="942274"/>
                </a:lnTo>
                <a:lnTo>
                  <a:pt x="826407" y="925878"/>
                </a:lnTo>
                <a:lnTo>
                  <a:pt x="870387" y="906309"/>
                </a:lnTo>
                <a:lnTo>
                  <a:pt x="912022" y="883738"/>
                </a:lnTo>
                <a:lnTo>
                  <a:pt x="951108" y="858337"/>
                </a:lnTo>
                <a:lnTo>
                  <a:pt x="987440" y="830278"/>
                </a:lnTo>
                <a:lnTo>
                  <a:pt x="1020816" y="799731"/>
                </a:lnTo>
                <a:lnTo>
                  <a:pt x="1051029" y="766869"/>
                </a:lnTo>
                <a:lnTo>
                  <a:pt x="1077877" y="731863"/>
                </a:lnTo>
                <a:lnTo>
                  <a:pt x="1101154" y="694884"/>
                </a:lnTo>
                <a:lnTo>
                  <a:pt x="1120657" y="656105"/>
                </a:lnTo>
                <a:lnTo>
                  <a:pt x="1136182" y="615696"/>
                </a:lnTo>
                <a:lnTo>
                  <a:pt x="1147524" y="573830"/>
                </a:lnTo>
                <a:lnTo>
                  <a:pt x="1154479" y="530677"/>
                </a:lnTo>
                <a:lnTo>
                  <a:pt x="1156842" y="486410"/>
                </a:lnTo>
                <a:lnTo>
                  <a:pt x="1154479" y="442122"/>
                </a:lnTo>
                <a:lnTo>
                  <a:pt x="1147524" y="398952"/>
                </a:lnTo>
                <a:lnTo>
                  <a:pt x="1136182" y="357069"/>
                </a:lnTo>
                <a:lnTo>
                  <a:pt x="1120657" y="316647"/>
                </a:lnTo>
                <a:lnTo>
                  <a:pt x="1101154" y="277856"/>
                </a:lnTo>
                <a:lnTo>
                  <a:pt x="1077877" y="240867"/>
                </a:lnTo>
                <a:lnTo>
                  <a:pt x="1051029" y="205852"/>
                </a:lnTo>
                <a:lnTo>
                  <a:pt x="1020816" y="172983"/>
                </a:lnTo>
                <a:lnTo>
                  <a:pt x="987440" y="142430"/>
                </a:lnTo>
                <a:lnTo>
                  <a:pt x="951108" y="114366"/>
                </a:lnTo>
                <a:lnTo>
                  <a:pt x="912022" y="88961"/>
                </a:lnTo>
                <a:lnTo>
                  <a:pt x="870387" y="66388"/>
                </a:lnTo>
                <a:lnTo>
                  <a:pt x="826407" y="46817"/>
                </a:lnTo>
                <a:lnTo>
                  <a:pt x="780287" y="30420"/>
                </a:lnTo>
                <a:lnTo>
                  <a:pt x="732230" y="17368"/>
                </a:lnTo>
                <a:lnTo>
                  <a:pt x="682442" y="7833"/>
                </a:lnTo>
                <a:lnTo>
                  <a:pt x="631125" y="1986"/>
                </a:lnTo>
                <a:lnTo>
                  <a:pt x="578485" y="0"/>
                </a:lnTo>
                <a:close/>
              </a:path>
            </a:pathLst>
          </a:custGeom>
          <a:solidFill>
            <a:srgbClr val="006FC0"/>
          </a:solidFill>
        </p:spPr>
        <p:txBody>
          <a:bodyPr wrap="square" lIns="0" tIns="0" rIns="0" bIns="0" rtlCol="0"/>
          <a:lstStyle/>
          <a:p>
            <a:endParaRPr/>
          </a:p>
        </p:txBody>
      </p:sp>
      <p:sp>
        <p:nvSpPr>
          <p:cNvPr id="42" name="object 37"/>
          <p:cNvSpPr/>
          <p:nvPr/>
        </p:nvSpPr>
        <p:spPr>
          <a:xfrm>
            <a:off x="1832074" y="1519711"/>
            <a:ext cx="1156970" cy="972819"/>
          </a:xfrm>
          <a:custGeom>
            <a:avLst/>
            <a:gdLst/>
            <a:ahLst/>
            <a:cxnLst/>
            <a:rect l="l" t="t" r="r" b="b"/>
            <a:pathLst>
              <a:path w="1156970" h="972820">
                <a:moveTo>
                  <a:pt x="0" y="486410"/>
                </a:moveTo>
                <a:lnTo>
                  <a:pt x="2363" y="442122"/>
                </a:lnTo>
                <a:lnTo>
                  <a:pt x="9318" y="398952"/>
                </a:lnTo>
                <a:lnTo>
                  <a:pt x="20661" y="357069"/>
                </a:lnTo>
                <a:lnTo>
                  <a:pt x="36186" y="316647"/>
                </a:lnTo>
                <a:lnTo>
                  <a:pt x="55690" y="277856"/>
                </a:lnTo>
                <a:lnTo>
                  <a:pt x="78970" y="240867"/>
                </a:lnTo>
                <a:lnTo>
                  <a:pt x="105820" y="205852"/>
                </a:lnTo>
                <a:lnTo>
                  <a:pt x="136038" y="172983"/>
                </a:lnTo>
                <a:lnTo>
                  <a:pt x="169418" y="142430"/>
                </a:lnTo>
                <a:lnTo>
                  <a:pt x="205756" y="114366"/>
                </a:lnTo>
                <a:lnTo>
                  <a:pt x="244849" y="88961"/>
                </a:lnTo>
                <a:lnTo>
                  <a:pt x="286493" y="66388"/>
                </a:lnTo>
                <a:lnTo>
                  <a:pt x="330483" y="46817"/>
                </a:lnTo>
                <a:lnTo>
                  <a:pt x="376615" y="30420"/>
                </a:lnTo>
                <a:lnTo>
                  <a:pt x="424685" y="17368"/>
                </a:lnTo>
                <a:lnTo>
                  <a:pt x="474490" y="7833"/>
                </a:lnTo>
                <a:lnTo>
                  <a:pt x="525824" y="1986"/>
                </a:lnTo>
                <a:lnTo>
                  <a:pt x="578485" y="0"/>
                </a:lnTo>
                <a:lnTo>
                  <a:pt x="631125" y="1986"/>
                </a:lnTo>
                <a:lnTo>
                  <a:pt x="682442" y="7833"/>
                </a:lnTo>
                <a:lnTo>
                  <a:pt x="732230" y="17368"/>
                </a:lnTo>
                <a:lnTo>
                  <a:pt x="780287" y="30420"/>
                </a:lnTo>
                <a:lnTo>
                  <a:pt x="826407" y="46817"/>
                </a:lnTo>
                <a:lnTo>
                  <a:pt x="870387" y="66388"/>
                </a:lnTo>
                <a:lnTo>
                  <a:pt x="912022" y="88961"/>
                </a:lnTo>
                <a:lnTo>
                  <a:pt x="951108" y="114366"/>
                </a:lnTo>
                <a:lnTo>
                  <a:pt x="987440" y="142430"/>
                </a:lnTo>
                <a:lnTo>
                  <a:pt x="1020816" y="172983"/>
                </a:lnTo>
                <a:lnTo>
                  <a:pt x="1051029" y="205852"/>
                </a:lnTo>
                <a:lnTo>
                  <a:pt x="1077877" y="240867"/>
                </a:lnTo>
                <a:lnTo>
                  <a:pt x="1101154" y="277856"/>
                </a:lnTo>
                <a:lnTo>
                  <a:pt x="1120657" y="316647"/>
                </a:lnTo>
                <a:lnTo>
                  <a:pt x="1136182" y="357069"/>
                </a:lnTo>
                <a:lnTo>
                  <a:pt x="1147524" y="398952"/>
                </a:lnTo>
                <a:lnTo>
                  <a:pt x="1154479" y="442122"/>
                </a:lnTo>
                <a:lnTo>
                  <a:pt x="1156842" y="486410"/>
                </a:lnTo>
                <a:lnTo>
                  <a:pt x="1154479" y="530677"/>
                </a:lnTo>
                <a:lnTo>
                  <a:pt x="1147524" y="573830"/>
                </a:lnTo>
                <a:lnTo>
                  <a:pt x="1136182" y="615696"/>
                </a:lnTo>
                <a:lnTo>
                  <a:pt x="1120657" y="656105"/>
                </a:lnTo>
                <a:lnTo>
                  <a:pt x="1101154" y="694884"/>
                </a:lnTo>
                <a:lnTo>
                  <a:pt x="1077877" y="731863"/>
                </a:lnTo>
                <a:lnTo>
                  <a:pt x="1051029" y="766869"/>
                </a:lnTo>
                <a:lnTo>
                  <a:pt x="1020816" y="799731"/>
                </a:lnTo>
                <a:lnTo>
                  <a:pt x="987440" y="830278"/>
                </a:lnTo>
                <a:lnTo>
                  <a:pt x="951108" y="858337"/>
                </a:lnTo>
                <a:lnTo>
                  <a:pt x="912022" y="883738"/>
                </a:lnTo>
                <a:lnTo>
                  <a:pt x="870387" y="906309"/>
                </a:lnTo>
                <a:lnTo>
                  <a:pt x="826407" y="925878"/>
                </a:lnTo>
                <a:lnTo>
                  <a:pt x="780287" y="942274"/>
                </a:lnTo>
                <a:lnTo>
                  <a:pt x="732230" y="955325"/>
                </a:lnTo>
                <a:lnTo>
                  <a:pt x="682442" y="964859"/>
                </a:lnTo>
                <a:lnTo>
                  <a:pt x="631125" y="970706"/>
                </a:lnTo>
                <a:lnTo>
                  <a:pt x="578485" y="972693"/>
                </a:lnTo>
                <a:lnTo>
                  <a:pt x="525824" y="970706"/>
                </a:lnTo>
                <a:lnTo>
                  <a:pt x="474490" y="964859"/>
                </a:lnTo>
                <a:lnTo>
                  <a:pt x="424685" y="955325"/>
                </a:lnTo>
                <a:lnTo>
                  <a:pt x="376615" y="942274"/>
                </a:lnTo>
                <a:lnTo>
                  <a:pt x="330483" y="925878"/>
                </a:lnTo>
                <a:lnTo>
                  <a:pt x="286493" y="906309"/>
                </a:lnTo>
                <a:lnTo>
                  <a:pt x="244849" y="883738"/>
                </a:lnTo>
                <a:lnTo>
                  <a:pt x="205756" y="858337"/>
                </a:lnTo>
                <a:lnTo>
                  <a:pt x="169418" y="830278"/>
                </a:lnTo>
                <a:lnTo>
                  <a:pt x="136038" y="799731"/>
                </a:lnTo>
                <a:lnTo>
                  <a:pt x="105820" y="766869"/>
                </a:lnTo>
                <a:lnTo>
                  <a:pt x="78970" y="731863"/>
                </a:lnTo>
                <a:lnTo>
                  <a:pt x="55690" y="694884"/>
                </a:lnTo>
                <a:lnTo>
                  <a:pt x="36186" y="656105"/>
                </a:lnTo>
                <a:lnTo>
                  <a:pt x="20661" y="615696"/>
                </a:lnTo>
                <a:lnTo>
                  <a:pt x="9318" y="573830"/>
                </a:lnTo>
                <a:lnTo>
                  <a:pt x="2363" y="530677"/>
                </a:lnTo>
                <a:lnTo>
                  <a:pt x="0" y="486410"/>
                </a:lnTo>
                <a:close/>
              </a:path>
            </a:pathLst>
          </a:custGeom>
          <a:ln w="38100">
            <a:solidFill>
              <a:srgbClr val="FFFFFF"/>
            </a:solidFill>
          </a:ln>
        </p:spPr>
        <p:txBody>
          <a:bodyPr wrap="square" lIns="0" tIns="0" rIns="0" bIns="0" rtlCol="0"/>
          <a:lstStyle/>
          <a:p>
            <a:endParaRPr/>
          </a:p>
        </p:txBody>
      </p:sp>
      <p:sp>
        <p:nvSpPr>
          <p:cNvPr id="43" name="object 38"/>
          <p:cNvSpPr/>
          <p:nvPr/>
        </p:nvSpPr>
        <p:spPr>
          <a:xfrm>
            <a:off x="1932405" y="1585371"/>
            <a:ext cx="1033271" cy="891539"/>
          </a:xfrm>
          <a:prstGeom prst="rect">
            <a:avLst/>
          </a:prstGeom>
          <a:blipFill>
            <a:blip r:embed="rId10" cstate="print"/>
            <a:stretch>
              <a:fillRect/>
            </a:stretch>
          </a:blipFill>
        </p:spPr>
        <p:txBody>
          <a:bodyPr wrap="square" lIns="0" tIns="0" rIns="0" bIns="0" rtlCol="0"/>
          <a:lstStyle/>
          <a:p>
            <a:endParaRPr/>
          </a:p>
        </p:txBody>
      </p:sp>
      <p:sp>
        <p:nvSpPr>
          <p:cNvPr id="44" name="object 40"/>
          <p:cNvSpPr/>
          <p:nvPr/>
        </p:nvSpPr>
        <p:spPr>
          <a:xfrm>
            <a:off x="2738777" y="553312"/>
            <a:ext cx="687324" cy="696468"/>
          </a:xfrm>
          <a:prstGeom prst="rect">
            <a:avLst/>
          </a:prstGeom>
          <a:blipFill>
            <a:blip r:embed="rId12" cstate="print"/>
            <a:stretch>
              <a:fillRect/>
            </a:stretch>
          </a:blipFill>
        </p:spPr>
        <p:txBody>
          <a:bodyPr wrap="square" lIns="0" tIns="0" rIns="0" bIns="0" rtlCol="0"/>
          <a:lstStyle/>
          <a:p>
            <a:endParaRPr/>
          </a:p>
        </p:txBody>
      </p:sp>
      <p:sp>
        <p:nvSpPr>
          <p:cNvPr id="45" name="object 41"/>
          <p:cNvSpPr txBox="1"/>
          <p:nvPr/>
        </p:nvSpPr>
        <p:spPr>
          <a:xfrm>
            <a:off x="2264249" y="1668880"/>
            <a:ext cx="280035" cy="566822"/>
          </a:xfrm>
          <a:prstGeom prst="rect">
            <a:avLst/>
          </a:prstGeom>
        </p:spPr>
        <p:txBody>
          <a:bodyPr vert="horz" wrap="square" lIns="0" tIns="12700" rIns="0" bIns="0" rtlCol="0">
            <a:spAutoFit/>
          </a:bodyPr>
          <a:lstStyle/>
          <a:p>
            <a:pPr marL="12700">
              <a:spcBef>
                <a:spcPts val="100"/>
              </a:spcBef>
            </a:pPr>
            <a:r>
              <a:rPr lang="en-US" altLang="zh-CN" sz="3600" b="1" dirty="0">
                <a:latin typeface="Arial" panose="020B0604020202020204"/>
                <a:cs typeface="Arial" panose="020B0604020202020204"/>
              </a:rPr>
              <a:t>1</a:t>
            </a:r>
            <a:endParaRPr sz="3600" dirty="0">
              <a:latin typeface="Arial" panose="020B0604020202020204"/>
              <a:cs typeface="Arial" panose="020B0604020202020204"/>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370368" cy="327571"/>
          </a:xfrm>
        </p:spPr>
        <p:txBody>
          <a:bodyPr>
            <a:normAutofit fontScale="90000"/>
          </a:bodyPr>
          <a:lstStyle/>
          <a:p>
            <a:r>
              <a:rPr lang="zh-CN" altLang="en-US" spc="-5" dirty="0">
                <a:latin typeface="Noto Sans CJK JP Regular"/>
                <a:cs typeface="Noto Sans CJK JP Regular"/>
              </a:rPr>
              <a:t>用药靠掰</a:t>
            </a:r>
            <a:r>
              <a:rPr lang="en-US" altLang="zh-CN" spc="-15" dirty="0">
                <a:latin typeface="Noto Sans CJK JP Regular"/>
                <a:cs typeface="Noto Sans CJK JP Regular"/>
              </a:rPr>
              <a:t>?</a:t>
            </a:r>
            <a:r>
              <a:rPr lang="zh-CN" altLang="en-US" spc="-5" dirty="0">
                <a:latin typeface="Noto Sans CJK JP Regular"/>
                <a:cs typeface="Noto Sans CJK JP Regular"/>
              </a:rPr>
              <a:t>剂量靠猜</a:t>
            </a:r>
            <a:r>
              <a:rPr lang="en-US" altLang="zh-CN" spc="-5" dirty="0">
                <a:latin typeface="Noto Sans CJK JP Regular"/>
                <a:cs typeface="Noto Sans CJK JP Regular"/>
              </a:rPr>
              <a:t>?</a:t>
            </a:r>
            <a:r>
              <a:rPr lang="zh-CN" altLang="en-US" spc="215" dirty="0">
                <a:latin typeface="Noto Sans CJK JP Regular"/>
                <a:cs typeface="Noto Sans CJK JP Regular"/>
              </a:rPr>
              <a:t> </a:t>
            </a:r>
            <a:endParaRPr kumimoji="1" lang="zh-CN" altLang="en-US" dirty="0"/>
          </a:p>
        </p:txBody>
      </p:sp>
      <p:sp>
        <p:nvSpPr>
          <p:cNvPr id="29" name="object 36"/>
          <p:cNvSpPr txBox="1"/>
          <p:nvPr/>
        </p:nvSpPr>
        <p:spPr>
          <a:xfrm>
            <a:off x="15624654" y="6425895"/>
            <a:ext cx="102870" cy="197490"/>
          </a:xfrm>
          <a:prstGeom prst="rect">
            <a:avLst/>
          </a:prstGeom>
        </p:spPr>
        <p:txBody>
          <a:bodyPr vert="horz" wrap="square" lIns="0" tIns="12700" rIns="0" bIns="0" rtlCol="0">
            <a:spAutoFit/>
          </a:bodyPr>
          <a:lstStyle/>
          <a:p>
            <a:pPr marL="12700">
              <a:spcBef>
                <a:spcPts val="100"/>
              </a:spcBef>
            </a:pPr>
            <a:r>
              <a:rPr sz="1200" spc="-20" dirty="0">
                <a:solidFill>
                  <a:srgbClr val="888888"/>
                </a:solidFill>
                <a:latin typeface="Trebuchet MS" panose="020B0603020202020204"/>
                <a:cs typeface="Trebuchet MS" panose="020B0603020202020204"/>
              </a:rPr>
              <a:t>9</a:t>
            </a:r>
            <a:endParaRPr sz="1200">
              <a:latin typeface="Trebuchet MS" panose="020B0603020202020204"/>
              <a:cs typeface="Trebuchet MS" panose="020B0603020202020204"/>
            </a:endParaRPr>
          </a:p>
        </p:txBody>
      </p:sp>
      <p:pic>
        <p:nvPicPr>
          <p:cNvPr id="32" name="图片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5800" y="1816100"/>
            <a:ext cx="8280400" cy="32131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154344" cy="255563"/>
          </a:xfrm>
        </p:spPr>
        <p:txBody>
          <a:bodyPr>
            <a:normAutofit fontScale="90000"/>
          </a:bodyPr>
          <a:lstStyle/>
          <a:p>
            <a:r>
              <a:rPr kumimoji="1" lang="zh-CN" altLang="en-US" dirty="0"/>
              <a:t>问题</a:t>
            </a:r>
          </a:p>
        </p:txBody>
      </p:sp>
      <p:sp>
        <p:nvSpPr>
          <p:cNvPr id="3" name="内容占位符 2"/>
          <p:cNvSpPr>
            <a:spLocks noGrp="1"/>
          </p:cNvSpPr>
          <p:nvPr>
            <p:ph idx="1"/>
          </p:nvPr>
        </p:nvSpPr>
        <p:spPr>
          <a:xfrm>
            <a:off x="2446021" y="1247775"/>
            <a:ext cx="8103235" cy="4621530"/>
          </a:xfrm>
        </p:spPr>
        <p:txBody>
          <a:bodyPr>
            <a:normAutofit/>
          </a:bodyPr>
          <a:lstStyle/>
          <a:p>
            <a:pPr marL="0" indent="0">
              <a:lnSpc>
                <a:spcPct val="150000"/>
              </a:lnSpc>
              <a:buNone/>
            </a:pPr>
            <a:r>
              <a:rPr kumimoji="1" lang="en-US" altLang="zh-CN" sz="2400" dirty="0"/>
              <a:t>1</a:t>
            </a:r>
            <a:r>
              <a:rPr kumimoji="1" lang="zh-CN" altLang="en-US" sz="2400" dirty="0"/>
              <a:t>、药品说明书无儿童用法用量</a:t>
            </a:r>
            <a:r>
              <a:rPr kumimoji="1" lang="en-US" altLang="zh-CN" sz="2400" dirty="0"/>
              <a:t>——</a:t>
            </a:r>
            <a:r>
              <a:rPr kumimoji="1" lang="zh-CN" altLang="en-US" sz="2400" dirty="0"/>
              <a:t>标签外用药的主要类型</a:t>
            </a:r>
          </a:p>
          <a:p>
            <a:pPr marL="514350" indent="-514350">
              <a:lnSpc>
                <a:spcPct val="150000"/>
              </a:lnSpc>
              <a:buFont typeface="+mj-ea"/>
              <a:buAutoNum type="circleNumDbPlain"/>
            </a:pPr>
            <a:r>
              <a:rPr kumimoji="1" lang="zh-CN" altLang="en-US" sz="2000" dirty="0"/>
              <a:t>无儿童用法用量或用法用量不明确</a:t>
            </a:r>
          </a:p>
          <a:p>
            <a:pPr marL="514350" indent="-514350">
              <a:lnSpc>
                <a:spcPct val="150000"/>
              </a:lnSpc>
              <a:buFont typeface="+mj-ea"/>
              <a:buAutoNum type="circleNumDbPlain"/>
            </a:pPr>
            <a:r>
              <a:rPr kumimoji="1" lang="zh-CN" altLang="en-US" sz="2000" dirty="0"/>
              <a:t>无新生儿用法用量</a:t>
            </a:r>
          </a:p>
          <a:p>
            <a:pPr marL="514350" indent="-514350">
              <a:lnSpc>
                <a:spcPct val="150000"/>
              </a:lnSpc>
              <a:buFont typeface="+mj-ea"/>
              <a:buAutoNum type="circleNumDbPlain"/>
            </a:pPr>
            <a:r>
              <a:rPr kumimoji="1" lang="zh-CN" altLang="en-US" sz="2000" dirty="0"/>
              <a:t>无儿童最大剂量</a:t>
            </a:r>
            <a:endParaRPr kumimoji="1" lang="zh-CN" altLang="en-US" sz="2400" dirty="0"/>
          </a:p>
          <a:p>
            <a:pPr marL="0" indent="0">
              <a:lnSpc>
                <a:spcPct val="150000"/>
              </a:lnSpc>
              <a:buNone/>
            </a:pPr>
            <a:r>
              <a:rPr kumimoji="1" lang="en-US" altLang="zh-CN" sz="2400" dirty="0"/>
              <a:t>2</a:t>
            </a:r>
            <a:r>
              <a:rPr kumimoji="1" lang="zh-CN" altLang="en-US" sz="2400" dirty="0"/>
              <a:t>、儿科超说明书用药</a:t>
            </a:r>
          </a:p>
          <a:p>
            <a:pPr>
              <a:lnSpc>
                <a:spcPct val="150000"/>
              </a:lnSpc>
            </a:pPr>
            <a:endParaRPr kumimoji="1" lang="zh-CN" alt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ctrTitle"/>
          </p:nvPr>
        </p:nvSpPr>
        <p:spPr/>
        <p:txBody>
          <a:bodyPr>
            <a:normAutofit/>
          </a:bodyPr>
          <a:lstStyle/>
          <a:p>
            <a:r>
              <a:rPr kumimoji="1" lang="zh-CN" altLang="en-US" sz="4800" b="1" dirty="0">
                <a:latin typeface="微软雅黑" panose="020B0503020204020204" charset="-122"/>
                <a:ea typeface="微软雅黑" panose="020B0503020204020204" charset="-122"/>
                <a:cs typeface="微软雅黑" panose="020B0503020204020204" charset="-122"/>
              </a:rPr>
              <a:t>儿童药代动力学特点</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p:cNvSpPr>
            <a:spLocks noGrp="1" noRot="1" noChangeArrowheads="1"/>
          </p:cNvSpPr>
          <p:nvPr>
            <p:ph type="title"/>
          </p:nvPr>
        </p:nvSpPr>
        <p:spPr>
          <a:xfrm>
            <a:off x="2336732" y="93020"/>
            <a:ext cx="6405563" cy="857250"/>
          </a:xfrm>
        </p:spPr>
        <p:txBody>
          <a:bodyPr>
            <a:normAutofit fontScale="90000"/>
          </a:bodyPr>
          <a:lstStyle/>
          <a:p>
            <a:pPr eaLnBrk="1" hangingPunct="1">
              <a:defRPr/>
            </a:pPr>
            <a:r>
              <a:rPr lang="zh-CN" altLang="en-US" b="1" dirty="0"/>
              <a:t>儿童药代动力学特点</a:t>
            </a:r>
            <a:r>
              <a:rPr lang="en-US" altLang="zh-CN" b="1" dirty="0"/>
              <a:t>—</a:t>
            </a:r>
            <a:r>
              <a:rPr lang="zh-CN" altLang="en-US" b="1" dirty="0"/>
              <a:t>吸收</a:t>
            </a:r>
          </a:p>
        </p:txBody>
      </p:sp>
      <p:sp>
        <p:nvSpPr>
          <p:cNvPr id="25602" name="Rectangle 3"/>
          <p:cNvSpPr>
            <a:spLocks noGrp="1" noRot="1" noChangeArrowheads="1"/>
          </p:cNvSpPr>
          <p:nvPr>
            <p:ph idx="1"/>
          </p:nvPr>
        </p:nvSpPr>
        <p:spPr>
          <a:xfrm>
            <a:off x="2336732" y="1268761"/>
            <a:ext cx="7935733" cy="3050381"/>
          </a:xfrm>
        </p:spPr>
        <p:txBody>
          <a:bodyPr>
            <a:noAutofit/>
          </a:bodyPr>
          <a:lstStyle/>
          <a:p>
            <a:pPr>
              <a:lnSpc>
                <a:spcPct val="120000"/>
              </a:lnSpc>
              <a:buNone/>
            </a:pPr>
            <a:r>
              <a:rPr lang="zh-CN" altLang="en-US" sz="2400" dirty="0"/>
              <a:t>口服：吸收率高</a:t>
            </a:r>
          </a:p>
          <a:p>
            <a:pPr>
              <a:lnSpc>
                <a:spcPct val="120000"/>
              </a:lnSpc>
              <a:buFont typeface="Arial" panose="020B0604020202020204" pitchFamily="34" charset="0"/>
              <a:buChar char="•"/>
            </a:pPr>
            <a:r>
              <a:rPr lang="zh-CN" altLang="en-US" sz="2000" dirty="0"/>
              <a:t>新生儿胃酸分泌能力较弱，胃部</a:t>
            </a:r>
            <a:r>
              <a:rPr lang="en-US" altLang="zh-CN" sz="2000" dirty="0"/>
              <a:t>PH&gt;</a:t>
            </a:r>
            <a:r>
              <a:rPr lang="zh-CN" altLang="en-US" sz="2000" dirty="0"/>
              <a:t>成人</a:t>
            </a:r>
          </a:p>
          <a:p>
            <a:pPr>
              <a:lnSpc>
                <a:spcPct val="120000"/>
              </a:lnSpc>
              <a:buFont typeface="Arial" panose="020B0604020202020204" pitchFamily="34" charset="0"/>
              <a:buChar char="•"/>
            </a:pPr>
            <a:r>
              <a:rPr lang="zh-CN" altLang="en-US" sz="2000" dirty="0"/>
              <a:t>胃部收缩力较成人弱，胃排空时间较长</a:t>
            </a:r>
          </a:p>
          <a:p>
            <a:pPr>
              <a:lnSpc>
                <a:spcPct val="120000"/>
              </a:lnSpc>
              <a:buFont typeface="Arial" panose="020B0604020202020204" pitchFamily="34" charset="0"/>
              <a:buChar char="•"/>
            </a:pPr>
            <a:r>
              <a:rPr lang="zh-CN" altLang="en-US" sz="2000" dirty="0"/>
              <a:t>新生儿皮层角质层较薄，</a:t>
            </a:r>
            <a:r>
              <a:rPr lang="en-US" altLang="zh-CN" sz="2000" dirty="0"/>
              <a:t>BSA</a:t>
            </a:r>
            <a:r>
              <a:rPr lang="zh-CN" altLang="en-US" sz="2000" dirty="0"/>
              <a:t>与</a:t>
            </a:r>
            <a:r>
              <a:rPr lang="en-US" altLang="zh-CN" sz="2000" dirty="0"/>
              <a:t>BMI</a:t>
            </a:r>
            <a:r>
              <a:rPr lang="zh-CN" altLang="en-US" sz="2000" dirty="0"/>
              <a:t>比值约为成人的</a:t>
            </a:r>
            <a:r>
              <a:rPr lang="en-US" altLang="zh-CN" sz="2000" dirty="0"/>
              <a:t>3</a:t>
            </a:r>
            <a:r>
              <a:rPr lang="zh-CN" altLang="en-US" sz="2000" dirty="0"/>
              <a:t>倍。</a:t>
            </a:r>
          </a:p>
          <a:p>
            <a:pPr>
              <a:lnSpc>
                <a:spcPct val="120000"/>
              </a:lnSpc>
              <a:buFont typeface="Arial" panose="020B0604020202020204" pitchFamily="34" charset="0"/>
              <a:buChar char="•"/>
            </a:pPr>
            <a:r>
              <a:rPr lang="zh-CN" altLang="en-US" sz="2000" dirty="0"/>
              <a:t>肌肉吸收量较成人低，单次给药剂量从</a:t>
            </a:r>
            <a:r>
              <a:rPr lang="en-US" altLang="zh-CN" sz="2000" dirty="0"/>
              <a:t>0.5ml-1ml</a:t>
            </a:r>
            <a:r>
              <a:rPr lang="zh-CN" altLang="en-US" sz="2000" dirty="0"/>
              <a:t>不等，成人则是</a:t>
            </a:r>
            <a:r>
              <a:rPr lang="en-US" altLang="zh-CN" sz="2000" dirty="0"/>
              <a:t>3ml-5ml</a:t>
            </a:r>
            <a:r>
              <a:rPr lang="zh-CN" altLang="en-US" sz="2000" dirty="0"/>
              <a:t>左右</a:t>
            </a:r>
          </a:p>
          <a:p>
            <a:pPr>
              <a:lnSpc>
                <a:spcPct val="120000"/>
              </a:lnSpc>
              <a:buFont typeface="Arial" panose="020B0604020202020204" pitchFamily="34" charset="0"/>
              <a:buChar char="•"/>
            </a:pPr>
            <a:r>
              <a:rPr lang="zh-CN" altLang="en-US" sz="2000" dirty="0"/>
              <a:t>消化道面积相对较大；</a:t>
            </a:r>
          </a:p>
          <a:p>
            <a:pPr>
              <a:lnSpc>
                <a:spcPct val="120000"/>
              </a:lnSpc>
              <a:buFont typeface="Arial" panose="020B0604020202020204" pitchFamily="34" charset="0"/>
              <a:buChar char="•"/>
            </a:pPr>
            <a:r>
              <a:rPr lang="zh-CN" altLang="en-US" sz="2000" dirty="0"/>
              <a:t>肠壁薄，粘膜血管丰富，通透性高。</a:t>
            </a: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442376" cy="399579"/>
          </a:xfrm>
        </p:spPr>
        <p:txBody>
          <a:bodyPr>
            <a:normAutofit fontScale="90000"/>
          </a:bodyPr>
          <a:lstStyle/>
          <a:p>
            <a:r>
              <a:rPr lang="zh-CN" altLang="en-US" dirty="0"/>
              <a:t>儿童药代动力学特点</a:t>
            </a:r>
            <a:r>
              <a:rPr lang="en-US" altLang="zh-CN" dirty="0"/>
              <a:t>—</a:t>
            </a:r>
            <a:r>
              <a:rPr lang="zh-CN" altLang="en-US" dirty="0"/>
              <a:t>吸收</a:t>
            </a:r>
            <a:endParaRPr kumimoji="1" lang="zh-CN" altLang="en-US" dirty="0"/>
          </a:p>
        </p:txBody>
      </p:sp>
      <p:sp>
        <p:nvSpPr>
          <p:cNvPr id="3" name="内容占位符 2"/>
          <p:cNvSpPr>
            <a:spLocks noGrp="1"/>
          </p:cNvSpPr>
          <p:nvPr>
            <p:ph idx="1"/>
          </p:nvPr>
        </p:nvSpPr>
        <p:spPr>
          <a:xfrm>
            <a:off x="3287688" y="1844824"/>
            <a:ext cx="5688632" cy="2448272"/>
          </a:xfrm>
        </p:spPr>
        <p:txBody>
          <a:bodyPr>
            <a:normAutofit/>
          </a:bodyPr>
          <a:lstStyle/>
          <a:p>
            <a:pPr>
              <a:lnSpc>
                <a:spcPct val="150000"/>
              </a:lnSpc>
              <a:buNone/>
            </a:pPr>
            <a:r>
              <a:rPr lang="zh-CN" altLang="en-US" sz="2400" dirty="0"/>
              <a:t>肌注：不提倡</a:t>
            </a:r>
          </a:p>
          <a:p>
            <a:pPr>
              <a:lnSpc>
                <a:spcPct val="150000"/>
              </a:lnSpc>
              <a:buNone/>
            </a:pPr>
            <a:r>
              <a:rPr lang="zh-CN" altLang="en-US" sz="2400" dirty="0"/>
              <a:t>皮肤黏膜给药：切勿过量</a:t>
            </a:r>
          </a:p>
          <a:p>
            <a:pPr>
              <a:lnSpc>
                <a:spcPct val="150000"/>
              </a:lnSpc>
              <a:buNone/>
            </a:pPr>
            <a:r>
              <a:rPr lang="zh-CN" altLang="zh-CN" sz="2400" dirty="0"/>
              <a:t>最佳给药方式是静脉或直肠给药</a:t>
            </a:r>
            <a:endParaRPr lang="zh-CN" altLang="en-US" sz="2400" dirty="0"/>
          </a:p>
          <a:p>
            <a:pPr>
              <a:lnSpc>
                <a:spcPct val="150000"/>
              </a:lnSpc>
            </a:pPr>
            <a:endParaRPr kumimoji="1" lang="zh-CN" altLang="en-US" sz="2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Rot="1" noChangeArrowheads="1"/>
          </p:cNvSpPr>
          <p:nvPr>
            <p:ph type="title"/>
          </p:nvPr>
        </p:nvSpPr>
        <p:spPr>
          <a:xfrm>
            <a:off x="2294892" y="188640"/>
            <a:ext cx="8229600" cy="857250"/>
          </a:xfrm>
        </p:spPr>
        <p:txBody>
          <a:bodyPr/>
          <a:lstStyle/>
          <a:p>
            <a:pPr eaLnBrk="1" hangingPunct="1">
              <a:defRPr/>
            </a:pPr>
            <a:r>
              <a:rPr lang="zh-CN" altLang="en-US" b="1" dirty="0"/>
              <a:t>儿童药代动力学特点</a:t>
            </a:r>
            <a:r>
              <a:rPr lang="en-US" altLang="zh-CN" b="1" dirty="0"/>
              <a:t>—</a:t>
            </a:r>
            <a:r>
              <a:rPr lang="zh-CN" altLang="en-US" b="1" dirty="0"/>
              <a:t>分布</a:t>
            </a:r>
          </a:p>
        </p:txBody>
      </p:sp>
      <p:sp>
        <p:nvSpPr>
          <p:cNvPr id="26626" name="Rectangle 3"/>
          <p:cNvSpPr>
            <a:spLocks noGrp="1" noRot="1" noChangeArrowheads="1"/>
          </p:cNvSpPr>
          <p:nvPr>
            <p:ph idx="1"/>
          </p:nvPr>
        </p:nvSpPr>
        <p:spPr>
          <a:xfrm>
            <a:off x="2197299" y="1045890"/>
            <a:ext cx="8316924" cy="3281536"/>
          </a:xfrm>
        </p:spPr>
        <p:txBody>
          <a:bodyPr>
            <a:noAutofit/>
          </a:bodyPr>
          <a:lstStyle/>
          <a:p>
            <a:pPr eaLnBrk="1" hangingPunct="1">
              <a:lnSpc>
                <a:spcPct val="150000"/>
              </a:lnSpc>
              <a:buFont typeface="Wingdings" panose="05000000000000000000" pitchFamily="2" charset="2"/>
              <a:buNone/>
            </a:pPr>
            <a:r>
              <a:rPr lang="zh-CN" altLang="en-US" sz="2400" dirty="0">
                <a:solidFill>
                  <a:schemeClr val="hlink"/>
                </a:solidFill>
              </a:rPr>
              <a:t> </a:t>
            </a:r>
            <a:endParaRPr lang="zh-CN" altLang="en-US" sz="2400" dirty="0"/>
          </a:p>
          <a:p>
            <a:pPr eaLnBrk="1" hangingPunct="1">
              <a:lnSpc>
                <a:spcPct val="150000"/>
              </a:lnSpc>
              <a:buClr>
                <a:srgbClr val="00B0F0"/>
              </a:buClr>
              <a:buFont typeface="Wingdings" panose="05000000000000000000" pitchFamily="2" charset="2"/>
              <a:buChar char="Ø"/>
            </a:pPr>
            <a:r>
              <a:rPr lang="zh-CN" altLang="en-US" sz="2400" dirty="0"/>
              <a:t>体内的液体重量占其体重的比例较大；</a:t>
            </a:r>
          </a:p>
          <a:p>
            <a:pPr eaLnBrk="1" hangingPunct="1">
              <a:lnSpc>
                <a:spcPct val="150000"/>
              </a:lnSpc>
              <a:buClr>
                <a:srgbClr val="00B0F0"/>
              </a:buClr>
              <a:buFont typeface="Wingdings" panose="05000000000000000000" pitchFamily="2" charset="2"/>
              <a:buChar char="Ø"/>
            </a:pPr>
            <a:r>
              <a:rPr lang="zh-CN" altLang="en-US" sz="2400" dirty="0"/>
              <a:t>婴幼儿血浆蛋白低，药物的结合率低，致使血中游离型药物浓度高；</a:t>
            </a:r>
          </a:p>
          <a:p>
            <a:pPr eaLnBrk="1" hangingPunct="1">
              <a:lnSpc>
                <a:spcPct val="150000"/>
              </a:lnSpc>
              <a:buClr>
                <a:srgbClr val="00B0F0"/>
              </a:buClr>
              <a:buFont typeface="Wingdings" panose="05000000000000000000" pitchFamily="2" charset="2"/>
              <a:buChar char="Ø"/>
            </a:pPr>
            <a:r>
              <a:rPr lang="zh-CN" altLang="en-US" sz="2400" dirty="0"/>
              <a:t>新生儿及婴儿的血脑屏障发育未尽完善，通透性较大。</a:t>
            </a:r>
          </a:p>
          <a:p>
            <a:pPr>
              <a:lnSpc>
                <a:spcPct val="150000"/>
              </a:lnSpc>
              <a:buClr>
                <a:srgbClr val="00B0F0"/>
              </a:buClr>
              <a:buFont typeface="Wingdings" panose="05000000000000000000" pitchFamily="2" charset="2"/>
              <a:buChar char="Ø"/>
            </a:pPr>
            <a:r>
              <a:rPr lang="zh-CN" altLang="en-US" sz="2400" dirty="0"/>
              <a:t>生理水分比例较成人高，水溶性的药物</a:t>
            </a:r>
            <a:r>
              <a:rPr lang="en-US" altLang="zh-CN" sz="2400" dirty="0"/>
              <a:t>VD</a:t>
            </a:r>
            <a:r>
              <a:rPr lang="zh-CN" altLang="en-US" sz="2400" dirty="0"/>
              <a:t>较成人大，单次给药剂量比成人高</a:t>
            </a:r>
          </a:p>
          <a:p>
            <a:pPr eaLnBrk="1" hangingPunct="1">
              <a:lnSpc>
                <a:spcPct val="150000"/>
              </a:lnSpc>
              <a:buFont typeface="Wingdings" panose="05000000000000000000" pitchFamily="2" charset="2"/>
              <a:buChar char="Ø"/>
            </a:pPr>
            <a:endParaRPr lang="zh-CN" altLang="en-US" sz="2400"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Rot="1" noChangeArrowheads="1"/>
          </p:cNvSpPr>
          <p:nvPr>
            <p:ph type="title"/>
          </p:nvPr>
        </p:nvSpPr>
        <p:spPr>
          <a:xfrm>
            <a:off x="2143621" y="188640"/>
            <a:ext cx="8229600" cy="857250"/>
          </a:xfrm>
        </p:spPr>
        <p:txBody>
          <a:bodyPr/>
          <a:lstStyle/>
          <a:p>
            <a:pPr eaLnBrk="1" hangingPunct="1">
              <a:defRPr/>
            </a:pPr>
            <a:r>
              <a:rPr lang="zh-CN" altLang="en-US" b="1" dirty="0"/>
              <a:t>儿童药代动力学特点</a:t>
            </a:r>
            <a:r>
              <a:rPr lang="en-US" altLang="zh-CN" b="1" dirty="0"/>
              <a:t>—</a:t>
            </a:r>
            <a:r>
              <a:rPr lang="zh-CN" altLang="en-US" b="1" dirty="0"/>
              <a:t>代谢</a:t>
            </a:r>
          </a:p>
        </p:txBody>
      </p:sp>
      <p:sp>
        <p:nvSpPr>
          <p:cNvPr id="28674" name="Rectangle 3"/>
          <p:cNvSpPr>
            <a:spLocks noGrp="1" noRot="1" noChangeArrowheads="1"/>
          </p:cNvSpPr>
          <p:nvPr>
            <p:ph idx="1"/>
          </p:nvPr>
        </p:nvSpPr>
        <p:spPr>
          <a:xfrm>
            <a:off x="2152650" y="1855981"/>
            <a:ext cx="7886700" cy="4621459"/>
          </a:xfrm>
        </p:spPr>
        <p:txBody>
          <a:bodyPr>
            <a:normAutofit/>
          </a:bodyPr>
          <a:lstStyle/>
          <a:p>
            <a:pPr eaLnBrk="1" hangingPunct="1">
              <a:buFont typeface="Wingdings" panose="05000000000000000000" pitchFamily="2" charset="2"/>
              <a:buNone/>
            </a:pPr>
            <a:r>
              <a:rPr lang="en-US" altLang="zh-CN" sz="2400" dirty="0">
                <a:solidFill>
                  <a:schemeClr val="hlink"/>
                </a:solidFill>
              </a:rPr>
              <a:t>  </a:t>
            </a:r>
            <a:r>
              <a:rPr lang="zh-CN" altLang="en-US" sz="2400" dirty="0">
                <a:solidFill>
                  <a:schemeClr val="hlink"/>
                </a:solidFill>
              </a:rPr>
              <a:t>易出现毒副作用：酶系统未健全，代谢能力低</a:t>
            </a:r>
          </a:p>
          <a:p>
            <a:pPr eaLnBrk="1" hangingPunct="1">
              <a:lnSpc>
                <a:spcPct val="150000"/>
              </a:lnSpc>
              <a:buFont typeface="Wingdings" panose="05000000000000000000" pitchFamily="2" charset="2"/>
              <a:buChar char="ü"/>
            </a:pPr>
            <a:r>
              <a:rPr lang="zh-CN" altLang="en-US" sz="2400" dirty="0"/>
              <a:t>  </a:t>
            </a:r>
            <a:r>
              <a:rPr lang="zh-CN" altLang="en-US" sz="2000" dirty="0"/>
              <a:t> 婴幼儿肝酶系统发育不成熟，如葡萄糖醛酸转移酶、乙酰酯酶、尿嘧啶二磷酸葡萄糖脱氢酶等</a:t>
            </a:r>
            <a:r>
              <a:rPr lang="en-US" altLang="zh-CN" sz="2000" dirty="0"/>
              <a:t>,</a:t>
            </a:r>
            <a:r>
              <a:rPr lang="zh-CN" altLang="en-US" sz="2000" dirty="0"/>
              <a:t>许多药物在体内不能充分代谢而引起一些毒副作用；</a:t>
            </a:r>
            <a:endParaRPr lang="en-US" altLang="zh-CN" sz="2000" dirty="0"/>
          </a:p>
          <a:p>
            <a:pPr eaLnBrk="1" hangingPunct="1">
              <a:lnSpc>
                <a:spcPct val="150000"/>
              </a:lnSpc>
              <a:buFont typeface="Wingdings" panose="05000000000000000000" pitchFamily="2" charset="2"/>
              <a:buChar char="ü"/>
            </a:pPr>
            <a:r>
              <a:rPr lang="zh-CN" altLang="en-US" sz="2000" dirty="0"/>
              <a:t>   如在患有缺氧、呼吸功能或心功能不全、黄疸等疾病时。药物的转化清除变得更慢，即使给予常用的药物剂量，也容易蓄积中毒。</a:t>
            </a: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rrowheads="1"/>
          </p:cNvSpPr>
          <p:nvPr>
            <p:ph type="title"/>
          </p:nvPr>
        </p:nvSpPr>
        <p:spPr>
          <a:xfrm>
            <a:off x="838200" y="365125"/>
            <a:ext cx="10082336" cy="255563"/>
          </a:xfrm>
        </p:spPr>
        <p:txBody>
          <a:bodyPr>
            <a:normAutofit fontScale="90000"/>
          </a:bodyPr>
          <a:lstStyle/>
          <a:p>
            <a:pPr eaLnBrk="1" hangingPunct="1">
              <a:defRPr/>
            </a:pPr>
            <a:r>
              <a:rPr lang="zh-CN" altLang="en-US" b="1" dirty="0"/>
              <a:t>儿童药代动力学特点</a:t>
            </a:r>
            <a:r>
              <a:rPr lang="en-US" altLang="zh-CN" b="1" dirty="0"/>
              <a:t>—</a:t>
            </a:r>
            <a:r>
              <a:rPr lang="zh-CN" altLang="en-US" b="1" dirty="0"/>
              <a:t>排泄</a:t>
            </a:r>
          </a:p>
        </p:txBody>
      </p:sp>
      <p:sp>
        <p:nvSpPr>
          <p:cNvPr id="2" name="文本框 1"/>
          <p:cNvSpPr txBox="1"/>
          <p:nvPr/>
        </p:nvSpPr>
        <p:spPr>
          <a:xfrm>
            <a:off x="2783840" y="1700530"/>
            <a:ext cx="7070090" cy="3415030"/>
          </a:xfrm>
          <a:prstGeom prst="rect">
            <a:avLst/>
          </a:prstGeom>
          <a:noFill/>
        </p:spPr>
        <p:txBody>
          <a:bodyPr wrap="square" rtlCol="0" anchor="t">
            <a:spAutoFit/>
          </a:bodyPr>
          <a:lstStyle/>
          <a:p>
            <a:pPr marL="342900" indent="-342900">
              <a:lnSpc>
                <a:spcPct val="150000"/>
              </a:lnSpc>
              <a:buClr>
                <a:srgbClr val="00B0F0"/>
              </a:buClr>
              <a:buFont typeface="Wingdings" panose="05000000000000000000" charset="0"/>
              <a:buChar char="Ø"/>
            </a:pPr>
            <a:r>
              <a:rPr lang="zh-CN" altLang="en-US" sz="2400" b="1" dirty="0">
                <a:solidFill>
                  <a:schemeClr val="hlink"/>
                </a:solidFill>
                <a:latin typeface="微软雅黑" panose="020B0503020204020204" charset="-122"/>
                <a:ea typeface="微软雅黑" panose="020B0503020204020204" charset="-122"/>
                <a:cs typeface="微软雅黑" panose="020B0503020204020204" charset="-122"/>
                <a:sym typeface="+mn-ea"/>
              </a:rPr>
              <a:t>排泄慢</a:t>
            </a:r>
          </a:p>
          <a:p>
            <a:pPr lvl="1">
              <a:lnSpc>
                <a:spcPct val="150000"/>
              </a:lnSpc>
              <a:buClr>
                <a:srgbClr val="00B0F0"/>
              </a:buClr>
            </a:pPr>
            <a:r>
              <a:rPr lang="en-US" altLang="zh-CN" sz="2400" dirty="0">
                <a:solidFill>
                  <a:schemeClr val="hlink"/>
                </a:solidFill>
                <a:latin typeface="微软雅黑" panose="020B0503020204020204" charset="-122"/>
                <a:ea typeface="微软雅黑" panose="020B0503020204020204" charset="-122"/>
                <a:cs typeface="微软雅黑" panose="020B0503020204020204" charset="-122"/>
                <a:sym typeface="+mn-ea"/>
              </a:rPr>
              <a:t>      </a:t>
            </a:r>
            <a:r>
              <a:rPr lang="zh-CN" altLang="en-US" sz="2400" dirty="0">
                <a:solidFill>
                  <a:schemeClr val="hlink"/>
                </a:solidFill>
                <a:latin typeface="微软雅黑" panose="020B0503020204020204" charset="-122"/>
                <a:ea typeface="微软雅黑" panose="020B0503020204020204" charset="-122"/>
                <a:cs typeface="微软雅黑" panose="020B0503020204020204" charset="-122"/>
                <a:sym typeface="+mn-ea"/>
              </a:rPr>
              <a:t>肾功能发育不完善，体内药物排泄慢、半衰期延长高血药浓度持续时间长</a:t>
            </a:r>
            <a:endParaRPr lang="zh-CN" altLang="en-US" sz="2000" dirty="0">
              <a:latin typeface="微软雅黑" panose="020B0503020204020204" charset="-122"/>
              <a:ea typeface="微软雅黑" panose="020B0503020204020204" charset="-122"/>
              <a:cs typeface="微软雅黑" panose="020B0503020204020204" charset="-122"/>
            </a:endParaRPr>
          </a:p>
          <a:p>
            <a:pPr marL="342900" indent="-342900">
              <a:lnSpc>
                <a:spcPct val="150000"/>
              </a:lnSpc>
              <a:buClr>
                <a:srgbClr val="00B0F0"/>
              </a:buClr>
              <a:buFont typeface="Wingdings" panose="05000000000000000000" charset="0"/>
              <a:buChar char="Ø"/>
            </a:pPr>
            <a:r>
              <a:rPr lang="zh-CN" altLang="en-US" sz="2400" b="1" dirty="0">
                <a:solidFill>
                  <a:schemeClr val="hlink"/>
                </a:solidFill>
                <a:latin typeface="微软雅黑" panose="020B0503020204020204" charset="-122"/>
                <a:ea typeface="微软雅黑" panose="020B0503020204020204" charset="-122"/>
                <a:cs typeface="微软雅黑" panose="020B0503020204020204" charset="-122"/>
                <a:sym typeface="+mn-ea"/>
              </a:rPr>
              <a:t>易发生药物中毒 </a:t>
            </a:r>
          </a:p>
          <a:p>
            <a:pPr lvl="1">
              <a:lnSpc>
                <a:spcPct val="150000"/>
              </a:lnSpc>
              <a:buClr>
                <a:srgbClr val="00B0F0"/>
              </a:buClr>
            </a:pPr>
            <a:r>
              <a:rPr lang="en-US" altLang="zh-CN" sz="2400" dirty="0">
                <a:solidFill>
                  <a:schemeClr val="hlink"/>
                </a:solidFill>
                <a:latin typeface="微软雅黑" panose="020B0503020204020204" charset="-122"/>
                <a:ea typeface="微软雅黑" panose="020B0503020204020204" charset="-122"/>
                <a:cs typeface="微软雅黑" panose="020B0503020204020204" charset="-122"/>
                <a:sym typeface="+mn-ea"/>
              </a:rPr>
              <a:t>      </a:t>
            </a:r>
            <a:r>
              <a:rPr lang="zh-CN" altLang="en-US" sz="2400" dirty="0">
                <a:solidFill>
                  <a:schemeClr val="hlink"/>
                </a:solidFill>
                <a:latin typeface="微软雅黑" panose="020B0503020204020204" charset="-122"/>
                <a:ea typeface="微软雅黑" panose="020B0503020204020204" charset="-122"/>
                <a:cs typeface="微软雅黑" panose="020B0503020204020204" charset="-122"/>
                <a:sym typeface="+mn-ea"/>
              </a:rPr>
              <a:t>肾脏约在34-36周时才发育完全，肾功能约于1-2岁时达到与成人相同的肾小球滤过速率</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rrowheads="1"/>
          </p:cNvSpPr>
          <p:nvPr>
            <p:ph type="title"/>
          </p:nvPr>
        </p:nvSpPr>
        <p:spPr>
          <a:xfrm>
            <a:off x="838200" y="365125"/>
            <a:ext cx="10514384" cy="399579"/>
          </a:xfrm>
        </p:spPr>
        <p:txBody>
          <a:bodyPr>
            <a:normAutofit fontScale="90000"/>
          </a:bodyPr>
          <a:lstStyle/>
          <a:p>
            <a:pPr eaLnBrk="1" hangingPunct="1">
              <a:defRPr/>
            </a:pPr>
            <a:r>
              <a:rPr lang="zh-CN" altLang="en-US" b="1" dirty="0"/>
              <a:t>选择合适的药物</a:t>
            </a:r>
          </a:p>
        </p:txBody>
      </p:sp>
      <p:sp>
        <p:nvSpPr>
          <p:cNvPr id="30722" name="Rectangle 3"/>
          <p:cNvSpPr>
            <a:spLocks noGrp="1" noRot="1" noChangeArrowheads="1"/>
          </p:cNvSpPr>
          <p:nvPr>
            <p:ph idx="1"/>
          </p:nvPr>
        </p:nvSpPr>
        <p:spPr>
          <a:xfrm>
            <a:off x="2477598" y="2078851"/>
            <a:ext cx="3618402" cy="3394472"/>
          </a:xfrm>
        </p:spPr>
        <p:txBody>
          <a:bodyPr>
            <a:noAutofit/>
          </a:bodyPr>
          <a:lstStyle/>
          <a:p>
            <a:pPr eaLnBrk="1" hangingPunct="1">
              <a:lnSpc>
                <a:spcPct val="150000"/>
              </a:lnSpc>
              <a:buFont typeface="Wingdings" panose="05000000000000000000" pitchFamily="2" charset="2"/>
              <a:buNone/>
            </a:pPr>
            <a:r>
              <a:rPr lang="en-US" altLang="zh-CN" sz="2400" dirty="0"/>
              <a:t>      </a:t>
            </a:r>
            <a:r>
              <a:rPr lang="zh-CN" altLang="en-US" sz="2400" dirty="0"/>
              <a:t>选择用药的主要依据是</a:t>
            </a:r>
            <a:r>
              <a:rPr lang="zh-CN" altLang="en-US" b="1" dirty="0"/>
              <a:t>小儿年龄、病种</a:t>
            </a:r>
            <a:r>
              <a:rPr lang="zh-CN" altLang="en-US" dirty="0"/>
              <a:t>和</a:t>
            </a:r>
            <a:r>
              <a:rPr lang="zh-CN" altLang="en-US" b="1" dirty="0"/>
              <a:t>病情</a:t>
            </a:r>
            <a:r>
              <a:rPr lang="zh-CN" altLang="en-US" sz="2400" dirty="0"/>
              <a:t>，同时要考虑小儿对药物的特殊反应和药物的远期影响。</a:t>
            </a:r>
          </a:p>
          <a:p>
            <a:pPr eaLnBrk="1" hangingPunct="1">
              <a:lnSpc>
                <a:spcPct val="150000"/>
              </a:lnSpc>
              <a:buFont typeface="Wingdings" panose="05000000000000000000" pitchFamily="2" charset="2"/>
              <a:buNone/>
            </a:pPr>
            <a:r>
              <a:rPr lang="zh-CN" altLang="en-US" sz="2400" dirty="0"/>
              <a:t>     </a:t>
            </a:r>
          </a:p>
        </p:txBody>
      </p:sp>
      <p:pic>
        <p:nvPicPr>
          <p:cNvPr id="2" name="图片 1"/>
          <p:cNvPicPr>
            <a:picLocks noChangeAspect="1"/>
          </p:cNvPicPr>
          <p:nvPr/>
        </p:nvPicPr>
        <p:blipFill>
          <a:blip r:embed="rId2"/>
          <a:stretch>
            <a:fillRect/>
          </a:stretch>
        </p:blipFill>
        <p:spPr>
          <a:xfrm>
            <a:off x="6582054" y="2402886"/>
            <a:ext cx="2466274" cy="246627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rrowheads="1"/>
          </p:cNvSpPr>
          <p:nvPr>
            <p:ph type="title"/>
          </p:nvPr>
        </p:nvSpPr>
        <p:spPr>
          <a:xfrm>
            <a:off x="838200" y="365125"/>
            <a:ext cx="10226352" cy="315912"/>
          </a:xfrm>
        </p:spPr>
        <p:txBody>
          <a:bodyPr>
            <a:normAutofit fontScale="90000"/>
          </a:bodyPr>
          <a:lstStyle/>
          <a:p>
            <a:pPr eaLnBrk="1" hangingPunct="1">
              <a:defRPr/>
            </a:pPr>
            <a:r>
              <a:rPr lang="zh-CN" altLang="en-US" b="1" dirty="0">
                <a:latin typeface="宋体" panose="02010600030101010101" pitchFamily="2" charset="-122"/>
              </a:rPr>
              <a:t>按年龄计算</a:t>
            </a:r>
            <a:endParaRPr lang="zh-CN" altLang="en-US" b="1" dirty="0"/>
          </a:p>
        </p:txBody>
      </p:sp>
      <p:sp>
        <p:nvSpPr>
          <p:cNvPr id="56322" name="Rectangle 3"/>
          <p:cNvSpPr>
            <a:spLocks noGrp="1" noRot="1" noChangeArrowheads="1"/>
          </p:cNvSpPr>
          <p:nvPr>
            <p:ph idx="1"/>
          </p:nvPr>
        </p:nvSpPr>
        <p:spPr>
          <a:xfrm>
            <a:off x="838200" y="1844824"/>
            <a:ext cx="10515600" cy="4351338"/>
          </a:xfrm>
        </p:spPr>
        <p:txBody>
          <a:bodyPr>
            <a:normAutofit/>
          </a:bodyPr>
          <a:lstStyle/>
          <a:p>
            <a:pPr eaLnBrk="1" hangingPunct="1">
              <a:lnSpc>
                <a:spcPct val="150000"/>
              </a:lnSpc>
              <a:buFont typeface="Wingdings" panose="05000000000000000000" pitchFamily="2" charset="2"/>
              <a:buNone/>
            </a:pPr>
            <a:r>
              <a:rPr lang="zh-CN" altLang="en-US" sz="2400" dirty="0"/>
              <a:t>   </a:t>
            </a:r>
            <a:r>
              <a:rPr lang="en-US" altLang="zh-CN" sz="2400" dirty="0" err="1"/>
              <a:t>Fried’s</a:t>
            </a:r>
            <a:r>
              <a:rPr lang="zh-CN" altLang="en-US" sz="2400" dirty="0"/>
              <a:t>公式：婴儿药量</a:t>
            </a:r>
            <a:r>
              <a:rPr lang="en-US" altLang="zh-CN" sz="2400" dirty="0"/>
              <a:t>=</a:t>
            </a:r>
            <a:r>
              <a:rPr lang="zh-CN" altLang="en-US" sz="2400" dirty="0"/>
              <a:t>月龄</a:t>
            </a:r>
            <a:r>
              <a:rPr lang="en-US" altLang="zh-CN" sz="2400" dirty="0"/>
              <a:t>×</a:t>
            </a:r>
            <a:r>
              <a:rPr lang="zh-CN" altLang="en-US" sz="2400" dirty="0"/>
              <a:t>成人剂量</a:t>
            </a:r>
            <a:r>
              <a:rPr lang="en-US" altLang="zh-CN" sz="2400" dirty="0"/>
              <a:t>/150</a:t>
            </a:r>
            <a:endParaRPr lang="zh-CN" altLang="en-US" sz="2400" dirty="0"/>
          </a:p>
          <a:p>
            <a:pPr eaLnBrk="1" hangingPunct="1">
              <a:lnSpc>
                <a:spcPct val="150000"/>
              </a:lnSpc>
              <a:buFont typeface="Wingdings" panose="05000000000000000000" pitchFamily="2" charset="2"/>
              <a:buNone/>
            </a:pPr>
            <a:r>
              <a:rPr lang="zh-CN" altLang="en-US" sz="2400" dirty="0"/>
              <a:t>   </a:t>
            </a:r>
            <a:r>
              <a:rPr lang="en-US" altLang="zh-CN" sz="2400" dirty="0"/>
              <a:t>Young’s</a:t>
            </a:r>
            <a:r>
              <a:rPr lang="zh-CN" altLang="en-US" sz="2400" dirty="0"/>
              <a:t>公式：小儿药量</a:t>
            </a:r>
            <a:r>
              <a:rPr lang="en-US" altLang="zh-CN" sz="2400" dirty="0"/>
              <a:t>=(</a:t>
            </a:r>
            <a:r>
              <a:rPr lang="zh-CN" altLang="en-US" sz="2400" dirty="0"/>
              <a:t>年龄</a:t>
            </a:r>
            <a:r>
              <a:rPr lang="en-US" altLang="zh-CN" sz="2400" dirty="0"/>
              <a:t>×</a:t>
            </a:r>
            <a:r>
              <a:rPr lang="zh-CN" altLang="en-US" sz="2400" dirty="0"/>
              <a:t>成人剂量</a:t>
            </a:r>
            <a:r>
              <a:rPr lang="en-US" altLang="zh-CN" sz="2400" dirty="0"/>
              <a:t>)/(</a:t>
            </a:r>
            <a:r>
              <a:rPr lang="zh-CN" altLang="en-US" sz="2400" dirty="0"/>
              <a:t>年龄</a:t>
            </a:r>
            <a:r>
              <a:rPr lang="en-US" altLang="zh-CN" sz="2400" dirty="0"/>
              <a:t>+12)</a:t>
            </a:r>
          </a:p>
          <a:p>
            <a:pPr eaLnBrk="1" hangingPunct="1">
              <a:lnSpc>
                <a:spcPct val="150000"/>
              </a:lnSpc>
              <a:buFont typeface="Wingdings" panose="05000000000000000000" pitchFamily="2" charset="2"/>
              <a:buNone/>
            </a:pPr>
            <a:r>
              <a:rPr lang="zh-CN" altLang="en-US" sz="2400" dirty="0"/>
              <a:t> </a:t>
            </a:r>
          </a:p>
          <a:p>
            <a:pPr eaLnBrk="1" hangingPunct="1">
              <a:lnSpc>
                <a:spcPct val="150000"/>
              </a:lnSpc>
              <a:buFont typeface="Wingdings" panose="05000000000000000000" pitchFamily="2" charset="2"/>
              <a:buNone/>
            </a:pPr>
            <a:r>
              <a:rPr lang="zh-CN" altLang="en-US" sz="2000" b="1" dirty="0">
                <a:solidFill>
                  <a:schemeClr val="hlink"/>
                </a:solidFill>
              </a:rPr>
              <a:t>方法评价：</a:t>
            </a:r>
            <a:r>
              <a:rPr lang="zh-CN" altLang="en-US" sz="2000" b="1" dirty="0"/>
              <a:t>比较简单易行剂量，幅度大、不需十分精确的药物，如镇咳药、助消化药等可按年龄计算。</a:t>
            </a:r>
          </a:p>
          <a:p>
            <a:pPr eaLnBrk="1" hangingPunct="1">
              <a:lnSpc>
                <a:spcPct val="150000"/>
              </a:lnSpc>
              <a:buFont typeface="Wingdings" panose="05000000000000000000" pitchFamily="2" charset="2"/>
              <a:buNone/>
            </a:pPr>
            <a:r>
              <a:rPr lang="zh-CN" altLang="en-US" sz="2400" dirty="0"/>
              <a:t>  </a:t>
            </a:r>
            <a:endParaRPr lang="zh-CN" altLang="en-US" sz="2400" dirty="0">
              <a:solidFill>
                <a:schemeClr val="hlink"/>
              </a:solidFill>
            </a:endParaRPr>
          </a:p>
          <a:p>
            <a:pPr eaLnBrk="1" hangingPunct="1">
              <a:lnSpc>
                <a:spcPct val="150000"/>
              </a:lnSpc>
              <a:buFont typeface="Wingdings" panose="05000000000000000000" pitchFamily="2" charset="2"/>
              <a:buNone/>
            </a:pPr>
            <a:endParaRPr lang="en-US" altLang="zh-CN"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Rot="1" noChangeArrowheads="1"/>
          </p:cNvSpPr>
          <p:nvPr>
            <p:ph type="title"/>
          </p:nvPr>
        </p:nvSpPr>
        <p:spPr>
          <a:xfrm>
            <a:off x="838200" y="365125"/>
            <a:ext cx="10370368" cy="543595"/>
          </a:xfrm>
        </p:spPr>
        <p:txBody>
          <a:bodyPr>
            <a:normAutofit fontScale="90000"/>
          </a:bodyPr>
          <a:lstStyle/>
          <a:p>
            <a:pPr eaLnBrk="1" hangingPunct="1">
              <a:lnSpc>
                <a:spcPct val="80000"/>
              </a:lnSpc>
              <a:buFont typeface="Wingdings" panose="05000000000000000000" pitchFamily="2" charset="2"/>
              <a:buNone/>
              <a:defRPr/>
            </a:pPr>
            <a:r>
              <a:rPr lang="zh-CN" altLang="en-US" b="1" dirty="0">
                <a:latin typeface="宋体" panose="02010600030101010101" pitchFamily="2" charset="-122"/>
              </a:rPr>
              <a:t>按体重计算：</a:t>
            </a:r>
          </a:p>
        </p:txBody>
      </p:sp>
      <p:sp>
        <p:nvSpPr>
          <p:cNvPr id="57346" name="Rectangle 3"/>
          <p:cNvSpPr>
            <a:spLocks noGrp="1" noRot="1" noChangeArrowheads="1"/>
          </p:cNvSpPr>
          <p:nvPr>
            <p:ph idx="1"/>
          </p:nvPr>
        </p:nvSpPr>
        <p:spPr/>
        <p:txBody>
          <a:bodyPr/>
          <a:lstStyle/>
          <a:p>
            <a:pPr eaLnBrk="1" hangingPunct="1">
              <a:lnSpc>
                <a:spcPct val="150000"/>
              </a:lnSpc>
            </a:pPr>
            <a:r>
              <a:rPr lang="zh-CN" altLang="en-US" sz="2400" dirty="0">
                <a:solidFill>
                  <a:schemeClr val="hlink"/>
                </a:solidFill>
                <a:latin typeface="宋体" panose="02010600030101010101" pitchFamily="2" charset="-122"/>
              </a:rPr>
              <a:t>药品说明书给定儿童剂量：</a:t>
            </a:r>
          </a:p>
          <a:p>
            <a:pPr eaLnBrk="1" hangingPunct="1">
              <a:lnSpc>
                <a:spcPct val="150000"/>
              </a:lnSpc>
              <a:buFont typeface="Wingdings" panose="05000000000000000000" pitchFamily="2" charset="2"/>
              <a:buNone/>
            </a:pPr>
            <a:r>
              <a:rPr lang="zh-CN" altLang="en-US" sz="2100" dirty="0">
                <a:latin typeface="宋体" panose="02010600030101010101" pitchFamily="2" charset="-122"/>
              </a:rPr>
              <a:t>  </a:t>
            </a:r>
            <a:r>
              <a:rPr lang="zh-CN" altLang="en-US" sz="2000" dirty="0"/>
              <a:t>儿童用药量</a:t>
            </a:r>
            <a:r>
              <a:rPr lang="en-US" altLang="zh-CN" sz="2000" dirty="0"/>
              <a:t>=</a:t>
            </a:r>
            <a:r>
              <a:rPr lang="zh-CN" altLang="en-US" sz="2000" dirty="0"/>
              <a:t>儿童体重</a:t>
            </a:r>
            <a:r>
              <a:rPr lang="en-US" altLang="zh-CN" sz="2000" dirty="0"/>
              <a:t>(kg)×</a:t>
            </a:r>
            <a:r>
              <a:rPr lang="zh-CN" altLang="en-US" sz="2000" dirty="0"/>
              <a:t>给定儿童剂量</a:t>
            </a:r>
            <a:r>
              <a:rPr lang="en-US" altLang="zh-CN" sz="2000" dirty="0"/>
              <a:t>mg/(</a:t>
            </a:r>
            <a:r>
              <a:rPr lang="en-US" altLang="zh-CN" sz="2000" dirty="0" err="1"/>
              <a:t>kg·d</a:t>
            </a:r>
            <a:r>
              <a:rPr lang="zh-CN" altLang="en-US" sz="2000" dirty="0"/>
              <a:t>或次</a:t>
            </a:r>
            <a:r>
              <a:rPr lang="en-US" altLang="zh-CN" sz="2000" dirty="0"/>
              <a:t>)</a:t>
            </a:r>
            <a:endParaRPr lang="zh-CN" altLang="en-US" sz="2000" dirty="0"/>
          </a:p>
          <a:p>
            <a:pPr eaLnBrk="1" hangingPunct="1">
              <a:lnSpc>
                <a:spcPct val="150000"/>
              </a:lnSpc>
            </a:pPr>
            <a:r>
              <a:rPr lang="zh-CN" altLang="en-US" sz="2400" dirty="0">
                <a:solidFill>
                  <a:schemeClr val="hlink"/>
                </a:solidFill>
                <a:latin typeface="宋体" panose="02010600030101010101" pitchFamily="2" charset="-122"/>
              </a:rPr>
              <a:t>无儿童给定剂量</a:t>
            </a:r>
            <a:r>
              <a:rPr lang="zh-CN" altLang="en-US" sz="2400" dirty="0">
                <a:latin typeface="宋体" panose="02010600030101010101" pitchFamily="2" charset="-122"/>
              </a:rPr>
              <a:t>：</a:t>
            </a:r>
          </a:p>
          <a:p>
            <a:pPr eaLnBrk="1" hangingPunct="1">
              <a:lnSpc>
                <a:spcPct val="150000"/>
              </a:lnSpc>
              <a:buFont typeface="Wingdings" panose="05000000000000000000" pitchFamily="2" charset="2"/>
              <a:buNone/>
            </a:pPr>
            <a:r>
              <a:rPr lang="zh-CN" altLang="en-US" sz="2100" dirty="0">
                <a:latin typeface="宋体" panose="02010600030101010101" pitchFamily="2" charset="-122"/>
              </a:rPr>
              <a:t>  </a:t>
            </a:r>
            <a:r>
              <a:rPr lang="zh-CN" altLang="en-US" sz="2000" dirty="0">
                <a:latin typeface="宋体" panose="02010600030101010101" pitchFamily="2" charset="-122"/>
              </a:rPr>
              <a:t>儿童用药量</a:t>
            </a:r>
            <a:r>
              <a:rPr lang="en-US" altLang="zh-CN" sz="2000" dirty="0">
                <a:latin typeface="宋体" panose="02010600030101010101" pitchFamily="2" charset="-122"/>
              </a:rPr>
              <a:t>=</a:t>
            </a:r>
            <a:r>
              <a:rPr lang="zh-CN" altLang="en-US" sz="2000" dirty="0">
                <a:latin typeface="宋体" panose="02010600030101010101" pitchFamily="2" charset="-122"/>
              </a:rPr>
              <a:t>成人剂量</a:t>
            </a:r>
            <a:r>
              <a:rPr lang="en-US" altLang="zh-CN" sz="2000" dirty="0">
                <a:latin typeface="宋体" panose="02010600030101010101" pitchFamily="2" charset="-122"/>
              </a:rPr>
              <a:t>×</a:t>
            </a:r>
            <a:r>
              <a:rPr lang="zh-CN" altLang="en-US" sz="2000" dirty="0">
                <a:latin typeface="宋体" panose="02010600030101010101" pitchFamily="2" charset="-122"/>
              </a:rPr>
              <a:t>小儿体重</a:t>
            </a:r>
            <a:r>
              <a:rPr lang="en-US" altLang="zh-CN" sz="2000" dirty="0">
                <a:latin typeface="宋体" panose="02010600030101010101" pitchFamily="2" charset="-122"/>
              </a:rPr>
              <a:t>(kg)</a:t>
            </a:r>
            <a:r>
              <a:rPr lang="zh-CN" altLang="en-US" sz="2000" dirty="0">
                <a:latin typeface="宋体" panose="02010600030101010101" pitchFamily="2" charset="-122"/>
              </a:rPr>
              <a:t>／</a:t>
            </a:r>
            <a:r>
              <a:rPr lang="en-US" altLang="zh-CN" sz="2000" dirty="0">
                <a:latin typeface="宋体" panose="02010600030101010101" pitchFamily="2" charset="-122"/>
              </a:rPr>
              <a:t>50</a:t>
            </a:r>
            <a:endParaRPr lang="zh-CN" altLang="en-US" sz="2100" dirty="0">
              <a:latin typeface="宋体" panose="02010600030101010101" pitchFamily="2" charset="-122"/>
            </a:endParaRPr>
          </a:p>
          <a:p>
            <a:pPr eaLnBrk="1" hangingPunct="1">
              <a:lnSpc>
                <a:spcPct val="150000"/>
              </a:lnSpc>
              <a:buFont typeface="Wingdings" panose="05000000000000000000" pitchFamily="2" charset="2"/>
              <a:buNone/>
            </a:pPr>
            <a:r>
              <a:rPr lang="en-US" altLang="zh-CN" sz="2000" b="1" dirty="0">
                <a:solidFill>
                  <a:schemeClr val="hlink"/>
                </a:solidFill>
                <a:latin typeface="宋体" panose="02010600030101010101" pitchFamily="2" charset="-122"/>
              </a:rPr>
              <a:t>  </a:t>
            </a:r>
            <a:r>
              <a:rPr lang="zh-CN" altLang="en-US" sz="2000" b="1" dirty="0">
                <a:solidFill>
                  <a:schemeClr val="hlink"/>
                </a:solidFill>
                <a:latin typeface="宋体" panose="02010600030101010101" pitchFamily="2" charset="-122"/>
              </a:rPr>
              <a:t>方法评价：</a:t>
            </a:r>
            <a:r>
              <a:rPr lang="zh-CN" altLang="en-US" sz="2000" b="1" dirty="0">
                <a:latin typeface="宋体" panose="02010600030101010101" pitchFamily="2" charset="-122"/>
              </a:rPr>
              <a:t>简单易记，对年幼儿剂量偏小，对年长儿，特别是体重过重儿剂量偏大。</a:t>
            </a:r>
            <a:endParaRPr lang="en-US" altLang="zh-CN" sz="2000" b="1" dirty="0">
              <a:latin typeface="宋体" panose="02010600030101010101" pitchFamily="2"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Rot="1" noChangeArrowheads="1"/>
          </p:cNvSpPr>
          <p:nvPr>
            <p:ph type="title"/>
          </p:nvPr>
        </p:nvSpPr>
        <p:spPr>
          <a:xfrm>
            <a:off x="838200" y="365125"/>
            <a:ext cx="10442376" cy="399579"/>
          </a:xfrm>
        </p:spPr>
        <p:txBody>
          <a:bodyPr>
            <a:normAutofit fontScale="90000"/>
          </a:bodyPr>
          <a:lstStyle/>
          <a:p>
            <a:pPr marL="67945" indent="-67945">
              <a:defRPr/>
            </a:pPr>
            <a:r>
              <a:rPr lang="zh-CN" altLang="en-US" b="1" dirty="0">
                <a:latin typeface="宋体" panose="02010600030101010101" pitchFamily="2" charset="-122"/>
              </a:rPr>
              <a:t>按体表面积计算：</a:t>
            </a:r>
          </a:p>
        </p:txBody>
      </p:sp>
      <p:sp>
        <p:nvSpPr>
          <p:cNvPr id="58370" name="Rectangle 3"/>
          <p:cNvSpPr>
            <a:spLocks noGrp="1" noRot="1" noChangeArrowheads="1"/>
          </p:cNvSpPr>
          <p:nvPr>
            <p:ph idx="1"/>
          </p:nvPr>
        </p:nvSpPr>
        <p:spPr>
          <a:xfrm>
            <a:off x="2234730" y="1412776"/>
            <a:ext cx="8181751" cy="2914650"/>
          </a:xfrm>
        </p:spPr>
        <p:txBody>
          <a:bodyPr>
            <a:noAutofit/>
          </a:bodyPr>
          <a:lstStyle/>
          <a:p>
            <a:pPr eaLnBrk="1" hangingPunct="1">
              <a:lnSpc>
                <a:spcPct val="160000"/>
              </a:lnSpc>
              <a:buFont typeface="Wingdings" panose="05000000000000000000" pitchFamily="2" charset="2"/>
              <a:buNone/>
            </a:pPr>
            <a:r>
              <a:rPr lang="zh-CN" altLang="en-US" sz="2400" dirty="0"/>
              <a:t> 计算公式为：</a:t>
            </a:r>
          </a:p>
          <a:p>
            <a:pPr eaLnBrk="1" latinLnBrk="1" hangingPunct="1">
              <a:lnSpc>
                <a:spcPct val="160000"/>
              </a:lnSpc>
              <a:buFont typeface="Wingdings" panose="05000000000000000000" pitchFamily="2" charset="2"/>
              <a:buNone/>
            </a:pPr>
            <a:r>
              <a:rPr lang="en-US" altLang="zh-CN" sz="2000" dirty="0"/>
              <a:t>&lt;30kg </a:t>
            </a:r>
            <a:r>
              <a:rPr lang="zh-CN" altLang="en-US" sz="2000" dirty="0"/>
              <a:t>儿童的体表面积</a:t>
            </a:r>
            <a:r>
              <a:rPr lang="en-US" altLang="zh-CN" sz="2000" dirty="0"/>
              <a:t>(m</a:t>
            </a:r>
            <a:r>
              <a:rPr lang="en-US" altLang="zh-CN" sz="2000" baseline="30000" dirty="0"/>
              <a:t>2</a:t>
            </a:r>
            <a:r>
              <a:rPr lang="en-US" altLang="zh-CN" sz="2000" dirty="0"/>
              <a:t>)</a:t>
            </a:r>
            <a:r>
              <a:rPr lang="zh-CN" altLang="en-US" sz="2000" dirty="0"/>
              <a:t>＝体重</a:t>
            </a:r>
            <a:r>
              <a:rPr lang="en-US" altLang="zh-CN" sz="2000" dirty="0"/>
              <a:t>(kg)×0.035+0.1</a:t>
            </a:r>
          </a:p>
          <a:p>
            <a:pPr eaLnBrk="1" latinLnBrk="1" hangingPunct="1">
              <a:lnSpc>
                <a:spcPct val="160000"/>
              </a:lnSpc>
              <a:buFont typeface="Wingdings" panose="05000000000000000000" pitchFamily="2" charset="2"/>
              <a:buNone/>
            </a:pPr>
            <a:r>
              <a:rPr lang="en-US" altLang="zh-CN" sz="2000" dirty="0"/>
              <a:t>&gt;30kg </a:t>
            </a:r>
            <a:r>
              <a:rPr lang="zh-CN" altLang="en-US" sz="2000" dirty="0"/>
              <a:t>儿童体表面积</a:t>
            </a:r>
            <a:r>
              <a:rPr lang="en-US" altLang="zh-CN" sz="2000" dirty="0"/>
              <a:t>(m</a:t>
            </a:r>
            <a:r>
              <a:rPr lang="en-US" altLang="zh-CN" sz="2000" baseline="30000" dirty="0"/>
              <a:t>2</a:t>
            </a:r>
            <a:r>
              <a:rPr lang="en-US" altLang="zh-CN" sz="2000" dirty="0"/>
              <a:t>)</a:t>
            </a:r>
            <a:r>
              <a:rPr lang="zh-CN" altLang="en-US" sz="2000" dirty="0"/>
              <a:t>＝</a:t>
            </a:r>
            <a:r>
              <a:rPr lang="en-US" altLang="zh-CN" sz="2000" dirty="0"/>
              <a:t>[</a:t>
            </a:r>
            <a:r>
              <a:rPr lang="zh-CN" altLang="en-US" sz="2000" dirty="0"/>
              <a:t>体重</a:t>
            </a:r>
            <a:r>
              <a:rPr lang="en-US" altLang="zh-CN" sz="2000" dirty="0"/>
              <a:t>(kg) -30]×0.02+1.05</a:t>
            </a:r>
            <a:endParaRPr lang="zh-CN" altLang="en-US" sz="2000" dirty="0"/>
          </a:p>
          <a:p>
            <a:pPr eaLnBrk="1" hangingPunct="1">
              <a:lnSpc>
                <a:spcPct val="160000"/>
              </a:lnSpc>
              <a:buFont typeface="Wingdings" panose="05000000000000000000" pitchFamily="2" charset="2"/>
              <a:buNone/>
            </a:pPr>
            <a:r>
              <a:rPr lang="zh-CN" altLang="en-US" sz="2400" dirty="0"/>
              <a:t> 儿童用药量</a:t>
            </a:r>
            <a:r>
              <a:rPr lang="en-US" altLang="zh-CN" sz="2400" dirty="0"/>
              <a:t>=</a:t>
            </a:r>
            <a:r>
              <a:rPr lang="zh-CN" altLang="en-US" sz="2400" dirty="0"/>
              <a:t>成人剂量</a:t>
            </a:r>
            <a:r>
              <a:rPr lang="en-US" altLang="zh-CN" sz="2400" dirty="0"/>
              <a:t>×</a:t>
            </a:r>
            <a:r>
              <a:rPr lang="zh-CN" altLang="en-US" sz="2400" dirty="0"/>
              <a:t>儿童体表面积</a:t>
            </a:r>
            <a:r>
              <a:rPr lang="en-US" altLang="zh-CN" sz="2400" dirty="0"/>
              <a:t>/1.73</a:t>
            </a:r>
          </a:p>
          <a:p>
            <a:pPr eaLnBrk="1" hangingPunct="1">
              <a:lnSpc>
                <a:spcPct val="160000"/>
              </a:lnSpc>
              <a:buFont typeface="Wingdings" panose="05000000000000000000" pitchFamily="2" charset="2"/>
              <a:buNone/>
            </a:pPr>
            <a:r>
              <a:rPr lang="en-US" altLang="zh-CN" sz="2000" b="1" dirty="0">
                <a:solidFill>
                  <a:schemeClr val="hlink"/>
                </a:solidFill>
              </a:rPr>
              <a:t>   </a:t>
            </a:r>
            <a:r>
              <a:rPr lang="zh-CN" altLang="en-US" sz="2000" b="1" dirty="0">
                <a:solidFill>
                  <a:schemeClr val="hlink"/>
                </a:solidFill>
              </a:rPr>
              <a:t>方法评价：</a:t>
            </a:r>
            <a:r>
              <a:rPr lang="zh-CN" altLang="en-US" sz="2000" b="1" dirty="0"/>
              <a:t>较按年龄、体重计算更为准确，因其与基础代谢、肾小球滤过率关系更为密切，但计算较为繁琐。</a:t>
            </a:r>
          </a:p>
          <a:p>
            <a:pPr eaLnBrk="1" hangingPunct="1">
              <a:lnSpc>
                <a:spcPct val="160000"/>
              </a:lnSpc>
              <a:buFont typeface="Wingdings" panose="05000000000000000000" pitchFamily="2" charset="2"/>
              <a:buNone/>
            </a:pPr>
            <a:endParaRPr lang="zh-CN" altLang="en-US" sz="2000" b="1"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标题 1"/>
          <p:cNvSpPr>
            <a:spLocks noGrp="1"/>
          </p:cNvSpPr>
          <p:nvPr>
            <p:ph type="title"/>
          </p:nvPr>
        </p:nvSpPr>
        <p:spPr>
          <a:xfrm>
            <a:off x="2351585" y="188640"/>
            <a:ext cx="7488831" cy="648072"/>
          </a:xfrm>
        </p:spPr>
        <p:txBody>
          <a:bodyPr>
            <a:normAutofit fontScale="90000"/>
          </a:bodyPr>
          <a:lstStyle/>
          <a:p>
            <a:pPr eaLnBrk="1" hangingPunct="1">
              <a:defRPr/>
            </a:pPr>
            <a:r>
              <a:rPr lang="zh-CN" altLang="en-US" b="1" dirty="0">
                <a:latin typeface="Tahoma" panose="020B0604030504040204" charset="0"/>
              </a:rPr>
              <a:t>儿童体重与体表面积粗略折算表</a:t>
            </a:r>
          </a:p>
        </p:txBody>
      </p:sp>
      <p:graphicFrame>
        <p:nvGraphicFramePr>
          <p:cNvPr id="35888" name="Group 48"/>
          <p:cNvGraphicFramePr>
            <a:graphicFrameLocks noGrp="1"/>
          </p:cNvGraphicFramePr>
          <p:nvPr>
            <p:ph idx="1"/>
          </p:nvPr>
        </p:nvGraphicFramePr>
        <p:xfrm>
          <a:off x="2855640" y="1988841"/>
          <a:ext cx="6381700" cy="2619503"/>
        </p:xfrm>
        <a:graphic>
          <a:graphicData uri="http://schemas.openxmlformats.org/drawingml/2006/table">
            <a:tbl>
              <a:tblPr/>
              <a:tblGrid>
                <a:gridCol w="885063">
                  <a:extLst>
                    <a:ext uri="{9D8B030D-6E8A-4147-A177-3AD203B41FA5}">
                      <a16:colId xmlns:a16="http://schemas.microsoft.com/office/drawing/2014/main" val="20000"/>
                    </a:ext>
                  </a:extLst>
                </a:gridCol>
                <a:gridCol w="1250781">
                  <a:extLst>
                    <a:ext uri="{9D8B030D-6E8A-4147-A177-3AD203B41FA5}">
                      <a16:colId xmlns:a16="http://schemas.microsoft.com/office/drawing/2014/main" val="20001"/>
                    </a:ext>
                  </a:extLst>
                </a:gridCol>
                <a:gridCol w="871467">
                  <a:extLst>
                    <a:ext uri="{9D8B030D-6E8A-4147-A177-3AD203B41FA5}">
                      <a16:colId xmlns:a16="http://schemas.microsoft.com/office/drawing/2014/main" val="20002"/>
                    </a:ext>
                  </a:extLst>
                </a:gridCol>
                <a:gridCol w="1252141">
                  <a:extLst>
                    <a:ext uri="{9D8B030D-6E8A-4147-A177-3AD203B41FA5}">
                      <a16:colId xmlns:a16="http://schemas.microsoft.com/office/drawing/2014/main" val="20003"/>
                    </a:ext>
                  </a:extLst>
                </a:gridCol>
                <a:gridCol w="871467">
                  <a:extLst>
                    <a:ext uri="{9D8B030D-6E8A-4147-A177-3AD203B41FA5}">
                      <a16:colId xmlns:a16="http://schemas.microsoft.com/office/drawing/2014/main" val="20004"/>
                    </a:ext>
                  </a:extLst>
                </a:gridCol>
                <a:gridCol w="1250781">
                  <a:extLst>
                    <a:ext uri="{9D8B030D-6E8A-4147-A177-3AD203B41FA5}">
                      <a16:colId xmlns:a16="http://schemas.microsoft.com/office/drawing/2014/main" val="20005"/>
                    </a:ext>
                  </a:extLst>
                </a:gridCol>
              </a:tblGrid>
              <a:tr h="716243">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chemeClr val="tx1"/>
                          </a:solidFill>
                          <a:effectLst/>
                          <a:latin typeface="Tahoma" panose="020B0604030504040204" charset="0"/>
                          <a:ea typeface="宋体" panose="02010600030101010101" pitchFamily="2" charset="-122"/>
                        </a:rPr>
                        <a:t>体重（</a:t>
                      </a: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kg</a:t>
                      </a:r>
                      <a:r>
                        <a:rPr kumimoji="0" lang="zh-CN" altLang="en-US" sz="1800" b="1" i="0" u="none" strike="noStrike" cap="none" normalizeH="0" baseline="0">
                          <a:ln>
                            <a:noFill/>
                          </a:ln>
                          <a:solidFill>
                            <a:schemeClr val="tx1"/>
                          </a:solidFill>
                          <a:effectLst/>
                          <a:latin typeface="Tahoma" panose="020B0604030504040204" charset="0"/>
                          <a:ea typeface="宋体" panose="02010600030101010101" pitchFamily="2" charset="-122"/>
                        </a:rPr>
                        <a:t>）</a:t>
                      </a:r>
                      <a:endParaRPr kumimoji="0" lang="zh-CN" altLang="en-US"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chemeClr val="tx1"/>
                          </a:solidFill>
                          <a:effectLst/>
                          <a:latin typeface="Tahoma" panose="020B0604030504040204" charset="0"/>
                          <a:ea typeface="宋体" panose="02010600030101010101" pitchFamily="2" charset="-122"/>
                        </a:rPr>
                        <a:t>体表面积（</a:t>
                      </a: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m</a:t>
                      </a:r>
                      <a:r>
                        <a:rPr kumimoji="0" lang="en-US" altLang="zh-CN" sz="1800" b="1" i="0" u="none" strike="noStrike" cap="none" normalizeH="0" baseline="30000">
                          <a:ln>
                            <a:noFill/>
                          </a:ln>
                          <a:solidFill>
                            <a:schemeClr val="tx1"/>
                          </a:solidFill>
                          <a:effectLst/>
                          <a:latin typeface="Times New Roman" panose="02020603050405020304" charset="0"/>
                          <a:ea typeface="宋体" panose="02010600030101010101" pitchFamily="2" charset="-122"/>
                        </a:rPr>
                        <a:t>2</a:t>
                      </a:r>
                      <a:r>
                        <a:rPr kumimoji="0" lang="zh-CN" altLang="en-US" sz="1800" b="1" i="0" u="none" strike="noStrike" cap="none" normalizeH="0" baseline="0">
                          <a:ln>
                            <a:noFill/>
                          </a:ln>
                          <a:solidFill>
                            <a:schemeClr val="tx1"/>
                          </a:solidFill>
                          <a:effectLst/>
                          <a:latin typeface="Tahoma" panose="020B0604030504040204" charset="0"/>
                          <a:ea typeface="宋体" panose="02010600030101010101" pitchFamily="2" charset="-122"/>
                        </a:rPr>
                        <a:t>）</a:t>
                      </a:r>
                      <a:endParaRPr kumimoji="0" lang="zh-CN" altLang="en-US"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chemeClr val="tx1"/>
                          </a:solidFill>
                          <a:effectLst/>
                          <a:latin typeface="Tahoma" panose="020B0604030504040204" charset="0"/>
                          <a:ea typeface="宋体" panose="02010600030101010101" pitchFamily="2" charset="-122"/>
                        </a:rPr>
                        <a:t>体重（</a:t>
                      </a: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kg</a:t>
                      </a:r>
                      <a:r>
                        <a:rPr kumimoji="0" lang="zh-CN" altLang="en-US" sz="1800" b="1" i="0" u="none" strike="noStrike" cap="none" normalizeH="0" baseline="0">
                          <a:ln>
                            <a:noFill/>
                          </a:ln>
                          <a:solidFill>
                            <a:schemeClr val="tx1"/>
                          </a:solidFill>
                          <a:effectLst/>
                          <a:latin typeface="Tahoma" panose="020B0604030504040204" charset="0"/>
                          <a:ea typeface="宋体" panose="02010600030101010101" pitchFamily="2" charset="-122"/>
                        </a:rPr>
                        <a:t>）</a:t>
                      </a:r>
                      <a:endParaRPr kumimoji="0" lang="zh-CN" altLang="en-US"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chemeClr val="tx1"/>
                          </a:solidFill>
                          <a:effectLst/>
                          <a:latin typeface="Tahoma" panose="020B0604030504040204" charset="0"/>
                          <a:ea typeface="宋体" panose="02010600030101010101" pitchFamily="2" charset="-122"/>
                        </a:rPr>
                        <a:t>体表面积（</a:t>
                      </a: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m</a:t>
                      </a:r>
                      <a:r>
                        <a:rPr kumimoji="0" lang="en-US" altLang="zh-CN" sz="1800" b="1" i="0" u="none" strike="noStrike" cap="none" normalizeH="0" baseline="30000">
                          <a:ln>
                            <a:noFill/>
                          </a:ln>
                          <a:solidFill>
                            <a:schemeClr val="tx1"/>
                          </a:solidFill>
                          <a:effectLst/>
                          <a:latin typeface="Times New Roman" panose="02020603050405020304" charset="0"/>
                          <a:ea typeface="宋体" panose="02010600030101010101" pitchFamily="2" charset="-122"/>
                        </a:rPr>
                        <a:t>2</a:t>
                      </a:r>
                      <a:r>
                        <a:rPr kumimoji="0" lang="zh-CN" altLang="en-US" sz="1800" b="1" i="0" u="none" strike="noStrike" cap="none" normalizeH="0" baseline="0">
                          <a:ln>
                            <a:noFill/>
                          </a:ln>
                          <a:solidFill>
                            <a:schemeClr val="tx1"/>
                          </a:solidFill>
                          <a:effectLst/>
                          <a:latin typeface="Tahoma" panose="020B0604030504040204" charset="0"/>
                          <a:ea typeface="宋体" panose="02010600030101010101" pitchFamily="2" charset="-122"/>
                        </a:rPr>
                        <a:t>）</a:t>
                      </a:r>
                      <a:endParaRPr kumimoji="0" lang="zh-CN" altLang="en-US"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chemeClr val="tx1"/>
                          </a:solidFill>
                          <a:effectLst/>
                          <a:latin typeface="Tahoma" panose="020B0604030504040204" charset="0"/>
                          <a:ea typeface="宋体" panose="02010600030101010101" pitchFamily="2" charset="-122"/>
                        </a:rPr>
                        <a:t>体重（</a:t>
                      </a: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kg</a:t>
                      </a:r>
                      <a:r>
                        <a:rPr kumimoji="0" lang="zh-CN" altLang="en-US" sz="1800" b="1" i="0" u="none" strike="noStrike" cap="none" normalizeH="0" baseline="0">
                          <a:ln>
                            <a:noFill/>
                          </a:ln>
                          <a:solidFill>
                            <a:schemeClr val="tx1"/>
                          </a:solidFill>
                          <a:effectLst/>
                          <a:latin typeface="Tahoma" panose="020B0604030504040204" charset="0"/>
                          <a:ea typeface="宋体" panose="02010600030101010101" pitchFamily="2" charset="-122"/>
                        </a:rPr>
                        <a:t>）</a:t>
                      </a:r>
                      <a:endParaRPr kumimoji="0" lang="zh-CN" altLang="en-US"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en-US" sz="1800" b="1" i="0" u="none" strike="noStrike" cap="none" normalizeH="0" baseline="0">
                          <a:ln>
                            <a:noFill/>
                          </a:ln>
                          <a:solidFill>
                            <a:schemeClr val="tx1"/>
                          </a:solidFill>
                          <a:effectLst/>
                          <a:latin typeface="Tahoma" panose="020B0604030504040204" charset="0"/>
                          <a:ea typeface="宋体" panose="02010600030101010101" pitchFamily="2" charset="-122"/>
                        </a:rPr>
                        <a:t>体表面积（</a:t>
                      </a: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m</a:t>
                      </a:r>
                      <a:r>
                        <a:rPr kumimoji="0" lang="en-US" altLang="zh-CN" sz="1800" b="1" i="0" u="none" strike="noStrike" cap="none" normalizeH="0" baseline="30000">
                          <a:ln>
                            <a:noFill/>
                          </a:ln>
                          <a:solidFill>
                            <a:schemeClr val="tx1"/>
                          </a:solidFill>
                          <a:effectLst/>
                          <a:latin typeface="Times New Roman" panose="02020603050405020304" charset="0"/>
                          <a:ea typeface="宋体" panose="02010600030101010101" pitchFamily="2" charset="-122"/>
                        </a:rPr>
                        <a:t>2</a:t>
                      </a:r>
                      <a:r>
                        <a:rPr kumimoji="0" lang="zh-CN" altLang="en-US" sz="1800" b="1" i="0" u="none" strike="noStrike" cap="none" normalizeH="0" baseline="0">
                          <a:ln>
                            <a:noFill/>
                          </a:ln>
                          <a:solidFill>
                            <a:schemeClr val="tx1"/>
                          </a:solidFill>
                          <a:effectLst/>
                          <a:latin typeface="Tahoma" panose="020B0604030504040204" charset="0"/>
                          <a:ea typeface="宋体" panose="02010600030101010101" pitchFamily="2" charset="-122"/>
                        </a:rPr>
                        <a:t>）</a:t>
                      </a:r>
                      <a:endParaRPr kumimoji="0" lang="zh-CN" altLang="en-US"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380652">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3</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0.21</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8</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0.42</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16</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0.70 </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chemeClr val="accent1"/>
                    </a:solidFill>
                  </a:tcPr>
                </a:tc>
                <a:extLst>
                  <a:ext uri="{0D108BD9-81ED-4DB2-BD59-A6C34878D82A}">
                    <a16:rowId xmlns:a16="http://schemas.microsoft.com/office/drawing/2014/main" val="10001"/>
                  </a:ext>
                </a:extLst>
              </a:tr>
              <a:tr h="380652">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4</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0.25</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9</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0.46</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18</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0.75 </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a:noFill/>
                    </a:lnT>
                    <a:lnB>
                      <a:noFill/>
                    </a:lnB>
                    <a:lnTlToBr>
                      <a:noFill/>
                    </a:lnTlToBr>
                    <a:lnBlToTr>
                      <a:noFill/>
                    </a:lnBlToTr>
                    <a:solidFill>
                      <a:schemeClr val="accent1"/>
                    </a:solidFill>
                  </a:tcPr>
                </a:tc>
                <a:extLst>
                  <a:ext uri="{0D108BD9-81ED-4DB2-BD59-A6C34878D82A}">
                    <a16:rowId xmlns:a16="http://schemas.microsoft.com/office/drawing/2014/main" val="10002"/>
                  </a:ext>
                </a:extLst>
              </a:tr>
              <a:tr h="380652">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5</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0.29</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10</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0.49</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20</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0.80 </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a:noFill/>
                    </a:lnT>
                    <a:lnB>
                      <a:noFill/>
                    </a:lnB>
                    <a:lnTlToBr>
                      <a:noFill/>
                    </a:lnTlToBr>
                    <a:lnBlToTr>
                      <a:noFill/>
                    </a:lnBlToTr>
                    <a:solidFill>
                      <a:schemeClr val="accent1"/>
                    </a:solidFill>
                  </a:tcPr>
                </a:tc>
                <a:extLst>
                  <a:ext uri="{0D108BD9-81ED-4DB2-BD59-A6C34878D82A}">
                    <a16:rowId xmlns:a16="http://schemas.microsoft.com/office/drawing/2014/main" val="10003"/>
                  </a:ext>
                </a:extLst>
              </a:tr>
              <a:tr h="380652">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6</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0.33</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12</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0.56</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25</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0.90 </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a:noFill/>
                    </a:lnT>
                    <a:lnB>
                      <a:noFill/>
                    </a:lnB>
                    <a:lnTlToBr>
                      <a:noFill/>
                    </a:lnTlToBr>
                    <a:lnBlToTr>
                      <a:noFill/>
                    </a:lnBlToTr>
                    <a:solidFill>
                      <a:schemeClr val="accent1"/>
                    </a:solidFill>
                  </a:tcPr>
                </a:tc>
                <a:extLst>
                  <a:ext uri="{0D108BD9-81ED-4DB2-BD59-A6C34878D82A}">
                    <a16:rowId xmlns:a16="http://schemas.microsoft.com/office/drawing/2014/main" val="10004"/>
                  </a:ext>
                </a:extLst>
              </a:tr>
              <a:tr h="380652">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7</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0.39</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14</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0.62</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a:ln>
                            <a:noFill/>
                          </a:ln>
                          <a:solidFill>
                            <a:schemeClr val="tx1"/>
                          </a:solidFill>
                          <a:effectLst/>
                          <a:latin typeface="Times New Roman" panose="02020603050405020304" charset="0"/>
                          <a:ea typeface="宋体" panose="02010600030101010101" pitchFamily="2" charset="-122"/>
                        </a:rPr>
                        <a:t>30</a:t>
                      </a:r>
                      <a:endParaRPr kumimoji="0" lang="zh-CN" altLang="zh-CN" sz="1800" b="1" i="0" u="none" strike="noStrike" cap="none" normalizeH="0" baseline="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800" b="1" i="0" u="none" strike="noStrike" cap="none" normalizeH="0" baseline="0" dirty="0">
                          <a:ln>
                            <a:noFill/>
                          </a:ln>
                          <a:solidFill>
                            <a:schemeClr val="tx1"/>
                          </a:solidFill>
                          <a:effectLst/>
                          <a:latin typeface="Times New Roman" panose="02020603050405020304" charset="0"/>
                          <a:ea typeface="宋体" panose="02010600030101010101" pitchFamily="2" charset="-122"/>
                        </a:rPr>
                        <a:t>1.15 </a:t>
                      </a:r>
                      <a:endParaRPr kumimoji="0" lang="zh-CN" altLang="zh-CN" sz="1800" b="1" i="0" u="none" strike="noStrike" cap="none" normalizeH="0" baseline="0" dirty="0">
                        <a:ln>
                          <a:noFill/>
                        </a:ln>
                        <a:solidFill>
                          <a:schemeClr val="tx1"/>
                        </a:solidFill>
                        <a:effectLst/>
                        <a:latin typeface="Tahoma" panose="020B0604030504040204" charset="0"/>
                        <a:ea typeface="微软雅黑" panose="020B0503020204020204" charset="-122"/>
                        <a:cs typeface="Times New Roman" panose="02020603050405020304" charset="0"/>
                      </a:endParaRPr>
                    </a:p>
                  </a:txBody>
                  <a:tcPr marL="51435" marR="51435" marT="0" marB="0"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5"/>
                  </a:ext>
                </a:extLst>
              </a:tr>
            </a:tbl>
          </a:graphicData>
        </a:graphic>
      </p:graphicFrame>
      <p:sp>
        <p:nvSpPr>
          <p:cNvPr id="59436" name="矩形 4"/>
          <p:cNvSpPr>
            <a:spLocks noChangeArrowheads="1"/>
          </p:cNvSpPr>
          <p:nvPr/>
        </p:nvSpPr>
        <p:spPr bwMode="auto">
          <a:xfrm>
            <a:off x="2855640" y="5089629"/>
            <a:ext cx="611753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宋体" panose="02010600030101010101" pitchFamily="2" charset="-122"/>
              </a:defRPr>
            </a:lvl1pPr>
            <a:lvl2pPr marL="742950" indent="-285750">
              <a:defRPr sz="2400">
                <a:solidFill>
                  <a:schemeClr val="tx1"/>
                </a:solidFill>
                <a:latin typeface="Arial" panose="020B0604020202020204" pitchFamily="34" charset="0"/>
                <a:ea typeface="宋体" panose="02010600030101010101" pitchFamily="2" charset="-122"/>
              </a:defRPr>
            </a:lvl2pPr>
            <a:lvl3pPr marL="1143000" indent="-228600">
              <a:defRPr sz="2400">
                <a:solidFill>
                  <a:schemeClr val="tx1"/>
                </a:solidFill>
                <a:latin typeface="Arial" panose="020B0604020202020204" pitchFamily="34" charset="0"/>
                <a:ea typeface="宋体" panose="02010600030101010101" pitchFamily="2" charset="-122"/>
              </a:defRPr>
            </a:lvl3pPr>
            <a:lvl4pPr marL="1600200" indent="-228600">
              <a:defRPr sz="2400">
                <a:solidFill>
                  <a:schemeClr val="tx1"/>
                </a:solidFill>
                <a:latin typeface="Arial" panose="020B0604020202020204" pitchFamily="34" charset="0"/>
                <a:ea typeface="宋体" panose="02010600030101010101" pitchFamily="2" charset="-122"/>
              </a:defRPr>
            </a:lvl4pPr>
            <a:lvl5pPr marL="2057400" indent="-228600">
              <a:defRPr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宋体" panose="02010600030101010101" pitchFamily="2" charset="-122"/>
              </a:defRPr>
            </a:lvl9pPr>
          </a:lstStyle>
          <a:p>
            <a:pPr eaLnBrk="1" hangingPunct="1"/>
            <a:r>
              <a:rPr lang="zh-CN" altLang="en-US" b="1">
                <a:latin typeface="微软雅黑" panose="020B0503020204020204" charset="-122"/>
                <a:ea typeface="微软雅黑" panose="020B0503020204020204" charset="-122"/>
                <a:cs typeface="微软雅黑" panose="020B0503020204020204" charset="-122"/>
              </a:rPr>
              <a:t>儿童用药量</a:t>
            </a:r>
            <a:r>
              <a:rPr lang="en-US" altLang="zh-CN" b="1">
                <a:latin typeface="微软雅黑" panose="020B0503020204020204" charset="-122"/>
                <a:ea typeface="微软雅黑" panose="020B0503020204020204" charset="-122"/>
                <a:cs typeface="微软雅黑" panose="020B0503020204020204" charset="-122"/>
              </a:rPr>
              <a:t>=</a:t>
            </a:r>
            <a:r>
              <a:rPr lang="zh-CN" altLang="en-US" b="1">
                <a:latin typeface="微软雅黑" panose="020B0503020204020204" charset="-122"/>
                <a:ea typeface="微软雅黑" panose="020B0503020204020204" charset="-122"/>
                <a:cs typeface="微软雅黑" panose="020B0503020204020204" charset="-122"/>
              </a:rPr>
              <a:t>成人剂量</a:t>
            </a:r>
            <a:r>
              <a:rPr lang="en-US" altLang="zh-CN" b="1">
                <a:latin typeface="微软雅黑" panose="020B0503020204020204" charset="-122"/>
                <a:ea typeface="微软雅黑" panose="020B0503020204020204" charset="-122"/>
                <a:cs typeface="微软雅黑" panose="020B0503020204020204" charset="-122"/>
              </a:rPr>
              <a:t>×</a:t>
            </a:r>
            <a:r>
              <a:rPr lang="zh-CN" altLang="en-US" b="1">
                <a:latin typeface="微软雅黑" panose="020B0503020204020204" charset="-122"/>
                <a:ea typeface="微软雅黑" panose="020B0503020204020204" charset="-122"/>
                <a:cs typeface="微软雅黑" panose="020B0503020204020204" charset="-122"/>
              </a:rPr>
              <a:t>儿童体表面积</a:t>
            </a:r>
            <a:r>
              <a:rPr lang="en-US" altLang="zh-CN" b="1">
                <a:latin typeface="微软雅黑" panose="020B0503020204020204" charset="-122"/>
                <a:ea typeface="微软雅黑" panose="020B0503020204020204" charset="-122"/>
                <a:cs typeface="微软雅黑" panose="020B0503020204020204" charset="-122"/>
              </a:rPr>
              <a:t>/1.73</a:t>
            </a:r>
            <a:endParaRPr lang="zh-CN" altLang="en-US">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内容占位符 2"/>
          <p:cNvSpPr>
            <a:spLocks noGrp="1"/>
          </p:cNvSpPr>
          <p:nvPr>
            <p:ph idx="1"/>
          </p:nvPr>
        </p:nvSpPr>
        <p:spPr>
          <a:xfrm>
            <a:off x="2279576" y="1268760"/>
            <a:ext cx="7992888" cy="4824536"/>
          </a:xfrm>
        </p:spPr>
        <p:txBody>
          <a:bodyPr>
            <a:normAutofit/>
          </a:bodyPr>
          <a:lstStyle/>
          <a:p>
            <a:pPr eaLnBrk="1" hangingPunct="1">
              <a:buFont typeface="Wingdings" panose="05000000000000000000" pitchFamily="2" charset="2"/>
              <a:buNone/>
            </a:pPr>
            <a:r>
              <a:rPr lang="zh-CN" altLang="en-US" sz="2400" b="1" dirty="0">
                <a:solidFill>
                  <a:schemeClr val="hlink"/>
                </a:solidFill>
              </a:rPr>
              <a:t> 按成人剂量折算：</a:t>
            </a:r>
            <a:endParaRPr lang="en-US" altLang="zh-CN" sz="2400" b="1" dirty="0">
              <a:solidFill>
                <a:schemeClr val="hlink"/>
              </a:solidFill>
            </a:endParaRPr>
          </a:p>
          <a:p>
            <a:pPr algn="ctr" eaLnBrk="1" hangingPunct="1">
              <a:buFont typeface="Wingdings" panose="05000000000000000000" pitchFamily="2" charset="2"/>
              <a:buNone/>
            </a:pPr>
            <a:r>
              <a:rPr lang="zh-CN" altLang="en-US" sz="2400" b="1" dirty="0"/>
              <a:t>儿童计量按成人剂量折算表</a:t>
            </a:r>
            <a:endParaRPr lang="en-US" altLang="zh-CN" sz="2400" b="1" dirty="0"/>
          </a:p>
          <a:p>
            <a:pPr algn="ctr" eaLnBrk="1" hangingPunct="1">
              <a:buFont typeface="Wingdings" panose="05000000000000000000" pitchFamily="2" charset="2"/>
              <a:buNone/>
            </a:pPr>
            <a:endParaRPr lang="en-US" altLang="zh-CN" sz="2400" b="1" dirty="0"/>
          </a:p>
          <a:p>
            <a:pPr algn="ctr" eaLnBrk="1" hangingPunct="1">
              <a:buFont typeface="Wingdings" panose="05000000000000000000" pitchFamily="2" charset="2"/>
              <a:buNone/>
            </a:pPr>
            <a:endParaRPr lang="en-US" altLang="zh-CN" sz="2400" b="1" dirty="0"/>
          </a:p>
          <a:p>
            <a:pPr algn="ctr" eaLnBrk="1" hangingPunct="1">
              <a:buFont typeface="Wingdings" panose="05000000000000000000" pitchFamily="2" charset="2"/>
              <a:buNone/>
            </a:pPr>
            <a:endParaRPr lang="en-US" altLang="zh-CN" sz="2400" b="1" dirty="0"/>
          </a:p>
          <a:p>
            <a:pPr algn="ctr" eaLnBrk="1" hangingPunct="1">
              <a:buFont typeface="Wingdings" panose="05000000000000000000" pitchFamily="2" charset="2"/>
              <a:buNone/>
            </a:pPr>
            <a:endParaRPr lang="en-US" altLang="zh-CN" sz="2400" b="1" dirty="0"/>
          </a:p>
          <a:p>
            <a:pPr algn="ctr" eaLnBrk="1" hangingPunct="1">
              <a:buFont typeface="Wingdings" panose="05000000000000000000" pitchFamily="2" charset="2"/>
              <a:buNone/>
            </a:pPr>
            <a:endParaRPr lang="en-US" altLang="zh-CN" sz="2400" b="1" dirty="0"/>
          </a:p>
          <a:p>
            <a:pPr eaLnBrk="1" hangingPunct="1">
              <a:buFont typeface="Wingdings" panose="05000000000000000000" pitchFamily="2" charset="2"/>
              <a:buNone/>
            </a:pPr>
            <a:endParaRPr lang="zh-CN" altLang="en-US" sz="2400" b="1" dirty="0">
              <a:solidFill>
                <a:schemeClr val="hlink"/>
              </a:solidFill>
            </a:endParaRPr>
          </a:p>
          <a:p>
            <a:pPr eaLnBrk="1" hangingPunct="1">
              <a:buFont typeface="Wingdings" panose="05000000000000000000" pitchFamily="2" charset="2"/>
              <a:buNone/>
            </a:pPr>
            <a:r>
              <a:rPr lang="zh-CN" altLang="en-US" sz="2000" b="1" dirty="0">
                <a:solidFill>
                  <a:schemeClr val="hlink"/>
                </a:solidFill>
              </a:rPr>
              <a:t>方法评价：</a:t>
            </a:r>
            <a:r>
              <a:rPr lang="zh-CN" altLang="en-US" sz="2000" b="1" dirty="0"/>
              <a:t>总的趋势是剂量偏小。</a:t>
            </a:r>
            <a:endParaRPr lang="en-US" altLang="zh-CN" sz="2000" b="1" dirty="0"/>
          </a:p>
          <a:p>
            <a:pPr eaLnBrk="1" hangingPunct="1">
              <a:buFont typeface="Wingdings" panose="05000000000000000000" pitchFamily="2" charset="2"/>
              <a:buNone/>
            </a:pPr>
            <a:endParaRPr lang="zh-CN" altLang="en-US" sz="2000" b="1" dirty="0">
              <a:solidFill>
                <a:schemeClr val="hlink"/>
              </a:solidFill>
            </a:endParaRPr>
          </a:p>
        </p:txBody>
      </p:sp>
      <p:graphicFrame>
        <p:nvGraphicFramePr>
          <p:cNvPr id="4" name="表格 3"/>
          <p:cNvGraphicFramePr>
            <a:graphicFrameLocks noGrp="1"/>
          </p:cNvGraphicFramePr>
          <p:nvPr/>
        </p:nvGraphicFramePr>
        <p:xfrm>
          <a:off x="3233740" y="2619375"/>
          <a:ext cx="5670949" cy="1843086"/>
        </p:xfrm>
        <a:graphic>
          <a:graphicData uri="http://schemas.openxmlformats.org/drawingml/2006/table">
            <a:tbl>
              <a:tblPr/>
              <a:tblGrid>
                <a:gridCol w="1179910">
                  <a:extLst>
                    <a:ext uri="{9D8B030D-6E8A-4147-A177-3AD203B41FA5}">
                      <a16:colId xmlns:a16="http://schemas.microsoft.com/office/drawing/2014/main" val="20000"/>
                    </a:ext>
                  </a:extLst>
                </a:gridCol>
                <a:gridCol w="1747838">
                  <a:extLst>
                    <a:ext uri="{9D8B030D-6E8A-4147-A177-3AD203B41FA5}">
                      <a16:colId xmlns:a16="http://schemas.microsoft.com/office/drawing/2014/main" val="20001"/>
                    </a:ext>
                  </a:extLst>
                </a:gridCol>
                <a:gridCol w="994172">
                  <a:extLst>
                    <a:ext uri="{9D8B030D-6E8A-4147-A177-3AD203B41FA5}">
                      <a16:colId xmlns:a16="http://schemas.microsoft.com/office/drawing/2014/main" val="20002"/>
                    </a:ext>
                  </a:extLst>
                </a:gridCol>
                <a:gridCol w="1749029">
                  <a:extLst>
                    <a:ext uri="{9D8B030D-6E8A-4147-A177-3AD203B41FA5}">
                      <a16:colId xmlns:a16="http://schemas.microsoft.com/office/drawing/2014/main" val="20003"/>
                    </a:ext>
                  </a:extLst>
                </a:gridCol>
              </a:tblGrid>
              <a:tr h="307181">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年龄</a:t>
                      </a:r>
                    </a:p>
                  </a:txBody>
                  <a:tcPr marL="51435" marR="51435"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相当成人剂量的比例</a:t>
                      </a:r>
                    </a:p>
                  </a:txBody>
                  <a:tcPr marL="51435" marR="51435" marT="0" marB="0"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年龄</a:t>
                      </a:r>
                    </a:p>
                  </a:txBody>
                  <a:tcPr marL="51435" marR="51435"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相当成人剂量的比例</a:t>
                      </a:r>
                    </a:p>
                  </a:txBody>
                  <a:tcPr marL="51435" marR="51435" marT="0" marB="0" anchor="b" horzOverflow="overflow">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B0FFFD"/>
                    </a:solidFill>
                  </a:tcPr>
                </a:tc>
                <a:extLst>
                  <a:ext uri="{0D108BD9-81ED-4DB2-BD59-A6C34878D82A}">
                    <a16:rowId xmlns:a16="http://schemas.microsoft.com/office/drawing/2014/main" val="10000"/>
                  </a:ext>
                </a:extLst>
              </a:tr>
              <a:tr h="307181">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出生～</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个月</a:t>
                      </a:r>
                    </a:p>
                  </a:txBody>
                  <a:tcPr marL="51435" marR="51435"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1/18</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1/14</a:t>
                      </a:r>
                      <a:endPar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4</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岁～</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6</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岁</a:t>
                      </a:r>
                    </a:p>
                  </a:txBody>
                  <a:tcPr marL="51435" marR="51435" marT="0" marB="0" anchor="b"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1/3</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2/5</a:t>
                      </a:r>
                      <a:endPar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endParaRPr>
                    </a:p>
                  </a:txBody>
                  <a:tcPr marL="51435" marR="51435" marT="0" marB="0" anchor="b"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solidFill>
                      <a:srgbClr val="B0FFFD"/>
                    </a:solidFill>
                  </a:tcPr>
                </a:tc>
                <a:extLst>
                  <a:ext uri="{0D108BD9-81ED-4DB2-BD59-A6C34878D82A}">
                    <a16:rowId xmlns:a16="http://schemas.microsoft.com/office/drawing/2014/main" val="10001"/>
                  </a:ext>
                </a:extLst>
              </a:tr>
              <a:tr h="307181">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个月～</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6</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个月</a:t>
                      </a:r>
                    </a:p>
                  </a:txBody>
                  <a:tcPr marL="51435" marR="51435" marT="0" marB="0" anchor="b" horzOverflow="overflow">
                    <a:lnL>
                      <a:noFill/>
                    </a:lnL>
                    <a:lnR>
                      <a:noFill/>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1/14</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1/7</a:t>
                      </a:r>
                      <a:endPar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6</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岁～</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9</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岁</a:t>
                      </a: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2/5</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1/2</a:t>
                      </a:r>
                      <a:endPar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endParaRPr>
                    </a:p>
                  </a:txBody>
                  <a:tcPr marL="51435" marR="51435" marT="0" marB="0" anchor="b" horzOverflow="overflow">
                    <a:lnL>
                      <a:noFill/>
                    </a:lnL>
                    <a:lnR>
                      <a:noFill/>
                    </a:lnR>
                    <a:lnT>
                      <a:noFill/>
                    </a:lnT>
                    <a:lnB>
                      <a:noFill/>
                    </a:lnB>
                    <a:lnTlToBr>
                      <a:noFill/>
                    </a:lnTlToBr>
                    <a:lnBlToTr>
                      <a:noFill/>
                    </a:lnBlToTr>
                    <a:solidFill>
                      <a:srgbClr val="B0FFFD"/>
                    </a:solidFill>
                  </a:tcPr>
                </a:tc>
                <a:extLst>
                  <a:ext uri="{0D108BD9-81ED-4DB2-BD59-A6C34878D82A}">
                    <a16:rowId xmlns:a16="http://schemas.microsoft.com/office/drawing/2014/main" val="10002"/>
                  </a:ext>
                </a:extLst>
              </a:tr>
              <a:tr h="307181">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6</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个月～</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岁</a:t>
                      </a:r>
                    </a:p>
                  </a:txBody>
                  <a:tcPr marL="51435" marR="51435" marT="0" marB="0" anchor="b" horzOverflow="overflow">
                    <a:lnL>
                      <a:noFill/>
                    </a:lnL>
                    <a:lnR>
                      <a:noFill/>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1/7</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1/5</a:t>
                      </a:r>
                      <a:endPar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9</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岁～</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14</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岁</a:t>
                      </a: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1/2</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2/3</a:t>
                      </a:r>
                      <a:endPar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endParaRPr>
                    </a:p>
                  </a:txBody>
                  <a:tcPr marL="51435" marR="51435" marT="0" marB="0" anchor="b" horzOverflow="overflow">
                    <a:lnL>
                      <a:noFill/>
                    </a:lnL>
                    <a:lnR>
                      <a:noFill/>
                    </a:lnR>
                    <a:lnT>
                      <a:noFill/>
                    </a:lnT>
                    <a:lnB>
                      <a:noFill/>
                    </a:lnB>
                    <a:lnTlToBr>
                      <a:noFill/>
                    </a:lnTlToBr>
                    <a:lnBlToTr>
                      <a:noFill/>
                    </a:lnBlToTr>
                    <a:solidFill>
                      <a:srgbClr val="B0FFFD"/>
                    </a:solidFill>
                  </a:tcPr>
                </a:tc>
                <a:extLst>
                  <a:ext uri="{0D108BD9-81ED-4DB2-BD59-A6C34878D82A}">
                    <a16:rowId xmlns:a16="http://schemas.microsoft.com/office/drawing/2014/main" val="10003"/>
                  </a:ext>
                </a:extLst>
              </a:tr>
              <a:tr h="307181">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岁～</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2</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岁</a:t>
                      </a:r>
                    </a:p>
                  </a:txBody>
                  <a:tcPr marL="51435" marR="51435" marT="0" marB="0" anchor="b" horzOverflow="overflow">
                    <a:lnL>
                      <a:noFill/>
                    </a:lnL>
                    <a:lnR>
                      <a:noFill/>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1/5</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1/4</a:t>
                      </a:r>
                      <a:endPar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14</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岁～</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18</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岁</a:t>
                      </a: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2/3</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～全量</a:t>
                      </a:r>
                    </a:p>
                  </a:txBody>
                  <a:tcPr marL="51435" marR="51435" marT="0" marB="0" anchor="b" horzOverflow="overflow">
                    <a:lnL>
                      <a:noFill/>
                    </a:lnL>
                    <a:lnR>
                      <a:noFill/>
                    </a:lnR>
                    <a:lnT>
                      <a:noFill/>
                    </a:lnT>
                    <a:lnB>
                      <a:noFill/>
                    </a:lnB>
                    <a:lnTlToBr>
                      <a:noFill/>
                    </a:lnTlToBr>
                    <a:lnBlToTr>
                      <a:noFill/>
                    </a:lnBlToTr>
                    <a:solidFill>
                      <a:srgbClr val="B0FFFD"/>
                    </a:solidFill>
                  </a:tcPr>
                </a:tc>
                <a:extLst>
                  <a:ext uri="{0D108BD9-81ED-4DB2-BD59-A6C34878D82A}">
                    <a16:rowId xmlns:a16="http://schemas.microsoft.com/office/drawing/2014/main" val="10004"/>
                  </a:ext>
                </a:extLst>
              </a:tr>
              <a:tr h="307181">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2</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岁～</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4</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岁</a:t>
                      </a:r>
                    </a:p>
                  </a:txBody>
                  <a:tcPr marL="51435" marR="51435" marT="0" marB="0"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1/4</a:t>
                      </a: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a:t>
                      </a:r>
                      <a:r>
                        <a:rPr kumimoji="0" lang="en-US"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1/3</a:t>
                      </a:r>
                      <a:endPar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endParaRPr>
                    </a:p>
                  </a:txBody>
                  <a:tcPr marL="51435" marR="51435" marT="0" marB="0" anchor="b"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400" b="1" i="0" u="none" strike="noStrike" cap="none" normalizeH="0" baseline="0">
                          <a:ln>
                            <a:noFill/>
                          </a:ln>
                          <a:solidFill>
                            <a:schemeClr val="tx1"/>
                          </a:solidFill>
                          <a:effectLst/>
                          <a:latin typeface="宋体" panose="02010600030101010101" pitchFamily="2" charset="-122"/>
                          <a:ea typeface="宋体" panose="02010600030101010101" pitchFamily="2" charset="-122"/>
                        </a:rPr>
                        <a:t>　</a:t>
                      </a:r>
                    </a:p>
                  </a:txBody>
                  <a:tcPr marL="51435" marR="51435" marT="0" marB="0" anchor="b"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B0FFFD"/>
                    </a:solidFill>
                  </a:tcPr>
                </a:tc>
                <a:tc>
                  <a:txBody>
                    <a:bodyPr/>
                    <a:lstStyle>
                      <a:lvl1pPr>
                        <a:lnSpc>
                          <a:spcPct val="90000"/>
                        </a:lnSpc>
                        <a:spcBef>
                          <a:spcPts val="1200"/>
                        </a:spcBef>
                        <a:spcAft>
                          <a:spcPts val="200"/>
                        </a:spcAft>
                        <a:buClr>
                          <a:schemeClr val="accent1"/>
                        </a:buClr>
                        <a:buSzPct val="100000"/>
                        <a:buFont typeface="Calibri" panose="020F0502020204030204" charset="0"/>
                        <a:defRPr>
                          <a:solidFill>
                            <a:srgbClr val="404040"/>
                          </a:solidFill>
                          <a:latin typeface="Calibri" panose="020F0502020204030204" charset="0"/>
                          <a:ea typeface="宋体" panose="02010600030101010101" pitchFamily="2" charset="-122"/>
                        </a:defRPr>
                      </a:lvl1pPr>
                      <a:lvl2pPr marL="742950" indent="-285750">
                        <a:lnSpc>
                          <a:spcPct val="90000"/>
                        </a:lnSpc>
                        <a:spcBef>
                          <a:spcPts val="200"/>
                        </a:spcBef>
                        <a:spcAft>
                          <a:spcPts val="400"/>
                        </a:spcAft>
                        <a:buClr>
                          <a:schemeClr val="accent1"/>
                        </a:buClr>
                        <a:buFont typeface="Calibri" panose="020F0502020204030204" charset="0"/>
                        <a:defRPr sz="2400">
                          <a:solidFill>
                            <a:srgbClr val="404040"/>
                          </a:solidFill>
                          <a:latin typeface="Calibri" panose="020F0502020204030204" charset="0"/>
                          <a:ea typeface="宋体" panose="02010600030101010101" pitchFamily="2" charset="-122"/>
                        </a:defRPr>
                      </a:lvl2pPr>
                      <a:lvl3pPr marL="11430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3pPr>
                      <a:lvl4pPr marL="16002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4pPr>
                      <a:lvl5pPr marL="2057400" indent="-22860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5pPr>
                      <a:lvl6pPr marL="25146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6pPr>
                      <a:lvl7pPr marL="29718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7pPr>
                      <a:lvl8pPr marL="34290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8pPr>
                      <a:lvl9pPr marL="3886200" indent="-228600" eaLnBrk="0" fontAlgn="base" hangingPunct="0">
                        <a:lnSpc>
                          <a:spcPct val="90000"/>
                        </a:lnSpc>
                        <a:spcBef>
                          <a:spcPts val="200"/>
                        </a:spcBef>
                        <a:spcAft>
                          <a:spcPts val="400"/>
                        </a:spcAft>
                        <a:buClr>
                          <a:schemeClr val="accent1"/>
                        </a:buClr>
                        <a:buFont typeface="Calibri" panose="020F0502020204030204" charset="0"/>
                        <a:defRPr sz="1200">
                          <a:solidFill>
                            <a:srgbClr val="404040"/>
                          </a:solidFill>
                          <a:latin typeface="Calibri" panose="020F0502020204030204" charset="0"/>
                          <a:ea typeface="宋体" panose="02010600030101010101" pitchFamily="2" charset="-122"/>
                        </a:defRPr>
                      </a:lvl9pPr>
                    </a:lstStyle>
                    <a:p>
                      <a:pPr marL="0" marR="0" lvl="0" indent="0" algn="ctr" defTabSz="914400" rtl="0" eaLnBrk="1" fontAlgn="base" latinLnBrk="0" hangingPunct="1">
                        <a:lnSpc>
                          <a:spcPct val="100000"/>
                        </a:lnSpc>
                        <a:spcBef>
                          <a:spcPct val="0"/>
                        </a:spcBef>
                        <a:spcAft>
                          <a:spcPct val="0"/>
                        </a:spcAft>
                        <a:buClrTx/>
                        <a:buSzTx/>
                        <a:buFontTx/>
                        <a:buNone/>
                      </a:pPr>
                      <a:r>
                        <a:rPr kumimoji="0" lang="zh-CN" altLang="zh-CN" sz="1400" b="1" i="0" u="none" strike="noStrike" cap="none" normalizeH="0" baseline="0" dirty="0">
                          <a:ln>
                            <a:noFill/>
                          </a:ln>
                          <a:solidFill>
                            <a:schemeClr val="tx1"/>
                          </a:solidFill>
                          <a:effectLst/>
                          <a:latin typeface="宋体" panose="02010600030101010101" pitchFamily="2" charset="-122"/>
                          <a:ea typeface="宋体" panose="02010600030101010101" pitchFamily="2" charset="-122"/>
                        </a:rPr>
                        <a:t>　</a:t>
                      </a:r>
                    </a:p>
                  </a:txBody>
                  <a:tcPr marL="51435" marR="51435" marT="0" marB="0" anchor="b"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solidFill>
                      <a:srgbClr val="B0FFFD"/>
                    </a:solidFill>
                  </a:tcPr>
                </a:tc>
                <a:extLst>
                  <a:ext uri="{0D108BD9-81ED-4DB2-BD59-A6C34878D82A}">
                    <a16:rowId xmlns:a16="http://schemas.microsoft.com/office/drawing/2014/main" val="1000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Rot="1" noChangeArrowheads="1"/>
          </p:cNvSpPr>
          <p:nvPr>
            <p:ph type="title"/>
          </p:nvPr>
        </p:nvSpPr>
        <p:spPr>
          <a:xfrm>
            <a:off x="2351249" y="116875"/>
            <a:ext cx="6405563" cy="857250"/>
          </a:xfrm>
        </p:spPr>
        <p:txBody>
          <a:bodyPr/>
          <a:lstStyle/>
          <a:p>
            <a:pPr eaLnBrk="1" hangingPunct="1"/>
            <a:r>
              <a:rPr lang="zh-CN" altLang="en-US" b="1" dirty="0"/>
              <a:t>确定剂量</a:t>
            </a:r>
          </a:p>
        </p:txBody>
      </p:sp>
      <p:sp>
        <p:nvSpPr>
          <p:cNvPr id="38914" name="Rectangle 3"/>
          <p:cNvSpPr>
            <a:spLocks noGrp="1" noRot="1" noChangeArrowheads="1"/>
          </p:cNvSpPr>
          <p:nvPr>
            <p:ph idx="1"/>
          </p:nvPr>
        </p:nvSpPr>
        <p:spPr>
          <a:xfrm>
            <a:off x="2784079" y="1700769"/>
            <a:ext cx="6405563" cy="1223963"/>
          </a:xfrm>
        </p:spPr>
        <p:txBody>
          <a:bodyPr>
            <a:noAutofit/>
          </a:bodyPr>
          <a:lstStyle/>
          <a:p>
            <a:pPr marL="457200" indent="-457200">
              <a:buClr>
                <a:srgbClr val="FF0000"/>
              </a:buClr>
              <a:buFont typeface="Wingdings" panose="05000000000000000000" pitchFamily="2" charset="2"/>
              <a:buAutoNum type="arabicPeriod"/>
            </a:pPr>
            <a:r>
              <a:rPr lang="zh-CN" altLang="en-US" sz="2400" dirty="0"/>
              <a:t>按年龄折算</a:t>
            </a:r>
          </a:p>
          <a:p>
            <a:pPr marL="457200" indent="-457200">
              <a:buClr>
                <a:srgbClr val="FF0000"/>
              </a:buClr>
              <a:buFont typeface="Wingdings" panose="05000000000000000000" pitchFamily="2" charset="2"/>
              <a:buAutoNum type="arabicPeriod"/>
            </a:pPr>
            <a:r>
              <a:rPr lang="zh-CN" altLang="en-US" sz="2400" dirty="0"/>
              <a:t>按体重计算</a:t>
            </a:r>
          </a:p>
          <a:p>
            <a:pPr marL="457200" indent="-457200">
              <a:buClr>
                <a:srgbClr val="FF0000"/>
              </a:buClr>
              <a:buFont typeface="Wingdings" panose="05000000000000000000" pitchFamily="2" charset="2"/>
              <a:buAutoNum type="arabicPeriod"/>
            </a:pPr>
            <a:r>
              <a:rPr lang="zh-CN" altLang="en-US" sz="2400" dirty="0"/>
              <a:t>按体表面积计算</a:t>
            </a:r>
            <a:r>
              <a:rPr lang="en-US" altLang="zh-CN" sz="2400" dirty="0"/>
              <a:t>—— </a:t>
            </a:r>
            <a:r>
              <a:rPr lang="zh-CN" altLang="en-US" sz="2400" dirty="0"/>
              <a:t>最为科学</a:t>
            </a:r>
          </a:p>
        </p:txBody>
      </p:sp>
      <p:sp>
        <p:nvSpPr>
          <p:cNvPr id="38915" name="Rectangle 4"/>
          <p:cNvSpPr>
            <a:spLocks noRot="1" noChangeArrowheads="1"/>
          </p:cNvSpPr>
          <p:nvPr/>
        </p:nvSpPr>
        <p:spPr bwMode="auto">
          <a:xfrm>
            <a:off x="2909888" y="3267076"/>
            <a:ext cx="7002537" cy="261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SzPct val="80000"/>
              <a:buFont typeface="Wingdings 3" panose="05040102010807070707" charset="2"/>
              <a:buChar char=""/>
              <a:defRPr>
                <a:solidFill>
                  <a:srgbClr val="404040"/>
                </a:solidFill>
                <a:latin typeface="Trebuchet MS" panose="020B0603020202020204" charset="0"/>
                <a:ea typeface="华文新魏" panose="02010800040101010101" charset="-122"/>
              </a:defRPr>
            </a:lvl1pPr>
            <a:lvl2pPr marL="742950" indent="-285750">
              <a:spcBef>
                <a:spcPts val="1000"/>
              </a:spcBef>
              <a:buClr>
                <a:schemeClr val="accent1"/>
              </a:buClr>
              <a:buSzPct val="80000"/>
              <a:buFont typeface="Wingdings 3" panose="05040102010807070707" charset="2"/>
              <a:buChar char=""/>
              <a:defRPr sz="1600">
                <a:solidFill>
                  <a:srgbClr val="404040"/>
                </a:solidFill>
                <a:latin typeface="Trebuchet MS" panose="020B0603020202020204" charset="0"/>
                <a:ea typeface="华文新魏" panose="02010800040101010101" charset="-122"/>
              </a:defRPr>
            </a:lvl2pPr>
            <a:lvl3pPr marL="1143000" indent="-228600">
              <a:spcBef>
                <a:spcPts val="1000"/>
              </a:spcBef>
              <a:buClr>
                <a:schemeClr val="accent1"/>
              </a:buClr>
              <a:buSzPct val="80000"/>
              <a:buFont typeface="Wingdings 3" panose="05040102010807070707" charset="2"/>
              <a:buChar char=""/>
              <a:defRPr sz="1400">
                <a:solidFill>
                  <a:srgbClr val="404040"/>
                </a:solidFill>
                <a:latin typeface="Trebuchet MS" panose="020B0603020202020204" charset="0"/>
                <a:ea typeface="华文新魏" panose="02010800040101010101" charset="-122"/>
              </a:defRPr>
            </a:lvl3pPr>
            <a:lvl4pPr marL="1600200" indent="-228600">
              <a:spcBef>
                <a:spcPts val="1000"/>
              </a:spcBef>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4pPr>
            <a:lvl5pPr marL="2057400" indent="-228600">
              <a:spcBef>
                <a:spcPts val="1000"/>
              </a:spcBef>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5pPr>
            <a:lvl6pPr marL="25146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6pPr>
            <a:lvl7pPr marL="29718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7pPr>
            <a:lvl8pPr marL="34290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8pPr>
            <a:lvl9pPr marL="38862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9pPr>
          </a:lstStyle>
          <a:p>
            <a:pPr eaLnBrk="1" hangingPunct="1">
              <a:spcBef>
                <a:spcPct val="20000"/>
              </a:spcBef>
              <a:buClr>
                <a:schemeClr val="hlink"/>
              </a:buClr>
              <a:buSzPct val="75000"/>
              <a:buFont typeface="Wingdings" panose="05000000000000000000" pitchFamily="2" charset="2"/>
              <a:buNone/>
            </a:pPr>
            <a:r>
              <a:rPr lang="zh-CN" altLang="en-US" sz="2400" u="sng" dirty="0">
                <a:solidFill>
                  <a:srgbClr val="FF0000"/>
                </a:solidFill>
                <a:latin typeface="微软雅黑" panose="020B0503020204020204" charset="-122"/>
                <a:ea typeface="微软雅黑" panose="020B0503020204020204" charset="-122"/>
                <a:cs typeface="微软雅黑" panose="020B0503020204020204" charset="-122"/>
              </a:rPr>
              <a:t>体重计算方法：</a:t>
            </a:r>
          </a:p>
          <a:p>
            <a:pPr eaLnBrk="1" hangingPunct="1">
              <a:spcBef>
                <a:spcPct val="20000"/>
              </a:spcBef>
              <a:buClr>
                <a:schemeClr val="hlink"/>
              </a:buClr>
              <a:buSzPct val="75000"/>
              <a:buFont typeface="Wingdings" panose="05000000000000000000" pitchFamily="2" charset="2"/>
              <a:buChar char="u"/>
            </a:pPr>
            <a:r>
              <a:rPr lang="en-US" altLang="en-US" sz="2000" dirty="0">
                <a:solidFill>
                  <a:schemeClr val="tx1"/>
                </a:solidFill>
                <a:latin typeface="微软雅黑" panose="020B0503020204020204" charset="-122"/>
                <a:ea typeface="微软雅黑" panose="020B0503020204020204" charset="-122"/>
                <a:cs typeface="微软雅黑" panose="020B0503020204020204" charset="-122"/>
              </a:rPr>
              <a:t>≤</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1</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岁：</a:t>
            </a:r>
          </a:p>
          <a:p>
            <a:pPr eaLnBrk="1" hangingPunct="1">
              <a:spcBef>
                <a:spcPct val="20000"/>
              </a:spcBef>
              <a:buClr>
                <a:schemeClr val="hlink"/>
              </a:buClr>
              <a:buSzPct val="75000"/>
              <a:buFont typeface="Wingdings" panose="05000000000000000000" pitchFamily="2" charset="2"/>
              <a:buNone/>
            </a:pP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  </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1-3m   </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出生时体重＋月龄</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×0.7</a:t>
            </a:r>
          </a:p>
          <a:p>
            <a:pPr eaLnBrk="1" hangingPunct="1">
              <a:spcBef>
                <a:spcPct val="20000"/>
              </a:spcBef>
              <a:buClr>
                <a:schemeClr val="hlink"/>
              </a:buClr>
              <a:buSzPct val="75000"/>
              <a:buFont typeface="Wingdings" panose="05000000000000000000" pitchFamily="2" charset="2"/>
              <a:buNone/>
            </a:pP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  4-6m   </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出生时体重＋月龄</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×0.6</a:t>
            </a:r>
          </a:p>
          <a:p>
            <a:pPr eaLnBrk="1" hangingPunct="1">
              <a:spcBef>
                <a:spcPct val="20000"/>
              </a:spcBef>
              <a:buClr>
                <a:schemeClr val="hlink"/>
              </a:buClr>
              <a:buSzPct val="75000"/>
              <a:buFont typeface="Wingdings" panose="05000000000000000000" pitchFamily="2" charset="2"/>
              <a:buNone/>
            </a:pP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  7-12m  </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出生时体重＋月龄</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×0.5</a:t>
            </a:r>
          </a:p>
          <a:p>
            <a:pPr eaLnBrk="1" hangingPunct="1">
              <a:spcBef>
                <a:spcPct val="20000"/>
              </a:spcBef>
              <a:buClr>
                <a:schemeClr val="hlink"/>
              </a:buClr>
              <a:buSzPct val="75000"/>
              <a:buFont typeface="Wingdings" panose="05000000000000000000" pitchFamily="2" charset="2"/>
              <a:buChar char="u"/>
            </a:pP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 &gt;1</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岁：体重</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(kg)=</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实足年龄</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×2</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8</a:t>
            </a:r>
          </a:p>
        </p:txBody>
      </p:sp>
      <p:sp>
        <p:nvSpPr>
          <p:cNvPr id="38916" name="Line 5"/>
          <p:cNvSpPr>
            <a:spLocks noChangeShapeType="1"/>
          </p:cNvSpPr>
          <p:nvPr/>
        </p:nvSpPr>
        <p:spPr bwMode="auto">
          <a:xfrm>
            <a:off x="2936083" y="3213497"/>
            <a:ext cx="6184106" cy="0"/>
          </a:xfrm>
          <a:prstGeom prst="line">
            <a:avLst/>
          </a:prstGeom>
          <a:noFill/>
          <a:ln w="9525">
            <a:solidFill>
              <a:schemeClr val="tx1"/>
            </a:solidFill>
            <a:round/>
          </a:ln>
          <a:extLst>
            <a:ext uri="{909E8E84-426E-40DD-AFC4-6F175D3DCCD1}">
              <a14:hiddenFill xmlns:a14="http://schemas.microsoft.com/office/drawing/2010/main">
                <a:noFill/>
              </a14:hiddenFill>
            </a:ext>
          </a:extLst>
        </p:spPr>
        <p:txBody>
          <a:bodyPr/>
          <a:lstStyle/>
          <a:p>
            <a:endParaRPr lang="zh-CN" altLang="en-US" sz="135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8"/>
          <p:cNvSpPr>
            <a:spLocks noRot="1" noChangeArrowheads="1"/>
          </p:cNvSpPr>
          <p:nvPr/>
        </p:nvSpPr>
        <p:spPr bwMode="auto">
          <a:xfrm>
            <a:off x="1919536" y="1340563"/>
            <a:ext cx="8748464" cy="2457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a:defRPr sz="2000">
                <a:solidFill>
                  <a:srgbClr val="000000"/>
                </a:solidFill>
                <a:latin typeface="Arial" panose="020B0604020202020204" pitchFamily="34" charset="0"/>
                <a:ea typeface="楷体_GB2312" panose="02010609030101010101" charset="-122"/>
              </a:defRPr>
            </a:lvl1pPr>
            <a:lvl2pPr marL="914400" indent="-457200">
              <a:defRPr sz="2000">
                <a:solidFill>
                  <a:srgbClr val="000000"/>
                </a:solidFill>
                <a:latin typeface="Arial" panose="020B0604020202020204" pitchFamily="34" charset="0"/>
                <a:ea typeface="楷体_GB2312" panose="02010609030101010101" charset="-122"/>
              </a:defRPr>
            </a:lvl2pPr>
            <a:lvl3pPr marL="1371600" indent="-457200">
              <a:defRPr sz="2000">
                <a:solidFill>
                  <a:srgbClr val="000000"/>
                </a:solidFill>
                <a:latin typeface="Arial" panose="020B0604020202020204" pitchFamily="34" charset="0"/>
                <a:ea typeface="楷体_GB2312" panose="02010609030101010101" charset="-122"/>
              </a:defRPr>
            </a:lvl3pPr>
            <a:lvl4pPr marL="1828800" indent="-457200">
              <a:defRPr sz="2000">
                <a:solidFill>
                  <a:srgbClr val="000000"/>
                </a:solidFill>
                <a:latin typeface="Arial" panose="020B0604020202020204" pitchFamily="34" charset="0"/>
                <a:ea typeface="楷体_GB2312" panose="02010609030101010101" charset="-122"/>
              </a:defRPr>
            </a:lvl4pPr>
            <a:lvl5pPr marL="2286000" indent="-457200">
              <a:defRPr sz="2000">
                <a:solidFill>
                  <a:srgbClr val="000000"/>
                </a:solidFill>
                <a:latin typeface="Arial" panose="020B0604020202020204" pitchFamily="34" charset="0"/>
                <a:ea typeface="楷体_GB2312" panose="02010609030101010101" charset="-122"/>
              </a:defRPr>
            </a:lvl5pPr>
            <a:lvl6pPr marL="2743200" indent="-457200" eaLnBrk="0" fontAlgn="base" hangingPunct="0">
              <a:spcBef>
                <a:spcPct val="0"/>
              </a:spcBef>
              <a:spcAft>
                <a:spcPct val="0"/>
              </a:spcAft>
              <a:defRPr sz="2000">
                <a:solidFill>
                  <a:srgbClr val="000000"/>
                </a:solidFill>
                <a:latin typeface="Arial" panose="020B0604020202020204" pitchFamily="34" charset="0"/>
                <a:ea typeface="楷体_GB2312" panose="02010609030101010101" charset="-122"/>
              </a:defRPr>
            </a:lvl6pPr>
            <a:lvl7pPr marL="3200400" indent="-457200" eaLnBrk="0" fontAlgn="base" hangingPunct="0">
              <a:spcBef>
                <a:spcPct val="0"/>
              </a:spcBef>
              <a:spcAft>
                <a:spcPct val="0"/>
              </a:spcAft>
              <a:defRPr sz="2000">
                <a:solidFill>
                  <a:srgbClr val="000000"/>
                </a:solidFill>
                <a:latin typeface="Arial" panose="020B0604020202020204" pitchFamily="34" charset="0"/>
                <a:ea typeface="楷体_GB2312" panose="02010609030101010101" charset="-122"/>
              </a:defRPr>
            </a:lvl7pPr>
            <a:lvl8pPr marL="3657600" indent="-457200" eaLnBrk="0" fontAlgn="base" hangingPunct="0">
              <a:spcBef>
                <a:spcPct val="0"/>
              </a:spcBef>
              <a:spcAft>
                <a:spcPct val="0"/>
              </a:spcAft>
              <a:defRPr sz="2000">
                <a:solidFill>
                  <a:srgbClr val="000000"/>
                </a:solidFill>
                <a:latin typeface="Arial" panose="020B0604020202020204" pitchFamily="34" charset="0"/>
                <a:ea typeface="楷体_GB2312" panose="02010609030101010101" charset="-122"/>
              </a:defRPr>
            </a:lvl8pPr>
            <a:lvl9pPr marL="4114800" indent="-457200" eaLnBrk="0" fontAlgn="base" hangingPunct="0">
              <a:spcBef>
                <a:spcPct val="0"/>
              </a:spcBef>
              <a:spcAft>
                <a:spcPct val="0"/>
              </a:spcAft>
              <a:defRPr sz="2000">
                <a:solidFill>
                  <a:srgbClr val="000000"/>
                </a:solidFill>
                <a:latin typeface="Arial" panose="020B0604020202020204" pitchFamily="34" charset="0"/>
                <a:ea typeface="楷体_GB2312" panose="02010609030101010101" charset="-122"/>
              </a:defRPr>
            </a:lvl9pPr>
          </a:lstStyle>
          <a:p>
            <a:pPr eaLnBrk="1" hangingPunct="1">
              <a:spcBef>
                <a:spcPct val="20000"/>
              </a:spcBef>
              <a:buClr>
                <a:schemeClr val="hlink"/>
              </a:buClr>
              <a:buSzPct val="75000"/>
              <a:buFont typeface="Wingdings" panose="05000000000000000000" pitchFamily="2" charset="2"/>
              <a:buNone/>
            </a:pPr>
            <a:r>
              <a:rPr lang="zh-CN" altLang="en-US" sz="2400" u="sng" dirty="0">
                <a:solidFill>
                  <a:srgbClr val="FF0000"/>
                </a:solidFill>
                <a:latin typeface="微软雅黑" panose="020B0503020204020204" charset="-122"/>
                <a:ea typeface="微软雅黑" panose="020B0503020204020204" charset="-122"/>
                <a:cs typeface="微软雅黑" panose="020B0503020204020204" charset="-122"/>
              </a:rPr>
              <a:t>按年龄计算用药剂量：</a:t>
            </a:r>
          </a:p>
          <a:p>
            <a:pPr marL="0" indent="0">
              <a:spcBef>
                <a:spcPct val="20000"/>
              </a:spcBef>
              <a:buClr>
                <a:schemeClr val="hlink"/>
              </a:buClr>
              <a:buSzPct val="75000"/>
            </a:pPr>
            <a:r>
              <a:rPr lang="zh-CN" altLang="en-US" b="1" dirty="0">
                <a:latin typeface="微软雅黑" panose="020B0503020204020204" charset="-122"/>
                <a:ea typeface="微软雅黑" panose="020B0503020204020204" charset="-122"/>
                <a:cs typeface="微软雅黑" panose="020B0503020204020204" charset="-122"/>
              </a:rPr>
              <a:t> </a:t>
            </a:r>
            <a:r>
              <a:rPr lang="en-US" altLang="zh-CN" b="1" dirty="0">
                <a:latin typeface="微软雅黑" panose="020B0503020204020204" charset="-122"/>
                <a:ea typeface="微软雅黑" panose="020B0503020204020204" charset="-122"/>
                <a:cs typeface="微软雅黑" panose="020B0503020204020204" charset="-122"/>
              </a:rPr>
              <a:t>1</a:t>
            </a:r>
            <a:r>
              <a:rPr lang="zh-CN" altLang="en-US" b="1" dirty="0">
                <a:latin typeface="微软雅黑" panose="020B0503020204020204" charset="-122"/>
                <a:ea typeface="微软雅黑" panose="020B0503020204020204" charset="-122"/>
                <a:cs typeface="微软雅黑" panose="020B0503020204020204" charset="-122"/>
              </a:rPr>
              <a:t>岁以内剂量</a:t>
            </a:r>
            <a:r>
              <a:rPr lang="en-US" altLang="zh-CN" b="1" dirty="0">
                <a:latin typeface="微软雅黑" panose="020B0503020204020204" charset="-122"/>
                <a:ea typeface="微软雅黑" panose="020B0503020204020204" charset="-122"/>
                <a:cs typeface="微软雅黑" panose="020B0503020204020204" charset="-122"/>
              </a:rPr>
              <a:t>=[0.01×(14</a:t>
            </a:r>
            <a:r>
              <a:rPr lang="zh-CN" altLang="en-US" b="1" dirty="0">
                <a:latin typeface="微软雅黑" panose="020B0503020204020204" charset="-122"/>
                <a:ea typeface="微软雅黑" panose="020B0503020204020204" charset="-122"/>
                <a:cs typeface="微软雅黑" panose="020B0503020204020204" charset="-122"/>
              </a:rPr>
              <a:t>＋月龄</a:t>
            </a:r>
            <a:r>
              <a:rPr lang="en-US" altLang="zh-CN" b="1" dirty="0">
                <a:latin typeface="微软雅黑" panose="020B0503020204020204" charset="-122"/>
                <a:ea typeface="微软雅黑" panose="020B0503020204020204" charset="-122"/>
                <a:cs typeface="微软雅黑" panose="020B0503020204020204" charset="-122"/>
              </a:rPr>
              <a:t>)]×</a:t>
            </a:r>
            <a:r>
              <a:rPr lang="zh-CN" altLang="en-US" b="1" dirty="0">
                <a:latin typeface="微软雅黑" panose="020B0503020204020204" charset="-122"/>
                <a:ea typeface="微软雅黑" panose="020B0503020204020204" charset="-122"/>
                <a:cs typeface="微软雅黑" panose="020B0503020204020204" charset="-122"/>
              </a:rPr>
              <a:t>成人剂量</a:t>
            </a:r>
            <a:r>
              <a:rPr lang="en-US" altLang="zh-CN" b="1" dirty="0">
                <a:latin typeface="微软雅黑" panose="020B0503020204020204" charset="-122"/>
                <a:ea typeface="微软雅黑" panose="020B0503020204020204" charset="-122"/>
                <a:cs typeface="微软雅黑" panose="020B0503020204020204" charset="-122"/>
              </a:rPr>
              <a:t>(</a:t>
            </a:r>
            <a:r>
              <a:rPr lang="en-US" altLang="en-US" b="1" dirty="0">
                <a:latin typeface="微软雅黑" panose="020B0503020204020204" charset="-122"/>
                <a:ea typeface="微软雅黑" panose="020B0503020204020204" charset="-122"/>
                <a:cs typeface="微软雅黑" panose="020B0503020204020204" charset="-122"/>
              </a:rPr>
              <a:t>≤</a:t>
            </a:r>
            <a:r>
              <a:rPr lang="en-US" altLang="zh-CN" b="1" dirty="0">
                <a:latin typeface="微软雅黑" panose="020B0503020204020204" charset="-122"/>
                <a:ea typeface="微软雅黑" panose="020B0503020204020204" charset="-122"/>
                <a:cs typeface="微软雅黑" panose="020B0503020204020204" charset="-122"/>
              </a:rPr>
              <a:t>1</a:t>
            </a:r>
            <a:r>
              <a:rPr lang="zh-CN" altLang="en-US" b="1" dirty="0">
                <a:latin typeface="微软雅黑" panose="020B0503020204020204" charset="-122"/>
                <a:ea typeface="微软雅黑" panose="020B0503020204020204" charset="-122"/>
                <a:cs typeface="微软雅黑" panose="020B0503020204020204" charset="-122"/>
              </a:rPr>
              <a:t>岁</a:t>
            </a:r>
            <a:r>
              <a:rPr lang="en-US" altLang="zh-CN" b="1" dirty="0">
                <a:latin typeface="微软雅黑" panose="020B0503020204020204" charset="-122"/>
                <a:ea typeface="微软雅黑" panose="020B0503020204020204" charset="-122"/>
                <a:cs typeface="微软雅黑" panose="020B0503020204020204" charset="-122"/>
              </a:rPr>
              <a:t>)</a:t>
            </a:r>
          </a:p>
          <a:p>
            <a:pPr eaLnBrk="1" hangingPunct="1">
              <a:spcBef>
                <a:spcPct val="20000"/>
              </a:spcBef>
              <a:buClr>
                <a:schemeClr val="hlink"/>
              </a:buClr>
              <a:buSzPct val="75000"/>
              <a:buFont typeface="Wingdings" panose="05000000000000000000" pitchFamily="2" charset="2"/>
              <a:buNone/>
            </a:pPr>
            <a:r>
              <a:rPr lang="zh-CN" altLang="en-US" dirty="0">
                <a:latin typeface="微软雅黑" panose="020B0503020204020204" charset="-122"/>
                <a:ea typeface="微软雅黑" panose="020B0503020204020204" charset="-122"/>
                <a:cs typeface="微软雅黑" panose="020B0503020204020204" charset="-122"/>
              </a:rPr>
              <a:t> 例：</a:t>
            </a:r>
            <a:r>
              <a:rPr lang="en-US" altLang="zh-CN" dirty="0">
                <a:latin typeface="微软雅黑" panose="020B0503020204020204" charset="-122"/>
                <a:ea typeface="微软雅黑" panose="020B0503020204020204" charset="-122"/>
                <a:cs typeface="微软雅黑" panose="020B0503020204020204" charset="-122"/>
              </a:rPr>
              <a:t>10</a:t>
            </a:r>
            <a:r>
              <a:rPr lang="zh-CN" altLang="en-US" dirty="0">
                <a:latin typeface="微软雅黑" panose="020B0503020204020204" charset="-122"/>
                <a:ea typeface="微软雅黑" panose="020B0503020204020204" charset="-122"/>
                <a:cs typeface="微软雅黑" panose="020B0503020204020204" charset="-122"/>
              </a:rPr>
              <a:t>个月剂量</a:t>
            </a:r>
            <a:r>
              <a:rPr lang="en-US" altLang="zh-CN" dirty="0">
                <a:latin typeface="微软雅黑" panose="020B0503020204020204" charset="-122"/>
                <a:ea typeface="微软雅黑" panose="020B0503020204020204" charset="-122"/>
                <a:cs typeface="微软雅黑" panose="020B0503020204020204" charset="-122"/>
              </a:rPr>
              <a:t>= [0.01×(14</a:t>
            </a: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10)]×</a:t>
            </a:r>
            <a:r>
              <a:rPr lang="zh-CN" altLang="en-US" dirty="0">
                <a:latin typeface="微软雅黑" panose="020B0503020204020204" charset="-122"/>
                <a:ea typeface="微软雅黑" panose="020B0503020204020204" charset="-122"/>
                <a:cs typeface="微软雅黑" panose="020B0503020204020204" charset="-122"/>
              </a:rPr>
              <a:t>成人剂量  </a:t>
            </a:r>
            <a:r>
              <a:rPr lang="en-US" altLang="zh-CN" dirty="0">
                <a:latin typeface="微软雅黑" panose="020B0503020204020204" charset="-122"/>
                <a:ea typeface="微软雅黑" panose="020B0503020204020204" charset="-122"/>
                <a:cs typeface="微软雅黑" panose="020B0503020204020204" charset="-122"/>
              </a:rPr>
              <a:t>(100mg)=24mg</a:t>
            </a:r>
          </a:p>
          <a:p>
            <a:pPr eaLnBrk="1" hangingPunct="1">
              <a:spcBef>
                <a:spcPct val="20000"/>
              </a:spcBef>
              <a:buClr>
                <a:schemeClr val="hlink"/>
              </a:buClr>
              <a:buSzPct val="75000"/>
              <a:buFont typeface="Wingdings" panose="05000000000000000000" pitchFamily="2" charset="2"/>
              <a:buNone/>
            </a:pPr>
            <a:r>
              <a:rPr lang="en-US" altLang="zh-CN" b="1" dirty="0">
                <a:latin typeface="微软雅黑" panose="020B0503020204020204" charset="-122"/>
                <a:ea typeface="微软雅黑" panose="020B0503020204020204" charset="-122"/>
                <a:cs typeface="微软雅黑" panose="020B0503020204020204" charset="-122"/>
              </a:rPr>
              <a:t>1</a:t>
            </a:r>
            <a:r>
              <a:rPr lang="zh-CN" altLang="en-US" b="1" dirty="0">
                <a:latin typeface="微软雅黑" panose="020B0503020204020204" charset="-122"/>
                <a:ea typeface="微软雅黑" panose="020B0503020204020204" charset="-122"/>
                <a:cs typeface="微软雅黑" panose="020B0503020204020204" charset="-122"/>
              </a:rPr>
              <a:t>岁以上剂量</a:t>
            </a:r>
            <a:r>
              <a:rPr lang="en-US" altLang="zh-CN" b="1" dirty="0">
                <a:latin typeface="微软雅黑" panose="020B0503020204020204" charset="-122"/>
                <a:ea typeface="微软雅黑" panose="020B0503020204020204" charset="-122"/>
                <a:cs typeface="微软雅黑" panose="020B0503020204020204" charset="-122"/>
              </a:rPr>
              <a:t>=[0.04×(5.5</a:t>
            </a:r>
            <a:r>
              <a:rPr lang="zh-CN" altLang="en-US" b="1" dirty="0">
                <a:latin typeface="微软雅黑" panose="020B0503020204020204" charset="-122"/>
                <a:ea typeface="微软雅黑" panose="020B0503020204020204" charset="-122"/>
                <a:cs typeface="微软雅黑" panose="020B0503020204020204" charset="-122"/>
              </a:rPr>
              <a:t>＋年龄</a:t>
            </a:r>
            <a:r>
              <a:rPr lang="en-US" altLang="zh-CN" b="1" dirty="0">
                <a:latin typeface="微软雅黑" panose="020B0503020204020204" charset="-122"/>
                <a:ea typeface="微软雅黑" panose="020B0503020204020204" charset="-122"/>
                <a:cs typeface="微软雅黑" panose="020B0503020204020204" charset="-122"/>
              </a:rPr>
              <a:t>)]×</a:t>
            </a:r>
            <a:r>
              <a:rPr lang="zh-CN" altLang="en-US" b="1" dirty="0">
                <a:latin typeface="微软雅黑" panose="020B0503020204020204" charset="-122"/>
                <a:ea typeface="微软雅黑" panose="020B0503020204020204" charset="-122"/>
                <a:cs typeface="微软雅黑" panose="020B0503020204020204" charset="-122"/>
              </a:rPr>
              <a:t>成人剂量</a:t>
            </a:r>
            <a:r>
              <a:rPr lang="en-US" altLang="zh-CN" b="1" dirty="0">
                <a:latin typeface="微软雅黑" panose="020B0503020204020204" charset="-122"/>
                <a:ea typeface="微软雅黑" panose="020B0503020204020204" charset="-122"/>
                <a:cs typeface="微软雅黑" panose="020B0503020204020204" charset="-122"/>
              </a:rPr>
              <a:t>(1-14</a:t>
            </a:r>
            <a:r>
              <a:rPr lang="zh-CN" altLang="en-US" b="1" dirty="0">
                <a:latin typeface="微软雅黑" panose="020B0503020204020204" charset="-122"/>
                <a:ea typeface="微软雅黑" panose="020B0503020204020204" charset="-122"/>
                <a:cs typeface="微软雅黑" panose="020B0503020204020204" charset="-122"/>
              </a:rPr>
              <a:t>岁</a:t>
            </a:r>
            <a:r>
              <a:rPr lang="en-US" altLang="zh-CN" b="1" dirty="0">
                <a:latin typeface="微软雅黑" panose="020B0503020204020204" charset="-122"/>
                <a:ea typeface="微软雅黑" panose="020B0503020204020204" charset="-122"/>
                <a:cs typeface="微软雅黑" panose="020B0503020204020204" charset="-122"/>
              </a:rPr>
              <a:t>)</a:t>
            </a:r>
          </a:p>
          <a:p>
            <a:pPr eaLnBrk="1" hangingPunct="1">
              <a:spcBef>
                <a:spcPct val="20000"/>
              </a:spcBef>
              <a:buClr>
                <a:schemeClr val="hlink"/>
              </a:buClr>
              <a:buSzPct val="75000"/>
              <a:buFont typeface="Wingdings" panose="05000000000000000000" pitchFamily="2" charset="2"/>
              <a:buNone/>
            </a:pPr>
            <a:r>
              <a:rPr lang="zh-CN" altLang="en-US" dirty="0">
                <a:latin typeface="微软雅黑" panose="020B0503020204020204" charset="-122"/>
                <a:ea typeface="微软雅黑" panose="020B0503020204020204" charset="-122"/>
                <a:cs typeface="微软雅黑" panose="020B0503020204020204" charset="-122"/>
              </a:rPr>
              <a:t>   例：</a:t>
            </a:r>
            <a:r>
              <a:rPr lang="en-US" altLang="zh-CN" dirty="0">
                <a:latin typeface="微软雅黑" panose="020B0503020204020204" charset="-122"/>
                <a:ea typeface="微软雅黑" panose="020B0503020204020204" charset="-122"/>
                <a:cs typeface="微软雅黑" panose="020B0503020204020204" charset="-122"/>
              </a:rPr>
              <a:t>5</a:t>
            </a:r>
            <a:r>
              <a:rPr lang="zh-CN" altLang="en-US" dirty="0">
                <a:latin typeface="微软雅黑" panose="020B0503020204020204" charset="-122"/>
                <a:ea typeface="微软雅黑" panose="020B0503020204020204" charset="-122"/>
                <a:cs typeface="微软雅黑" panose="020B0503020204020204" charset="-122"/>
              </a:rPr>
              <a:t>岁剂量＝</a:t>
            </a:r>
            <a:r>
              <a:rPr lang="en-US" altLang="zh-CN" dirty="0">
                <a:latin typeface="微软雅黑" panose="020B0503020204020204" charset="-122"/>
                <a:ea typeface="微软雅黑" panose="020B0503020204020204" charset="-122"/>
                <a:cs typeface="微软雅黑" panose="020B0503020204020204" charset="-122"/>
              </a:rPr>
              <a:t>[0.04×(5.5</a:t>
            </a:r>
            <a:r>
              <a:rPr lang="zh-CN" altLang="en-US" dirty="0">
                <a:latin typeface="微软雅黑" panose="020B0503020204020204" charset="-122"/>
                <a:ea typeface="微软雅黑" panose="020B0503020204020204" charset="-122"/>
                <a:cs typeface="微软雅黑" panose="020B0503020204020204" charset="-122"/>
              </a:rPr>
              <a:t>＋</a:t>
            </a:r>
            <a:r>
              <a:rPr lang="en-US" altLang="zh-CN" dirty="0">
                <a:latin typeface="微软雅黑" panose="020B0503020204020204" charset="-122"/>
                <a:ea typeface="微软雅黑" panose="020B0503020204020204" charset="-122"/>
                <a:cs typeface="微软雅黑" panose="020B0503020204020204" charset="-122"/>
              </a:rPr>
              <a:t>5)]×</a:t>
            </a:r>
            <a:r>
              <a:rPr lang="zh-CN" altLang="en-US" dirty="0">
                <a:latin typeface="微软雅黑" panose="020B0503020204020204" charset="-122"/>
                <a:ea typeface="微软雅黑" panose="020B0503020204020204" charset="-122"/>
                <a:cs typeface="微软雅黑" panose="020B0503020204020204" charset="-122"/>
              </a:rPr>
              <a:t>成人剂量（</a:t>
            </a:r>
            <a:r>
              <a:rPr lang="en-US" altLang="zh-CN" dirty="0">
                <a:latin typeface="微软雅黑" panose="020B0503020204020204" charset="-122"/>
                <a:ea typeface="微软雅黑" panose="020B0503020204020204" charset="-122"/>
                <a:cs typeface="微软雅黑" panose="020B0503020204020204" charset="-122"/>
              </a:rPr>
              <a:t>100mg)=24mg</a:t>
            </a:r>
            <a:r>
              <a:rPr lang="zh-CN" altLang="en-US" dirty="0">
                <a:solidFill>
                  <a:srgbClr val="000066"/>
                </a:solidFill>
                <a:latin typeface="微软雅黑" panose="020B0503020204020204" charset="-122"/>
                <a:ea typeface="微软雅黑" panose="020B0503020204020204" charset="-122"/>
                <a:cs typeface="微软雅黑" panose="020B0503020204020204" charset="-122"/>
              </a:rPr>
              <a:t>   </a:t>
            </a:r>
            <a:r>
              <a:rPr lang="zh-CN" altLang="en-US" sz="2200" dirty="0">
                <a:solidFill>
                  <a:srgbClr val="000066"/>
                </a:solidFill>
                <a:latin typeface="微软雅黑" panose="020B0503020204020204" charset="-122"/>
                <a:ea typeface="微软雅黑" panose="020B0503020204020204" charset="-122"/>
                <a:cs typeface="微软雅黑" panose="020B0503020204020204" charset="-122"/>
              </a:rPr>
              <a:t> </a:t>
            </a:r>
          </a:p>
          <a:p>
            <a:pPr eaLnBrk="1" hangingPunct="1">
              <a:spcBef>
                <a:spcPct val="20000"/>
              </a:spcBef>
              <a:buClr>
                <a:schemeClr val="hlink"/>
              </a:buClr>
              <a:buSzPct val="75000"/>
              <a:buFont typeface="Wingdings" panose="05000000000000000000" pitchFamily="2" charset="2"/>
              <a:buNone/>
            </a:pPr>
            <a:r>
              <a:rPr lang="en-US" altLang="zh-CN" sz="2200" dirty="0">
                <a:solidFill>
                  <a:srgbClr val="000066"/>
                </a:solidFill>
                <a:latin typeface="微软雅黑" panose="020B0503020204020204" charset="-122"/>
                <a:ea typeface="微软雅黑" panose="020B0503020204020204" charset="-122"/>
                <a:cs typeface="微软雅黑" panose="020B0503020204020204" charset="-122"/>
              </a:rPr>
              <a:t>      </a:t>
            </a:r>
            <a:endParaRPr lang="zh-CN" altLang="en-US" sz="2200" dirty="0">
              <a:solidFill>
                <a:srgbClr val="000066"/>
              </a:solidFill>
              <a:latin typeface="微软雅黑" panose="020B0503020204020204" charset="-122"/>
              <a:ea typeface="微软雅黑" panose="020B0503020204020204" charset="-122"/>
              <a:cs typeface="微软雅黑" panose="020B0503020204020204" charset="-122"/>
            </a:endParaRPr>
          </a:p>
        </p:txBody>
      </p:sp>
      <p:sp>
        <p:nvSpPr>
          <p:cNvPr id="19465" name="Text Box 9"/>
          <p:cNvSpPr txBox="1">
            <a:spLocks noChangeArrowheads="1"/>
          </p:cNvSpPr>
          <p:nvPr/>
        </p:nvSpPr>
        <p:spPr bwMode="auto">
          <a:xfrm>
            <a:off x="3852864" y="3164683"/>
            <a:ext cx="3971925"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609600" indent="-609600" eaLnBrk="0" hangingPunct="0">
              <a:defRPr sz="2400">
                <a:solidFill>
                  <a:srgbClr val="000000"/>
                </a:solidFill>
                <a:latin typeface="Arial" panose="020B0604020202020204" pitchFamily="34" charset="0"/>
                <a:ea typeface="楷体_GB2312" panose="02010609030101010101" charset="-122"/>
              </a:defRPr>
            </a:lvl1pPr>
            <a:lvl2pPr eaLnBrk="0" hangingPunct="0">
              <a:defRPr sz="2400">
                <a:solidFill>
                  <a:srgbClr val="000000"/>
                </a:solidFill>
                <a:latin typeface="Arial" panose="020B0604020202020204" pitchFamily="34" charset="0"/>
                <a:ea typeface="楷体_GB2312" panose="02010609030101010101" charset="-122"/>
              </a:defRPr>
            </a:lvl2pPr>
            <a:lvl3pPr eaLnBrk="0" hangingPunct="0">
              <a:defRPr sz="2400">
                <a:solidFill>
                  <a:srgbClr val="000000"/>
                </a:solidFill>
                <a:latin typeface="Arial" panose="020B0604020202020204" pitchFamily="34" charset="0"/>
                <a:ea typeface="楷体_GB2312" panose="02010609030101010101" charset="-122"/>
              </a:defRPr>
            </a:lvl3pPr>
            <a:lvl4pPr eaLnBrk="0" hangingPunct="0">
              <a:defRPr sz="2400">
                <a:solidFill>
                  <a:srgbClr val="000000"/>
                </a:solidFill>
                <a:latin typeface="Arial" panose="020B0604020202020204" pitchFamily="34" charset="0"/>
                <a:ea typeface="楷体_GB2312" panose="02010609030101010101" charset="-122"/>
              </a:defRPr>
            </a:lvl4pPr>
            <a:lvl5pPr eaLnBrk="0" hangingPunct="0">
              <a:defRPr sz="2400">
                <a:solidFill>
                  <a:srgbClr val="000000"/>
                </a:solidFill>
                <a:latin typeface="Arial" panose="020B0604020202020204" pitchFamily="34" charset="0"/>
                <a:ea typeface="楷体_GB2312" panose="02010609030101010101" charset="-122"/>
              </a:defRPr>
            </a:lvl5pPr>
            <a:lvl6pPr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20204" pitchFamily="34" charset="0"/>
                <a:ea typeface="楷体_GB2312" panose="02010609030101010101" charset="-122"/>
              </a:defRPr>
            </a:lvl6pPr>
            <a:lvl7pPr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20204" pitchFamily="34" charset="0"/>
                <a:ea typeface="楷体_GB2312" panose="02010609030101010101" charset="-122"/>
              </a:defRPr>
            </a:lvl7pPr>
            <a:lvl8pPr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20204" pitchFamily="34" charset="0"/>
                <a:ea typeface="楷体_GB2312" panose="02010609030101010101" charset="-122"/>
              </a:defRPr>
            </a:lvl8pPr>
            <a:lvl9pPr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20204" pitchFamily="34" charset="0"/>
                <a:ea typeface="楷体_GB2312" panose="02010609030101010101" charset="-122"/>
              </a:defRPr>
            </a:lvl9pPr>
          </a:lstStyle>
          <a:p>
            <a:pPr algn="just" eaLnBrk="1" hangingPunct="1">
              <a:spcBef>
                <a:spcPct val="50000"/>
              </a:spcBef>
              <a:buClr>
                <a:schemeClr val="hlink"/>
              </a:buClr>
              <a:buSzPct val="75000"/>
              <a:buFont typeface="Wingdings" panose="05000000000000000000" pitchFamily="2" charset="2"/>
              <a:buNone/>
              <a:defRPr/>
            </a:pPr>
            <a:endParaRPr lang="zh-CN" altLang="en-US" sz="1500"/>
          </a:p>
        </p:txBody>
      </p:sp>
      <p:sp>
        <p:nvSpPr>
          <p:cNvPr id="19466" name="Text Box 10"/>
          <p:cNvSpPr txBox="1">
            <a:spLocks noChangeArrowheads="1"/>
          </p:cNvSpPr>
          <p:nvPr/>
        </p:nvSpPr>
        <p:spPr bwMode="auto">
          <a:xfrm>
            <a:off x="2207950" y="4005027"/>
            <a:ext cx="7105924" cy="1938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marL="609600" indent="-609600" eaLnBrk="0" hangingPunct="0">
              <a:defRPr sz="2400">
                <a:solidFill>
                  <a:srgbClr val="000000"/>
                </a:solidFill>
                <a:latin typeface="Arial" panose="020B0604020202020204" pitchFamily="34" charset="0"/>
                <a:ea typeface="楷体_GB2312" panose="02010609030101010101" charset="-122"/>
              </a:defRPr>
            </a:lvl1pPr>
            <a:lvl2pPr marL="914400" indent="-457200" eaLnBrk="0" hangingPunct="0">
              <a:defRPr sz="2400">
                <a:solidFill>
                  <a:srgbClr val="000000"/>
                </a:solidFill>
                <a:latin typeface="Arial" panose="020B0604020202020204" pitchFamily="34" charset="0"/>
                <a:ea typeface="楷体_GB2312" panose="02010609030101010101" charset="-122"/>
              </a:defRPr>
            </a:lvl2pPr>
            <a:lvl3pPr marL="1371600" indent="-457200" eaLnBrk="0" hangingPunct="0">
              <a:defRPr sz="2400">
                <a:solidFill>
                  <a:srgbClr val="000000"/>
                </a:solidFill>
                <a:latin typeface="Arial" panose="020B0604020202020204" pitchFamily="34" charset="0"/>
                <a:ea typeface="楷体_GB2312" panose="02010609030101010101" charset="-122"/>
              </a:defRPr>
            </a:lvl3pPr>
            <a:lvl4pPr marL="1828800" indent="-457200" eaLnBrk="0" hangingPunct="0">
              <a:defRPr sz="2400">
                <a:solidFill>
                  <a:srgbClr val="000000"/>
                </a:solidFill>
                <a:latin typeface="Arial" panose="020B0604020202020204" pitchFamily="34" charset="0"/>
                <a:ea typeface="楷体_GB2312" panose="02010609030101010101" charset="-122"/>
              </a:defRPr>
            </a:lvl4pPr>
            <a:lvl5pPr marL="2286000" indent="-457200" eaLnBrk="0" hangingPunct="0">
              <a:defRPr sz="2400">
                <a:solidFill>
                  <a:srgbClr val="000000"/>
                </a:solidFill>
                <a:latin typeface="Arial" panose="020B0604020202020204" pitchFamily="34" charset="0"/>
                <a:ea typeface="楷体_GB2312" panose="02010609030101010101" charset="-122"/>
              </a:defRPr>
            </a:lvl5pPr>
            <a:lvl6pPr marL="2743200" indent="-457200"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20204" pitchFamily="34" charset="0"/>
                <a:ea typeface="楷体_GB2312" panose="02010609030101010101" charset="-122"/>
              </a:defRPr>
            </a:lvl6pPr>
            <a:lvl7pPr marL="3200400" indent="-457200"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20204" pitchFamily="34" charset="0"/>
                <a:ea typeface="楷体_GB2312" panose="02010609030101010101" charset="-122"/>
              </a:defRPr>
            </a:lvl7pPr>
            <a:lvl8pPr marL="3657600" indent="-457200"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20204" pitchFamily="34" charset="0"/>
                <a:ea typeface="楷体_GB2312" panose="02010609030101010101" charset="-122"/>
              </a:defRPr>
            </a:lvl8pPr>
            <a:lvl9pPr marL="4114800" indent="-457200" algn="just" eaLnBrk="0" fontAlgn="base" hangingPunct="0">
              <a:spcBef>
                <a:spcPct val="0"/>
              </a:spcBef>
              <a:spcAft>
                <a:spcPct val="0"/>
              </a:spcAft>
              <a:buClr>
                <a:schemeClr val="hlink"/>
              </a:buClr>
              <a:buSzPct val="75000"/>
              <a:buFont typeface="Wingdings" panose="05000000000000000000" pitchFamily="2" charset="2"/>
              <a:defRPr sz="2400">
                <a:solidFill>
                  <a:srgbClr val="000000"/>
                </a:solidFill>
                <a:latin typeface="Arial" panose="020B0604020202020204" pitchFamily="34" charset="0"/>
                <a:ea typeface="楷体_GB2312" panose="02010609030101010101" charset="-122"/>
              </a:defRPr>
            </a:lvl9pPr>
          </a:lstStyle>
          <a:p>
            <a:pPr marL="0" indent="0" algn="just" eaLnBrk="1" hangingPunct="1">
              <a:lnSpc>
                <a:spcPct val="150000"/>
              </a:lnSpc>
              <a:buClr>
                <a:schemeClr val="hlink"/>
              </a:buClr>
              <a:buSzPct val="75000"/>
              <a:defRPr/>
            </a:pPr>
            <a:r>
              <a:rPr lang="en-US" altLang="zh-CN" sz="2000" b="1" dirty="0">
                <a:latin typeface="微软雅黑" panose="020B0503020204020204" charset="-122"/>
                <a:ea typeface="微软雅黑" panose="020B0503020204020204" charset="-122"/>
                <a:cs typeface="微软雅黑" panose="020B0503020204020204" charset="-122"/>
              </a:rPr>
              <a:t>1</a:t>
            </a:r>
            <a:r>
              <a:rPr lang="zh-CN" altLang="en-US" sz="2000" b="1" dirty="0">
                <a:latin typeface="微软雅黑" panose="020B0503020204020204" charset="-122"/>
                <a:ea typeface="微软雅黑" panose="020B0503020204020204" charset="-122"/>
                <a:cs typeface="微软雅黑" panose="020B0503020204020204" charset="-122"/>
              </a:rPr>
              <a:t>岁以内剂量</a:t>
            </a:r>
            <a:r>
              <a:rPr lang="en-US" altLang="zh-CN" sz="2000" b="1" dirty="0">
                <a:latin typeface="微软雅黑" panose="020B0503020204020204" charset="-122"/>
                <a:ea typeface="微软雅黑" panose="020B0503020204020204" charset="-122"/>
                <a:cs typeface="微软雅黑" panose="020B0503020204020204" charset="-122"/>
              </a:rPr>
              <a:t>=0.01×</a:t>
            </a:r>
            <a:r>
              <a:rPr lang="zh-CN" altLang="en-US" sz="2000" b="1" dirty="0">
                <a:latin typeface="微软雅黑" panose="020B0503020204020204" charset="-122"/>
                <a:ea typeface="微软雅黑" panose="020B0503020204020204" charset="-122"/>
                <a:cs typeface="微软雅黑" panose="020B0503020204020204" charset="-122"/>
              </a:rPr>
              <a:t>（月龄</a:t>
            </a:r>
            <a:r>
              <a:rPr lang="en-US" altLang="zh-CN" sz="2000" b="1" dirty="0">
                <a:latin typeface="微软雅黑" panose="020B0503020204020204" charset="-122"/>
                <a:ea typeface="微软雅黑" panose="020B0503020204020204" charset="-122"/>
                <a:cs typeface="微软雅黑" panose="020B0503020204020204" charset="-122"/>
              </a:rPr>
              <a:t>+3</a:t>
            </a:r>
            <a:r>
              <a:rPr lang="zh-CN" altLang="en-US" sz="2000" b="1" dirty="0">
                <a:latin typeface="微软雅黑" panose="020B0503020204020204" charset="-122"/>
                <a:ea typeface="微软雅黑" panose="020B0503020204020204" charset="-122"/>
                <a:cs typeface="微软雅黑" panose="020B0503020204020204" charset="-122"/>
              </a:rPr>
              <a:t>）</a:t>
            </a:r>
            <a:r>
              <a:rPr lang="en-US" altLang="zh-CN" sz="2000" b="1" dirty="0">
                <a:latin typeface="微软雅黑" panose="020B0503020204020204" charset="-122"/>
                <a:ea typeface="微软雅黑" panose="020B0503020204020204" charset="-122"/>
                <a:cs typeface="微软雅黑" panose="020B0503020204020204" charset="-122"/>
              </a:rPr>
              <a:t>×</a:t>
            </a:r>
            <a:r>
              <a:rPr lang="zh-CN" altLang="en-US" sz="2000" b="1" dirty="0">
                <a:latin typeface="微软雅黑" panose="020B0503020204020204" charset="-122"/>
                <a:ea typeface="微软雅黑" panose="020B0503020204020204" charset="-122"/>
                <a:cs typeface="微软雅黑" panose="020B0503020204020204" charset="-122"/>
              </a:rPr>
              <a:t>成人剂量。   </a:t>
            </a:r>
          </a:p>
          <a:p>
            <a:pPr marL="0" indent="0" algn="just" eaLnBrk="1" hangingPunct="1">
              <a:lnSpc>
                <a:spcPct val="150000"/>
              </a:lnSpc>
              <a:buClr>
                <a:schemeClr val="hlink"/>
              </a:buClr>
              <a:buSzPct val="75000"/>
              <a:defRPr/>
            </a:pPr>
            <a:r>
              <a:rPr lang="zh-CN" altLang="en-US" sz="2000" dirty="0">
                <a:latin typeface="微软雅黑" panose="020B0503020204020204" charset="-122"/>
                <a:ea typeface="微软雅黑" panose="020B0503020204020204" charset="-122"/>
                <a:cs typeface="微软雅黑" panose="020B0503020204020204" charset="-122"/>
              </a:rPr>
              <a:t>例：</a:t>
            </a:r>
            <a:r>
              <a:rPr lang="en-US" altLang="zh-CN" sz="2000" dirty="0">
                <a:latin typeface="微软雅黑" panose="020B0503020204020204" charset="-122"/>
                <a:ea typeface="微软雅黑" panose="020B0503020204020204" charset="-122"/>
                <a:cs typeface="微软雅黑" panose="020B0503020204020204" charset="-122"/>
              </a:rPr>
              <a:t>10</a:t>
            </a:r>
            <a:r>
              <a:rPr lang="zh-CN" altLang="en-US" sz="2000" dirty="0">
                <a:latin typeface="微软雅黑" panose="020B0503020204020204" charset="-122"/>
                <a:ea typeface="微软雅黑" panose="020B0503020204020204" charset="-122"/>
                <a:cs typeface="微软雅黑" panose="020B0503020204020204" charset="-122"/>
              </a:rPr>
              <a:t>个月剂量</a:t>
            </a:r>
            <a:r>
              <a:rPr lang="en-US" altLang="zh-CN" sz="2000" dirty="0">
                <a:latin typeface="微软雅黑" panose="020B0503020204020204" charset="-122"/>
                <a:ea typeface="微软雅黑" panose="020B0503020204020204" charset="-122"/>
                <a:cs typeface="微软雅黑" panose="020B0503020204020204" charset="-122"/>
              </a:rPr>
              <a:t>= 0.01×</a:t>
            </a:r>
            <a:r>
              <a:rPr lang="zh-CN" altLang="en-US" sz="2000" dirty="0">
                <a:latin typeface="微软雅黑" panose="020B0503020204020204" charset="-122"/>
                <a:ea typeface="微软雅黑" panose="020B0503020204020204" charset="-122"/>
                <a:cs typeface="微软雅黑" panose="020B0503020204020204" charset="-122"/>
              </a:rPr>
              <a:t>（月龄</a:t>
            </a:r>
            <a:r>
              <a:rPr lang="en-US" altLang="zh-CN" sz="2000" dirty="0">
                <a:latin typeface="微软雅黑" panose="020B0503020204020204" charset="-122"/>
                <a:ea typeface="微软雅黑" panose="020B0503020204020204" charset="-122"/>
                <a:cs typeface="微软雅黑" panose="020B0503020204020204" charset="-122"/>
              </a:rPr>
              <a:t>+3</a:t>
            </a:r>
            <a:r>
              <a:rPr lang="zh-CN" altLang="en-US" sz="2000" dirty="0">
                <a:latin typeface="微软雅黑" panose="020B0503020204020204" charset="-122"/>
                <a:ea typeface="微软雅黑" panose="020B0503020204020204" charset="-122"/>
                <a:cs typeface="微软雅黑" panose="020B0503020204020204" charset="-122"/>
              </a:rPr>
              <a:t>）</a:t>
            </a:r>
            <a:r>
              <a:rPr lang="en-US" altLang="zh-CN" sz="2000" dirty="0">
                <a:latin typeface="微软雅黑" panose="020B0503020204020204" charset="-122"/>
                <a:ea typeface="微软雅黑" panose="020B0503020204020204" charset="-122"/>
                <a:cs typeface="微软雅黑" panose="020B0503020204020204" charset="-122"/>
              </a:rPr>
              <a:t>×100mg=13mg</a:t>
            </a:r>
          </a:p>
          <a:p>
            <a:pPr algn="just" eaLnBrk="1" hangingPunct="1">
              <a:lnSpc>
                <a:spcPct val="150000"/>
              </a:lnSpc>
              <a:buClr>
                <a:schemeClr val="hlink"/>
              </a:buClr>
              <a:buSzPct val="75000"/>
              <a:buFont typeface="Wingdings" panose="05000000000000000000" pitchFamily="2" charset="2"/>
              <a:buNone/>
              <a:defRPr/>
            </a:pPr>
            <a:r>
              <a:rPr lang="en-US" altLang="zh-CN" sz="2000" b="1" dirty="0">
                <a:latin typeface="微软雅黑" panose="020B0503020204020204" charset="-122"/>
                <a:ea typeface="微软雅黑" panose="020B0503020204020204" charset="-122"/>
                <a:cs typeface="微软雅黑" panose="020B0503020204020204" charset="-122"/>
              </a:rPr>
              <a:t>1</a:t>
            </a:r>
            <a:r>
              <a:rPr lang="zh-CN" altLang="en-US" sz="2000" b="1" dirty="0">
                <a:latin typeface="微软雅黑" panose="020B0503020204020204" charset="-122"/>
                <a:ea typeface="微软雅黑" panose="020B0503020204020204" charset="-122"/>
                <a:cs typeface="微软雅黑" panose="020B0503020204020204" charset="-122"/>
              </a:rPr>
              <a:t>岁以上剂量</a:t>
            </a:r>
            <a:r>
              <a:rPr lang="en-US" altLang="zh-CN" sz="2000" b="1" dirty="0">
                <a:latin typeface="微软雅黑" panose="020B0503020204020204" charset="-122"/>
                <a:ea typeface="微软雅黑" panose="020B0503020204020204" charset="-122"/>
                <a:cs typeface="微软雅黑" panose="020B0503020204020204" charset="-122"/>
              </a:rPr>
              <a:t>=0.05×</a:t>
            </a:r>
            <a:r>
              <a:rPr lang="zh-CN" altLang="en-US" sz="2000" b="1" dirty="0">
                <a:latin typeface="微软雅黑" panose="020B0503020204020204" charset="-122"/>
                <a:ea typeface="微软雅黑" panose="020B0503020204020204" charset="-122"/>
                <a:cs typeface="微软雅黑" panose="020B0503020204020204" charset="-122"/>
              </a:rPr>
              <a:t>（年龄</a:t>
            </a:r>
            <a:r>
              <a:rPr lang="en-US" altLang="zh-CN" sz="2000" b="1" dirty="0">
                <a:latin typeface="微软雅黑" panose="020B0503020204020204" charset="-122"/>
                <a:ea typeface="微软雅黑" panose="020B0503020204020204" charset="-122"/>
                <a:cs typeface="微软雅黑" panose="020B0503020204020204" charset="-122"/>
              </a:rPr>
              <a:t>+2</a:t>
            </a:r>
            <a:r>
              <a:rPr lang="zh-CN" altLang="en-US" sz="2000" b="1" dirty="0">
                <a:latin typeface="微软雅黑" panose="020B0503020204020204" charset="-122"/>
                <a:ea typeface="微软雅黑" panose="020B0503020204020204" charset="-122"/>
                <a:cs typeface="微软雅黑" panose="020B0503020204020204" charset="-122"/>
              </a:rPr>
              <a:t>）</a:t>
            </a:r>
            <a:r>
              <a:rPr lang="en-US" altLang="zh-CN" sz="2000" b="1" dirty="0">
                <a:latin typeface="微软雅黑" panose="020B0503020204020204" charset="-122"/>
                <a:ea typeface="微软雅黑" panose="020B0503020204020204" charset="-122"/>
                <a:cs typeface="微软雅黑" panose="020B0503020204020204" charset="-122"/>
              </a:rPr>
              <a:t>×</a:t>
            </a:r>
            <a:r>
              <a:rPr lang="zh-CN" altLang="en-US" sz="2000" b="1" dirty="0">
                <a:latin typeface="微软雅黑" panose="020B0503020204020204" charset="-122"/>
                <a:ea typeface="微软雅黑" panose="020B0503020204020204" charset="-122"/>
                <a:cs typeface="微软雅黑" panose="020B0503020204020204" charset="-122"/>
              </a:rPr>
              <a:t>成人剂量。</a:t>
            </a:r>
          </a:p>
          <a:p>
            <a:pPr marL="0" indent="0" algn="just" eaLnBrk="1" hangingPunct="1">
              <a:lnSpc>
                <a:spcPct val="150000"/>
              </a:lnSpc>
              <a:buClr>
                <a:schemeClr val="hlink"/>
              </a:buClr>
              <a:buSzPct val="75000"/>
              <a:defRPr/>
            </a:pPr>
            <a:r>
              <a:rPr lang="zh-CN" altLang="en-US" sz="2000" dirty="0">
                <a:latin typeface="微软雅黑" panose="020B0503020204020204" charset="-122"/>
                <a:ea typeface="微软雅黑" panose="020B0503020204020204" charset="-122"/>
                <a:cs typeface="微软雅黑" panose="020B0503020204020204" charset="-122"/>
              </a:rPr>
              <a:t>例：</a:t>
            </a:r>
            <a:r>
              <a:rPr lang="en-US" altLang="zh-CN" sz="2000" dirty="0">
                <a:latin typeface="微软雅黑" panose="020B0503020204020204" charset="-122"/>
                <a:ea typeface="微软雅黑" panose="020B0503020204020204" charset="-122"/>
                <a:cs typeface="微软雅黑" panose="020B0503020204020204" charset="-122"/>
              </a:rPr>
              <a:t>5</a:t>
            </a:r>
            <a:r>
              <a:rPr lang="zh-CN" altLang="en-US" sz="2000" dirty="0">
                <a:latin typeface="微软雅黑" panose="020B0503020204020204" charset="-122"/>
                <a:ea typeface="微软雅黑" panose="020B0503020204020204" charset="-122"/>
                <a:cs typeface="微软雅黑" panose="020B0503020204020204" charset="-122"/>
              </a:rPr>
              <a:t>岁剂量＝ </a:t>
            </a:r>
            <a:r>
              <a:rPr lang="en-US" altLang="zh-CN" sz="2000" dirty="0">
                <a:latin typeface="微软雅黑" panose="020B0503020204020204" charset="-122"/>
                <a:ea typeface="微软雅黑" panose="020B0503020204020204" charset="-122"/>
                <a:cs typeface="微软雅黑" panose="020B0503020204020204" charset="-122"/>
              </a:rPr>
              <a:t>0.05×</a:t>
            </a:r>
            <a:r>
              <a:rPr lang="zh-CN" altLang="en-US" sz="2000" dirty="0">
                <a:latin typeface="微软雅黑" panose="020B0503020204020204" charset="-122"/>
                <a:ea typeface="微软雅黑" panose="020B0503020204020204" charset="-122"/>
                <a:cs typeface="微软雅黑" panose="020B0503020204020204" charset="-122"/>
              </a:rPr>
              <a:t>（</a:t>
            </a:r>
            <a:r>
              <a:rPr lang="en-US" altLang="zh-CN" sz="2000" dirty="0">
                <a:latin typeface="微软雅黑" panose="020B0503020204020204" charset="-122"/>
                <a:ea typeface="微软雅黑" panose="020B0503020204020204" charset="-122"/>
                <a:cs typeface="微软雅黑" panose="020B0503020204020204" charset="-122"/>
              </a:rPr>
              <a:t>5+2</a:t>
            </a:r>
            <a:r>
              <a:rPr lang="zh-CN" altLang="en-US" sz="2000" dirty="0">
                <a:latin typeface="微软雅黑" panose="020B0503020204020204" charset="-122"/>
                <a:ea typeface="微软雅黑" panose="020B0503020204020204" charset="-122"/>
                <a:cs typeface="微软雅黑" panose="020B0503020204020204" charset="-122"/>
              </a:rPr>
              <a:t>）</a:t>
            </a:r>
            <a:r>
              <a:rPr lang="en-US" altLang="zh-CN" sz="2000" dirty="0">
                <a:latin typeface="微软雅黑" panose="020B0503020204020204" charset="-122"/>
                <a:ea typeface="微软雅黑" panose="020B0503020204020204" charset="-122"/>
                <a:cs typeface="微软雅黑" panose="020B0503020204020204" charset="-122"/>
              </a:rPr>
              <a:t>×100mg=35mg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6"/>
          <p:cNvSpPr>
            <a:spLocks noRot="1" noChangeArrowheads="1"/>
          </p:cNvSpPr>
          <p:nvPr/>
        </p:nvSpPr>
        <p:spPr bwMode="auto">
          <a:xfrm>
            <a:off x="2279576" y="1196752"/>
            <a:ext cx="7848872" cy="4806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SzPct val="80000"/>
              <a:buFont typeface="Wingdings 3" panose="05040102010807070707" charset="2"/>
              <a:buChar char=""/>
              <a:defRPr>
                <a:solidFill>
                  <a:srgbClr val="404040"/>
                </a:solidFill>
                <a:latin typeface="Trebuchet MS" panose="020B0603020202020204" charset="0"/>
                <a:ea typeface="华文新魏" panose="02010800040101010101" charset="-122"/>
              </a:defRPr>
            </a:lvl1pPr>
            <a:lvl2pPr marL="742950" indent="-285750">
              <a:spcBef>
                <a:spcPts val="1000"/>
              </a:spcBef>
              <a:buClr>
                <a:schemeClr val="accent1"/>
              </a:buClr>
              <a:buSzPct val="80000"/>
              <a:buFont typeface="Wingdings 3" panose="05040102010807070707" charset="2"/>
              <a:buChar char=""/>
              <a:defRPr sz="1600">
                <a:solidFill>
                  <a:srgbClr val="404040"/>
                </a:solidFill>
                <a:latin typeface="Trebuchet MS" panose="020B0603020202020204" charset="0"/>
                <a:ea typeface="华文新魏" panose="02010800040101010101" charset="-122"/>
              </a:defRPr>
            </a:lvl2pPr>
            <a:lvl3pPr marL="1143000" indent="-228600">
              <a:spcBef>
                <a:spcPts val="1000"/>
              </a:spcBef>
              <a:buClr>
                <a:schemeClr val="accent1"/>
              </a:buClr>
              <a:buSzPct val="80000"/>
              <a:buFont typeface="Wingdings 3" panose="05040102010807070707" charset="2"/>
              <a:buChar char=""/>
              <a:defRPr sz="1400">
                <a:solidFill>
                  <a:srgbClr val="404040"/>
                </a:solidFill>
                <a:latin typeface="Trebuchet MS" panose="020B0603020202020204" charset="0"/>
                <a:ea typeface="华文新魏" panose="02010800040101010101" charset="-122"/>
              </a:defRPr>
            </a:lvl3pPr>
            <a:lvl4pPr marL="1600200" indent="-228600">
              <a:spcBef>
                <a:spcPts val="1000"/>
              </a:spcBef>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4pPr>
            <a:lvl5pPr marL="2057400" indent="-228600">
              <a:spcBef>
                <a:spcPts val="1000"/>
              </a:spcBef>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5pPr>
            <a:lvl6pPr marL="25146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6pPr>
            <a:lvl7pPr marL="29718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7pPr>
            <a:lvl8pPr marL="34290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8pPr>
            <a:lvl9pPr marL="38862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9pPr>
          </a:lstStyle>
          <a:p>
            <a:pPr eaLnBrk="1" hangingPunct="1">
              <a:spcBef>
                <a:spcPct val="20000"/>
              </a:spcBef>
              <a:spcAft>
                <a:spcPct val="40000"/>
              </a:spcAft>
              <a:buClr>
                <a:schemeClr val="hlink"/>
              </a:buClr>
              <a:buSzPct val="75000"/>
              <a:buFont typeface="Wingdings" panose="05000000000000000000" pitchFamily="2" charset="2"/>
              <a:buNone/>
            </a:pPr>
            <a:r>
              <a:rPr lang="zh-CN" altLang="en-US" sz="2400" u="sng" dirty="0">
                <a:solidFill>
                  <a:srgbClr val="FF0000"/>
                </a:solidFill>
                <a:latin typeface="微软雅黑" panose="020B0503020204020204" charset="-122"/>
                <a:ea typeface="微软雅黑" panose="020B0503020204020204" charset="-122"/>
                <a:cs typeface="微软雅黑" panose="020B0503020204020204" charset="-122"/>
              </a:rPr>
              <a:t>按体表面积计算用药剂量：</a:t>
            </a:r>
          </a:p>
          <a:p>
            <a:pPr algn="just" eaLnBrk="1" hangingPunct="1">
              <a:lnSpc>
                <a:spcPct val="150000"/>
              </a:lnSpc>
              <a:spcBef>
                <a:spcPct val="0"/>
              </a:spcBef>
              <a:buClr>
                <a:schemeClr val="hlink"/>
              </a:buClr>
              <a:buSzPct val="75000"/>
              <a:buFont typeface="Wingdings" panose="05000000000000000000" pitchFamily="2" charset="2"/>
              <a:buChar char="ü"/>
            </a:pP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体表面积</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(m</a:t>
            </a:r>
            <a:r>
              <a:rPr lang="en-US" altLang="zh-CN" sz="2000" baseline="30000" dirty="0">
                <a:solidFill>
                  <a:srgbClr val="000000"/>
                </a:solidFill>
                <a:latin typeface="微软雅黑" panose="020B0503020204020204" charset="-122"/>
                <a:ea typeface="微软雅黑" panose="020B0503020204020204" charset="-122"/>
                <a:cs typeface="微软雅黑" panose="020B0503020204020204" charset="-122"/>
              </a:rPr>
              <a:t>2</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(kg)×0.035</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0.1 (</a:t>
            </a:r>
            <a:r>
              <a:rPr lang="en-US" altLang="en-US" sz="2000" dirty="0">
                <a:solidFill>
                  <a:schemeClr val="tx1"/>
                </a:solidFill>
                <a:latin typeface="微软雅黑" panose="020B0503020204020204" charset="-122"/>
                <a:ea typeface="微软雅黑" panose="020B0503020204020204" charset="-122"/>
                <a:cs typeface="微软雅黑" panose="020B0503020204020204" charset="-122"/>
              </a:rPr>
              <a:t>≤</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30kg</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a:t>
            </a:r>
          </a:p>
          <a:p>
            <a:pPr algn="just" eaLnBrk="1" hangingPunct="1">
              <a:lnSpc>
                <a:spcPct val="150000"/>
              </a:lnSpc>
              <a:spcBef>
                <a:spcPct val="0"/>
              </a:spcBef>
              <a:buClr>
                <a:schemeClr val="hlink"/>
              </a:buClr>
              <a:buSzPct val="75000"/>
              <a:buFont typeface="Wingdings" panose="05000000000000000000" pitchFamily="2" charset="2"/>
              <a:buChar char="ü"/>
            </a:pP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体重在</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30kg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以上者，体重每增加</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5kg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，体表面积增加</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0.1m</a:t>
            </a:r>
            <a:r>
              <a:rPr lang="en-US" altLang="zh-CN" sz="2000" baseline="30000" dirty="0">
                <a:solidFill>
                  <a:srgbClr val="000000"/>
                </a:solidFill>
                <a:latin typeface="微软雅黑" panose="020B0503020204020204" charset="-122"/>
                <a:ea typeface="微软雅黑" panose="020B0503020204020204" charset="-122"/>
                <a:cs typeface="微软雅黑" panose="020B0503020204020204" charset="-122"/>
              </a:rPr>
              <a:t>2</a:t>
            </a:r>
          </a:p>
          <a:p>
            <a:pPr algn="just" eaLnBrk="1" hangingPunct="1">
              <a:lnSpc>
                <a:spcPct val="150000"/>
              </a:lnSpc>
              <a:spcBef>
                <a:spcPct val="0"/>
              </a:spcBef>
              <a:buClr>
                <a:schemeClr val="hlink"/>
              </a:buClr>
              <a:buSzPct val="75000"/>
              <a:buFont typeface="Wingdings" panose="05000000000000000000" pitchFamily="2" charset="2"/>
              <a:buChar char="ü"/>
            </a:pP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体表面积</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(m</a:t>
            </a:r>
            <a:r>
              <a:rPr lang="en-US" altLang="zh-CN" sz="2000" baseline="30000" dirty="0">
                <a:solidFill>
                  <a:srgbClr val="000000"/>
                </a:solidFill>
                <a:latin typeface="微软雅黑" panose="020B0503020204020204" charset="-122"/>
                <a:ea typeface="微软雅黑" panose="020B0503020204020204" charset="-122"/>
                <a:cs typeface="微软雅黑" panose="020B0503020204020204" charset="-122"/>
              </a:rPr>
              <a:t>2</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)=0.0128×</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体重</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(kg)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0.0061×</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身高</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(cm)</a:t>
            </a:r>
            <a:endParaRPr lang="zh-CN" altLang="en-US" sz="2000" baseline="30000" dirty="0">
              <a:solidFill>
                <a:srgbClr val="000000"/>
              </a:solidFill>
              <a:latin typeface="微软雅黑" panose="020B0503020204020204" charset="-122"/>
              <a:ea typeface="微软雅黑" panose="020B0503020204020204" charset="-122"/>
              <a:cs typeface="微软雅黑" panose="020B0503020204020204" charset="-122"/>
            </a:endParaRPr>
          </a:p>
          <a:p>
            <a:pPr algn="just" eaLnBrk="1" hangingPunct="1">
              <a:lnSpc>
                <a:spcPct val="150000"/>
              </a:lnSpc>
              <a:spcBef>
                <a:spcPct val="0"/>
              </a:spcBef>
              <a:buClr>
                <a:schemeClr val="hlink"/>
              </a:buClr>
              <a:buSzPct val="75000"/>
              <a:buFont typeface="Wingdings" panose="05000000000000000000" pitchFamily="2" charset="2"/>
              <a:buChar char="ü"/>
            </a:pP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儿童用药量</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儿童体表面积</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儿童剂量</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/m</a:t>
            </a:r>
            <a:r>
              <a:rPr lang="en-US" altLang="zh-CN" sz="2000" baseline="30000" dirty="0">
                <a:solidFill>
                  <a:schemeClr val="tx1"/>
                </a:solidFill>
                <a:latin typeface="微软雅黑" panose="020B0503020204020204" charset="-122"/>
                <a:ea typeface="微软雅黑" panose="020B0503020204020204" charset="-122"/>
                <a:cs typeface="微软雅黑" panose="020B0503020204020204" charset="-122"/>
              </a:rPr>
              <a:t>2</a:t>
            </a:r>
            <a:endParaRPr lang="en-US" altLang="zh-CN" sz="2000" dirty="0">
              <a:solidFill>
                <a:schemeClr val="tx1"/>
              </a:solidFill>
              <a:latin typeface="微软雅黑" panose="020B0503020204020204" charset="-122"/>
              <a:ea typeface="微软雅黑" panose="020B0503020204020204" charset="-122"/>
              <a:cs typeface="微软雅黑" panose="020B0503020204020204" charset="-122"/>
            </a:endParaRPr>
          </a:p>
          <a:p>
            <a:pPr eaLnBrk="1" hangingPunct="1">
              <a:lnSpc>
                <a:spcPct val="150000"/>
              </a:lnSpc>
              <a:spcBef>
                <a:spcPct val="20000"/>
              </a:spcBef>
              <a:buClr>
                <a:schemeClr val="hlink"/>
              </a:buClr>
              <a:buSzPct val="75000"/>
              <a:buFont typeface="Wingdings" panose="05000000000000000000" pitchFamily="2" charset="2"/>
              <a:buNone/>
            </a:pPr>
            <a:r>
              <a:rPr lang="en-US" altLang="zh-CN" sz="2400" dirty="0">
                <a:solidFill>
                  <a:srgbClr val="FF0000"/>
                </a:solidFill>
                <a:latin typeface="微软雅黑" panose="020B0503020204020204" charset="-122"/>
                <a:ea typeface="微软雅黑" panose="020B0503020204020204" charset="-122"/>
                <a:cs typeface="微软雅黑" panose="020B0503020204020204" charset="-122"/>
              </a:rPr>
              <a:t> </a:t>
            </a:r>
          </a:p>
        </p:txBody>
      </p:sp>
      <p:sp>
        <p:nvSpPr>
          <p:cNvPr id="40963" name="Rectangle 7"/>
          <p:cNvSpPr>
            <a:spLocks noRot="1" noChangeArrowheads="1"/>
          </p:cNvSpPr>
          <p:nvPr/>
        </p:nvSpPr>
        <p:spPr bwMode="auto">
          <a:xfrm>
            <a:off x="2279576" y="4004683"/>
            <a:ext cx="7848872" cy="140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ts val="1000"/>
              </a:spcBef>
              <a:buClr>
                <a:schemeClr val="accent1"/>
              </a:buClr>
              <a:buSzPct val="80000"/>
              <a:buFont typeface="Wingdings 3" panose="05040102010807070707" charset="2"/>
              <a:buChar char=""/>
              <a:defRPr>
                <a:solidFill>
                  <a:srgbClr val="404040"/>
                </a:solidFill>
                <a:latin typeface="Trebuchet MS" panose="020B0603020202020204" charset="0"/>
                <a:ea typeface="华文新魏" panose="02010800040101010101" charset="-122"/>
              </a:defRPr>
            </a:lvl1pPr>
            <a:lvl2pPr marL="742950" indent="-285750">
              <a:spcBef>
                <a:spcPts val="1000"/>
              </a:spcBef>
              <a:buClr>
                <a:schemeClr val="accent1"/>
              </a:buClr>
              <a:buSzPct val="80000"/>
              <a:buFont typeface="Wingdings 3" panose="05040102010807070707" charset="2"/>
              <a:buChar char=""/>
              <a:defRPr sz="1600">
                <a:solidFill>
                  <a:srgbClr val="404040"/>
                </a:solidFill>
                <a:latin typeface="Trebuchet MS" panose="020B0603020202020204" charset="0"/>
                <a:ea typeface="华文新魏" panose="02010800040101010101" charset="-122"/>
              </a:defRPr>
            </a:lvl2pPr>
            <a:lvl3pPr marL="1143000" indent="-228600">
              <a:spcBef>
                <a:spcPts val="1000"/>
              </a:spcBef>
              <a:buClr>
                <a:schemeClr val="accent1"/>
              </a:buClr>
              <a:buSzPct val="80000"/>
              <a:buFont typeface="Wingdings 3" panose="05040102010807070707" charset="2"/>
              <a:buChar char=""/>
              <a:defRPr sz="1400">
                <a:solidFill>
                  <a:srgbClr val="404040"/>
                </a:solidFill>
                <a:latin typeface="Trebuchet MS" panose="020B0603020202020204" charset="0"/>
                <a:ea typeface="华文新魏" panose="02010800040101010101" charset="-122"/>
              </a:defRPr>
            </a:lvl3pPr>
            <a:lvl4pPr marL="1600200" indent="-228600">
              <a:spcBef>
                <a:spcPts val="1000"/>
              </a:spcBef>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4pPr>
            <a:lvl5pPr marL="2057400" indent="-228600">
              <a:spcBef>
                <a:spcPts val="1000"/>
              </a:spcBef>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5pPr>
            <a:lvl6pPr marL="25146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6pPr>
            <a:lvl7pPr marL="29718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7pPr>
            <a:lvl8pPr marL="34290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8pPr>
            <a:lvl9pPr marL="3886200" indent="-228600" eaLnBrk="0" fontAlgn="base" hangingPunct="0">
              <a:spcBef>
                <a:spcPts val="1000"/>
              </a:spcBef>
              <a:spcAft>
                <a:spcPct val="0"/>
              </a:spcAft>
              <a:buClr>
                <a:schemeClr val="accent1"/>
              </a:buClr>
              <a:buSzPct val="80000"/>
              <a:buFont typeface="Wingdings 3" panose="05040102010807070707" charset="2"/>
              <a:buChar char=""/>
              <a:defRPr sz="1200">
                <a:solidFill>
                  <a:srgbClr val="404040"/>
                </a:solidFill>
                <a:latin typeface="Trebuchet MS" panose="020B0603020202020204" charset="0"/>
                <a:ea typeface="华文新魏" panose="02010800040101010101" charset="-122"/>
              </a:defRPr>
            </a:lvl9pPr>
          </a:lstStyle>
          <a:p>
            <a:pPr eaLnBrk="1" hangingPunct="1">
              <a:spcBef>
                <a:spcPct val="20000"/>
              </a:spcBef>
              <a:spcAft>
                <a:spcPct val="40000"/>
              </a:spcAft>
              <a:buClr>
                <a:schemeClr val="hlink"/>
              </a:buClr>
              <a:buSzPct val="75000"/>
              <a:buFont typeface="Wingdings" panose="05000000000000000000" pitchFamily="2" charset="2"/>
              <a:buNone/>
            </a:pPr>
            <a:r>
              <a:rPr lang="zh-CN" altLang="en-US" sz="2400" u="sng" dirty="0">
                <a:solidFill>
                  <a:srgbClr val="FF0000"/>
                </a:solidFill>
                <a:latin typeface="微软雅黑" panose="020B0503020204020204" charset="-122"/>
                <a:ea typeface="微软雅黑" panose="020B0503020204020204" charset="-122"/>
                <a:cs typeface="微软雅黑" panose="020B0503020204020204" charset="-122"/>
              </a:rPr>
              <a:t>临床实际计算方法：</a:t>
            </a:r>
          </a:p>
          <a:p>
            <a:pPr eaLnBrk="1" hangingPunct="1">
              <a:spcBef>
                <a:spcPct val="20000"/>
              </a:spcBef>
              <a:spcAft>
                <a:spcPct val="40000"/>
              </a:spcAft>
              <a:buClr>
                <a:schemeClr val="hlink"/>
              </a:buClr>
              <a:buSzPct val="75000"/>
              <a:buFont typeface="Wingdings" panose="05000000000000000000" pitchFamily="2" charset="2"/>
              <a:buNone/>
            </a:pPr>
            <a:r>
              <a:rPr lang="zh-CN" altLang="en-US" sz="2400" dirty="0">
                <a:solidFill>
                  <a:srgbClr val="FF0000"/>
                </a:solidFill>
                <a:latin typeface="微软雅黑" panose="020B0503020204020204" charset="-122"/>
                <a:ea typeface="微软雅黑" panose="020B0503020204020204" charset="-122"/>
                <a:cs typeface="微软雅黑" panose="020B0503020204020204" charset="-122"/>
              </a:rPr>
              <a:t> </a:t>
            </a:r>
            <a:r>
              <a:rPr lang="en-US" altLang="zh-CN" sz="2400" dirty="0">
                <a:solidFill>
                  <a:srgbClr val="FF0000"/>
                </a:solidFill>
                <a:latin typeface="微软雅黑" panose="020B0503020204020204" charset="-122"/>
                <a:ea typeface="微软雅黑" panose="020B0503020204020204" charset="-122"/>
                <a:cs typeface="微软雅黑" panose="020B0503020204020204" charset="-122"/>
              </a:rPr>
              <a:t>     </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儿童用药量</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儿童体重</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(kg)×</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给定儿童剂量 </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mg/(</a:t>
            </a:r>
            <a:r>
              <a:rPr lang="en-US" altLang="zh-CN" sz="2000" dirty="0" err="1">
                <a:solidFill>
                  <a:schemeClr val="tx1"/>
                </a:solidFill>
                <a:latin typeface="微软雅黑" panose="020B0503020204020204" charset="-122"/>
                <a:ea typeface="微软雅黑" panose="020B0503020204020204" charset="-122"/>
                <a:cs typeface="微软雅黑" panose="020B0503020204020204" charset="-122"/>
              </a:rPr>
              <a:t>kg·d</a:t>
            </a: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a:t>
            </a:r>
          </a:p>
          <a:p>
            <a:pPr eaLnBrk="1" hangingPunct="1">
              <a:spcBef>
                <a:spcPct val="20000"/>
              </a:spcBef>
              <a:buClr>
                <a:schemeClr val="hlink"/>
              </a:buClr>
              <a:buSzPct val="75000"/>
              <a:buFont typeface="Wingdings" panose="05000000000000000000" pitchFamily="2" charset="2"/>
              <a:buNone/>
            </a:pPr>
            <a:r>
              <a:rPr lang="en-US" altLang="zh-CN" sz="2000" dirty="0">
                <a:solidFill>
                  <a:schemeClr val="tx1"/>
                </a:solidFill>
                <a:latin typeface="微软雅黑" panose="020B0503020204020204" charset="-122"/>
                <a:ea typeface="微软雅黑" panose="020B0503020204020204" charset="-122"/>
                <a:cs typeface="微软雅黑" panose="020B0503020204020204" charset="-122"/>
              </a:rPr>
              <a:t>       </a:t>
            </a:r>
            <a:r>
              <a:rPr lang="zh-CN" altLang="en-US" sz="2000" dirty="0">
                <a:solidFill>
                  <a:schemeClr val="tx1"/>
                </a:solidFill>
                <a:latin typeface="微软雅黑" panose="020B0503020204020204" charset="-122"/>
                <a:ea typeface="微软雅黑" panose="020B0503020204020204" charset="-122"/>
                <a:cs typeface="微软雅黑" panose="020B0503020204020204" charset="-122"/>
              </a:rPr>
              <a:t>注：给定儿童剂量由药品说明书提供</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rrowheads="1"/>
          </p:cNvSpPr>
          <p:nvPr>
            <p:ph type="title"/>
          </p:nvPr>
        </p:nvSpPr>
        <p:spPr>
          <a:xfrm>
            <a:off x="2495601" y="51470"/>
            <a:ext cx="6405563" cy="857250"/>
          </a:xfrm>
        </p:spPr>
        <p:txBody>
          <a:bodyPr/>
          <a:lstStyle/>
          <a:p>
            <a:pPr eaLnBrk="1" hangingPunct="1"/>
            <a:r>
              <a:rPr lang="zh-CN" altLang="en-US" dirty="0"/>
              <a:t>三种剂量计算方法的比较</a:t>
            </a:r>
          </a:p>
        </p:txBody>
      </p:sp>
      <p:sp>
        <p:nvSpPr>
          <p:cNvPr id="41986" name="Rectangle 3"/>
          <p:cNvSpPr>
            <a:spLocks noGrp="1" noRot="1" noChangeArrowheads="1"/>
          </p:cNvSpPr>
          <p:nvPr>
            <p:ph idx="1"/>
          </p:nvPr>
        </p:nvSpPr>
        <p:spPr>
          <a:xfrm>
            <a:off x="2476148" y="1304764"/>
            <a:ext cx="7992888" cy="4248472"/>
          </a:xfrm>
        </p:spPr>
        <p:txBody>
          <a:bodyPr>
            <a:noAutofit/>
          </a:bodyPr>
          <a:lstStyle/>
          <a:p>
            <a:pPr marL="457200" indent="-457200" algn="just">
              <a:lnSpc>
                <a:spcPct val="150000"/>
              </a:lnSpc>
              <a:spcBef>
                <a:spcPct val="0"/>
              </a:spcBef>
              <a:buNone/>
            </a:pPr>
            <a:r>
              <a:rPr lang="zh-CN" altLang="en-US" sz="2000" dirty="0">
                <a:solidFill>
                  <a:srgbClr val="000000"/>
                </a:solidFill>
              </a:rPr>
              <a:t>        患儿，</a:t>
            </a:r>
            <a:r>
              <a:rPr lang="en-US" altLang="zh-CN" sz="2000" dirty="0">
                <a:solidFill>
                  <a:srgbClr val="000000"/>
                </a:solidFill>
              </a:rPr>
              <a:t>1.5</a:t>
            </a:r>
            <a:r>
              <a:rPr lang="zh-CN" altLang="en-US" sz="2000" dirty="0">
                <a:solidFill>
                  <a:srgbClr val="000000"/>
                </a:solidFill>
              </a:rPr>
              <a:t>岁，体重</a:t>
            </a:r>
            <a:r>
              <a:rPr lang="en-US" altLang="zh-CN" sz="2000" dirty="0">
                <a:solidFill>
                  <a:srgbClr val="000000"/>
                </a:solidFill>
              </a:rPr>
              <a:t>12kg</a:t>
            </a:r>
            <a:r>
              <a:rPr lang="zh-CN" altLang="en-US" sz="2000" dirty="0">
                <a:solidFill>
                  <a:srgbClr val="000000"/>
                </a:solidFill>
              </a:rPr>
              <a:t>，因发热达</a:t>
            </a:r>
            <a:r>
              <a:rPr lang="en-US" altLang="zh-CN" sz="2000" dirty="0">
                <a:solidFill>
                  <a:srgbClr val="000000"/>
                </a:solidFill>
              </a:rPr>
              <a:t>39.8℃</a:t>
            </a:r>
            <a:r>
              <a:rPr lang="zh-CN" altLang="en-US" sz="2000" dirty="0">
                <a:solidFill>
                  <a:srgbClr val="000000"/>
                </a:solidFill>
              </a:rPr>
              <a:t>入院，既往有高</a:t>
            </a:r>
          </a:p>
          <a:p>
            <a:pPr marL="457200" indent="-457200" algn="just">
              <a:lnSpc>
                <a:spcPct val="150000"/>
              </a:lnSpc>
              <a:spcBef>
                <a:spcPct val="0"/>
              </a:spcBef>
              <a:buNone/>
            </a:pPr>
            <a:r>
              <a:rPr lang="zh-CN" altLang="en-US" sz="2000" dirty="0">
                <a:solidFill>
                  <a:srgbClr val="000000"/>
                </a:solidFill>
              </a:rPr>
              <a:t>热惊厥史。入院后给予苯巴比妥钠肌注预防，说明书给定儿</a:t>
            </a:r>
          </a:p>
          <a:p>
            <a:pPr marL="457200" indent="-457200" algn="just">
              <a:lnSpc>
                <a:spcPct val="150000"/>
              </a:lnSpc>
              <a:spcBef>
                <a:spcPct val="0"/>
              </a:spcBef>
              <a:buNone/>
            </a:pPr>
            <a:r>
              <a:rPr lang="zh-CN" altLang="en-US" sz="2000" dirty="0">
                <a:solidFill>
                  <a:srgbClr val="000000"/>
                </a:solidFill>
              </a:rPr>
              <a:t>童剂量是</a:t>
            </a:r>
            <a:r>
              <a:rPr lang="en-US" altLang="zh-CN" sz="2000" dirty="0">
                <a:solidFill>
                  <a:srgbClr val="000000"/>
                </a:solidFill>
              </a:rPr>
              <a:t>3-5mg/(</a:t>
            </a:r>
            <a:r>
              <a:rPr lang="en-US" altLang="zh-CN" sz="2000" dirty="0" err="1">
                <a:solidFill>
                  <a:srgbClr val="000000"/>
                </a:solidFill>
              </a:rPr>
              <a:t>kg·d</a:t>
            </a:r>
            <a:r>
              <a:rPr lang="en-US" altLang="zh-CN" sz="2000" dirty="0">
                <a:solidFill>
                  <a:srgbClr val="000000"/>
                </a:solidFill>
              </a:rPr>
              <a:t>)</a:t>
            </a:r>
            <a:r>
              <a:rPr lang="zh-CN" altLang="en-US" sz="2000" dirty="0">
                <a:solidFill>
                  <a:srgbClr val="000000"/>
                </a:solidFill>
              </a:rPr>
              <a:t>，</a:t>
            </a:r>
            <a:r>
              <a:rPr lang="en-US" altLang="zh-CN" sz="2000" dirty="0">
                <a:solidFill>
                  <a:srgbClr val="000000"/>
                </a:solidFill>
              </a:rPr>
              <a:t>125mg/(m</a:t>
            </a:r>
            <a:r>
              <a:rPr lang="en-US" altLang="zh-CN" sz="2000" baseline="30000" dirty="0">
                <a:solidFill>
                  <a:srgbClr val="000000"/>
                </a:solidFill>
              </a:rPr>
              <a:t>2</a:t>
            </a:r>
            <a:r>
              <a:rPr lang="en-US" altLang="zh-CN" sz="2000" dirty="0">
                <a:solidFill>
                  <a:srgbClr val="000000"/>
                </a:solidFill>
              </a:rPr>
              <a:t>)</a:t>
            </a:r>
            <a:r>
              <a:rPr lang="zh-CN" altLang="en-US" sz="2000" dirty="0">
                <a:solidFill>
                  <a:srgbClr val="000000"/>
                </a:solidFill>
              </a:rPr>
              <a:t>，成人剂量为</a:t>
            </a:r>
            <a:r>
              <a:rPr lang="en-US" altLang="zh-CN" sz="2000" dirty="0">
                <a:solidFill>
                  <a:srgbClr val="000000"/>
                </a:solidFill>
              </a:rPr>
              <a:t>100-</a:t>
            </a:r>
          </a:p>
          <a:p>
            <a:pPr marL="457200" indent="-457200" algn="just">
              <a:lnSpc>
                <a:spcPct val="150000"/>
              </a:lnSpc>
              <a:spcBef>
                <a:spcPct val="0"/>
              </a:spcBef>
              <a:spcAft>
                <a:spcPct val="50000"/>
              </a:spcAft>
              <a:buNone/>
            </a:pPr>
            <a:r>
              <a:rPr lang="en-US" altLang="zh-CN" sz="2000" dirty="0">
                <a:solidFill>
                  <a:srgbClr val="000000"/>
                </a:solidFill>
              </a:rPr>
              <a:t>200mg/d</a:t>
            </a:r>
            <a:r>
              <a:rPr lang="zh-CN" altLang="en-US" sz="2000" dirty="0">
                <a:solidFill>
                  <a:srgbClr val="000000"/>
                </a:solidFill>
              </a:rPr>
              <a:t>，试用三种方式计算并比较给药剂量。</a:t>
            </a:r>
          </a:p>
          <a:p>
            <a:pPr marL="457200" indent="-457200" algn="just">
              <a:lnSpc>
                <a:spcPct val="150000"/>
              </a:lnSpc>
              <a:spcBef>
                <a:spcPct val="0"/>
              </a:spcBef>
              <a:buFont typeface="Wingdings" panose="05000000000000000000" pitchFamily="2" charset="2"/>
              <a:buAutoNum type="arabicPeriod"/>
            </a:pPr>
            <a:r>
              <a:rPr lang="zh-CN" altLang="en-US" sz="2000" dirty="0">
                <a:solidFill>
                  <a:srgbClr val="000000"/>
                </a:solidFill>
              </a:rPr>
              <a:t>按年龄计算：</a:t>
            </a:r>
            <a:r>
              <a:rPr lang="en-US" altLang="zh-CN" sz="2000" dirty="0">
                <a:solidFill>
                  <a:srgbClr val="000000"/>
                </a:solidFill>
              </a:rPr>
              <a:t>0.04*</a:t>
            </a:r>
            <a:r>
              <a:rPr lang="zh-CN" altLang="en-US" sz="2000" dirty="0">
                <a:solidFill>
                  <a:srgbClr val="000000"/>
                </a:solidFill>
              </a:rPr>
              <a:t>（</a:t>
            </a:r>
            <a:r>
              <a:rPr lang="en-US" altLang="zh-CN" sz="2000" dirty="0">
                <a:solidFill>
                  <a:srgbClr val="000000"/>
                </a:solidFill>
              </a:rPr>
              <a:t>5.5+1.5</a:t>
            </a:r>
            <a:r>
              <a:rPr lang="zh-CN" altLang="en-US" sz="2000" dirty="0">
                <a:solidFill>
                  <a:srgbClr val="000000"/>
                </a:solidFill>
              </a:rPr>
              <a:t>）*</a:t>
            </a:r>
            <a:r>
              <a:rPr lang="en-US" altLang="zh-CN" sz="2000" dirty="0">
                <a:solidFill>
                  <a:srgbClr val="000000"/>
                </a:solidFill>
              </a:rPr>
              <a:t>100</a:t>
            </a:r>
            <a:r>
              <a:rPr lang="en-US" altLang="zh-CN" sz="2000" dirty="0">
                <a:solidFill>
                  <a:srgbClr val="FF0000"/>
                </a:solidFill>
              </a:rPr>
              <a:t>(200)</a:t>
            </a:r>
            <a:r>
              <a:rPr lang="en-US" altLang="zh-CN" sz="2000" dirty="0">
                <a:solidFill>
                  <a:srgbClr val="000000"/>
                </a:solidFill>
              </a:rPr>
              <a:t>=28</a:t>
            </a:r>
            <a:r>
              <a:rPr lang="en-US" altLang="zh-CN" sz="2000" dirty="0">
                <a:solidFill>
                  <a:srgbClr val="FF0000"/>
                </a:solidFill>
              </a:rPr>
              <a:t>(56)</a:t>
            </a:r>
            <a:r>
              <a:rPr lang="en-US" altLang="zh-CN" sz="2000" dirty="0">
                <a:solidFill>
                  <a:srgbClr val="000000"/>
                </a:solidFill>
              </a:rPr>
              <a:t>mg</a:t>
            </a:r>
          </a:p>
          <a:p>
            <a:pPr marL="457200" indent="-457200" algn="just">
              <a:lnSpc>
                <a:spcPct val="150000"/>
              </a:lnSpc>
              <a:spcBef>
                <a:spcPct val="0"/>
              </a:spcBef>
              <a:buFont typeface="Wingdings" panose="05000000000000000000" pitchFamily="2" charset="2"/>
              <a:buAutoNum type="arabicPeriod"/>
            </a:pPr>
            <a:r>
              <a:rPr lang="zh-CN" altLang="en-US" sz="2000" dirty="0">
                <a:solidFill>
                  <a:srgbClr val="000000"/>
                </a:solidFill>
              </a:rPr>
              <a:t>按体重计算：</a:t>
            </a:r>
            <a:r>
              <a:rPr lang="en-US" altLang="zh-CN" sz="2000" dirty="0">
                <a:solidFill>
                  <a:srgbClr val="000000"/>
                </a:solidFill>
              </a:rPr>
              <a:t>100</a:t>
            </a:r>
            <a:r>
              <a:rPr lang="en-US" altLang="zh-CN" sz="2000" dirty="0">
                <a:solidFill>
                  <a:srgbClr val="FF0000"/>
                </a:solidFill>
              </a:rPr>
              <a:t>(200)</a:t>
            </a:r>
            <a:r>
              <a:rPr lang="en-US" altLang="zh-CN" sz="2000" dirty="0">
                <a:solidFill>
                  <a:srgbClr val="000000"/>
                </a:solidFill>
              </a:rPr>
              <a:t>*12/50=24</a:t>
            </a:r>
            <a:r>
              <a:rPr lang="en-US" altLang="zh-CN" sz="2000" dirty="0">
                <a:solidFill>
                  <a:srgbClr val="FF0000"/>
                </a:solidFill>
              </a:rPr>
              <a:t>(48)</a:t>
            </a:r>
            <a:r>
              <a:rPr lang="en-US" altLang="zh-CN" sz="2000" dirty="0">
                <a:solidFill>
                  <a:srgbClr val="000000"/>
                </a:solidFill>
              </a:rPr>
              <a:t>mg</a:t>
            </a:r>
          </a:p>
          <a:p>
            <a:pPr marL="457200" indent="-457200" algn="just">
              <a:lnSpc>
                <a:spcPct val="150000"/>
              </a:lnSpc>
              <a:spcBef>
                <a:spcPct val="0"/>
              </a:spcBef>
              <a:buFont typeface="Wingdings" panose="05000000000000000000" pitchFamily="2" charset="2"/>
              <a:buAutoNum type="arabicPeriod"/>
            </a:pPr>
            <a:r>
              <a:rPr lang="zh-CN" altLang="en-US" sz="2000" dirty="0">
                <a:solidFill>
                  <a:srgbClr val="000000"/>
                </a:solidFill>
              </a:rPr>
              <a:t>按体表面积计算：</a:t>
            </a:r>
            <a:r>
              <a:rPr lang="en-US" altLang="zh-CN" sz="2000" dirty="0">
                <a:solidFill>
                  <a:srgbClr val="000000"/>
                </a:solidFill>
              </a:rPr>
              <a:t>(12*0.035+0.1)*125=65mg</a:t>
            </a:r>
          </a:p>
          <a:p>
            <a:pPr marL="457200" indent="-457200" algn="just">
              <a:lnSpc>
                <a:spcPct val="150000"/>
              </a:lnSpc>
              <a:spcBef>
                <a:spcPct val="0"/>
              </a:spcBef>
              <a:spcAft>
                <a:spcPct val="30000"/>
              </a:spcAft>
              <a:buFont typeface="Wingdings" panose="05000000000000000000" pitchFamily="2" charset="2"/>
              <a:buAutoNum type="arabicPeriod"/>
            </a:pPr>
            <a:r>
              <a:rPr lang="zh-CN" altLang="en-US" sz="2000" dirty="0">
                <a:solidFill>
                  <a:srgbClr val="000000"/>
                </a:solidFill>
              </a:rPr>
              <a:t>按说明书给定儿童剂量计算：</a:t>
            </a:r>
            <a:r>
              <a:rPr lang="en-US" altLang="zh-CN" sz="2000" dirty="0">
                <a:solidFill>
                  <a:srgbClr val="000000"/>
                </a:solidFill>
              </a:rPr>
              <a:t>12*3</a:t>
            </a:r>
            <a:r>
              <a:rPr lang="en-US" altLang="zh-CN" sz="2000" dirty="0">
                <a:solidFill>
                  <a:srgbClr val="FF0000"/>
                </a:solidFill>
              </a:rPr>
              <a:t>(5)</a:t>
            </a:r>
            <a:r>
              <a:rPr lang="en-US" altLang="zh-CN" sz="2000" dirty="0">
                <a:solidFill>
                  <a:srgbClr val="000000"/>
                </a:solidFill>
              </a:rPr>
              <a:t>=36</a:t>
            </a:r>
            <a:r>
              <a:rPr lang="en-US" altLang="zh-CN" sz="2000" dirty="0">
                <a:solidFill>
                  <a:srgbClr val="FF0000"/>
                </a:solidFill>
              </a:rPr>
              <a:t>(60)</a:t>
            </a:r>
            <a:r>
              <a:rPr lang="en-US" altLang="zh-CN" sz="2000" dirty="0">
                <a:solidFill>
                  <a:srgbClr val="000000"/>
                </a:solidFill>
              </a:rPr>
              <a:t>mg</a:t>
            </a:r>
          </a:p>
          <a:p>
            <a:pPr marL="457200" indent="-457200" algn="just">
              <a:lnSpc>
                <a:spcPct val="150000"/>
              </a:lnSpc>
              <a:spcBef>
                <a:spcPct val="0"/>
              </a:spcBef>
              <a:buNone/>
            </a:pPr>
            <a:r>
              <a:rPr lang="zh-CN" altLang="en-US" sz="2000" dirty="0">
                <a:solidFill>
                  <a:srgbClr val="FF0000"/>
                </a:solidFill>
              </a:rPr>
              <a:t>注意：如果计算的用药剂量超过成人规定剂量，则儿童实际用量不能超过成人使用剂量</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normAutofit/>
          </a:bodyPr>
          <a:lstStyle/>
          <a:p>
            <a:pPr>
              <a:lnSpc>
                <a:spcPct val="100000"/>
              </a:lnSpc>
            </a:pPr>
            <a:r>
              <a:rPr kumimoji="1" lang="zh-CN" altLang="en-US" sz="4800" b="1" dirty="0">
                <a:latin typeface="微软雅黑" panose="020B0503020204020204" charset="-122"/>
                <a:ea typeface="微软雅黑" panose="020B0503020204020204" charset="-122"/>
                <a:cs typeface="微软雅黑" panose="020B0503020204020204" charset="-122"/>
              </a:rPr>
              <a:t>儿科处方审核点评</a:t>
            </a:r>
            <a:br>
              <a:rPr kumimoji="1" lang="zh-CN" altLang="en-US" sz="4800" b="1" dirty="0">
                <a:latin typeface="微软雅黑" panose="020B0503020204020204" charset="-122"/>
                <a:ea typeface="微软雅黑" panose="020B0503020204020204" charset="-122"/>
                <a:cs typeface="微软雅黑" panose="020B0503020204020204" charset="-122"/>
              </a:rPr>
            </a:br>
            <a:r>
              <a:rPr kumimoji="1" lang="zh-CN" altLang="en-US" sz="4800" b="1" dirty="0">
                <a:latin typeface="微软雅黑" panose="020B0503020204020204" charset="-122"/>
                <a:ea typeface="微软雅黑" panose="020B0503020204020204" charset="-122"/>
                <a:cs typeface="微软雅黑" panose="020B0503020204020204" charset="-122"/>
              </a:rPr>
              <a:t>特点和实践</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2"/>
          <p:cNvSpPr txBox="1"/>
          <p:nvPr/>
        </p:nvSpPr>
        <p:spPr>
          <a:xfrm>
            <a:off x="2369586" y="2186862"/>
            <a:ext cx="7974886" cy="326350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50000"/>
              </a:lnSpc>
              <a:buFont typeface="Arial" panose="020B0604020202020204" pitchFamily="34" charset="0"/>
              <a:buNone/>
            </a:pPr>
            <a:r>
              <a:rPr lang="en-US" altLang="zh-CN" sz="2100" b="1" dirty="0">
                <a:latin typeface="微软雅黑" panose="020B0503020204020204" charset="-122"/>
                <a:ea typeface="微软雅黑" panose="020B0503020204020204" charset="-122"/>
                <a:cs typeface="微软雅黑" panose="020B0503020204020204" charset="-122"/>
              </a:rPr>
              <a:t>1.《</a:t>
            </a:r>
            <a:r>
              <a:rPr lang="zh-CN" altLang="en-US" sz="2100" b="1" dirty="0">
                <a:latin typeface="微软雅黑" panose="020B0503020204020204" charset="-122"/>
                <a:ea typeface="微软雅黑" panose="020B0503020204020204" charset="-122"/>
                <a:cs typeface="微软雅黑" panose="020B0503020204020204" charset="-122"/>
              </a:rPr>
              <a:t>中华人民共和国药品管理法</a:t>
            </a:r>
            <a:r>
              <a:rPr lang="en-US" altLang="zh-CN" sz="2100" b="1" dirty="0">
                <a:latin typeface="微软雅黑" panose="020B0503020204020204" charset="-122"/>
                <a:ea typeface="微软雅黑" panose="020B0503020204020204" charset="-122"/>
                <a:cs typeface="微软雅黑" panose="020B0503020204020204" charset="-122"/>
              </a:rPr>
              <a:t>》</a:t>
            </a:r>
            <a:r>
              <a:rPr lang="zh-CN" altLang="en-US" sz="2100" b="1" dirty="0">
                <a:latin typeface="微软雅黑" panose="020B0503020204020204" charset="-122"/>
                <a:ea typeface="微软雅黑" panose="020B0503020204020204" charset="-122"/>
                <a:cs typeface="微软雅黑" panose="020B0503020204020204" charset="-122"/>
              </a:rPr>
              <a:t>（</a:t>
            </a:r>
            <a:r>
              <a:rPr lang="en-US" altLang="zh-CN" sz="2100" b="1" dirty="0">
                <a:latin typeface="微软雅黑" panose="020B0503020204020204" charset="-122"/>
                <a:ea typeface="微软雅黑" panose="020B0503020204020204" charset="-122"/>
                <a:cs typeface="微软雅黑" panose="020B0503020204020204" charset="-122"/>
              </a:rPr>
              <a:t>2015</a:t>
            </a:r>
            <a:r>
              <a:rPr lang="zh-CN" altLang="en-US" sz="2100" b="1" dirty="0">
                <a:latin typeface="微软雅黑" panose="020B0503020204020204" charset="-122"/>
                <a:ea typeface="微软雅黑" panose="020B0503020204020204" charset="-122"/>
                <a:cs typeface="微软雅黑" panose="020B0503020204020204" charset="-122"/>
              </a:rPr>
              <a:t>年修订版）</a:t>
            </a:r>
            <a:endParaRPr lang="en-US" altLang="zh-CN" sz="2100" b="1" dirty="0">
              <a:latin typeface="微软雅黑" panose="020B0503020204020204" charset="-122"/>
              <a:ea typeface="微软雅黑" panose="020B0503020204020204" charset="-122"/>
              <a:cs typeface="微软雅黑" panose="020B0503020204020204" charset="-122"/>
            </a:endParaRPr>
          </a:p>
          <a:p>
            <a:pPr>
              <a:lnSpc>
                <a:spcPct val="150000"/>
              </a:lnSpc>
              <a:buFont typeface="Arial" panose="020B0604020202020204" pitchFamily="34" charset="0"/>
              <a:buNone/>
            </a:pPr>
            <a:r>
              <a:rPr lang="en-US" altLang="zh-CN" sz="2100" b="1" dirty="0">
                <a:latin typeface="微软雅黑" panose="020B0503020204020204" charset="-122"/>
                <a:ea typeface="微软雅黑" panose="020B0503020204020204" charset="-122"/>
                <a:cs typeface="微软雅黑" panose="020B0503020204020204" charset="-122"/>
              </a:rPr>
              <a:t>2. 《</a:t>
            </a:r>
            <a:r>
              <a:rPr lang="zh-CN" altLang="en-US" sz="2100" b="1" dirty="0">
                <a:latin typeface="微软雅黑" panose="020B0503020204020204" charset="-122"/>
                <a:ea typeface="微软雅黑" panose="020B0503020204020204" charset="-122"/>
                <a:cs typeface="微软雅黑" panose="020B0503020204020204" charset="-122"/>
              </a:rPr>
              <a:t>中华人民共和国执业医师法</a:t>
            </a:r>
            <a:r>
              <a:rPr lang="en-US" altLang="zh-CN" sz="2100" b="1" dirty="0">
                <a:latin typeface="微软雅黑" panose="020B0503020204020204" charset="-122"/>
                <a:ea typeface="微软雅黑" panose="020B0503020204020204" charset="-122"/>
                <a:cs typeface="微软雅黑" panose="020B0503020204020204" charset="-122"/>
              </a:rPr>
              <a:t>》</a:t>
            </a:r>
            <a:r>
              <a:rPr lang="zh-CN" altLang="en-US" sz="2100" b="1" dirty="0">
                <a:latin typeface="微软雅黑" panose="020B0503020204020204" charset="-122"/>
                <a:ea typeface="微软雅黑" panose="020B0503020204020204" charset="-122"/>
                <a:cs typeface="微软雅黑" panose="020B0503020204020204" charset="-122"/>
              </a:rPr>
              <a:t>（</a:t>
            </a:r>
            <a:r>
              <a:rPr lang="en-US" altLang="zh-CN" sz="2100" b="1" dirty="0">
                <a:latin typeface="微软雅黑" panose="020B0503020204020204" charset="-122"/>
                <a:ea typeface="微软雅黑" panose="020B0503020204020204" charset="-122"/>
                <a:cs typeface="微软雅黑" panose="020B0503020204020204" charset="-122"/>
              </a:rPr>
              <a:t>1998</a:t>
            </a:r>
            <a:r>
              <a:rPr lang="zh-CN" altLang="en-US" sz="2100" b="1" dirty="0">
                <a:latin typeface="微软雅黑" panose="020B0503020204020204" charset="-122"/>
                <a:ea typeface="微软雅黑" panose="020B0503020204020204" charset="-122"/>
                <a:cs typeface="微软雅黑" panose="020B0503020204020204" charset="-122"/>
              </a:rPr>
              <a:t>年签发）</a:t>
            </a:r>
          </a:p>
          <a:p>
            <a:pPr>
              <a:lnSpc>
                <a:spcPct val="150000"/>
              </a:lnSpc>
              <a:buFont typeface="Arial" panose="020B0604020202020204" pitchFamily="34" charset="0"/>
              <a:buNone/>
            </a:pPr>
            <a:r>
              <a:rPr lang="en-US" altLang="zh-CN" sz="2100" b="1" dirty="0">
                <a:latin typeface="微软雅黑" panose="020B0503020204020204" charset="-122"/>
                <a:ea typeface="微软雅黑" panose="020B0503020204020204" charset="-122"/>
                <a:cs typeface="微软雅黑" panose="020B0503020204020204" charset="-122"/>
              </a:rPr>
              <a:t>3. 《</a:t>
            </a:r>
            <a:r>
              <a:rPr lang="zh-CN" altLang="en-US" sz="2100" b="1" dirty="0">
                <a:latin typeface="微软雅黑" panose="020B0503020204020204" charset="-122"/>
                <a:ea typeface="微软雅黑" panose="020B0503020204020204" charset="-122"/>
                <a:cs typeface="微软雅黑" panose="020B0503020204020204" charset="-122"/>
              </a:rPr>
              <a:t>处方管理办法</a:t>
            </a:r>
            <a:r>
              <a:rPr lang="en-US" altLang="zh-CN" sz="2100" b="1" dirty="0">
                <a:latin typeface="微软雅黑" panose="020B0503020204020204" charset="-122"/>
                <a:ea typeface="微软雅黑" panose="020B0503020204020204" charset="-122"/>
                <a:cs typeface="微软雅黑" panose="020B0503020204020204" charset="-122"/>
              </a:rPr>
              <a:t>》</a:t>
            </a:r>
            <a:r>
              <a:rPr lang="zh-CN" altLang="en-US" sz="2100" b="1" dirty="0">
                <a:latin typeface="微软雅黑" panose="020B0503020204020204" charset="-122"/>
                <a:ea typeface="微软雅黑" panose="020B0503020204020204" charset="-122"/>
                <a:cs typeface="微软雅黑" panose="020B0503020204020204" charset="-122"/>
              </a:rPr>
              <a:t>（卫生部令第</a:t>
            </a:r>
            <a:r>
              <a:rPr lang="en-US" altLang="zh-CN" sz="2100" b="1" dirty="0">
                <a:latin typeface="微软雅黑" panose="020B0503020204020204" charset="-122"/>
                <a:ea typeface="微软雅黑" panose="020B0503020204020204" charset="-122"/>
                <a:cs typeface="微软雅黑" panose="020B0503020204020204" charset="-122"/>
              </a:rPr>
              <a:t>53</a:t>
            </a:r>
            <a:r>
              <a:rPr lang="zh-CN" altLang="en-US" sz="2100" b="1" dirty="0">
                <a:latin typeface="微软雅黑" panose="020B0503020204020204" charset="-122"/>
                <a:ea typeface="微软雅黑" panose="020B0503020204020204" charset="-122"/>
                <a:cs typeface="微软雅黑" panose="020B0503020204020204" charset="-122"/>
              </a:rPr>
              <a:t>号）及其附件</a:t>
            </a:r>
            <a:r>
              <a:rPr lang="en-US" altLang="zh-CN" sz="2100" b="1" dirty="0">
                <a:latin typeface="微软雅黑" panose="020B0503020204020204" charset="-122"/>
                <a:ea typeface="微软雅黑" panose="020B0503020204020204" charset="-122"/>
                <a:cs typeface="微软雅黑" panose="020B0503020204020204" charset="-122"/>
              </a:rPr>
              <a:t>1</a:t>
            </a:r>
            <a:r>
              <a:rPr lang="zh-CN" altLang="en-US" sz="2100" b="1" dirty="0">
                <a:latin typeface="微软雅黑" panose="020B0503020204020204" charset="-122"/>
                <a:ea typeface="微软雅黑" panose="020B0503020204020204" charset="-122"/>
                <a:cs typeface="微软雅黑" panose="020B0503020204020204" charset="-122"/>
              </a:rPr>
              <a:t>：处方标准</a:t>
            </a:r>
          </a:p>
          <a:p>
            <a:pPr>
              <a:lnSpc>
                <a:spcPct val="150000"/>
              </a:lnSpc>
              <a:buFont typeface="Arial" panose="020B0604020202020204" pitchFamily="34" charset="0"/>
              <a:buNone/>
            </a:pPr>
            <a:r>
              <a:rPr lang="en-US" altLang="zh-CN" sz="2100" b="1" dirty="0">
                <a:latin typeface="微软雅黑" panose="020B0503020204020204" charset="-122"/>
                <a:ea typeface="微软雅黑" panose="020B0503020204020204" charset="-122"/>
                <a:cs typeface="微软雅黑" panose="020B0503020204020204" charset="-122"/>
              </a:rPr>
              <a:t>4. 《</a:t>
            </a:r>
            <a:r>
              <a:rPr lang="zh-CN" altLang="en-US" sz="2100" b="1" dirty="0">
                <a:latin typeface="微软雅黑" panose="020B0503020204020204" charset="-122"/>
                <a:ea typeface="微软雅黑" panose="020B0503020204020204" charset="-122"/>
                <a:cs typeface="微软雅黑" panose="020B0503020204020204" charset="-122"/>
              </a:rPr>
              <a:t>医疗机构药事管理规定</a:t>
            </a:r>
            <a:r>
              <a:rPr lang="en-US" altLang="zh-CN" sz="2100" b="1" dirty="0">
                <a:latin typeface="微软雅黑" panose="020B0503020204020204" charset="-122"/>
                <a:ea typeface="微软雅黑" panose="020B0503020204020204" charset="-122"/>
                <a:cs typeface="微软雅黑" panose="020B0503020204020204" charset="-122"/>
              </a:rPr>
              <a:t>》</a:t>
            </a:r>
            <a:r>
              <a:rPr lang="zh-CN" altLang="en-US" sz="2100" b="1" dirty="0">
                <a:latin typeface="微软雅黑" panose="020B0503020204020204" charset="-122"/>
                <a:ea typeface="微软雅黑" panose="020B0503020204020204" charset="-122"/>
                <a:cs typeface="微软雅黑" panose="020B0503020204020204" charset="-122"/>
              </a:rPr>
              <a:t>（卫医政发</a:t>
            </a:r>
            <a:r>
              <a:rPr lang="en-US" altLang="zh-CN" sz="2100" b="1" dirty="0">
                <a:latin typeface="微软雅黑" panose="020B0503020204020204" charset="-122"/>
                <a:ea typeface="微软雅黑" panose="020B0503020204020204" charset="-122"/>
                <a:cs typeface="微软雅黑" panose="020B0503020204020204" charset="-122"/>
              </a:rPr>
              <a:t>〔2011〕11</a:t>
            </a:r>
            <a:r>
              <a:rPr lang="zh-CN" altLang="en-US" sz="2100" b="1" dirty="0">
                <a:latin typeface="微软雅黑" panose="020B0503020204020204" charset="-122"/>
                <a:ea typeface="微软雅黑" panose="020B0503020204020204" charset="-122"/>
                <a:cs typeface="微软雅黑" panose="020B0503020204020204" charset="-122"/>
              </a:rPr>
              <a:t>号）</a:t>
            </a:r>
          </a:p>
          <a:p>
            <a:pPr>
              <a:lnSpc>
                <a:spcPct val="150000"/>
              </a:lnSpc>
              <a:buFont typeface="Arial" panose="020B0604020202020204" pitchFamily="34" charset="0"/>
              <a:buNone/>
            </a:pPr>
            <a:r>
              <a:rPr lang="en-US" altLang="zh-CN" sz="2100" b="1" dirty="0">
                <a:latin typeface="微软雅黑" panose="020B0503020204020204" charset="-122"/>
                <a:ea typeface="微软雅黑" panose="020B0503020204020204" charset="-122"/>
                <a:cs typeface="微软雅黑" panose="020B0503020204020204" charset="-122"/>
              </a:rPr>
              <a:t>5. 《</a:t>
            </a:r>
            <a:r>
              <a:rPr lang="zh-CN" altLang="en-US" sz="2100" b="1" dirty="0">
                <a:latin typeface="微软雅黑" panose="020B0503020204020204" charset="-122"/>
                <a:ea typeface="微软雅黑" panose="020B0503020204020204" charset="-122"/>
                <a:cs typeface="微软雅黑" panose="020B0503020204020204" charset="-122"/>
              </a:rPr>
              <a:t>医院处方点评管理规范（试行）</a:t>
            </a:r>
            <a:r>
              <a:rPr lang="en-US" altLang="zh-CN" sz="2100" b="1" dirty="0">
                <a:latin typeface="微软雅黑" panose="020B0503020204020204" charset="-122"/>
                <a:ea typeface="微软雅黑" panose="020B0503020204020204" charset="-122"/>
                <a:cs typeface="微软雅黑" panose="020B0503020204020204" charset="-122"/>
              </a:rPr>
              <a:t>》</a:t>
            </a:r>
            <a:r>
              <a:rPr lang="zh-CN" altLang="en-US" sz="2100" b="1" dirty="0">
                <a:latin typeface="微软雅黑" panose="020B0503020204020204" charset="-122"/>
                <a:ea typeface="微软雅黑" panose="020B0503020204020204" charset="-122"/>
                <a:cs typeface="微软雅黑" panose="020B0503020204020204" charset="-122"/>
              </a:rPr>
              <a:t>（卫医管发</a:t>
            </a:r>
            <a:r>
              <a:rPr lang="en-US" altLang="zh-CN" sz="2100" b="1" dirty="0">
                <a:latin typeface="微软雅黑" panose="020B0503020204020204" charset="-122"/>
                <a:ea typeface="微软雅黑" panose="020B0503020204020204" charset="-122"/>
                <a:cs typeface="微软雅黑" panose="020B0503020204020204" charset="-122"/>
              </a:rPr>
              <a:t>〔2010〕28</a:t>
            </a:r>
            <a:r>
              <a:rPr lang="zh-CN" altLang="en-US" sz="2100" b="1" dirty="0">
                <a:latin typeface="微软雅黑" panose="020B0503020204020204" charset="-122"/>
                <a:ea typeface="微软雅黑" panose="020B0503020204020204" charset="-122"/>
                <a:cs typeface="微软雅黑" panose="020B0503020204020204" charset="-122"/>
              </a:rPr>
              <a:t>号）</a:t>
            </a:r>
            <a:endParaRPr lang="en-US" altLang="zh-CN" sz="2100" b="1" dirty="0">
              <a:latin typeface="微软雅黑" panose="020B0503020204020204" charset="-122"/>
              <a:ea typeface="微软雅黑" panose="020B0503020204020204" charset="-122"/>
              <a:cs typeface="微软雅黑" panose="020B0503020204020204" charset="-122"/>
            </a:endParaRPr>
          </a:p>
          <a:p>
            <a:pPr>
              <a:lnSpc>
                <a:spcPct val="150000"/>
              </a:lnSpc>
              <a:buFont typeface="Arial" panose="020B0604020202020204" pitchFamily="34" charset="0"/>
              <a:buNone/>
            </a:pPr>
            <a:r>
              <a:rPr lang="en-US" altLang="zh-CN" sz="2100" b="1" dirty="0">
                <a:latin typeface="微软雅黑" panose="020B0503020204020204" charset="-122"/>
                <a:ea typeface="微软雅黑" panose="020B0503020204020204" charset="-122"/>
                <a:cs typeface="微软雅黑" panose="020B0503020204020204" charset="-122"/>
              </a:rPr>
              <a:t>6. 《</a:t>
            </a:r>
            <a:r>
              <a:rPr lang="zh-CN" altLang="en-US" sz="2100" b="1" dirty="0">
                <a:latin typeface="微软雅黑" panose="020B0503020204020204" charset="-122"/>
                <a:ea typeface="微软雅黑" panose="020B0503020204020204" charset="-122"/>
                <a:cs typeface="微软雅黑" panose="020B0503020204020204" charset="-122"/>
              </a:rPr>
              <a:t>中药处方格式及书写规范</a:t>
            </a:r>
            <a:r>
              <a:rPr lang="en-US" altLang="zh-CN" sz="2100" b="1" dirty="0">
                <a:latin typeface="微软雅黑" panose="020B0503020204020204" charset="-122"/>
                <a:ea typeface="微软雅黑" panose="020B0503020204020204" charset="-122"/>
                <a:cs typeface="微软雅黑" panose="020B0503020204020204" charset="-122"/>
              </a:rPr>
              <a:t>》</a:t>
            </a:r>
            <a:r>
              <a:rPr lang="zh-CN" altLang="en-US" sz="2100" b="1" dirty="0">
                <a:latin typeface="微软雅黑" panose="020B0503020204020204" charset="-122"/>
                <a:ea typeface="微软雅黑" panose="020B0503020204020204" charset="-122"/>
                <a:cs typeface="微软雅黑" panose="020B0503020204020204" charset="-122"/>
              </a:rPr>
              <a:t>（国中医药医政发</a:t>
            </a:r>
            <a:r>
              <a:rPr lang="en-US" altLang="zh-CN" sz="2100" b="1" dirty="0">
                <a:latin typeface="微软雅黑" panose="020B0503020204020204" charset="-122"/>
                <a:ea typeface="微软雅黑" panose="020B0503020204020204" charset="-122"/>
                <a:cs typeface="微软雅黑" panose="020B0503020204020204" charset="-122"/>
              </a:rPr>
              <a:t>〔2010〕57</a:t>
            </a:r>
            <a:r>
              <a:rPr lang="zh-CN" altLang="en-US" sz="2100" b="1" dirty="0">
                <a:latin typeface="微软雅黑" panose="020B0503020204020204" charset="-122"/>
                <a:ea typeface="微软雅黑" panose="020B0503020204020204" charset="-122"/>
                <a:cs typeface="微软雅黑" panose="020B0503020204020204" charset="-122"/>
              </a:rPr>
              <a:t>号）</a:t>
            </a:r>
            <a:endParaRPr lang="en-US" altLang="zh-CN" sz="2100" b="1" dirty="0">
              <a:latin typeface="微软雅黑" panose="020B0503020204020204" charset="-122"/>
              <a:ea typeface="微软雅黑" panose="020B0503020204020204" charset="-122"/>
              <a:cs typeface="微软雅黑" panose="020B0503020204020204" charset="-122"/>
            </a:endParaRPr>
          </a:p>
          <a:p>
            <a:pPr>
              <a:lnSpc>
                <a:spcPct val="150000"/>
              </a:lnSpc>
              <a:buFont typeface="Arial" panose="020B0604020202020204" pitchFamily="34" charset="0"/>
              <a:buNone/>
            </a:pPr>
            <a:r>
              <a:rPr lang="zh-CN" altLang="en-US" sz="2100" b="1" dirty="0">
                <a:latin typeface="微软雅黑" panose="020B0503020204020204" charset="-122"/>
                <a:ea typeface="微软雅黑" panose="020B0503020204020204" charset="-122"/>
                <a:cs typeface="微软雅黑" panose="020B0503020204020204" charset="-122"/>
              </a:rPr>
              <a:t>                                     </a:t>
            </a:r>
            <a:r>
              <a:rPr lang="zh-CN" altLang="en-US" sz="2100" b="1" u="sng" dirty="0">
                <a:solidFill>
                  <a:srgbClr val="FF0000"/>
                </a:solidFill>
                <a:latin typeface="微软雅黑" panose="020B0503020204020204" charset="-122"/>
                <a:ea typeface="微软雅黑" panose="020B0503020204020204" charset="-122"/>
                <a:cs typeface="微软雅黑" panose="020B0503020204020204" charset="-122"/>
              </a:rPr>
              <a:t>其他专项管理政策与整治方案等</a:t>
            </a:r>
          </a:p>
        </p:txBody>
      </p:sp>
      <p:sp>
        <p:nvSpPr>
          <p:cNvPr id="5" name="标题 1"/>
          <p:cNvSpPr>
            <a:spLocks noGrp="1"/>
          </p:cNvSpPr>
          <p:nvPr>
            <p:ph type="title"/>
          </p:nvPr>
        </p:nvSpPr>
        <p:spPr>
          <a:xfrm>
            <a:off x="838200" y="365125"/>
            <a:ext cx="10514384" cy="615603"/>
          </a:xfrm>
        </p:spPr>
        <p:txBody>
          <a:bodyPr>
            <a:normAutofit fontScale="90000"/>
          </a:bodyPr>
          <a:lstStyle/>
          <a:p>
            <a:r>
              <a:rPr lang="zh-CN" altLang="en-US" dirty="0"/>
              <a:t>处方点评相关政策与法规依据</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442376" cy="255563"/>
          </a:xfrm>
        </p:spPr>
        <p:txBody>
          <a:bodyPr>
            <a:normAutofit fontScale="90000"/>
          </a:bodyPr>
          <a:lstStyle/>
          <a:p>
            <a:r>
              <a:rPr kumimoji="1" lang="zh-CN" altLang="en-US" dirty="0"/>
              <a:t>处方审核的行政要求</a:t>
            </a:r>
          </a:p>
        </p:txBody>
      </p:sp>
      <p:sp>
        <p:nvSpPr>
          <p:cNvPr id="4" name="object 12"/>
          <p:cNvSpPr txBox="1"/>
          <p:nvPr/>
        </p:nvSpPr>
        <p:spPr>
          <a:xfrm>
            <a:off x="1775521" y="1124745"/>
            <a:ext cx="5545435" cy="5318091"/>
          </a:xfrm>
          <a:prstGeom prst="rect">
            <a:avLst/>
          </a:prstGeom>
        </p:spPr>
        <p:txBody>
          <a:bodyPr vert="horz" wrap="square" lIns="0" tIns="9049" rIns="0" bIns="0" rtlCol="0">
            <a:spAutoFit/>
          </a:bodyPr>
          <a:lstStyle/>
          <a:p>
            <a:pPr marL="792480">
              <a:lnSpc>
                <a:spcPct val="150000"/>
              </a:lnSpc>
              <a:spcBef>
                <a:spcPts val="70"/>
              </a:spcBef>
            </a:pPr>
            <a:r>
              <a:rPr sz="2100" b="1" spc="11" dirty="0">
                <a:solidFill>
                  <a:srgbClr val="C00000"/>
                </a:solidFill>
                <a:latin typeface="微软雅黑" panose="020B0503020204020204" charset="-122"/>
                <a:ea typeface="微软雅黑" panose="020B0503020204020204" charset="-122"/>
                <a:cs typeface="微软雅黑" panose="020B0503020204020204" charset="-122"/>
              </a:rPr>
              <a:t>《</a:t>
            </a:r>
            <a:r>
              <a:rPr sz="2100" b="1" dirty="0">
                <a:solidFill>
                  <a:srgbClr val="C00000"/>
                </a:solidFill>
                <a:latin typeface="微软雅黑" panose="020B0503020204020204" charset="-122"/>
                <a:ea typeface="微软雅黑" panose="020B0503020204020204" charset="-122"/>
                <a:cs typeface="微软雅黑" panose="020B0503020204020204" charset="-122"/>
              </a:rPr>
              <a:t>医疗机</a:t>
            </a:r>
            <a:r>
              <a:rPr sz="2100" b="1" spc="11" dirty="0">
                <a:solidFill>
                  <a:srgbClr val="C00000"/>
                </a:solidFill>
                <a:latin typeface="微软雅黑" panose="020B0503020204020204" charset="-122"/>
                <a:ea typeface="微软雅黑" panose="020B0503020204020204" charset="-122"/>
                <a:cs typeface="微软雅黑" panose="020B0503020204020204" charset="-122"/>
              </a:rPr>
              <a:t>构</a:t>
            </a:r>
            <a:r>
              <a:rPr sz="2100" b="1" dirty="0">
                <a:solidFill>
                  <a:srgbClr val="C00000"/>
                </a:solidFill>
                <a:latin typeface="微软雅黑" panose="020B0503020204020204" charset="-122"/>
                <a:ea typeface="微软雅黑" panose="020B0503020204020204" charset="-122"/>
                <a:cs typeface="微软雅黑" panose="020B0503020204020204" charset="-122"/>
              </a:rPr>
              <a:t>处方审</a:t>
            </a:r>
            <a:r>
              <a:rPr sz="2100" b="1" spc="11" dirty="0">
                <a:solidFill>
                  <a:srgbClr val="C00000"/>
                </a:solidFill>
                <a:latin typeface="微软雅黑" panose="020B0503020204020204" charset="-122"/>
                <a:ea typeface="微软雅黑" panose="020B0503020204020204" charset="-122"/>
                <a:cs typeface="微软雅黑" panose="020B0503020204020204" charset="-122"/>
              </a:rPr>
              <a:t>核</a:t>
            </a:r>
            <a:r>
              <a:rPr sz="2100" b="1" dirty="0">
                <a:solidFill>
                  <a:srgbClr val="C00000"/>
                </a:solidFill>
                <a:latin typeface="微软雅黑" panose="020B0503020204020204" charset="-122"/>
                <a:ea typeface="微软雅黑" panose="020B0503020204020204" charset="-122"/>
                <a:cs typeface="微软雅黑" panose="020B0503020204020204" charset="-122"/>
              </a:rPr>
              <a:t>规范</a:t>
            </a:r>
            <a:r>
              <a:rPr sz="2100" b="1" spc="-4" dirty="0">
                <a:solidFill>
                  <a:srgbClr val="C00000"/>
                </a:solidFill>
                <a:latin typeface="微软雅黑" panose="020B0503020204020204" charset="-122"/>
                <a:ea typeface="微软雅黑" panose="020B0503020204020204" charset="-122"/>
                <a:cs typeface="微软雅黑" panose="020B0503020204020204" charset="-122"/>
              </a:rPr>
              <a:t>》</a:t>
            </a:r>
            <a:endParaRPr sz="2100" b="1" dirty="0">
              <a:latin typeface="微软雅黑" panose="020B0503020204020204" charset="-122"/>
              <a:ea typeface="微软雅黑" panose="020B0503020204020204" charset="-122"/>
              <a:cs typeface="微软雅黑" panose="020B0503020204020204" charset="-122"/>
            </a:endParaRPr>
          </a:p>
          <a:p>
            <a:pPr marL="266700" indent="-257175">
              <a:lnSpc>
                <a:spcPct val="150000"/>
              </a:lnSpc>
              <a:spcBef>
                <a:spcPts val="1185"/>
              </a:spcBef>
              <a:buFont typeface="Wingdings" panose="05000000000000000000"/>
              <a:buChar char=""/>
              <a:tabLst>
                <a:tab pos="266700" algn="l"/>
              </a:tabLst>
            </a:pPr>
            <a:r>
              <a:rPr b="1" spc="19" dirty="0">
                <a:solidFill>
                  <a:srgbClr val="006FC0"/>
                </a:solidFill>
                <a:latin typeface="微软雅黑" panose="020B0503020204020204" charset="-122"/>
                <a:ea typeface="微软雅黑" panose="020B0503020204020204" charset="-122"/>
                <a:cs typeface="微软雅黑" panose="020B0503020204020204" charset="-122"/>
              </a:rPr>
              <a:t>药师</a:t>
            </a:r>
            <a:r>
              <a:rPr b="1" spc="8" dirty="0">
                <a:solidFill>
                  <a:srgbClr val="006FC0"/>
                </a:solidFill>
                <a:latin typeface="微软雅黑" panose="020B0503020204020204" charset="-122"/>
                <a:ea typeface="微软雅黑" panose="020B0503020204020204" charset="-122"/>
                <a:cs typeface="微软雅黑" panose="020B0503020204020204" charset="-122"/>
              </a:rPr>
              <a:t>是处方</a:t>
            </a:r>
            <a:r>
              <a:rPr b="1" spc="4" dirty="0">
                <a:solidFill>
                  <a:srgbClr val="006FC0"/>
                </a:solidFill>
                <a:latin typeface="微软雅黑" panose="020B0503020204020204" charset="-122"/>
                <a:ea typeface="微软雅黑" panose="020B0503020204020204" charset="-122"/>
                <a:cs typeface="微软雅黑" panose="020B0503020204020204" charset="-122"/>
              </a:rPr>
              <a:t>审</a:t>
            </a:r>
            <a:r>
              <a:rPr b="1" spc="8" dirty="0">
                <a:solidFill>
                  <a:srgbClr val="006FC0"/>
                </a:solidFill>
                <a:latin typeface="微软雅黑" panose="020B0503020204020204" charset="-122"/>
                <a:ea typeface="微软雅黑" panose="020B0503020204020204" charset="-122"/>
                <a:cs typeface="微软雅黑" panose="020B0503020204020204" charset="-122"/>
              </a:rPr>
              <a:t>核工</a:t>
            </a:r>
            <a:r>
              <a:rPr b="1" spc="4" dirty="0">
                <a:solidFill>
                  <a:srgbClr val="006FC0"/>
                </a:solidFill>
                <a:latin typeface="微软雅黑" panose="020B0503020204020204" charset="-122"/>
                <a:ea typeface="微软雅黑" panose="020B0503020204020204" charset="-122"/>
                <a:cs typeface="微软雅黑" panose="020B0503020204020204" charset="-122"/>
              </a:rPr>
              <a:t>作</a:t>
            </a:r>
            <a:r>
              <a:rPr b="1" spc="8" dirty="0">
                <a:solidFill>
                  <a:srgbClr val="006FC0"/>
                </a:solidFill>
                <a:latin typeface="微软雅黑" panose="020B0503020204020204" charset="-122"/>
                <a:ea typeface="微软雅黑" panose="020B0503020204020204" charset="-122"/>
                <a:cs typeface="微软雅黑" panose="020B0503020204020204" charset="-122"/>
              </a:rPr>
              <a:t>的第一</a:t>
            </a:r>
            <a:r>
              <a:rPr b="1" spc="4" dirty="0">
                <a:solidFill>
                  <a:srgbClr val="006FC0"/>
                </a:solidFill>
                <a:latin typeface="微软雅黑" panose="020B0503020204020204" charset="-122"/>
                <a:ea typeface="微软雅黑" panose="020B0503020204020204" charset="-122"/>
                <a:cs typeface="微软雅黑" panose="020B0503020204020204" charset="-122"/>
              </a:rPr>
              <a:t>责</a:t>
            </a:r>
            <a:r>
              <a:rPr b="1" spc="8" dirty="0">
                <a:solidFill>
                  <a:srgbClr val="006FC0"/>
                </a:solidFill>
                <a:latin typeface="微软雅黑" panose="020B0503020204020204" charset="-122"/>
                <a:ea typeface="微软雅黑" panose="020B0503020204020204" charset="-122"/>
                <a:cs typeface="微软雅黑" panose="020B0503020204020204" charset="-122"/>
              </a:rPr>
              <a:t>任人</a:t>
            </a:r>
            <a:r>
              <a:rPr b="1" spc="4" dirty="0">
                <a:solidFill>
                  <a:srgbClr val="006FC0"/>
                </a:solidFill>
                <a:latin typeface="微软雅黑" panose="020B0503020204020204" charset="-122"/>
                <a:ea typeface="微软雅黑" panose="020B0503020204020204" charset="-122"/>
                <a:cs typeface="微软雅黑" panose="020B0503020204020204" charset="-122"/>
              </a:rPr>
              <a:t>。</a:t>
            </a:r>
            <a:endParaRPr b="1" dirty="0">
              <a:latin typeface="微软雅黑" panose="020B0503020204020204" charset="-122"/>
              <a:ea typeface="微软雅黑" panose="020B0503020204020204" charset="-122"/>
              <a:cs typeface="微软雅黑" panose="020B0503020204020204" charset="-122"/>
            </a:endParaRPr>
          </a:p>
          <a:p>
            <a:pPr marL="266700" marR="3810" indent="-257175">
              <a:lnSpc>
                <a:spcPct val="150000"/>
              </a:lnSpc>
              <a:buFont typeface="Wingdings" panose="05000000000000000000"/>
              <a:buChar char=""/>
              <a:tabLst>
                <a:tab pos="266700" algn="l"/>
              </a:tabLst>
            </a:pPr>
            <a:r>
              <a:rPr b="1" spc="8" dirty="0">
                <a:latin typeface="微软雅黑" panose="020B0503020204020204" charset="-122"/>
                <a:ea typeface="微软雅黑" panose="020B0503020204020204" charset="-122"/>
                <a:cs typeface="微软雅黑" panose="020B0503020204020204" charset="-122"/>
              </a:rPr>
              <a:t>医院药学</a:t>
            </a:r>
            <a:r>
              <a:rPr b="1" dirty="0">
                <a:latin typeface="微软雅黑" panose="020B0503020204020204" charset="-122"/>
                <a:ea typeface="微软雅黑" panose="020B0503020204020204" charset="-122"/>
                <a:cs typeface="微软雅黑" panose="020B0503020204020204" charset="-122"/>
              </a:rPr>
              <a:t>人员</a:t>
            </a:r>
            <a:r>
              <a:rPr b="1" spc="8" dirty="0">
                <a:latin typeface="微软雅黑" panose="020B0503020204020204" charset="-122"/>
                <a:ea typeface="微软雅黑" panose="020B0503020204020204" charset="-122"/>
                <a:cs typeface="微软雅黑" panose="020B0503020204020204" charset="-122"/>
              </a:rPr>
              <a:t>对医师开</a:t>
            </a:r>
            <a:r>
              <a:rPr b="1" dirty="0">
                <a:latin typeface="微软雅黑" panose="020B0503020204020204" charset="-122"/>
                <a:ea typeface="微软雅黑" panose="020B0503020204020204" charset="-122"/>
                <a:cs typeface="微软雅黑" panose="020B0503020204020204" charset="-122"/>
              </a:rPr>
              <a:t>具的</a:t>
            </a:r>
            <a:r>
              <a:rPr b="1" spc="8" dirty="0">
                <a:latin typeface="微软雅黑" panose="020B0503020204020204" charset="-122"/>
                <a:ea typeface="微软雅黑" panose="020B0503020204020204" charset="-122"/>
                <a:cs typeface="微软雅黑" panose="020B0503020204020204" charset="-122"/>
              </a:rPr>
              <a:t>处方</a:t>
            </a:r>
            <a:r>
              <a:rPr b="1" spc="26" dirty="0">
                <a:latin typeface="微软雅黑" panose="020B0503020204020204" charset="-122"/>
                <a:ea typeface="微软雅黑" panose="020B0503020204020204" charset="-122"/>
                <a:cs typeface="微软雅黑" panose="020B0503020204020204" charset="-122"/>
              </a:rPr>
              <a:t>，</a:t>
            </a:r>
            <a:r>
              <a:rPr b="1" spc="8" dirty="0">
                <a:solidFill>
                  <a:srgbClr val="006FC0"/>
                </a:solidFill>
                <a:latin typeface="微软雅黑" panose="020B0503020204020204" charset="-122"/>
                <a:ea typeface="微软雅黑" panose="020B0503020204020204" charset="-122"/>
                <a:cs typeface="微软雅黑" panose="020B0503020204020204" charset="-122"/>
              </a:rPr>
              <a:t>进</a:t>
            </a:r>
            <a:r>
              <a:rPr b="1" dirty="0">
                <a:solidFill>
                  <a:srgbClr val="006FC0"/>
                </a:solidFill>
                <a:latin typeface="微软雅黑" panose="020B0503020204020204" charset="-122"/>
                <a:ea typeface="微软雅黑" panose="020B0503020204020204" charset="-122"/>
                <a:cs typeface="微软雅黑" panose="020B0503020204020204" charset="-122"/>
              </a:rPr>
              <a:t>行合</a:t>
            </a:r>
            <a:r>
              <a:rPr b="1" spc="8" dirty="0">
                <a:solidFill>
                  <a:srgbClr val="006FC0"/>
                </a:solidFill>
                <a:latin typeface="微软雅黑" panose="020B0503020204020204" charset="-122"/>
                <a:ea typeface="微软雅黑" panose="020B0503020204020204" charset="-122"/>
                <a:cs typeface="微软雅黑" panose="020B0503020204020204" charset="-122"/>
              </a:rPr>
              <a:t>法性、规</a:t>
            </a:r>
            <a:r>
              <a:rPr b="1" dirty="0">
                <a:solidFill>
                  <a:srgbClr val="006FC0"/>
                </a:solidFill>
                <a:latin typeface="微软雅黑" panose="020B0503020204020204" charset="-122"/>
                <a:ea typeface="微软雅黑" panose="020B0503020204020204" charset="-122"/>
                <a:cs typeface="微软雅黑" panose="020B0503020204020204" charset="-122"/>
              </a:rPr>
              <a:t>范 </a:t>
            </a:r>
            <a:r>
              <a:rPr b="1" spc="8" dirty="0">
                <a:solidFill>
                  <a:srgbClr val="006FC0"/>
                </a:solidFill>
                <a:latin typeface="微软雅黑" panose="020B0503020204020204" charset="-122"/>
                <a:ea typeface="微软雅黑" panose="020B0503020204020204" charset="-122"/>
                <a:cs typeface="微软雅黑" panose="020B0503020204020204" charset="-122"/>
              </a:rPr>
              <a:t>性和适宜</a:t>
            </a:r>
            <a:r>
              <a:rPr b="1" dirty="0">
                <a:solidFill>
                  <a:srgbClr val="006FC0"/>
                </a:solidFill>
                <a:latin typeface="微软雅黑" panose="020B0503020204020204" charset="-122"/>
                <a:ea typeface="微软雅黑" panose="020B0503020204020204" charset="-122"/>
                <a:cs typeface="微软雅黑" panose="020B0503020204020204" charset="-122"/>
              </a:rPr>
              <a:t>性审</a:t>
            </a:r>
            <a:r>
              <a:rPr b="1" spc="8" dirty="0">
                <a:solidFill>
                  <a:srgbClr val="006FC0"/>
                </a:solidFill>
                <a:latin typeface="微软雅黑" panose="020B0503020204020204" charset="-122"/>
                <a:ea typeface="微软雅黑" panose="020B0503020204020204" charset="-122"/>
                <a:cs typeface="微软雅黑" panose="020B0503020204020204" charset="-122"/>
              </a:rPr>
              <a:t>核</a:t>
            </a:r>
            <a:r>
              <a:rPr b="1" spc="15" dirty="0">
                <a:solidFill>
                  <a:srgbClr val="006FC0"/>
                </a:solidFill>
                <a:latin typeface="微软雅黑" panose="020B0503020204020204" charset="-122"/>
                <a:ea typeface="微软雅黑" panose="020B0503020204020204" charset="-122"/>
                <a:cs typeface="微软雅黑" panose="020B0503020204020204" charset="-122"/>
              </a:rPr>
              <a:t>，</a:t>
            </a:r>
            <a:r>
              <a:rPr b="1" spc="8" dirty="0">
                <a:latin typeface="微软雅黑" panose="020B0503020204020204" charset="-122"/>
                <a:ea typeface="微软雅黑" panose="020B0503020204020204" charset="-122"/>
                <a:cs typeface="微软雅黑" panose="020B0503020204020204" charset="-122"/>
              </a:rPr>
              <a:t>并作</a:t>
            </a:r>
            <a:r>
              <a:rPr b="1" dirty="0">
                <a:latin typeface="微软雅黑" panose="020B0503020204020204" charset="-122"/>
                <a:ea typeface="微软雅黑" panose="020B0503020204020204" charset="-122"/>
                <a:cs typeface="微软雅黑" panose="020B0503020204020204" charset="-122"/>
              </a:rPr>
              <a:t>出</a:t>
            </a:r>
            <a:r>
              <a:rPr b="1" dirty="0">
                <a:solidFill>
                  <a:srgbClr val="006FC0"/>
                </a:solidFill>
                <a:latin typeface="微软雅黑" panose="020B0503020204020204" charset="-122"/>
                <a:ea typeface="微软雅黑" panose="020B0503020204020204" charset="-122"/>
                <a:cs typeface="微软雅黑" panose="020B0503020204020204" charset="-122"/>
              </a:rPr>
              <a:t>是</a:t>
            </a:r>
            <a:r>
              <a:rPr b="1" spc="8" dirty="0">
                <a:solidFill>
                  <a:srgbClr val="006FC0"/>
                </a:solidFill>
                <a:latin typeface="微软雅黑" panose="020B0503020204020204" charset="-122"/>
                <a:ea typeface="微软雅黑" panose="020B0503020204020204" charset="-122"/>
                <a:cs typeface="微软雅黑" panose="020B0503020204020204" charset="-122"/>
              </a:rPr>
              <a:t>否同</a:t>
            </a:r>
            <a:r>
              <a:rPr b="1" spc="11" dirty="0">
                <a:solidFill>
                  <a:srgbClr val="006FC0"/>
                </a:solidFill>
                <a:latin typeface="微软雅黑" panose="020B0503020204020204" charset="-122"/>
                <a:ea typeface="微软雅黑" panose="020B0503020204020204" charset="-122"/>
                <a:cs typeface="微软雅黑" panose="020B0503020204020204" charset="-122"/>
              </a:rPr>
              <a:t>意</a:t>
            </a:r>
            <a:r>
              <a:rPr b="1" spc="8" dirty="0">
                <a:latin typeface="微软雅黑" panose="020B0503020204020204" charset="-122"/>
                <a:ea typeface="微软雅黑" panose="020B0503020204020204" charset="-122"/>
                <a:cs typeface="微软雅黑" panose="020B0503020204020204" charset="-122"/>
              </a:rPr>
              <a:t>调</a:t>
            </a:r>
            <a:r>
              <a:rPr b="1" dirty="0">
                <a:latin typeface="微软雅黑" panose="020B0503020204020204" charset="-122"/>
                <a:ea typeface="微软雅黑" panose="020B0503020204020204" charset="-122"/>
                <a:cs typeface="微软雅黑" panose="020B0503020204020204" charset="-122"/>
              </a:rPr>
              <a:t>配发</a:t>
            </a:r>
            <a:r>
              <a:rPr b="1" spc="8" dirty="0">
                <a:latin typeface="微软雅黑" panose="020B0503020204020204" charset="-122"/>
                <a:ea typeface="微软雅黑" panose="020B0503020204020204" charset="-122"/>
                <a:cs typeface="微软雅黑" panose="020B0503020204020204" charset="-122"/>
              </a:rPr>
              <a:t>药的决定</a:t>
            </a:r>
            <a:r>
              <a:rPr b="1" dirty="0">
                <a:latin typeface="微软雅黑" panose="020B0503020204020204" charset="-122"/>
                <a:ea typeface="微软雅黑" panose="020B0503020204020204" charset="-122"/>
                <a:cs typeface="微软雅黑" panose="020B0503020204020204" charset="-122"/>
              </a:rPr>
              <a:t>。</a:t>
            </a:r>
          </a:p>
          <a:p>
            <a:pPr marL="266700" indent="-257175">
              <a:lnSpc>
                <a:spcPct val="150000"/>
              </a:lnSpc>
              <a:spcBef>
                <a:spcPts val="1085"/>
              </a:spcBef>
              <a:buFont typeface="Wingdings" panose="05000000000000000000"/>
              <a:buChar char=""/>
              <a:tabLst>
                <a:tab pos="266700" algn="l"/>
              </a:tabLst>
            </a:pPr>
            <a:r>
              <a:rPr b="1" spc="8" dirty="0">
                <a:latin typeface="微软雅黑" panose="020B0503020204020204" charset="-122"/>
                <a:ea typeface="微软雅黑" panose="020B0503020204020204" charset="-122"/>
                <a:cs typeface="微软雅黑" panose="020B0503020204020204" charset="-122"/>
              </a:rPr>
              <a:t>所有处方</a:t>
            </a:r>
            <a:r>
              <a:rPr b="1" spc="4" dirty="0">
                <a:latin typeface="微软雅黑" panose="020B0503020204020204" charset="-122"/>
                <a:ea typeface="微软雅黑" panose="020B0503020204020204" charset="-122"/>
                <a:cs typeface="微软雅黑" panose="020B0503020204020204" charset="-122"/>
              </a:rPr>
              <a:t>均应当</a:t>
            </a:r>
            <a:r>
              <a:rPr b="1" spc="11" dirty="0">
                <a:latin typeface="微软雅黑" panose="020B0503020204020204" charset="-122"/>
                <a:ea typeface="微软雅黑" panose="020B0503020204020204" charset="-122"/>
                <a:cs typeface="微软雅黑" panose="020B0503020204020204" charset="-122"/>
              </a:rPr>
              <a:t>经</a:t>
            </a:r>
            <a:r>
              <a:rPr b="1" spc="8" dirty="0">
                <a:latin typeface="微软雅黑" panose="020B0503020204020204" charset="-122"/>
                <a:ea typeface="微软雅黑" panose="020B0503020204020204" charset="-122"/>
                <a:cs typeface="微软雅黑" panose="020B0503020204020204" charset="-122"/>
              </a:rPr>
              <a:t>审核</a:t>
            </a:r>
            <a:r>
              <a:rPr b="1" spc="4" dirty="0">
                <a:latin typeface="微软雅黑" panose="020B0503020204020204" charset="-122"/>
                <a:ea typeface="微软雅黑" panose="020B0503020204020204" charset="-122"/>
                <a:cs typeface="微软雅黑" panose="020B0503020204020204" charset="-122"/>
              </a:rPr>
              <a:t>通过后</a:t>
            </a:r>
            <a:r>
              <a:rPr b="1" spc="11" dirty="0">
                <a:latin typeface="微软雅黑" panose="020B0503020204020204" charset="-122"/>
                <a:ea typeface="微软雅黑" panose="020B0503020204020204" charset="-122"/>
                <a:cs typeface="微软雅黑" panose="020B0503020204020204" charset="-122"/>
              </a:rPr>
              <a:t>方</a:t>
            </a:r>
            <a:r>
              <a:rPr b="1" spc="8" dirty="0">
                <a:latin typeface="微软雅黑" panose="020B0503020204020204" charset="-122"/>
                <a:ea typeface="微软雅黑" panose="020B0503020204020204" charset="-122"/>
                <a:cs typeface="微软雅黑" panose="020B0503020204020204" charset="-122"/>
              </a:rPr>
              <a:t>可进</a:t>
            </a:r>
            <a:r>
              <a:rPr b="1" spc="4" dirty="0">
                <a:latin typeface="微软雅黑" panose="020B0503020204020204" charset="-122"/>
                <a:ea typeface="微软雅黑" panose="020B0503020204020204" charset="-122"/>
                <a:cs typeface="微软雅黑" panose="020B0503020204020204" charset="-122"/>
              </a:rPr>
              <a:t>入划价</a:t>
            </a:r>
            <a:r>
              <a:rPr b="1" spc="11" dirty="0">
                <a:latin typeface="微软雅黑" panose="020B0503020204020204" charset="-122"/>
                <a:ea typeface="微软雅黑" panose="020B0503020204020204" charset="-122"/>
                <a:cs typeface="微软雅黑" panose="020B0503020204020204" charset="-122"/>
              </a:rPr>
              <a:t>收</a:t>
            </a:r>
            <a:r>
              <a:rPr b="1" spc="8" dirty="0">
                <a:latin typeface="微软雅黑" panose="020B0503020204020204" charset="-122"/>
                <a:ea typeface="微软雅黑" panose="020B0503020204020204" charset="-122"/>
                <a:cs typeface="微软雅黑" panose="020B0503020204020204" charset="-122"/>
              </a:rPr>
              <a:t>费和</a:t>
            </a:r>
            <a:r>
              <a:rPr b="1" spc="4" dirty="0">
                <a:latin typeface="微软雅黑" panose="020B0503020204020204" charset="-122"/>
                <a:ea typeface="微软雅黑" panose="020B0503020204020204" charset="-122"/>
                <a:cs typeface="微软雅黑" panose="020B0503020204020204" charset="-122"/>
              </a:rPr>
              <a:t>调</a:t>
            </a:r>
            <a:endParaRPr b="1" dirty="0">
              <a:latin typeface="微软雅黑" panose="020B0503020204020204" charset="-122"/>
              <a:ea typeface="微软雅黑" panose="020B0503020204020204" charset="-122"/>
              <a:cs typeface="微软雅黑" panose="020B0503020204020204" charset="-122"/>
            </a:endParaRPr>
          </a:p>
          <a:p>
            <a:pPr marL="266700">
              <a:lnSpc>
                <a:spcPct val="150000"/>
              </a:lnSpc>
              <a:spcBef>
                <a:spcPts val="1080"/>
              </a:spcBef>
            </a:pPr>
            <a:r>
              <a:rPr b="1" spc="8" dirty="0">
                <a:latin typeface="微软雅黑" panose="020B0503020204020204" charset="-122"/>
                <a:ea typeface="微软雅黑" panose="020B0503020204020204" charset="-122"/>
                <a:cs typeface="微软雅黑" panose="020B0503020204020204" charset="-122"/>
              </a:rPr>
              <a:t>配环节，</a:t>
            </a:r>
            <a:r>
              <a:rPr b="1" dirty="0">
                <a:solidFill>
                  <a:srgbClr val="006FC0"/>
                </a:solidFill>
                <a:latin typeface="微软雅黑" panose="020B0503020204020204" charset="-122"/>
                <a:ea typeface="微软雅黑" panose="020B0503020204020204" charset="-122"/>
                <a:cs typeface="微软雅黑" panose="020B0503020204020204" charset="-122"/>
              </a:rPr>
              <a:t>未经</a:t>
            </a:r>
            <a:r>
              <a:rPr b="1" spc="8" dirty="0">
                <a:solidFill>
                  <a:srgbClr val="006FC0"/>
                </a:solidFill>
                <a:latin typeface="微软雅黑" panose="020B0503020204020204" charset="-122"/>
                <a:ea typeface="微软雅黑" panose="020B0503020204020204" charset="-122"/>
                <a:cs typeface="微软雅黑" panose="020B0503020204020204" charset="-122"/>
              </a:rPr>
              <a:t>审核通过</a:t>
            </a:r>
            <a:r>
              <a:rPr b="1" dirty="0">
                <a:solidFill>
                  <a:srgbClr val="006FC0"/>
                </a:solidFill>
                <a:latin typeface="微软雅黑" panose="020B0503020204020204" charset="-122"/>
                <a:ea typeface="微软雅黑" panose="020B0503020204020204" charset="-122"/>
                <a:cs typeface="微软雅黑" panose="020B0503020204020204" charset="-122"/>
              </a:rPr>
              <a:t>的处</a:t>
            </a:r>
            <a:r>
              <a:rPr b="1" spc="8" dirty="0">
                <a:solidFill>
                  <a:srgbClr val="006FC0"/>
                </a:solidFill>
                <a:latin typeface="微软雅黑" panose="020B0503020204020204" charset="-122"/>
                <a:ea typeface="微软雅黑" panose="020B0503020204020204" charset="-122"/>
                <a:cs typeface="微软雅黑" panose="020B0503020204020204" charset="-122"/>
              </a:rPr>
              <a:t>方不得收</a:t>
            </a:r>
            <a:r>
              <a:rPr b="1" dirty="0">
                <a:solidFill>
                  <a:srgbClr val="006FC0"/>
                </a:solidFill>
                <a:latin typeface="微软雅黑" panose="020B0503020204020204" charset="-122"/>
                <a:ea typeface="微软雅黑" panose="020B0503020204020204" charset="-122"/>
                <a:cs typeface="微软雅黑" panose="020B0503020204020204" charset="-122"/>
              </a:rPr>
              <a:t>费和</a:t>
            </a:r>
            <a:r>
              <a:rPr b="1" spc="8" dirty="0">
                <a:solidFill>
                  <a:srgbClr val="006FC0"/>
                </a:solidFill>
                <a:latin typeface="微软雅黑" panose="020B0503020204020204" charset="-122"/>
                <a:ea typeface="微软雅黑" panose="020B0503020204020204" charset="-122"/>
                <a:cs typeface="微软雅黑" panose="020B0503020204020204" charset="-122"/>
              </a:rPr>
              <a:t>调配</a:t>
            </a:r>
            <a:r>
              <a:rPr b="1" dirty="0">
                <a:solidFill>
                  <a:srgbClr val="006FC0"/>
                </a:solidFill>
                <a:latin typeface="微软雅黑" panose="020B0503020204020204" charset="-122"/>
                <a:ea typeface="微软雅黑" panose="020B0503020204020204" charset="-122"/>
                <a:cs typeface="微软雅黑" panose="020B0503020204020204" charset="-122"/>
              </a:rPr>
              <a:t>。</a:t>
            </a:r>
            <a:endParaRPr b="1" dirty="0">
              <a:latin typeface="微软雅黑" panose="020B0503020204020204" charset="-122"/>
              <a:ea typeface="微软雅黑" panose="020B0503020204020204" charset="-122"/>
              <a:cs typeface="微软雅黑" panose="020B0503020204020204" charset="-122"/>
            </a:endParaRPr>
          </a:p>
          <a:p>
            <a:pPr marL="266700" indent="-257175">
              <a:lnSpc>
                <a:spcPct val="150000"/>
              </a:lnSpc>
              <a:spcBef>
                <a:spcPts val="1080"/>
              </a:spcBef>
              <a:buFont typeface="Wingdings" panose="05000000000000000000"/>
              <a:buChar char=""/>
              <a:tabLst>
                <a:tab pos="266700" algn="l"/>
              </a:tabLst>
            </a:pPr>
            <a:r>
              <a:rPr b="1" spc="8" dirty="0">
                <a:latin typeface="微软雅黑" panose="020B0503020204020204" charset="-122"/>
                <a:ea typeface="微软雅黑" panose="020B0503020204020204" charset="-122"/>
                <a:cs typeface="微软雅黑" panose="020B0503020204020204" charset="-122"/>
              </a:rPr>
              <a:t>医疗机构</a:t>
            </a:r>
            <a:r>
              <a:rPr b="1" dirty="0">
                <a:latin typeface="微软雅黑" panose="020B0503020204020204" charset="-122"/>
                <a:ea typeface="微软雅黑" panose="020B0503020204020204" charset="-122"/>
                <a:cs typeface="微软雅黑" panose="020B0503020204020204" charset="-122"/>
              </a:rPr>
              <a:t>应当</a:t>
            </a:r>
            <a:r>
              <a:rPr b="1" spc="8" dirty="0">
                <a:latin typeface="微软雅黑" panose="020B0503020204020204" charset="-122"/>
                <a:ea typeface="微软雅黑" panose="020B0503020204020204" charset="-122"/>
                <a:cs typeface="微软雅黑" panose="020B0503020204020204" charset="-122"/>
              </a:rPr>
              <a:t>积极推</a:t>
            </a:r>
            <a:r>
              <a:rPr b="1" spc="19" dirty="0">
                <a:latin typeface="微软雅黑" panose="020B0503020204020204" charset="-122"/>
                <a:ea typeface="微软雅黑" panose="020B0503020204020204" charset="-122"/>
                <a:cs typeface="微软雅黑" panose="020B0503020204020204" charset="-122"/>
              </a:rPr>
              <a:t>进</a:t>
            </a:r>
            <a:r>
              <a:rPr b="1" dirty="0">
                <a:solidFill>
                  <a:srgbClr val="006FC0"/>
                </a:solidFill>
                <a:latin typeface="微软雅黑" panose="020B0503020204020204" charset="-122"/>
                <a:ea typeface="微软雅黑" panose="020B0503020204020204" charset="-122"/>
                <a:cs typeface="微软雅黑" panose="020B0503020204020204" charset="-122"/>
              </a:rPr>
              <a:t>处方</a:t>
            </a:r>
            <a:r>
              <a:rPr b="1" spc="8" dirty="0">
                <a:solidFill>
                  <a:srgbClr val="006FC0"/>
                </a:solidFill>
                <a:latin typeface="微软雅黑" panose="020B0503020204020204" charset="-122"/>
                <a:ea typeface="微软雅黑" panose="020B0503020204020204" charset="-122"/>
                <a:cs typeface="微软雅黑" panose="020B0503020204020204" charset="-122"/>
              </a:rPr>
              <a:t>审核信息</a:t>
            </a:r>
            <a:r>
              <a:rPr b="1" spc="4" dirty="0">
                <a:solidFill>
                  <a:srgbClr val="006FC0"/>
                </a:solidFill>
                <a:latin typeface="微软雅黑" panose="020B0503020204020204" charset="-122"/>
                <a:ea typeface="微软雅黑" panose="020B0503020204020204" charset="-122"/>
                <a:cs typeface="微软雅黑" panose="020B0503020204020204" charset="-122"/>
              </a:rPr>
              <a:t>化</a:t>
            </a:r>
            <a:r>
              <a:rPr b="1" dirty="0">
                <a:latin typeface="微软雅黑" panose="020B0503020204020204" charset="-122"/>
                <a:ea typeface="微软雅黑" panose="020B0503020204020204" charset="-122"/>
                <a:cs typeface="微软雅黑" panose="020B0503020204020204" charset="-122"/>
              </a:rPr>
              <a:t>，</a:t>
            </a:r>
            <a:r>
              <a:rPr b="1" spc="8" dirty="0">
                <a:latin typeface="微软雅黑" panose="020B0503020204020204" charset="-122"/>
                <a:ea typeface="微软雅黑" panose="020B0503020204020204" charset="-122"/>
                <a:cs typeface="微软雅黑" panose="020B0503020204020204" charset="-122"/>
              </a:rPr>
              <a:t>通过信息</a:t>
            </a:r>
            <a:r>
              <a:rPr b="1" dirty="0">
                <a:latin typeface="微软雅黑" panose="020B0503020204020204" charset="-122"/>
                <a:ea typeface="微软雅黑" panose="020B0503020204020204" charset="-122"/>
                <a:cs typeface="微软雅黑" panose="020B0503020204020204" charset="-122"/>
              </a:rPr>
              <a:t>系</a:t>
            </a:r>
          </a:p>
          <a:p>
            <a:pPr marL="266700">
              <a:lnSpc>
                <a:spcPct val="150000"/>
              </a:lnSpc>
              <a:spcBef>
                <a:spcPts val="1080"/>
              </a:spcBef>
            </a:pPr>
            <a:r>
              <a:rPr b="1" spc="8" dirty="0">
                <a:latin typeface="微软雅黑" panose="020B0503020204020204" charset="-122"/>
                <a:ea typeface="微软雅黑" panose="020B0503020204020204" charset="-122"/>
                <a:cs typeface="微软雅黑" panose="020B0503020204020204" charset="-122"/>
              </a:rPr>
              <a:t>统为处方</a:t>
            </a:r>
            <a:r>
              <a:rPr b="1" spc="4" dirty="0">
                <a:latin typeface="微软雅黑" panose="020B0503020204020204" charset="-122"/>
                <a:ea typeface="微软雅黑" panose="020B0503020204020204" charset="-122"/>
                <a:cs typeface="微软雅黑" panose="020B0503020204020204" charset="-122"/>
              </a:rPr>
              <a:t>审核提</a:t>
            </a:r>
            <a:r>
              <a:rPr b="1" spc="11" dirty="0">
                <a:latin typeface="微软雅黑" panose="020B0503020204020204" charset="-122"/>
                <a:ea typeface="微软雅黑" panose="020B0503020204020204" charset="-122"/>
                <a:cs typeface="微软雅黑" panose="020B0503020204020204" charset="-122"/>
              </a:rPr>
              <a:t>供</a:t>
            </a:r>
            <a:r>
              <a:rPr b="1" spc="8" dirty="0">
                <a:latin typeface="微软雅黑" panose="020B0503020204020204" charset="-122"/>
                <a:ea typeface="微软雅黑" panose="020B0503020204020204" charset="-122"/>
                <a:cs typeface="微软雅黑" panose="020B0503020204020204" charset="-122"/>
              </a:rPr>
              <a:t>必要</a:t>
            </a:r>
            <a:r>
              <a:rPr b="1" spc="4" dirty="0">
                <a:latin typeface="微软雅黑" panose="020B0503020204020204" charset="-122"/>
                <a:ea typeface="微软雅黑" panose="020B0503020204020204" charset="-122"/>
                <a:cs typeface="微软雅黑" panose="020B0503020204020204" charset="-122"/>
              </a:rPr>
              <a:t>的信息</a:t>
            </a:r>
            <a:endParaRPr b="1" dirty="0">
              <a:latin typeface="微软雅黑" panose="020B0503020204020204" charset="-122"/>
              <a:ea typeface="微软雅黑" panose="020B0503020204020204" charset="-122"/>
              <a:cs typeface="微软雅黑" panose="020B0503020204020204" charset="-122"/>
            </a:endParaRPr>
          </a:p>
          <a:p>
            <a:pPr marL="266700" marR="6350" indent="-257175">
              <a:lnSpc>
                <a:spcPct val="150000"/>
              </a:lnSpc>
              <a:buFont typeface="Wingdings" panose="05000000000000000000"/>
              <a:buChar char=""/>
              <a:tabLst>
                <a:tab pos="266700" algn="l"/>
              </a:tabLst>
            </a:pPr>
            <a:r>
              <a:rPr b="1" spc="8" dirty="0">
                <a:latin typeface="微软雅黑" panose="020B0503020204020204" charset="-122"/>
                <a:ea typeface="微软雅黑" panose="020B0503020204020204" charset="-122"/>
                <a:cs typeface="微软雅黑" panose="020B0503020204020204" charset="-122"/>
              </a:rPr>
              <a:t>二级以上</a:t>
            </a:r>
            <a:r>
              <a:rPr b="1" dirty="0">
                <a:latin typeface="微软雅黑" panose="020B0503020204020204" charset="-122"/>
                <a:ea typeface="微软雅黑" panose="020B0503020204020204" charset="-122"/>
                <a:cs typeface="微软雅黑" panose="020B0503020204020204" charset="-122"/>
              </a:rPr>
              <a:t>医院</a:t>
            </a:r>
            <a:r>
              <a:rPr b="1" spc="8" dirty="0">
                <a:latin typeface="微软雅黑" panose="020B0503020204020204" charset="-122"/>
                <a:ea typeface="微软雅黑" panose="020B0503020204020204" charset="-122"/>
                <a:cs typeface="微软雅黑" panose="020B0503020204020204" charset="-122"/>
              </a:rPr>
              <a:t>、妇幼保</a:t>
            </a:r>
            <a:r>
              <a:rPr b="1" dirty="0">
                <a:latin typeface="微软雅黑" panose="020B0503020204020204" charset="-122"/>
                <a:ea typeface="微软雅黑" panose="020B0503020204020204" charset="-122"/>
                <a:cs typeface="微软雅黑" panose="020B0503020204020204" charset="-122"/>
              </a:rPr>
              <a:t>健院</a:t>
            </a:r>
            <a:r>
              <a:rPr b="1" spc="8" dirty="0">
                <a:latin typeface="微软雅黑" panose="020B0503020204020204" charset="-122"/>
                <a:ea typeface="微软雅黑" panose="020B0503020204020204" charset="-122"/>
                <a:cs typeface="微软雅黑" panose="020B0503020204020204" charset="-122"/>
              </a:rPr>
              <a:t>和专科疾</a:t>
            </a:r>
            <a:r>
              <a:rPr b="1" dirty="0">
                <a:latin typeface="微软雅黑" panose="020B0503020204020204" charset="-122"/>
                <a:ea typeface="微软雅黑" panose="020B0503020204020204" charset="-122"/>
                <a:cs typeface="微软雅黑" panose="020B0503020204020204" charset="-122"/>
              </a:rPr>
              <a:t>病防</a:t>
            </a:r>
            <a:r>
              <a:rPr b="1" spc="8" dirty="0">
                <a:latin typeface="微软雅黑" panose="020B0503020204020204" charset="-122"/>
                <a:ea typeface="微软雅黑" panose="020B0503020204020204" charset="-122"/>
                <a:cs typeface="微软雅黑" panose="020B0503020204020204" charset="-122"/>
              </a:rPr>
              <a:t>治机构应</a:t>
            </a:r>
            <a:r>
              <a:rPr b="1" dirty="0">
                <a:latin typeface="微软雅黑" panose="020B0503020204020204" charset="-122"/>
                <a:ea typeface="微软雅黑" panose="020B0503020204020204" charset="-122"/>
                <a:cs typeface="微软雅黑" panose="020B0503020204020204" charset="-122"/>
              </a:rPr>
              <a:t>当 </a:t>
            </a:r>
            <a:r>
              <a:rPr b="1" spc="8" dirty="0">
                <a:latin typeface="微软雅黑" panose="020B0503020204020204" charset="-122"/>
                <a:ea typeface="微软雅黑" panose="020B0503020204020204" charset="-122"/>
                <a:cs typeface="微软雅黑" panose="020B0503020204020204" charset="-122"/>
              </a:rPr>
              <a:t>按照本规</a:t>
            </a:r>
            <a:r>
              <a:rPr b="1" dirty="0">
                <a:latin typeface="微软雅黑" panose="020B0503020204020204" charset="-122"/>
                <a:ea typeface="微软雅黑" panose="020B0503020204020204" charset="-122"/>
                <a:cs typeface="微软雅黑" panose="020B0503020204020204" charset="-122"/>
              </a:rPr>
              <a:t>范执</a:t>
            </a:r>
            <a:r>
              <a:rPr b="1" spc="8" dirty="0">
                <a:latin typeface="微软雅黑" panose="020B0503020204020204" charset="-122"/>
                <a:ea typeface="微软雅黑" panose="020B0503020204020204" charset="-122"/>
                <a:cs typeface="微软雅黑" panose="020B0503020204020204" charset="-122"/>
              </a:rPr>
              <a:t>行</a:t>
            </a:r>
            <a:r>
              <a:rPr b="1" dirty="0">
                <a:latin typeface="微软雅黑" panose="020B0503020204020204" charset="-122"/>
                <a:ea typeface="微软雅黑" panose="020B0503020204020204" charset="-122"/>
                <a:cs typeface="微软雅黑" panose="020B0503020204020204" charset="-122"/>
              </a:rPr>
              <a:t>。</a:t>
            </a:r>
          </a:p>
        </p:txBody>
      </p:sp>
      <p:sp>
        <p:nvSpPr>
          <p:cNvPr id="5" name="object 7"/>
          <p:cNvSpPr/>
          <p:nvPr/>
        </p:nvSpPr>
        <p:spPr>
          <a:xfrm>
            <a:off x="7320955" y="1713283"/>
            <a:ext cx="2880320" cy="3847061"/>
          </a:xfrm>
          <a:prstGeom prst="rect">
            <a:avLst/>
          </a:prstGeom>
          <a:blipFill>
            <a:blip r:embed="rId2" cstate="print"/>
            <a:stretch>
              <a:fillRect/>
            </a:stretch>
          </a:blipFill>
        </p:spPr>
        <p:txBody>
          <a:bodyPr wrap="square" lIns="0" tIns="0" rIns="0" bIns="0" rtlCol="0"/>
          <a:lstStyle/>
          <a:p>
            <a:endParaRPr sz="135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86392" cy="327571"/>
          </a:xfrm>
        </p:spPr>
        <p:txBody>
          <a:bodyPr>
            <a:normAutofit fontScale="90000"/>
          </a:bodyPr>
          <a:lstStyle/>
          <a:p>
            <a:r>
              <a:rPr lang="zh-CN" altLang="en-US" dirty="0"/>
              <a:t>处方点评结果认定的难点与解决办法</a:t>
            </a:r>
          </a:p>
        </p:txBody>
      </p:sp>
      <p:graphicFrame>
        <p:nvGraphicFramePr>
          <p:cNvPr id="6" name="内容占位符 5"/>
          <p:cNvGraphicFramePr>
            <a:graphicFrameLocks noGrp="1"/>
          </p:cNvGraphicFramePr>
          <p:nvPr>
            <p:ph idx="1"/>
          </p:nvPr>
        </p:nvGraphicFramePr>
        <p:xfrm>
          <a:off x="3017659" y="2149365"/>
          <a:ext cx="6631633" cy="308139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矩形 3"/>
          <p:cNvSpPr/>
          <p:nvPr/>
        </p:nvSpPr>
        <p:spPr>
          <a:xfrm>
            <a:off x="2215371" y="1593088"/>
            <a:ext cx="4288353" cy="400110"/>
          </a:xfrm>
          <a:prstGeom prst="rect">
            <a:avLst/>
          </a:prstGeom>
        </p:spPr>
        <p:txBody>
          <a:bodyPr wrap="none">
            <a:spAutoFit/>
          </a:bodyPr>
          <a:lstStyle/>
          <a:p>
            <a:r>
              <a:rPr lang="en-US" altLang="zh-CN" sz="20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zh-CN" altLang="zh-CN" sz="20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医院处方点评规范</a:t>
            </a:r>
            <a:r>
              <a:rPr lang="en-US" altLang="zh-CN" sz="20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a:t>
            </a:r>
            <a:r>
              <a:rPr lang="zh-CN" altLang="en-US" sz="20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rPr>
              <a:t>中有关规定：</a:t>
            </a:r>
            <a:endParaRPr lang="en-US" altLang="zh-CN" sz="2000" b="1" dirty="0">
              <a:effectLst>
                <a:outerShdw blurRad="38100" dist="38100" dir="2700000" algn="tl">
                  <a:srgbClr val="000000">
                    <a:alpha val="43137"/>
                  </a:srgbClr>
                </a:outerShdw>
              </a:effectLst>
              <a:latin typeface="微软雅黑" panose="020B0503020204020204" charset="-122"/>
              <a:ea typeface="微软雅黑" panose="020B0503020204020204" charset="-122"/>
              <a:cs typeface="微软雅黑" panose="020B0503020204020204" charset="-122"/>
            </a:endParaRPr>
          </a:p>
        </p:txBody>
      </p:sp>
      <p:sp>
        <p:nvSpPr>
          <p:cNvPr id="7" name="矩形 6"/>
          <p:cNvSpPr/>
          <p:nvPr/>
        </p:nvSpPr>
        <p:spPr>
          <a:xfrm>
            <a:off x="3667170" y="5386931"/>
            <a:ext cx="4085015" cy="499817"/>
          </a:xfrm>
          <a:prstGeom prst="rect">
            <a:avLst/>
          </a:prstGeom>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sz="1500" b="1" dirty="0">
                <a:latin typeface="微软雅黑" panose="020B0503020204020204" charset="-122"/>
                <a:ea typeface="微软雅黑" panose="020B0503020204020204" charset="-122"/>
                <a:cs typeface="微软雅黑" panose="020B0503020204020204" charset="-122"/>
              </a:rPr>
              <a:t>《</a:t>
            </a:r>
            <a:r>
              <a:rPr lang="zh-CN" altLang="en-US" sz="1500" b="1" dirty="0">
                <a:latin typeface="微软雅黑" panose="020B0503020204020204" charset="-122"/>
                <a:ea typeface="微软雅黑" panose="020B0503020204020204" charset="-122"/>
                <a:cs typeface="微软雅黑" panose="020B0503020204020204" charset="-122"/>
              </a:rPr>
              <a:t>北京市医疗机构处方专项点评指南（试行）</a:t>
            </a:r>
            <a:r>
              <a:rPr lang="en-US" altLang="zh-CN" sz="1500" b="1" dirty="0">
                <a:latin typeface="微软雅黑" panose="020B0503020204020204" charset="-122"/>
                <a:ea typeface="微软雅黑" panose="020B0503020204020204" charset="-122"/>
                <a:cs typeface="微软雅黑" panose="020B0503020204020204" charset="-122"/>
              </a:rPr>
              <a:t>》</a:t>
            </a:r>
            <a:r>
              <a:rPr lang="zh-CN" altLang="en-US" sz="1500" b="1" dirty="0">
                <a:latin typeface="微软雅黑" panose="020B0503020204020204" charset="-122"/>
                <a:ea typeface="微软雅黑" panose="020B0503020204020204" charset="-122"/>
                <a:cs typeface="微软雅黑" panose="020B0503020204020204" charset="-122"/>
              </a:rPr>
              <a:t>（卫办医管函</a:t>
            </a:r>
            <a:r>
              <a:rPr lang="en-US" altLang="zh-CN" sz="1500" b="1" dirty="0">
                <a:latin typeface="微软雅黑" panose="020B0503020204020204" charset="-122"/>
                <a:ea typeface="微软雅黑" panose="020B0503020204020204" charset="-122"/>
                <a:cs typeface="微软雅黑" panose="020B0503020204020204" charset="-122"/>
              </a:rPr>
              <a:t>〔2012〕1179</a:t>
            </a:r>
            <a:r>
              <a:rPr lang="zh-CN" altLang="en-US" sz="1500" b="1" dirty="0">
                <a:latin typeface="微软雅黑" panose="020B0503020204020204" charset="-122"/>
                <a:ea typeface="微软雅黑" panose="020B0503020204020204" charset="-122"/>
                <a:cs typeface="微软雅黑" panose="020B0503020204020204" charset="-122"/>
              </a:rPr>
              <a:t>号）</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152650" y="331825"/>
            <a:ext cx="6984776" cy="597861"/>
          </a:xfrm>
        </p:spPr>
        <p:txBody>
          <a:bodyPr>
            <a:noAutofit/>
          </a:bodyPr>
          <a:lstStyle/>
          <a:p>
            <a:r>
              <a:rPr lang="zh-CN" altLang="en-US" spc="53" dirty="0"/>
              <a:t>儿科处方审核要点</a:t>
            </a:r>
            <a:br>
              <a:rPr lang="zh-CN" altLang="en-US" dirty="0"/>
            </a:br>
            <a:endParaRPr kumimoji="1" lang="zh-CN" altLang="en-US" dirty="0"/>
          </a:p>
        </p:txBody>
      </p:sp>
      <p:sp>
        <p:nvSpPr>
          <p:cNvPr id="4" name="object 2"/>
          <p:cNvSpPr/>
          <p:nvPr/>
        </p:nvSpPr>
        <p:spPr>
          <a:xfrm>
            <a:off x="2879599" y="1821941"/>
            <a:ext cx="7558659" cy="1083564"/>
          </a:xfrm>
          <a:prstGeom prst="rect">
            <a:avLst/>
          </a:prstGeom>
          <a:blipFill>
            <a:blip r:embed="rId2"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5" name="object 3"/>
          <p:cNvSpPr/>
          <p:nvPr/>
        </p:nvSpPr>
        <p:spPr>
          <a:xfrm>
            <a:off x="3222974" y="1598690"/>
            <a:ext cx="7116794" cy="1090695"/>
          </a:xfrm>
          <a:prstGeom prst="rect">
            <a:avLst/>
          </a:prstGeom>
          <a:blipFill>
            <a:blip r:embed="rId3"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6" name="object 4"/>
          <p:cNvSpPr/>
          <p:nvPr/>
        </p:nvSpPr>
        <p:spPr>
          <a:xfrm>
            <a:off x="2649854" y="2846071"/>
            <a:ext cx="7827264" cy="1084707"/>
          </a:xfrm>
          <a:prstGeom prst="rect">
            <a:avLst/>
          </a:prstGeom>
          <a:blipFill>
            <a:blip r:embed="rId4"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7" name="object 5"/>
          <p:cNvSpPr/>
          <p:nvPr/>
        </p:nvSpPr>
        <p:spPr>
          <a:xfrm>
            <a:off x="2998852" y="2953607"/>
            <a:ext cx="7371493" cy="760762"/>
          </a:xfrm>
          <a:prstGeom prst="rect">
            <a:avLst/>
          </a:prstGeom>
          <a:blipFill>
            <a:blip r:embed="rId5"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8" name="object 6"/>
          <p:cNvSpPr/>
          <p:nvPr/>
        </p:nvSpPr>
        <p:spPr>
          <a:xfrm>
            <a:off x="2650998" y="3851910"/>
            <a:ext cx="7796403" cy="1084707"/>
          </a:xfrm>
          <a:prstGeom prst="rect">
            <a:avLst/>
          </a:prstGeom>
          <a:blipFill>
            <a:blip r:embed="rId6"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9" name="object 7"/>
          <p:cNvSpPr/>
          <p:nvPr/>
        </p:nvSpPr>
        <p:spPr>
          <a:xfrm>
            <a:off x="2998850" y="3959352"/>
            <a:ext cx="7340918" cy="760762"/>
          </a:xfrm>
          <a:prstGeom prst="rect">
            <a:avLst/>
          </a:prstGeom>
          <a:blipFill>
            <a:blip r:embed="rId7"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10" name="object 8"/>
          <p:cNvSpPr/>
          <p:nvPr/>
        </p:nvSpPr>
        <p:spPr>
          <a:xfrm>
            <a:off x="2024159" y="2901697"/>
            <a:ext cx="1221581" cy="923449"/>
          </a:xfrm>
          <a:custGeom>
            <a:avLst/>
            <a:gdLst/>
            <a:ahLst/>
            <a:cxnLst/>
            <a:rect l="l" t="t" r="r" b="b"/>
            <a:pathLst>
              <a:path w="1628775" h="1231264">
                <a:moveTo>
                  <a:pt x="615823" y="0"/>
                </a:moveTo>
                <a:lnTo>
                  <a:pt x="567695" y="1851"/>
                </a:lnTo>
                <a:lnTo>
                  <a:pt x="520581" y="7316"/>
                </a:lnTo>
                <a:lnTo>
                  <a:pt x="474617" y="16257"/>
                </a:lnTo>
                <a:lnTo>
                  <a:pt x="429940" y="28536"/>
                </a:lnTo>
                <a:lnTo>
                  <a:pt x="386687" y="44018"/>
                </a:lnTo>
                <a:lnTo>
                  <a:pt x="344995" y="62565"/>
                </a:lnTo>
                <a:lnTo>
                  <a:pt x="305001" y="84041"/>
                </a:lnTo>
                <a:lnTo>
                  <a:pt x="266841" y="108308"/>
                </a:lnTo>
                <a:lnTo>
                  <a:pt x="230653" y="135230"/>
                </a:lnTo>
                <a:lnTo>
                  <a:pt x="196573" y="164670"/>
                </a:lnTo>
                <a:lnTo>
                  <a:pt x="164738" y="196492"/>
                </a:lnTo>
                <a:lnTo>
                  <a:pt x="135286" y="230557"/>
                </a:lnTo>
                <a:lnTo>
                  <a:pt x="108353" y="266731"/>
                </a:lnTo>
                <a:lnTo>
                  <a:pt x="84075" y="304875"/>
                </a:lnTo>
                <a:lnTo>
                  <a:pt x="62591" y="344853"/>
                </a:lnTo>
                <a:lnTo>
                  <a:pt x="44036" y="386528"/>
                </a:lnTo>
                <a:lnTo>
                  <a:pt x="28548" y="429763"/>
                </a:lnTo>
                <a:lnTo>
                  <a:pt x="16263" y="474421"/>
                </a:lnTo>
                <a:lnTo>
                  <a:pt x="7319" y="520366"/>
                </a:lnTo>
                <a:lnTo>
                  <a:pt x="1852" y="567461"/>
                </a:lnTo>
                <a:lnTo>
                  <a:pt x="0" y="615569"/>
                </a:lnTo>
                <a:lnTo>
                  <a:pt x="739" y="644753"/>
                </a:lnTo>
                <a:lnTo>
                  <a:pt x="2933" y="673592"/>
                </a:lnTo>
                <a:lnTo>
                  <a:pt x="6547" y="702026"/>
                </a:lnTo>
                <a:lnTo>
                  <a:pt x="11544" y="729996"/>
                </a:lnTo>
                <a:lnTo>
                  <a:pt x="12509" y="739521"/>
                </a:lnTo>
                <a:lnTo>
                  <a:pt x="23823" y="785609"/>
                </a:lnTo>
                <a:lnTo>
                  <a:pt x="38526" y="830263"/>
                </a:lnTo>
                <a:lnTo>
                  <a:pt x="56472" y="873338"/>
                </a:lnTo>
                <a:lnTo>
                  <a:pt x="77515" y="914687"/>
                </a:lnTo>
                <a:lnTo>
                  <a:pt x="101511" y="954167"/>
                </a:lnTo>
                <a:lnTo>
                  <a:pt x="128312" y="991630"/>
                </a:lnTo>
                <a:lnTo>
                  <a:pt x="157774" y="1026931"/>
                </a:lnTo>
                <a:lnTo>
                  <a:pt x="189751" y="1059926"/>
                </a:lnTo>
                <a:lnTo>
                  <a:pt x="224097" y="1090469"/>
                </a:lnTo>
                <a:lnTo>
                  <a:pt x="260668" y="1118414"/>
                </a:lnTo>
                <a:lnTo>
                  <a:pt x="299317" y="1143616"/>
                </a:lnTo>
                <a:lnTo>
                  <a:pt x="339898" y="1165930"/>
                </a:lnTo>
                <a:lnTo>
                  <a:pt x="382267" y="1185210"/>
                </a:lnTo>
                <a:lnTo>
                  <a:pt x="426277" y="1201310"/>
                </a:lnTo>
                <a:lnTo>
                  <a:pt x="471783" y="1214086"/>
                </a:lnTo>
                <a:lnTo>
                  <a:pt x="518640" y="1223392"/>
                </a:lnTo>
                <a:lnTo>
                  <a:pt x="566702" y="1229082"/>
                </a:lnTo>
                <a:lnTo>
                  <a:pt x="615823" y="1231011"/>
                </a:lnTo>
                <a:lnTo>
                  <a:pt x="668389" y="1228797"/>
                </a:lnTo>
                <a:lnTo>
                  <a:pt x="719733" y="1222275"/>
                </a:lnTo>
                <a:lnTo>
                  <a:pt x="769675" y="1211625"/>
                </a:lnTo>
                <a:lnTo>
                  <a:pt x="818035" y="1197026"/>
                </a:lnTo>
                <a:lnTo>
                  <a:pt x="864632" y="1178658"/>
                </a:lnTo>
                <a:lnTo>
                  <a:pt x="909288" y="1156700"/>
                </a:lnTo>
                <a:lnTo>
                  <a:pt x="951821" y="1131331"/>
                </a:lnTo>
                <a:lnTo>
                  <a:pt x="992053" y="1102731"/>
                </a:lnTo>
                <a:lnTo>
                  <a:pt x="1029803" y="1071080"/>
                </a:lnTo>
                <a:lnTo>
                  <a:pt x="1064891" y="1036556"/>
                </a:lnTo>
                <a:lnTo>
                  <a:pt x="1097138" y="999341"/>
                </a:lnTo>
                <a:lnTo>
                  <a:pt x="1126363" y="959612"/>
                </a:lnTo>
                <a:lnTo>
                  <a:pt x="1127125" y="958342"/>
                </a:lnTo>
                <a:lnTo>
                  <a:pt x="1366283" y="958342"/>
                </a:lnTo>
                <a:lnTo>
                  <a:pt x="1628775" y="615569"/>
                </a:lnTo>
                <a:lnTo>
                  <a:pt x="1366262" y="272669"/>
                </a:lnTo>
                <a:lnTo>
                  <a:pt x="1127125" y="272669"/>
                </a:lnTo>
                <a:lnTo>
                  <a:pt x="1126363" y="271399"/>
                </a:lnTo>
                <a:lnTo>
                  <a:pt x="1097138" y="231669"/>
                </a:lnTo>
                <a:lnTo>
                  <a:pt x="1064891" y="194454"/>
                </a:lnTo>
                <a:lnTo>
                  <a:pt x="1029803" y="159930"/>
                </a:lnTo>
                <a:lnTo>
                  <a:pt x="992053" y="128279"/>
                </a:lnTo>
                <a:lnTo>
                  <a:pt x="951821" y="99679"/>
                </a:lnTo>
                <a:lnTo>
                  <a:pt x="909288" y="74310"/>
                </a:lnTo>
                <a:lnTo>
                  <a:pt x="864632" y="52352"/>
                </a:lnTo>
                <a:lnTo>
                  <a:pt x="818035" y="33984"/>
                </a:lnTo>
                <a:lnTo>
                  <a:pt x="769675" y="19385"/>
                </a:lnTo>
                <a:lnTo>
                  <a:pt x="719733" y="8735"/>
                </a:lnTo>
                <a:lnTo>
                  <a:pt x="668389" y="2213"/>
                </a:lnTo>
                <a:lnTo>
                  <a:pt x="615823" y="0"/>
                </a:lnTo>
                <a:close/>
              </a:path>
              <a:path w="1628775" h="1231264">
                <a:moveTo>
                  <a:pt x="1366283" y="958342"/>
                </a:moveTo>
                <a:lnTo>
                  <a:pt x="1296162" y="958342"/>
                </a:lnTo>
                <a:lnTo>
                  <a:pt x="1296162" y="1049909"/>
                </a:lnTo>
                <a:lnTo>
                  <a:pt x="1366283" y="958342"/>
                </a:lnTo>
                <a:close/>
              </a:path>
              <a:path w="1628775" h="1231264">
                <a:moveTo>
                  <a:pt x="1296162" y="181101"/>
                </a:moveTo>
                <a:lnTo>
                  <a:pt x="1296162" y="272669"/>
                </a:lnTo>
                <a:lnTo>
                  <a:pt x="1366262" y="272669"/>
                </a:lnTo>
                <a:lnTo>
                  <a:pt x="1296162" y="181101"/>
                </a:lnTo>
                <a:close/>
              </a:path>
            </a:pathLst>
          </a:custGeom>
          <a:solidFill>
            <a:srgbClr val="006FC0"/>
          </a:solid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11" name="object 9"/>
          <p:cNvSpPr/>
          <p:nvPr/>
        </p:nvSpPr>
        <p:spPr>
          <a:xfrm>
            <a:off x="1902334" y="2785492"/>
            <a:ext cx="1244727" cy="1244727"/>
          </a:xfrm>
          <a:prstGeom prst="rect">
            <a:avLst/>
          </a:prstGeom>
          <a:blipFill>
            <a:blip r:embed="rId8"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12" name="object 10"/>
          <p:cNvSpPr/>
          <p:nvPr/>
        </p:nvSpPr>
        <p:spPr>
          <a:xfrm>
            <a:off x="2073926" y="2957608"/>
            <a:ext cx="813768" cy="812483"/>
          </a:xfrm>
          <a:prstGeom prst="rect">
            <a:avLst/>
          </a:prstGeom>
          <a:blipFill>
            <a:blip r:embed="rId9"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13" name="object 11"/>
          <p:cNvSpPr/>
          <p:nvPr/>
        </p:nvSpPr>
        <p:spPr>
          <a:xfrm>
            <a:off x="2024159" y="3877629"/>
            <a:ext cx="1221581" cy="924401"/>
          </a:xfrm>
          <a:custGeom>
            <a:avLst/>
            <a:gdLst/>
            <a:ahLst/>
            <a:cxnLst/>
            <a:rect l="l" t="t" r="r" b="b"/>
            <a:pathLst>
              <a:path w="1628775" h="1232535">
                <a:moveTo>
                  <a:pt x="615823" y="0"/>
                </a:moveTo>
                <a:lnTo>
                  <a:pt x="567695" y="1853"/>
                </a:lnTo>
                <a:lnTo>
                  <a:pt x="520581" y="7323"/>
                </a:lnTo>
                <a:lnTo>
                  <a:pt x="474617" y="16271"/>
                </a:lnTo>
                <a:lnTo>
                  <a:pt x="429940" y="28562"/>
                </a:lnTo>
                <a:lnTo>
                  <a:pt x="386687" y="44058"/>
                </a:lnTo>
                <a:lnTo>
                  <a:pt x="344995" y="62621"/>
                </a:lnTo>
                <a:lnTo>
                  <a:pt x="305001" y="84116"/>
                </a:lnTo>
                <a:lnTo>
                  <a:pt x="266841" y="108404"/>
                </a:lnTo>
                <a:lnTo>
                  <a:pt x="230653" y="135350"/>
                </a:lnTo>
                <a:lnTo>
                  <a:pt x="196573" y="164816"/>
                </a:lnTo>
                <a:lnTo>
                  <a:pt x="164738" y="196664"/>
                </a:lnTo>
                <a:lnTo>
                  <a:pt x="135286" y="230759"/>
                </a:lnTo>
                <a:lnTo>
                  <a:pt x="108353" y="266963"/>
                </a:lnTo>
                <a:lnTo>
                  <a:pt x="84075" y="305138"/>
                </a:lnTo>
                <a:lnTo>
                  <a:pt x="62591" y="345149"/>
                </a:lnTo>
                <a:lnTo>
                  <a:pt x="44036" y="386858"/>
                </a:lnTo>
                <a:lnTo>
                  <a:pt x="28548" y="430127"/>
                </a:lnTo>
                <a:lnTo>
                  <a:pt x="16263" y="474821"/>
                </a:lnTo>
                <a:lnTo>
                  <a:pt x="7319" y="520802"/>
                </a:lnTo>
                <a:lnTo>
                  <a:pt x="1852" y="567933"/>
                </a:lnTo>
                <a:lnTo>
                  <a:pt x="0" y="616076"/>
                </a:lnTo>
                <a:lnTo>
                  <a:pt x="739" y="645336"/>
                </a:lnTo>
                <a:lnTo>
                  <a:pt x="2933" y="674227"/>
                </a:lnTo>
                <a:lnTo>
                  <a:pt x="6547" y="702712"/>
                </a:lnTo>
                <a:lnTo>
                  <a:pt x="11544" y="730757"/>
                </a:lnTo>
                <a:lnTo>
                  <a:pt x="12509" y="740282"/>
                </a:lnTo>
                <a:lnTo>
                  <a:pt x="23821" y="786413"/>
                </a:lnTo>
                <a:lnTo>
                  <a:pt x="38523" y="831110"/>
                </a:lnTo>
                <a:lnTo>
                  <a:pt x="56468" y="874226"/>
                </a:lnTo>
                <a:lnTo>
                  <a:pt x="77510" y="915616"/>
                </a:lnTo>
                <a:lnTo>
                  <a:pt x="101505" y="955135"/>
                </a:lnTo>
                <a:lnTo>
                  <a:pt x="128306" y="992636"/>
                </a:lnTo>
                <a:lnTo>
                  <a:pt x="157768" y="1027975"/>
                </a:lnTo>
                <a:lnTo>
                  <a:pt x="189746" y="1061005"/>
                </a:lnTo>
                <a:lnTo>
                  <a:pt x="224093" y="1091580"/>
                </a:lnTo>
                <a:lnTo>
                  <a:pt x="260664" y="1119556"/>
                </a:lnTo>
                <a:lnTo>
                  <a:pt x="299313" y="1144786"/>
                </a:lnTo>
                <a:lnTo>
                  <a:pt x="339895" y="1167125"/>
                </a:lnTo>
                <a:lnTo>
                  <a:pt x="382265" y="1186426"/>
                </a:lnTo>
                <a:lnTo>
                  <a:pt x="426276" y="1202545"/>
                </a:lnTo>
                <a:lnTo>
                  <a:pt x="471782" y="1215336"/>
                </a:lnTo>
                <a:lnTo>
                  <a:pt x="518640" y="1224652"/>
                </a:lnTo>
                <a:lnTo>
                  <a:pt x="566702" y="1230349"/>
                </a:lnTo>
                <a:lnTo>
                  <a:pt x="615823" y="1232280"/>
                </a:lnTo>
                <a:lnTo>
                  <a:pt x="668389" y="1230064"/>
                </a:lnTo>
                <a:lnTo>
                  <a:pt x="719733" y="1223535"/>
                </a:lnTo>
                <a:lnTo>
                  <a:pt x="769675" y="1212873"/>
                </a:lnTo>
                <a:lnTo>
                  <a:pt x="818035" y="1198259"/>
                </a:lnTo>
                <a:lnTo>
                  <a:pt x="864632" y="1179871"/>
                </a:lnTo>
                <a:lnTo>
                  <a:pt x="909288" y="1157890"/>
                </a:lnTo>
                <a:lnTo>
                  <a:pt x="951821" y="1132496"/>
                </a:lnTo>
                <a:lnTo>
                  <a:pt x="992053" y="1103869"/>
                </a:lnTo>
                <a:lnTo>
                  <a:pt x="1029803" y="1072189"/>
                </a:lnTo>
                <a:lnTo>
                  <a:pt x="1064891" y="1037635"/>
                </a:lnTo>
                <a:lnTo>
                  <a:pt x="1097138" y="1000388"/>
                </a:lnTo>
                <a:lnTo>
                  <a:pt x="1126363" y="960627"/>
                </a:lnTo>
                <a:lnTo>
                  <a:pt x="1127125" y="959357"/>
                </a:lnTo>
                <a:lnTo>
                  <a:pt x="1366277" y="959357"/>
                </a:lnTo>
                <a:lnTo>
                  <a:pt x="1628775" y="616076"/>
                </a:lnTo>
                <a:lnTo>
                  <a:pt x="1366298" y="272922"/>
                </a:lnTo>
                <a:lnTo>
                  <a:pt x="1127125" y="272922"/>
                </a:lnTo>
                <a:lnTo>
                  <a:pt x="1126363" y="271652"/>
                </a:lnTo>
                <a:lnTo>
                  <a:pt x="1097138" y="231865"/>
                </a:lnTo>
                <a:lnTo>
                  <a:pt x="1064891" y="194601"/>
                </a:lnTo>
                <a:lnTo>
                  <a:pt x="1029803" y="160037"/>
                </a:lnTo>
                <a:lnTo>
                  <a:pt x="992053" y="128354"/>
                </a:lnTo>
                <a:lnTo>
                  <a:pt x="951821" y="99730"/>
                </a:lnTo>
                <a:lnTo>
                  <a:pt x="909288" y="74342"/>
                </a:lnTo>
                <a:lnTo>
                  <a:pt x="864632" y="52370"/>
                </a:lnTo>
                <a:lnTo>
                  <a:pt x="818035" y="33993"/>
                </a:lnTo>
                <a:lnTo>
                  <a:pt x="769675" y="19389"/>
                </a:lnTo>
                <a:lnTo>
                  <a:pt x="719733" y="8736"/>
                </a:lnTo>
                <a:lnTo>
                  <a:pt x="668389" y="2213"/>
                </a:lnTo>
                <a:lnTo>
                  <a:pt x="615823" y="0"/>
                </a:lnTo>
                <a:close/>
              </a:path>
              <a:path w="1628775" h="1232535">
                <a:moveTo>
                  <a:pt x="1366277" y="959357"/>
                </a:moveTo>
                <a:lnTo>
                  <a:pt x="1296162" y="959357"/>
                </a:lnTo>
                <a:lnTo>
                  <a:pt x="1296162" y="1051052"/>
                </a:lnTo>
                <a:lnTo>
                  <a:pt x="1366277" y="959357"/>
                </a:lnTo>
                <a:close/>
              </a:path>
              <a:path w="1628775" h="1232535">
                <a:moveTo>
                  <a:pt x="1296162" y="181228"/>
                </a:moveTo>
                <a:lnTo>
                  <a:pt x="1296162" y="272922"/>
                </a:lnTo>
                <a:lnTo>
                  <a:pt x="1366298" y="272922"/>
                </a:lnTo>
                <a:lnTo>
                  <a:pt x="1296162" y="181228"/>
                </a:lnTo>
                <a:close/>
              </a:path>
            </a:pathLst>
          </a:custGeom>
          <a:solidFill>
            <a:srgbClr val="006FC0"/>
          </a:solid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14" name="object 12"/>
          <p:cNvSpPr/>
          <p:nvPr/>
        </p:nvSpPr>
        <p:spPr>
          <a:xfrm>
            <a:off x="1902334" y="3761614"/>
            <a:ext cx="1244727" cy="1244727"/>
          </a:xfrm>
          <a:prstGeom prst="rect">
            <a:avLst/>
          </a:prstGeom>
          <a:blipFill>
            <a:blip r:embed="rId10"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15" name="object 13"/>
          <p:cNvSpPr/>
          <p:nvPr/>
        </p:nvSpPr>
        <p:spPr>
          <a:xfrm>
            <a:off x="2073926" y="3933444"/>
            <a:ext cx="813768" cy="813435"/>
          </a:xfrm>
          <a:prstGeom prst="rect">
            <a:avLst/>
          </a:prstGeom>
          <a:blipFill>
            <a:blip r:embed="rId11"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16" name="object 14"/>
          <p:cNvSpPr txBox="1"/>
          <p:nvPr/>
        </p:nvSpPr>
        <p:spPr>
          <a:xfrm>
            <a:off x="2409444" y="3221985"/>
            <a:ext cx="125254" cy="255839"/>
          </a:xfrm>
          <a:prstGeom prst="rect">
            <a:avLst/>
          </a:prstGeom>
        </p:spPr>
        <p:txBody>
          <a:bodyPr vert="horz" wrap="square" lIns="0" tIns="9525" rIns="0" bIns="0" rtlCol="0">
            <a:spAutoFit/>
          </a:bodyPr>
          <a:lstStyle/>
          <a:p>
            <a:pPr marL="9525">
              <a:spcBef>
                <a:spcPts val="75"/>
              </a:spcBef>
            </a:pPr>
            <a:r>
              <a:rPr sz="1600" spc="83" dirty="0">
                <a:solidFill>
                  <a:srgbClr val="006FC0"/>
                </a:solidFill>
                <a:latin typeface="微软雅黑" panose="020B0503020204020204" charset="-122"/>
                <a:ea typeface="微软雅黑" panose="020B0503020204020204" charset="-122"/>
                <a:cs typeface="微软雅黑" panose="020B0503020204020204" charset="-122"/>
              </a:rPr>
              <a:t>2</a:t>
            </a:r>
            <a:endParaRPr sz="1600">
              <a:latin typeface="微软雅黑" panose="020B0503020204020204" charset="-122"/>
              <a:ea typeface="微软雅黑" panose="020B0503020204020204" charset="-122"/>
              <a:cs typeface="微软雅黑" panose="020B0503020204020204" charset="-122"/>
            </a:endParaRPr>
          </a:p>
        </p:txBody>
      </p:sp>
      <p:sp>
        <p:nvSpPr>
          <p:cNvPr id="17" name="object 15"/>
          <p:cNvSpPr txBox="1"/>
          <p:nvPr/>
        </p:nvSpPr>
        <p:spPr>
          <a:xfrm>
            <a:off x="2409444" y="4219100"/>
            <a:ext cx="125254" cy="255839"/>
          </a:xfrm>
          <a:prstGeom prst="rect">
            <a:avLst/>
          </a:prstGeom>
        </p:spPr>
        <p:txBody>
          <a:bodyPr vert="horz" wrap="square" lIns="0" tIns="9525" rIns="0" bIns="0" rtlCol="0">
            <a:spAutoFit/>
          </a:bodyPr>
          <a:lstStyle/>
          <a:p>
            <a:pPr marL="9525">
              <a:spcBef>
                <a:spcPts val="75"/>
              </a:spcBef>
            </a:pPr>
            <a:r>
              <a:rPr sz="1600" spc="83" dirty="0">
                <a:solidFill>
                  <a:srgbClr val="006FC0"/>
                </a:solidFill>
                <a:latin typeface="微软雅黑" panose="020B0503020204020204" charset="-122"/>
                <a:ea typeface="微软雅黑" panose="020B0503020204020204" charset="-122"/>
                <a:cs typeface="微软雅黑" panose="020B0503020204020204" charset="-122"/>
              </a:rPr>
              <a:t>3</a:t>
            </a:r>
            <a:endParaRPr sz="1600">
              <a:latin typeface="微软雅黑" panose="020B0503020204020204" charset="-122"/>
              <a:ea typeface="微软雅黑" panose="020B0503020204020204" charset="-122"/>
              <a:cs typeface="微软雅黑" panose="020B0503020204020204" charset="-122"/>
            </a:endParaRPr>
          </a:p>
        </p:txBody>
      </p:sp>
      <p:sp>
        <p:nvSpPr>
          <p:cNvPr id="18" name="object 16"/>
          <p:cNvSpPr/>
          <p:nvPr/>
        </p:nvSpPr>
        <p:spPr>
          <a:xfrm>
            <a:off x="2015729" y="1888903"/>
            <a:ext cx="1221581" cy="923449"/>
          </a:xfrm>
          <a:custGeom>
            <a:avLst/>
            <a:gdLst/>
            <a:ahLst/>
            <a:cxnLst/>
            <a:rect l="l" t="t" r="r" b="b"/>
            <a:pathLst>
              <a:path w="1628775" h="1231264">
                <a:moveTo>
                  <a:pt x="615759" y="0"/>
                </a:moveTo>
                <a:lnTo>
                  <a:pt x="567640" y="1851"/>
                </a:lnTo>
                <a:lnTo>
                  <a:pt x="520534" y="7316"/>
                </a:lnTo>
                <a:lnTo>
                  <a:pt x="474577" y="16256"/>
                </a:lnTo>
                <a:lnTo>
                  <a:pt x="429907" y="28535"/>
                </a:lnTo>
                <a:lnTo>
                  <a:pt x="386659" y="44016"/>
                </a:lnTo>
                <a:lnTo>
                  <a:pt x="344972" y="62562"/>
                </a:lnTo>
                <a:lnTo>
                  <a:pt x="304982" y="84036"/>
                </a:lnTo>
                <a:lnTo>
                  <a:pt x="266826" y="108301"/>
                </a:lnTo>
                <a:lnTo>
                  <a:pt x="230641" y="135220"/>
                </a:lnTo>
                <a:lnTo>
                  <a:pt x="196564" y="164657"/>
                </a:lnTo>
                <a:lnTo>
                  <a:pt x="164732" y="196473"/>
                </a:lnTo>
                <a:lnTo>
                  <a:pt x="135281" y="230534"/>
                </a:lnTo>
                <a:lnTo>
                  <a:pt x="108349" y="266701"/>
                </a:lnTo>
                <a:lnTo>
                  <a:pt x="84073" y="304837"/>
                </a:lnTo>
                <a:lnTo>
                  <a:pt x="62589" y="344806"/>
                </a:lnTo>
                <a:lnTo>
                  <a:pt x="44035" y="386471"/>
                </a:lnTo>
                <a:lnTo>
                  <a:pt x="28548" y="429695"/>
                </a:lnTo>
                <a:lnTo>
                  <a:pt x="16263" y="474341"/>
                </a:lnTo>
                <a:lnTo>
                  <a:pt x="7319" y="520272"/>
                </a:lnTo>
                <a:lnTo>
                  <a:pt x="1852" y="567351"/>
                </a:lnTo>
                <a:lnTo>
                  <a:pt x="0" y="615441"/>
                </a:lnTo>
                <a:lnTo>
                  <a:pt x="739" y="644679"/>
                </a:lnTo>
                <a:lnTo>
                  <a:pt x="2933" y="673512"/>
                </a:lnTo>
                <a:lnTo>
                  <a:pt x="6547" y="701917"/>
                </a:lnTo>
                <a:lnTo>
                  <a:pt x="11544" y="729868"/>
                </a:lnTo>
                <a:lnTo>
                  <a:pt x="12509" y="739521"/>
                </a:lnTo>
                <a:lnTo>
                  <a:pt x="23821" y="785589"/>
                </a:lnTo>
                <a:lnTo>
                  <a:pt x="38523" y="830226"/>
                </a:lnTo>
                <a:lnTo>
                  <a:pt x="56467" y="873284"/>
                </a:lnTo>
                <a:lnTo>
                  <a:pt x="77510" y="914620"/>
                </a:lnTo>
                <a:lnTo>
                  <a:pt x="101504" y="954087"/>
                </a:lnTo>
                <a:lnTo>
                  <a:pt x="128304" y="991540"/>
                </a:lnTo>
                <a:lnTo>
                  <a:pt x="157765" y="1026833"/>
                </a:lnTo>
                <a:lnTo>
                  <a:pt x="189740" y="1059821"/>
                </a:lnTo>
                <a:lnTo>
                  <a:pt x="224085" y="1090358"/>
                </a:lnTo>
                <a:lnTo>
                  <a:pt x="260653" y="1118298"/>
                </a:lnTo>
                <a:lnTo>
                  <a:pt x="299299" y="1143497"/>
                </a:lnTo>
                <a:lnTo>
                  <a:pt x="339876" y="1165808"/>
                </a:lnTo>
                <a:lnTo>
                  <a:pt x="382241" y="1185086"/>
                </a:lnTo>
                <a:lnTo>
                  <a:pt x="426246" y="1201185"/>
                </a:lnTo>
                <a:lnTo>
                  <a:pt x="471746" y="1213960"/>
                </a:lnTo>
                <a:lnTo>
                  <a:pt x="518595" y="1223265"/>
                </a:lnTo>
                <a:lnTo>
                  <a:pt x="566648" y="1228955"/>
                </a:lnTo>
                <a:lnTo>
                  <a:pt x="615759" y="1230884"/>
                </a:lnTo>
                <a:lnTo>
                  <a:pt x="668355" y="1228672"/>
                </a:lnTo>
                <a:lnTo>
                  <a:pt x="719723" y="1222158"/>
                </a:lnTo>
                <a:lnTo>
                  <a:pt x="769685" y="1211518"/>
                </a:lnTo>
                <a:lnTo>
                  <a:pt x="818061" y="1196932"/>
                </a:lnTo>
                <a:lnTo>
                  <a:pt x="864671" y="1178579"/>
                </a:lnTo>
                <a:lnTo>
                  <a:pt x="909335" y="1156636"/>
                </a:lnTo>
                <a:lnTo>
                  <a:pt x="951876" y="1131283"/>
                </a:lnTo>
                <a:lnTo>
                  <a:pt x="992112" y="1102698"/>
                </a:lnTo>
                <a:lnTo>
                  <a:pt x="1029864" y="1071060"/>
                </a:lnTo>
                <a:lnTo>
                  <a:pt x="1064954" y="1036547"/>
                </a:lnTo>
                <a:lnTo>
                  <a:pt x="1097201" y="999338"/>
                </a:lnTo>
                <a:lnTo>
                  <a:pt x="1126426" y="959612"/>
                </a:lnTo>
                <a:lnTo>
                  <a:pt x="1127061" y="958341"/>
                </a:lnTo>
                <a:lnTo>
                  <a:pt x="1366199" y="958341"/>
                </a:lnTo>
                <a:lnTo>
                  <a:pt x="1628711" y="615441"/>
                </a:lnTo>
                <a:lnTo>
                  <a:pt x="1366296" y="272668"/>
                </a:lnTo>
                <a:lnTo>
                  <a:pt x="1127061" y="272668"/>
                </a:lnTo>
                <a:lnTo>
                  <a:pt x="1126426" y="271272"/>
                </a:lnTo>
                <a:lnTo>
                  <a:pt x="1097201" y="231545"/>
                </a:lnTo>
                <a:lnTo>
                  <a:pt x="1064954" y="194336"/>
                </a:lnTo>
                <a:lnTo>
                  <a:pt x="1029864" y="159823"/>
                </a:lnTo>
                <a:lnTo>
                  <a:pt x="992112" y="128185"/>
                </a:lnTo>
                <a:lnTo>
                  <a:pt x="951876" y="99600"/>
                </a:lnTo>
                <a:lnTo>
                  <a:pt x="909335" y="74247"/>
                </a:lnTo>
                <a:lnTo>
                  <a:pt x="864671" y="52304"/>
                </a:lnTo>
                <a:lnTo>
                  <a:pt x="818061" y="33951"/>
                </a:lnTo>
                <a:lnTo>
                  <a:pt x="769685" y="19365"/>
                </a:lnTo>
                <a:lnTo>
                  <a:pt x="719723" y="8725"/>
                </a:lnTo>
                <a:lnTo>
                  <a:pt x="668355" y="2211"/>
                </a:lnTo>
                <a:lnTo>
                  <a:pt x="615759" y="0"/>
                </a:lnTo>
                <a:close/>
              </a:path>
              <a:path w="1628775" h="1231264">
                <a:moveTo>
                  <a:pt x="1366199" y="958341"/>
                </a:moveTo>
                <a:lnTo>
                  <a:pt x="1296098" y="958341"/>
                </a:lnTo>
                <a:lnTo>
                  <a:pt x="1296098" y="1049909"/>
                </a:lnTo>
                <a:lnTo>
                  <a:pt x="1366199" y="958341"/>
                </a:lnTo>
                <a:close/>
              </a:path>
              <a:path w="1628775" h="1231264">
                <a:moveTo>
                  <a:pt x="1296098" y="180975"/>
                </a:moveTo>
                <a:lnTo>
                  <a:pt x="1296098" y="272668"/>
                </a:lnTo>
                <a:lnTo>
                  <a:pt x="1366296" y="272668"/>
                </a:lnTo>
                <a:lnTo>
                  <a:pt x="1296098" y="180975"/>
                </a:lnTo>
                <a:close/>
              </a:path>
            </a:pathLst>
          </a:custGeom>
          <a:solidFill>
            <a:srgbClr val="006FC0"/>
          </a:solid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19" name="object 17"/>
          <p:cNvSpPr/>
          <p:nvPr/>
        </p:nvSpPr>
        <p:spPr>
          <a:xfrm>
            <a:off x="1894333" y="1772794"/>
            <a:ext cx="1244727" cy="1244727"/>
          </a:xfrm>
          <a:prstGeom prst="rect">
            <a:avLst/>
          </a:prstGeom>
          <a:blipFill>
            <a:blip r:embed="rId12"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20" name="object 18"/>
          <p:cNvSpPr/>
          <p:nvPr/>
        </p:nvSpPr>
        <p:spPr>
          <a:xfrm>
            <a:off x="2065497" y="1944719"/>
            <a:ext cx="813721" cy="812483"/>
          </a:xfrm>
          <a:prstGeom prst="rect">
            <a:avLst/>
          </a:prstGeom>
          <a:blipFill>
            <a:blip r:embed="rId13" cstate="print"/>
            <a:stretch>
              <a:fillRect/>
            </a:stretch>
          </a:blipFill>
        </p:spPr>
        <p:txBody>
          <a:bodyPr wrap="square" lIns="0" tIns="0" rIns="0" bIns="0" rtlCol="0"/>
          <a:lstStyle/>
          <a:p>
            <a:endParaRPr dirty="0">
              <a:latin typeface="微软雅黑" panose="020B0503020204020204" charset="-122"/>
              <a:ea typeface="微软雅黑" panose="020B0503020204020204" charset="-122"/>
              <a:cs typeface="微软雅黑" panose="020B0503020204020204" charset="-122"/>
            </a:endParaRPr>
          </a:p>
        </p:txBody>
      </p:sp>
      <p:sp>
        <p:nvSpPr>
          <p:cNvPr id="21" name="object 19"/>
          <p:cNvSpPr txBox="1"/>
          <p:nvPr/>
        </p:nvSpPr>
        <p:spPr>
          <a:xfrm>
            <a:off x="2400986" y="2238280"/>
            <a:ext cx="125254" cy="255839"/>
          </a:xfrm>
          <a:prstGeom prst="rect">
            <a:avLst/>
          </a:prstGeom>
        </p:spPr>
        <p:txBody>
          <a:bodyPr vert="horz" wrap="square" lIns="0" tIns="9525" rIns="0" bIns="0" rtlCol="0">
            <a:spAutoFit/>
          </a:bodyPr>
          <a:lstStyle/>
          <a:p>
            <a:pPr marL="9525">
              <a:spcBef>
                <a:spcPts val="75"/>
              </a:spcBef>
            </a:pPr>
            <a:r>
              <a:rPr sz="1600" spc="83" dirty="0">
                <a:solidFill>
                  <a:srgbClr val="006FC0"/>
                </a:solidFill>
                <a:latin typeface="微软雅黑" panose="020B0503020204020204" charset="-122"/>
                <a:ea typeface="微软雅黑" panose="020B0503020204020204" charset="-122"/>
                <a:cs typeface="微软雅黑" panose="020B0503020204020204" charset="-122"/>
              </a:rPr>
              <a:t>1</a:t>
            </a:r>
            <a:endParaRPr sz="1600">
              <a:latin typeface="微软雅黑" panose="020B0503020204020204" charset="-122"/>
              <a:ea typeface="微软雅黑" panose="020B0503020204020204" charset="-122"/>
              <a:cs typeface="微软雅黑" panose="020B0503020204020204" charset="-122"/>
            </a:endParaRPr>
          </a:p>
        </p:txBody>
      </p:sp>
      <p:sp>
        <p:nvSpPr>
          <p:cNvPr id="22" name="object 20"/>
          <p:cNvSpPr/>
          <p:nvPr/>
        </p:nvSpPr>
        <p:spPr>
          <a:xfrm>
            <a:off x="3320795" y="1786305"/>
            <a:ext cx="6901562" cy="835738"/>
          </a:xfrm>
          <a:prstGeom prst="rect">
            <a:avLst/>
          </a:prstGeom>
          <a:blipFill>
            <a:blip r:embed="rId14"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23" name="object 21"/>
          <p:cNvSpPr/>
          <p:nvPr/>
        </p:nvSpPr>
        <p:spPr>
          <a:xfrm>
            <a:off x="3316796" y="1780297"/>
            <a:ext cx="6909190" cy="844889"/>
          </a:xfrm>
          <a:prstGeom prst="rect">
            <a:avLst/>
          </a:prstGeom>
          <a:blipFill>
            <a:blip r:embed="rId15"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24" name="object 22"/>
          <p:cNvSpPr/>
          <p:nvPr/>
        </p:nvSpPr>
        <p:spPr>
          <a:xfrm>
            <a:off x="3328797" y="3055238"/>
            <a:ext cx="6893433" cy="582930"/>
          </a:xfrm>
          <a:prstGeom prst="rect">
            <a:avLst/>
          </a:prstGeom>
          <a:blipFill>
            <a:blip r:embed="rId16"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25" name="object 23"/>
          <p:cNvSpPr/>
          <p:nvPr/>
        </p:nvSpPr>
        <p:spPr>
          <a:xfrm>
            <a:off x="3325273" y="3052095"/>
            <a:ext cx="6900958" cy="589312"/>
          </a:xfrm>
          <a:prstGeom prst="rect">
            <a:avLst/>
          </a:prstGeom>
          <a:blipFill>
            <a:blip r:embed="rId17"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26" name="object 24"/>
          <p:cNvSpPr/>
          <p:nvPr/>
        </p:nvSpPr>
        <p:spPr>
          <a:xfrm>
            <a:off x="3328797" y="4048507"/>
            <a:ext cx="6893433" cy="581786"/>
          </a:xfrm>
          <a:prstGeom prst="rect">
            <a:avLst/>
          </a:prstGeom>
          <a:blipFill>
            <a:blip r:embed="rId18"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27" name="object 25"/>
          <p:cNvSpPr/>
          <p:nvPr/>
        </p:nvSpPr>
        <p:spPr>
          <a:xfrm>
            <a:off x="3325273" y="4045077"/>
            <a:ext cx="6900958" cy="589312"/>
          </a:xfrm>
          <a:prstGeom prst="rect">
            <a:avLst/>
          </a:prstGeom>
          <a:blipFill>
            <a:blip r:embed="rId19"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28" name="object 26"/>
          <p:cNvSpPr txBox="1"/>
          <p:nvPr/>
        </p:nvSpPr>
        <p:spPr>
          <a:xfrm>
            <a:off x="3474550" y="1795472"/>
            <a:ext cx="6425989" cy="747801"/>
          </a:xfrm>
          <a:prstGeom prst="rect">
            <a:avLst/>
          </a:prstGeom>
        </p:spPr>
        <p:txBody>
          <a:bodyPr vert="horz" wrap="square" lIns="0" tIns="9049" rIns="0" bIns="0" rtlCol="0">
            <a:spAutoFit/>
          </a:bodyPr>
          <a:lstStyle/>
          <a:p>
            <a:pPr marL="9525" marR="3810">
              <a:spcBef>
                <a:spcPts val="70"/>
              </a:spcBef>
            </a:pP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合</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法性</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规范性</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审</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核内</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容</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及评判</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指</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标：</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医</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生是否</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取</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得处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方</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权，是</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否</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具备</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麻</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精毒放</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等</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药品</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方权</a:t>
            </a:r>
            <a:r>
              <a:rPr lang="zh-CN" altLang="en-US" sz="1600" b="1" spc="8" dirty="0">
                <a:solidFill>
                  <a:srgbClr val="FFFFFF"/>
                </a:solidFill>
                <a:latin typeface="微软雅黑" panose="020B0503020204020204" charset="-122"/>
                <a:ea typeface="微软雅黑" panose="020B0503020204020204" charset="-122"/>
                <a:cs typeface="微软雅黑" panose="020B0503020204020204" charset="-122"/>
              </a:rPr>
              <a:t>限</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 </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依</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据</a:t>
            </a:r>
            <a:r>
              <a:rPr lang="en-US" altLang="zh-CN" sz="1600" b="1" spc="-4" dirty="0">
                <a:solidFill>
                  <a:srgbClr val="FFFFFF"/>
                </a:solidFill>
                <a:latin typeface="微软雅黑" panose="020B0503020204020204" charset="-122"/>
                <a:ea typeface="微软雅黑" panose="020B0503020204020204" charset="-122"/>
                <a:cs typeface="微软雅黑" panose="020B0503020204020204" charset="-122"/>
              </a:rPr>
              <a:t>《</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方点评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管</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理规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范</a:t>
            </a:r>
            <a:r>
              <a:rPr lang="en-US" altLang="zh-CN" sz="1600" b="1" spc="-4" dirty="0">
                <a:solidFill>
                  <a:srgbClr val="FFFFFF"/>
                </a:solidFill>
                <a:latin typeface="微软雅黑" panose="020B0503020204020204" charset="-122"/>
                <a:ea typeface="微软雅黑" panose="020B0503020204020204" charset="-122"/>
                <a:cs typeface="微软雅黑" panose="020B0503020204020204" charset="-122"/>
              </a:rPr>
              <a:t>》</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，对</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方书</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写</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的规范</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性</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审核；</a:t>
            </a:r>
            <a:endParaRPr lang="zh-CN" altLang="en-US" sz="1600" b="1" dirty="0">
              <a:latin typeface="微软雅黑" panose="020B0503020204020204" charset="-122"/>
              <a:ea typeface="微软雅黑" panose="020B0503020204020204" charset="-122"/>
              <a:cs typeface="微软雅黑" panose="020B0503020204020204" charset="-122"/>
            </a:endParaRPr>
          </a:p>
        </p:txBody>
      </p:sp>
      <p:sp>
        <p:nvSpPr>
          <p:cNvPr id="29" name="object 27"/>
          <p:cNvSpPr txBox="1"/>
          <p:nvPr/>
        </p:nvSpPr>
        <p:spPr>
          <a:xfrm>
            <a:off x="3441384" y="3140968"/>
            <a:ext cx="6570345" cy="501580"/>
          </a:xfrm>
          <a:prstGeom prst="rect">
            <a:avLst/>
          </a:prstGeom>
        </p:spPr>
        <p:txBody>
          <a:bodyPr vert="horz" wrap="square" lIns="0" tIns="9049" rIns="0" bIns="0" rtlCol="0">
            <a:spAutoFit/>
          </a:bodyPr>
          <a:lstStyle/>
          <a:p>
            <a:pPr marL="9525" marR="3810">
              <a:spcBef>
                <a:spcPts val="70"/>
              </a:spcBef>
            </a:pP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适</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应性</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审</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核内容</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及</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评判</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指</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标：依</a:t>
            </a:r>
            <a:r>
              <a:rPr lang="zh-CN" altLang="en-US" sz="1600" b="1" spc="8" dirty="0">
                <a:solidFill>
                  <a:srgbClr val="FFFFFF"/>
                </a:solidFill>
                <a:latin typeface="微软雅黑" panose="020B0503020204020204" charset="-122"/>
                <a:ea typeface="微软雅黑" panose="020B0503020204020204" charset="-122"/>
                <a:cs typeface="微软雅黑" panose="020B0503020204020204" charset="-122"/>
              </a:rPr>
              <a:t>据</a:t>
            </a:r>
            <a:r>
              <a:rPr lang="en-US" altLang="zh-CN" sz="1600" b="1" spc="-4" dirty="0">
                <a:solidFill>
                  <a:srgbClr val="FFFFFF"/>
                </a:solidFill>
                <a:latin typeface="微软雅黑" panose="020B0503020204020204" charset="-122"/>
                <a:ea typeface="微软雅黑" panose="020B0503020204020204" charset="-122"/>
                <a:cs typeface="微软雅黑" panose="020B0503020204020204" charset="-122"/>
              </a:rPr>
              <a:t>《</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方</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点评管</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理</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规范</a:t>
            </a:r>
            <a:r>
              <a:rPr lang="en-US" altLang="zh-CN" sz="1600" b="1" spc="4" dirty="0">
                <a:solidFill>
                  <a:srgbClr val="FFFFFF"/>
                </a:solidFill>
                <a:latin typeface="微软雅黑" panose="020B0503020204020204" charset="-122"/>
                <a:ea typeface="微软雅黑" panose="020B0503020204020204" charset="-122"/>
                <a:cs typeface="微软雅黑" panose="020B0503020204020204" charset="-122"/>
              </a:rPr>
              <a:t>》</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，对西</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药</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、中</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成</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药、中</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药</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饮片</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等</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处方进行 </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适</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宜性</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审</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核；</a:t>
            </a:r>
            <a:endParaRPr lang="zh-CN" altLang="en-US" sz="1600" b="1" dirty="0">
              <a:latin typeface="微软雅黑" panose="020B0503020204020204" charset="-122"/>
              <a:ea typeface="微软雅黑" panose="020B0503020204020204" charset="-122"/>
              <a:cs typeface="微软雅黑" panose="020B0503020204020204" charset="-122"/>
            </a:endParaRPr>
          </a:p>
        </p:txBody>
      </p:sp>
      <p:sp>
        <p:nvSpPr>
          <p:cNvPr id="30" name="object 28"/>
          <p:cNvSpPr txBox="1"/>
          <p:nvPr/>
        </p:nvSpPr>
        <p:spPr>
          <a:xfrm>
            <a:off x="3317523" y="4119406"/>
            <a:ext cx="6570345" cy="501580"/>
          </a:xfrm>
          <a:prstGeom prst="rect">
            <a:avLst/>
          </a:prstGeom>
        </p:spPr>
        <p:txBody>
          <a:bodyPr vert="horz" wrap="square" lIns="0" tIns="9049" rIns="0" bIns="0" rtlCol="0">
            <a:spAutoFit/>
          </a:bodyPr>
          <a:lstStyle/>
          <a:p>
            <a:pPr marL="9525" marR="3810">
              <a:spcBef>
                <a:spcPts val="70"/>
              </a:spcBef>
            </a:pP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儿</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科处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方</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审核规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则</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及评</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判</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标</a:t>
            </a:r>
            <a:r>
              <a:rPr lang="zh-CN" altLang="en-US" sz="1600" b="1" dirty="0">
                <a:solidFill>
                  <a:srgbClr val="FFFFFF"/>
                </a:solidFill>
                <a:latin typeface="微软雅黑" panose="020B0503020204020204" charset="-122"/>
                <a:ea typeface="微软雅黑" panose="020B0503020204020204" charset="-122"/>
                <a:cs typeface="微软雅黑" panose="020B0503020204020204" charset="-122"/>
              </a:rPr>
              <a:t>准</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依</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据药</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品</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说明书</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处方</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集</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、用药</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指</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南、</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临</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床用药</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须</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知、</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疾</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病诊疗指 </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南</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、专</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家</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共识等</a:t>
            </a: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，做到有理可依。</a:t>
            </a:r>
            <a:endParaRPr lang="zh-CN" altLang="en-US" sz="1600" b="1" dirty="0">
              <a:latin typeface="微软雅黑" panose="020B0503020204020204" charset="-122"/>
              <a:ea typeface="微软雅黑" panose="020B0503020204020204" charset="-122"/>
              <a:cs typeface="微软雅黑" panose="020B0503020204020204" charset="-122"/>
            </a:endParaRPr>
          </a:p>
        </p:txBody>
      </p:sp>
      <p:sp>
        <p:nvSpPr>
          <p:cNvPr id="31" name="object 29"/>
          <p:cNvSpPr/>
          <p:nvPr/>
        </p:nvSpPr>
        <p:spPr>
          <a:xfrm>
            <a:off x="2650998" y="4833747"/>
            <a:ext cx="7796403" cy="1084707"/>
          </a:xfrm>
          <a:prstGeom prst="rect">
            <a:avLst/>
          </a:prstGeom>
          <a:blipFill>
            <a:blip r:embed="rId20"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32" name="object 30"/>
          <p:cNvSpPr/>
          <p:nvPr/>
        </p:nvSpPr>
        <p:spPr>
          <a:xfrm>
            <a:off x="2998850" y="4940998"/>
            <a:ext cx="7340918" cy="760714"/>
          </a:xfrm>
          <a:prstGeom prst="rect">
            <a:avLst/>
          </a:prstGeom>
          <a:blipFill>
            <a:blip r:embed="rId21"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33" name="object 31"/>
          <p:cNvSpPr/>
          <p:nvPr/>
        </p:nvSpPr>
        <p:spPr>
          <a:xfrm>
            <a:off x="2024159" y="4859180"/>
            <a:ext cx="1221581" cy="924401"/>
          </a:xfrm>
          <a:custGeom>
            <a:avLst/>
            <a:gdLst/>
            <a:ahLst/>
            <a:cxnLst/>
            <a:rect l="l" t="t" r="r" b="b"/>
            <a:pathLst>
              <a:path w="1628775" h="1232534">
                <a:moveTo>
                  <a:pt x="615823" y="0"/>
                </a:moveTo>
                <a:lnTo>
                  <a:pt x="567695" y="1853"/>
                </a:lnTo>
                <a:lnTo>
                  <a:pt x="520581" y="7324"/>
                </a:lnTo>
                <a:lnTo>
                  <a:pt x="474617" y="16274"/>
                </a:lnTo>
                <a:lnTo>
                  <a:pt x="429940" y="28566"/>
                </a:lnTo>
                <a:lnTo>
                  <a:pt x="386687" y="44064"/>
                </a:lnTo>
                <a:lnTo>
                  <a:pt x="344995" y="62630"/>
                </a:lnTo>
                <a:lnTo>
                  <a:pt x="305001" y="84128"/>
                </a:lnTo>
                <a:lnTo>
                  <a:pt x="266841" y="108420"/>
                </a:lnTo>
                <a:lnTo>
                  <a:pt x="230653" y="135369"/>
                </a:lnTo>
                <a:lnTo>
                  <a:pt x="196573" y="164839"/>
                </a:lnTo>
                <a:lnTo>
                  <a:pt x="164738" y="196692"/>
                </a:lnTo>
                <a:lnTo>
                  <a:pt x="135286" y="230791"/>
                </a:lnTo>
                <a:lnTo>
                  <a:pt x="108353" y="267000"/>
                </a:lnTo>
                <a:lnTo>
                  <a:pt x="84075" y="305181"/>
                </a:lnTo>
                <a:lnTo>
                  <a:pt x="62591" y="345198"/>
                </a:lnTo>
                <a:lnTo>
                  <a:pt x="44036" y="386913"/>
                </a:lnTo>
                <a:lnTo>
                  <a:pt x="28548" y="430189"/>
                </a:lnTo>
                <a:lnTo>
                  <a:pt x="16263" y="474889"/>
                </a:lnTo>
                <a:lnTo>
                  <a:pt x="7319" y="520877"/>
                </a:lnTo>
                <a:lnTo>
                  <a:pt x="1852" y="568014"/>
                </a:lnTo>
                <a:lnTo>
                  <a:pt x="0" y="616165"/>
                </a:lnTo>
                <a:lnTo>
                  <a:pt x="739" y="645420"/>
                </a:lnTo>
                <a:lnTo>
                  <a:pt x="2933" y="674293"/>
                </a:lnTo>
                <a:lnTo>
                  <a:pt x="6547" y="702748"/>
                </a:lnTo>
                <a:lnTo>
                  <a:pt x="11544" y="730745"/>
                </a:lnTo>
                <a:lnTo>
                  <a:pt x="12509" y="740346"/>
                </a:lnTo>
                <a:lnTo>
                  <a:pt x="23821" y="786471"/>
                </a:lnTo>
                <a:lnTo>
                  <a:pt x="38523" y="831162"/>
                </a:lnTo>
                <a:lnTo>
                  <a:pt x="56468" y="874273"/>
                </a:lnTo>
                <a:lnTo>
                  <a:pt x="77510" y="915659"/>
                </a:lnTo>
                <a:lnTo>
                  <a:pt x="101505" y="955174"/>
                </a:lnTo>
                <a:lnTo>
                  <a:pt x="128306" y="992673"/>
                </a:lnTo>
                <a:lnTo>
                  <a:pt x="157768" y="1028009"/>
                </a:lnTo>
                <a:lnTo>
                  <a:pt x="189746" y="1061037"/>
                </a:lnTo>
                <a:lnTo>
                  <a:pt x="224093" y="1091611"/>
                </a:lnTo>
                <a:lnTo>
                  <a:pt x="260664" y="1119585"/>
                </a:lnTo>
                <a:lnTo>
                  <a:pt x="299313" y="1144814"/>
                </a:lnTo>
                <a:lnTo>
                  <a:pt x="339895" y="1167152"/>
                </a:lnTo>
                <a:lnTo>
                  <a:pt x="382265" y="1186453"/>
                </a:lnTo>
                <a:lnTo>
                  <a:pt x="426276" y="1202571"/>
                </a:lnTo>
                <a:lnTo>
                  <a:pt x="471782" y="1215362"/>
                </a:lnTo>
                <a:lnTo>
                  <a:pt x="518640" y="1224678"/>
                </a:lnTo>
                <a:lnTo>
                  <a:pt x="566702" y="1230375"/>
                </a:lnTo>
                <a:lnTo>
                  <a:pt x="615823" y="1232306"/>
                </a:lnTo>
                <a:lnTo>
                  <a:pt x="668389" y="1230091"/>
                </a:lnTo>
                <a:lnTo>
                  <a:pt x="719733" y="1223565"/>
                </a:lnTo>
                <a:lnTo>
                  <a:pt x="769675" y="1212908"/>
                </a:lnTo>
                <a:lnTo>
                  <a:pt x="818035" y="1198298"/>
                </a:lnTo>
                <a:lnTo>
                  <a:pt x="864632" y="1179916"/>
                </a:lnTo>
                <a:lnTo>
                  <a:pt x="909288" y="1157939"/>
                </a:lnTo>
                <a:lnTo>
                  <a:pt x="951821" y="1132549"/>
                </a:lnTo>
                <a:lnTo>
                  <a:pt x="992053" y="1103923"/>
                </a:lnTo>
                <a:lnTo>
                  <a:pt x="1029803" y="1072241"/>
                </a:lnTo>
                <a:lnTo>
                  <a:pt x="1064891" y="1037683"/>
                </a:lnTo>
                <a:lnTo>
                  <a:pt x="1097138" y="1000427"/>
                </a:lnTo>
                <a:lnTo>
                  <a:pt x="1126363" y="960653"/>
                </a:lnTo>
                <a:lnTo>
                  <a:pt x="1127125" y="959370"/>
                </a:lnTo>
                <a:lnTo>
                  <a:pt x="1366290" y="959370"/>
                </a:lnTo>
                <a:lnTo>
                  <a:pt x="1628775" y="616165"/>
                </a:lnTo>
                <a:lnTo>
                  <a:pt x="1366322" y="272973"/>
                </a:lnTo>
                <a:lnTo>
                  <a:pt x="1127125" y="272973"/>
                </a:lnTo>
                <a:lnTo>
                  <a:pt x="1126363" y="271678"/>
                </a:lnTo>
                <a:lnTo>
                  <a:pt x="1097138" y="231911"/>
                </a:lnTo>
                <a:lnTo>
                  <a:pt x="1064891" y="194659"/>
                </a:lnTo>
                <a:lnTo>
                  <a:pt x="1029803" y="160102"/>
                </a:lnTo>
                <a:lnTo>
                  <a:pt x="992053" y="128418"/>
                </a:lnTo>
                <a:lnTo>
                  <a:pt x="951821" y="99789"/>
                </a:lnTo>
                <a:lnTo>
                  <a:pt x="909288" y="74393"/>
                </a:lnTo>
                <a:lnTo>
                  <a:pt x="864632" y="52411"/>
                </a:lnTo>
                <a:lnTo>
                  <a:pt x="818035" y="34022"/>
                </a:lnTo>
                <a:lnTo>
                  <a:pt x="769675" y="19407"/>
                </a:lnTo>
                <a:lnTo>
                  <a:pt x="719733" y="8745"/>
                </a:lnTo>
                <a:lnTo>
                  <a:pt x="668389" y="2216"/>
                </a:lnTo>
                <a:lnTo>
                  <a:pt x="615823" y="0"/>
                </a:lnTo>
                <a:close/>
              </a:path>
              <a:path w="1628775" h="1232534">
                <a:moveTo>
                  <a:pt x="1366290" y="959370"/>
                </a:moveTo>
                <a:lnTo>
                  <a:pt x="1296162" y="959370"/>
                </a:lnTo>
                <a:lnTo>
                  <a:pt x="1296162" y="1051064"/>
                </a:lnTo>
                <a:lnTo>
                  <a:pt x="1366290" y="959370"/>
                </a:lnTo>
                <a:close/>
              </a:path>
              <a:path w="1628775" h="1232534">
                <a:moveTo>
                  <a:pt x="1296162" y="181229"/>
                </a:moveTo>
                <a:lnTo>
                  <a:pt x="1296162" y="272973"/>
                </a:lnTo>
                <a:lnTo>
                  <a:pt x="1366322" y="272973"/>
                </a:lnTo>
                <a:lnTo>
                  <a:pt x="1296162" y="181229"/>
                </a:lnTo>
                <a:close/>
              </a:path>
            </a:pathLst>
          </a:custGeom>
          <a:solidFill>
            <a:srgbClr val="006FC0"/>
          </a:solid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34" name="object 32"/>
          <p:cNvSpPr/>
          <p:nvPr/>
        </p:nvSpPr>
        <p:spPr>
          <a:xfrm>
            <a:off x="1902334" y="4743450"/>
            <a:ext cx="1244727" cy="1244727"/>
          </a:xfrm>
          <a:prstGeom prst="rect">
            <a:avLst/>
          </a:prstGeom>
          <a:blipFill>
            <a:blip r:embed="rId22"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35" name="object 33"/>
          <p:cNvSpPr/>
          <p:nvPr/>
        </p:nvSpPr>
        <p:spPr>
          <a:xfrm>
            <a:off x="2073926" y="4914996"/>
            <a:ext cx="813768" cy="813435"/>
          </a:xfrm>
          <a:prstGeom prst="rect">
            <a:avLst/>
          </a:prstGeom>
          <a:blipFill>
            <a:blip r:embed="rId23"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36" name="object 34"/>
          <p:cNvSpPr txBox="1"/>
          <p:nvPr/>
        </p:nvSpPr>
        <p:spPr>
          <a:xfrm>
            <a:off x="2409444" y="5200956"/>
            <a:ext cx="125254" cy="255839"/>
          </a:xfrm>
          <a:prstGeom prst="rect">
            <a:avLst/>
          </a:prstGeom>
        </p:spPr>
        <p:txBody>
          <a:bodyPr vert="horz" wrap="square" lIns="0" tIns="9525" rIns="0" bIns="0" rtlCol="0">
            <a:spAutoFit/>
          </a:bodyPr>
          <a:lstStyle/>
          <a:p>
            <a:pPr marL="9525">
              <a:spcBef>
                <a:spcPts val="75"/>
              </a:spcBef>
            </a:pPr>
            <a:r>
              <a:rPr sz="1600" spc="83" dirty="0">
                <a:solidFill>
                  <a:srgbClr val="006FC0"/>
                </a:solidFill>
                <a:latin typeface="微软雅黑" panose="020B0503020204020204" charset="-122"/>
                <a:ea typeface="微软雅黑" panose="020B0503020204020204" charset="-122"/>
                <a:cs typeface="微软雅黑" panose="020B0503020204020204" charset="-122"/>
              </a:rPr>
              <a:t>4</a:t>
            </a:r>
            <a:endParaRPr sz="1600">
              <a:latin typeface="微软雅黑" panose="020B0503020204020204" charset="-122"/>
              <a:ea typeface="微软雅黑" panose="020B0503020204020204" charset="-122"/>
              <a:cs typeface="微软雅黑" panose="020B0503020204020204" charset="-122"/>
            </a:endParaRPr>
          </a:p>
        </p:txBody>
      </p:sp>
      <p:sp>
        <p:nvSpPr>
          <p:cNvPr id="37" name="object 35"/>
          <p:cNvSpPr/>
          <p:nvPr/>
        </p:nvSpPr>
        <p:spPr>
          <a:xfrm>
            <a:off x="3328797" y="5030343"/>
            <a:ext cx="6893433" cy="581787"/>
          </a:xfrm>
          <a:prstGeom prst="rect">
            <a:avLst/>
          </a:prstGeom>
          <a:blipFill>
            <a:blip r:embed="rId24"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38" name="object 36"/>
          <p:cNvSpPr/>
          <p:nvPr/>
        </p:nvSpPr>
        <p:spPr>
          <a:xfrm>
            <a:off x="3325273" y="5026724"/>
            <a:ext cx="6900958" cy="589235"/>
          </a:xfrm>
          <a:prstGeom prst="rect">
            <a:avLst/>
          </a:prstGeom>
          <a:blipFill>
            <a:blip r:embed="rId25" cstate="print"/>
            <a:stretch>
              <a:fillRect/>
            </a:stretch>
          </a:blipFill>
        </p:spPr>
        <p:txBody>
          <a:bodyPr wrap="square" lIns="0" tIns="0" rIns="0" bIns="0" rtlCol="0"/>
          <a:lstStyle/>
          <a:p>
            <a:endParaRPr sz="1600">
              <a:latin typeface="微软雅黑" panose="020B0503020204020204" charset="-122"/>
              <a:ea typeface="微软雅黑" panose="020B0503020204020204" charset="-122"/>
              <a:cs typeface="微软雅黑" panose="020B0503020204020204" charset="-122"/>
            </a:endParaRPr>
          </a:p>
        </p:txBody>
      </p:sp>
      <p:sp>
        <p:nvSpPr>
          <p:cNvPr id="39" name="object 37"/>
          <p:cNvSpPr txBox="1"/>
          <p:nvPr/>
        </p:nvSpPr>
        <p:spPr>
          <a:xfrm>
            <a:off x="3431287" y="5133519"/>
            <a:ext cx="6569869" cy="255359"/>
          </a:xfrm>
          <a:prstGeom prst="rect">
            <a:avLst/>
          </a:prstGeom>
        </p:spPr>
        <p:txBody>
          <a:bodyPr vert="horz" wrap="square" lIns="0" tIns="9049" rIns="0" bIns="0" rtlCol="0">
            <a:spAutoFit/>
          </a:bodyPr>
          <a:lstStyle/>
          <a:p>
            <a:pPr marL="9525" marR="3810">
              <a:spcBef>
                <a:spcPts val="70"/>
              </a:spcBef>
            </a:pPr>
            <a:r>
              <a:rPr lang="zh-CN" altLang="en-US" sz="1600" b="1" spc="4" dirty="0">
                <a:solidFill>
                  <a:srgbClr val="FFFFFF"/>
                </a:solidFill>
                <a:latin typeface="微软雅黑" panose="020B0503020204020204" charset="-122"/>
                <a:ea typeface="微软雅黑" panose="020B0503020204020204" charset="-122"/>
                <a:cs typeface="微软雅黑" panose="020B0503020204020204" charset="-122"/>
              </a:rPr>
              <a:t>对于超常处方，要结合本院实际情况进行相关备案（超说明书备案）</a:t>
            </a:r>
            <a:endParaRPr sz="1600" b="1"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298360" cy="255563"/>
          </a:xfrm>
        </p:spPr>
        <p:txBody>
          <a:bodyPr>
            <a:normAutofit fontScale="90000"/>
          </a:bodyPr>
          <a:lstStyle/>
          <a:p>
            <a:r>
              <a:rPr lang="zh-CN" altLang="en-US" dirty="0"/>
              <a:t>处方点评结果认定的难点与解决办法</a:t>
            </a:r>
          </a:p>
        </p:txBody>
      </p:sp>
      <p:graphicFrame>
        <p:nvGraphicFramePr>
          <p:cNvPr id="5" name="图示 4"/>
          <p:cNvGraphicFramePr/>
          <p:nvPr/>
        </p:nvGraphicFramePr>
        <p:xfrm>
          <a:off x="1919537" y="1340768"/>
          <a:ext cx="8433271" cy="489654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298360" cy="372480"/>
          </a:xfrm>
        </p:spPr>
        <p:txBody>
          <a:bodyPr>
            <a:normAutofit fontScale="90000"/>
          </a:bodyPr>
          <a:lstStyle/>
          <a:p>
            <a:r>
              <a:rPr lang="zh-CN" altLang="en-US" dirty="0"/>
              <a:t>儿科处方点评案例分享（一）</a:t>
            </a:r>
            <a:endParaRPr kumimoji="1" lang="zh-CN" altLang="en-US" dirty="0"/>
          </a:p>
        </p:txBody>
      </p:sp>
      <p:graphicFrame>
        <p:nvGraphicFramePr>
          <p:cNvPr id="5" name="表格 4"/>
          <p:cNvGraphicFramePr>
            <a:graphicFrameLocks noGrp="1"/>
          </p:cNvGraphicFramePr>
          <p:nvPr/>
        </p:nvGraphicFramePr>
        <p:xfrm>
          <a:off x="1830702" y="1412776"/>
          <a:ext cx="6754339" cy="4202430"/>
        </p:xfrm>
        <a:graphic>
          <a:graphicData uri="http://schemas.openxmlformats.org/drawingml/2006/table">
            <a:tbl>
              <a:tblPr firstRow="1" bandRow="1">
                <a:tableStyleId>{5940675A-B579-460E-94D1-54222C63F5DA}</a:tableStyleId>
              </a:tblPr>
              <a:tblGrid>
                <a:gridCol w="573537">
                  <a:extLst>
                    <a:ext uri="{9D8B030D-6E8A-4147-A177-3AD203B41FA5}">
                      <a16:colId xmlns:a16="http://schemas.microsoft.com/office/drawing/2014/main" val="20000"/>
                    </a:ext>
                  </a:extLst>
                </a:gridCol>
                <a:gridCol w="579293">
                  <a:extLst>
                    <a:ext uri="{9D8B030D-6E8A-4147-A177-3AD203B41FA5}">
                      <a16:colId xmlns:a16="http://schemas.microsoft.com/office/drawing/2014/main" val="20001"/>
                    </a:ext>
                  </a:extLst>
                </a:gridCol>
                <a:gridCol w="984105">
                  <a:extLst>
                    <a:ext uri="{9D8B030D-6E8A-4147-A177-3AD203B41FA5}">
                      <a16:colId xmlns:a16="http://schemas.microsoft.com/office/drawing/2014/main" val="20002"/>
                    </a:ext>
                  </a:extLst>
                </a:gridCol>
                <a:gridCol w="716192">
                  <a:extLst>
                    <a:ext uri="{9D8B030D-6E8A-4147-A177-3AD203B41FA5}">
                      <a16:colId xmlns:a16="http://schemas.microsoft.com/office/drawing/2014/main" val="20003"/>
                    </a:ext>
                  </a:extLst>
                </a:gridCol>
                <a:gridCol w="541513">
                  <a:extLst>
                    <a:ext uri="{9D8B030D-6E8A-4147-A177-3AD203B41FA5}">
                      <a16:colId xmlns:a16="http://schemas.microsoft.com/office/drawing/2014/main" val="20004"/>
                    </a:ext>
                  </a:extLst>
                </a:gridCol>
                <a:gridCol w="716192">
                  <a:extLst>
                    <a:ext uri="{9D8B030D-6E8A-4147-A177-3AD203B41FA5}">
                      <a16:colId xmlns:a16="http://schemas.microsoft.com/office/drawing/2014/main" val="20005"/>
                    </a:ext>
                  </a:extLst>
                </a:gridCol>
                <a:gridCol w="2643507">
                  <a:extLst>
                    <a:ext uri="{9D8B030D-6E8A-4147-A177-3AD203B41FA5}">
                      <a16:colId xmlns:a16="http://schemas.microsoft.com/office/drawing/2014/main" val="20006"/>
                    </a:ext>
                  </a:extLst>
                </a:gridCol>
              </a:tblGrid>
              <a:tr h="278130">
                <a:tc gridSpan="6">
                  <a:txBody>
                    <a:bodyPr/>
                    <a:lstStyle/>
                    <a:p>
                      <a:r>
                        <a:rPr lang="zh-CN" altLang="en-US" sz="1400" dirty="0">
                          <a:latin typeface="微软雅黑" panose="020B0503020204020204" charset="-122"/>
                          <a:ea typeface="微软雅黑" panose="020B0503020204020204" charset="-122"/>
                          <a:cs typeface="微软雅黑" panose="020B0503020204020204" charset="-122"/>
                        </a:rPr>
                        <a:t>科别：儿科</a:t>
                      </a: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p>
                      <a:pPr algn="r"/>
                      <a:r>
                        <a:rPr lang="en-US" altLang="zh-CN" sz="1400" dirty="0">
                          <a:latin typeface="微软雅黑" panose="020B0503020204020204" charset="-122"/>
                          <a:ea typeface="微软雅黑" panose="020B0503020204020204" charset="-122"/>
                          <a:cs typeface="微软雅黑" panose="020B0503020204020204" charset="-122"/>
                        </a:rPr>
                        <a:t>XXXX</a:t>
                      </a:r>
                      <a:r>
                        <a:rPr lang="zh-CN" altLang="en-US" sz="1400" dirty="0">
                          <a:latin typeface="微软雅黑" panose="020B0503020204020204" charset="-122"/>
                          <a:ea typeface="微软雅黑" panose="020B0503020204020204" charset="-122"/>
                          <a:cs typeface="微软雅黑" panose="020B0503020204020204" charset="-122"/>
                        </a:rPr>
                        <a:t>年</a:t>
                      </a:r>
                      <a:r>
                        <a:rPr lang="en-US" altLang="zh-CN" sz="1400" dirty="0">
                          <a:latin typeface="微软雅黑" panose="020B0503020204020204" charset="-122"/>
                          <a:ea typeface="微软雅黑" panose="020B0503020204020204" charset="-122"/>
                          <a:cs typeface="微软雅黑" panose="020B0503020204020204" charset="-122"/>
                        </a:rPr>
                        <a:t>XX</a:t>
                      </a:r>
                      <a:r>
                        <a:rPr lang="zh-CN" altLang="en-US" sz="1400" dirty="0">
                          <a:latin typeface="微软雅黑" panose="020B0503020204020204" charset="-122"/>
                          <a:ea typeface="微软雅黑" panose="020B0503020204020204" charset="-122"/>
                          <a:cs typeface="微软雅黑" panose="020B0503020204020204" charset="-122"/>
                        </a:rPr>
                        <a:t>月</a:t>
                      </a:r>
                      <a:r>
                        <a:rPr lang="en-US" altLang="zh-CN" sz="1400" dirty="0">
                          <a:latin typeface="微软雅黑" panose="020B0503020204020204" charset="-122"/>
                          <a:ea typeface="微软雅黑" panose="020B0503020204020204" charset="-122"/>
                          <a:cs typeface="微软雅黑" panose="020B0503020204020204" charset="-122"/>
                        </a:rPr>
                        <a:t>XX</a:t>
                      </a:r>
                      <a:r>
                        <a:rPr lang="zh-CN" altLang="en-US" sz="1400" dirty="0">
                          <a:latin typeface="微软雅黑" panose="020B0503020204020204" charset="-122"/>
                          <a:ea typeface="微软雅黑" panose="020B0503020204020204" charset="-122"/>
                          <a:cs typeface="微软雅黑" panose="020B0503020204020204" charset="-122"/>
                        </a:rPr>
                        <a:t>日</a:t>
                      </a:r>
                    </a:p>
                  </a:txBody>
                  <a:tcPr marL="68580" marR="68580" marT="34290" marB="34290"/>
                </a:tc>
                <a:extLst>
                  <a:ext uri="{0D108BD9-81ED-4DB2-BD59-A6C34878D82A}">
                    <a16:rowId xmlns:a16="http://schemas.microsoft.com/office/drawing/2014/main" val="10000"/>
                  </a:ext>
                </a:extLst>
              </a:tr>
              <a:tr h="278130">
                <a:tc>
                  <a:txBody>
                    <a:bodyPr/>
                    <a:lstStyle/>
                    <a:p>
                      <a:r>
                        <a:rPr lang="zh-CN" altLang="en-US" sz="1400" dirty="0">
                          <a:latin typeface="微软雅黑" panose="020B0503020204020204" charset="-122"/>
                          <a:ea typeface="微软雅黑" panose="020B0503020204020204" charset="-122"/>
                          <a:cs typeface="微软雅黑" panose="020B0503020204020204" charset="-122"/>
                        </a:rPr>
                        <a:t>姓名</a:t>
                      </a:r>
                    </a:p>
                  </a:txBody>
                  <a:tcPr marL="68580" marR="68580" marT="34290" marB="34290"/>
                </a:tc>
                <a:tc>
                  <a:txBody>
                    <a:bodyPr/>
                    <a:lstStyle/>
                    <a:p>
                      <a:r>
                        <a:rPr lang="en-US" altLang="zh-CN" sz="1400" dirty="0">
                          <a:latin typeface="微软雅黑" panose="020B0503020204020204" charset="-122"/>
                          <a:ea typeface="微软雅黑" panose="020B0503020204020204" charset="-122"/>
                          <a:cs typeface="微软雅黑" panose="020B0503020204020204" charset="-122"/>
                        </a:rPr>
                        <a:t>XXX</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tc>
                  <a:txBody>
                    <a:bodyPr/>
                    <a:lstStyle/>
                    <a:p>
                      <a:r>
                        <a:rPr lang="zh-CN" altLang="en-US" sz="1400" dirty="0">
                          <a:latin typeface="微软雅黑" panose="020B0503020204020204" charset="-122"/>
                          <a:ea typeface="微软雅黑" panose="020B0503020204020204" charset="-122"/>
                          <a:cs typeface="微软雅黑" panose="020B0503020204020204" charset="-122"/>
                        </a:rPr>
                        <a:t>性别</a:t>
                      </a:r>
                    </a:p>
                  </a:txBody>
                  <a:tcPr marL="68580" marR="68580" marT="34290" marB="34290"/>
                </a:tc>
                <a:tc>
                  <a:txBody>
                    <a:bodyPr/>
                    <a:lstStyle/>
                    <a:p>
                      <a:r>
                        <a:rPr lang="zh-CN" altLang="en-US" sz="1400" dirty="0">
                          <a:latin typeface="微软雅黑" panose="020B0503020204020204" charset="-122"/>
                          <a:ea typeface="微软雅黑" panose="020B0503020204020204" charset="-122"/>
                          <a:cs typeface="微软雅黑" panose="020B0503020204020204" charset="-122"/>
                        </a:rPr>
                        <a:t>男</a:t>
                      </a:r>
                    </a:p>
                  </a:txBody>
                  <a:tcPr marL="68580" marR="68580" marT="34290" marB="34290"/>
                </a:tc>
                <a:tc>
                  <a:txBody>
                    <a:bodyPr/>
                    <a:lstStyle/>
                    <a:p>
                      <a:r>
                        <a:rPr lang="zh-CN" altLang="en-US" sz="1400" dirty="0">
                          <a:latin typeface="微软雅黑" panose="020B0503020204020204" charset="-122"/>
                          <a:ea typeface="微软雅黑" panose="020B0503020204020204" charset="-122"/>
                          <a:cs typeface="微软雅黑" panose="020B0503020204020204" charset="-122"/>
                        </a:rPr>
                        <a:t>年龄</a:t>
                      </a:r>
                    </a:p>
                  </a:txBody>
                  <a:tcPr marL="68580" marR="68580" marT="34290" marB="34290"/>
                </a:tc>
                <a:tc>
                  <a:txBody>
                    <a:bodyPr/>
                    <a:lstStyle/>
                    <a:p>
                      <a:r>
                        <a:rPr lang="en-US" altLang="zh-CN" sz="1400" dirty="0">
                          <a:latin typeface="微软雅黑" panose="020B0503020204020204" charset="-122"/>
                          <a:ea typeface="微软雅黑" panose="020B0503020204020204" charset="-122"/>
                          <a:cs typeface="微软雅黑" panose="020B0503020204020204" charset="-122"/>
                        </a:rPr>
                        <a:t>16</a:t>
                      </a:r>
                      <a:r>
                        <a:rPr lang="zh-CN" altLang="en-US" sz="1400" dirty="0">
                          <a:latin typeface="微软雅黑" panose="020B0503020204020204" charset="-122"/>
                          <a:ea typeface="微软雅黑" panose="020B0503020204020204" charset="-122"/>
                          <a:cs typeface="微软雅黑" panose="020B0503020204020204" charset="-122"/>
                        </a:rPr>
                        <a:t>岁</a:t>
                      </a:r>
                    </a:p>
                  </a:txBody>
                  <a:tcPr marL="68580" marR="68580" marT="34290" marB="34290"/>
                </a:tc>
                <a:tc>
                  <a:txBody>
                    <a:bodyPr/>
                    <a:lstStyle/>
                    <a:p>
                      <a:r>
                        <a:rPr lang="zh-CN" altLang="en-US" sz="1400" dirty="0">
                          <a:latin typeface="微软雅黑" panose="020B0503020204020204" charset="-122"/>
                          <a:ea typeface="微软雅黑" panose="020B0503020204020204" charset="-122"/>
                          <a:cs typeface="微软雅黑" panose="020B0503020204020204" charset="-122"/>
                        </a:rPr>
                        <a:t>体重</a:t>
                      </a:r>
                      <a:r>
                        <a:rPr lang="en-US" altLang="zh-CN" sz="1400" dirty="0">
                          <a:latin typeface="微软雅黑" panose="020B0503020204020204" charset="-122"/>
                          <a:ea typeface="微软雅黑" panose="020B0503020204020204" charset="-122"/>
                          <a:cs typeface="微软雅黑" panose="020B0503020204020204" charset="-122"/>
                        </a:rPr>
                        <a:t>85kg</a:t>
                      </a:r>
                      <a:endParaRPr lang="zh-CN" altLang="en-US" sz="1400" dirty="0">
                        <a:latin typeface="微软雅黑" panose="020B0503020204020204" charset="-122"/>
                        <a:ea typeface="微软雅黑" panose="020B0503020204020204" charset="-122"/>
                        <a:cs typeface="微软雅黑" panose="020B0503020204020204" charset="-122"/>
                      </a:endParaRPr>
                    </a:p>
                  </a:txBody>
                  <a:tcPr marL="68580" marR="68580" marT="34290" marB="34290"/>
                </a:tc>
                <a:extLst>
                  <a:ext uri="{0D108BD9-81ED-4DB2-BD59-A6C34878D82A}">
                    <a16:rowId xmlns:a16="http://schemas.microsoft.com/office/drawing/2014/main" val="10001"/>
                  </a:ext>
                </a:extLst>
              </a:tr>
              <a:tr h="2664941">
                <a:tc gridSpan="2">
                  <a:txBody>
                    <a:bodyPr/>
                    <a:lstStyle/>
                    <a:p>
                      <a:r>
                        <a:rPr lang="zh-CN" altLang="en-US" sz="1800" dirty="0">
                          <a:latin typeface="微软雅黑" panose="020B0503020204020204" charset="-122"/>
                          <a:ea typeface="微软雅黑" panose="020B0503020204020204" charset="-122"/>
                          <a:cs typeface="微软雅黑" panose="020B0503020204020204" charset="-122"/>
                        </a:rPr>
                        <a:t>诊断：</a:t>
                      </a:r>
                      <a:endParaRPr lang="en-US" altLang="zh-CN" sz="1800" dirty="0">
                        <a:latin typeface="微软雅黑" panose="020B0503020204020204" charset="-122"/>
                        <a:ea typeface="微软雅黑" panose="020B0503020204020204" charset="-122"/>
                        <a:cs typeface="微软雅黑" panose="020B0503020204020204" charset="-122"/>
                      </a:endParaRPr>
                    </a:p>
                    <a:p>
                      <a:r>
                        <a:rPr lang="zh-CN" altLang="en-US" sz="1800" dirty="0">
                          <a:latin typeface="微软雅黑" panose="020B0503020204020204" charset="-122"/>
                          <a:ea typeface="微软雅黑" panose="020B0503020204020204" charset="-122"/>
                          <a:cs typeface="微软雅黑" panose="020B0503020204020204" charset="-122"/>
                        </a:rPr>
                        <a:t>肺炎，阿奇霉素一轮无效</a:t>
                      </a:r>
                    </a:p>
                    <a:p>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endParaRPr lang="zh-CN" altLang="en-US" sz="1800" dirty="0">
                        <a:latin typeface="微软雅黑" panose="020B0503020204020204" charset="-122"/>
                        <a:ea typeface="微软雅黑" panose="020B0503020204020204" charset="-122"/>
                        <a:cs typeface="微软雅黑" panose="020B0503020204020204" charset="-122"/>
                      </a:endParaRPr>
                    </a:p>
                    <a:p>
                      <a:r>
                        <a:rPr lang="zh-CN" altLang="en-US" sz="1800" dirty="0">
                          <a:latin typeface="微软雅黑" panose="020B0503020204020204" charset="-122"/>
                          <a:ea typeface="微软雅黑" panose="020B0503020204020204" charset="-122"/>
                          <a:cs typeface="微软雅黑" panose="020B0503020204020204" charset="-122"/>
                        </a:rPr>
                        <a:t>过敏：头孢过敏</a:t>
                      </a:r>
                    </a:p>
                  </a:txBody>
                  <a:tcPr marL="68580" marR="68580" marT="34290" marB="34290"/>
                </a:tc>
                <a:tc hMerge="1">
                  <a:txBody>
                    <a:bodyPr/>
                    <a:lstStyle/>
                    <a:p>
                      <a:endParaRPr lang="zh-CN"/>
                    </a:p>
                  </a:txBody>
                  <a:tcPr/>
                </a:tc>
                <a:tc gridSpan="5">
                  <a:txBody>
                    <a:bodyPr/>
                    <a:lstStyle/>
                    <a:p>
                      <a:r>
                        <a:rPr lang="en-US" altLang="zh-CN" sz="1800" dirty="0">
                          <a:latin typeface="微软雅黑" panose="020B0503020204020204" charset="-122"/>
                          <a:ea typeface="微软雅黑" panose="020B0503020204020204" charset="-122"/>
                          <a:cs typeface="微软雅黑" panose="020B0503020204020204" charset="-122"/>
                        </a:rPr>
                        <a:t>R</a:t>
                      </a:r>
                      <a:r>
                        <a:rPr lang="zh-CN" altLang="en-US" sz="1800" dirty="0">
                          <a:latin typeface="微软雅黑" panose="020B0503020204020204" charset="-122"/>
                          <a:ea typeface="微软雅黑" panose="020B0503020204020204" charset="-122"/>
                          <a:cs typeface="微软雅黑" panose="020B0503020204020204" charset="-122"/>
                        </a:rPr>
                        <a:t>：</a:t>
                      </a:r>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r>
                        <a:rPr lang="en-US" altLang="zh-CN" sz="1800" dirty="0">
                          <a:latin typeface="微软雅黑" panose="020B0503020204020204" charset="-122"/>
                          <a:ea typeface="微软雅黑" panose="020B0503020204020204" charset="-122"/>
                          <a:cs typeface="微软雅黑" panose="020B0503020204020204" charset="-122"/>
                        </a:rPr>
                        <a:t>  </a:t>
                      </a:r>
                      <a:r>
                        <a:rPr lang="zh-CN" altLang="en-US" sz="1800" dirty="0">
                          <a:latin typeface="微软雅黑" panose="020B0503020204020204" charset="-122"/>
                          <a:ea typeface="微软雅黑" panose="020B0503020204020204" charset="-122"/>
                          <a:cs typeface="微软雅黑" panose="020B0503020204020204" charset="-122"/>
                        </a:rPr>
                        <a:t>莫西沙星片    </a:t>
                      </a:r>
                      <a:r>
                        <a:rPr lang="en-US" altLang="zh-CN" sz="1800" dirty="0">
                          <a:latin typeface="微软雅黑" panose="020B0503020204020204" charset="-122"/>
                          <a:ea typeface="微软雅黑" panose="020B0503020204020204" charset="-122"/>
                          <a:cs typeface="微软雅黑" panose="020B0503020204020204" charset="-122"/>
                        </a:rPr>
                        <a:t>0.4g</a:t>
                      </a:r>
                      <a:r>
                        <a:rPr lang="zh-CN" altLang="en-US" sz="1800" dirty="0">
                          <a:latin typeface="微软雅黑" panose="020B0503020204020204" charset="-122"/>
                          <a:ea typeface="微软雅黑" panose="020B0503020204020204" charset="-122"/>
                          <a:cs typeface="微软雅黑" panose="020B0503020204020204" charset="-122"/>
                        </a:rPr>
                        <a:t>*</a:t>
                      </a:r>
                      <a:r>
                        <a:rPr lang="en-US" altLang="zh-CN" sz="1800" dirty="0">
                          <a:latin typeface="微软雅黑" panose="020B0503020204020204" charset="-122"/>
                          <a:ea typeface="微软雅黑" panose="020B0503020204020204" charset="-122"/>
                          <a:cs typeface="微软雅黑" panose="020B0503020204020204" charset="-122"/>
                        </a:rPr>
                        <a:t>7</a:t>
                      </a:r>
                      <a:r>
                        <a:rPr lang="zh-CN" altLang="en-US" sz="1800" dirty="0">
                          <a:latin typeface="微软雅黑" panose="020B0503020204020204" charset="-122"/>
                          <a:ea typeface="微软雅黑" panose="020B0503020204020204" charset="-122"/>
                          <a:cs typeface="微软雅黑" panose="020B0503020204020204" charset="-122"/>
                        </a:rPr>
                        <a:t>片     </a:t>
                      </a:r>
                      <a:r>
                        <a:rPr lang="en-US" altLang="zh-CN" sz="1800" dirty="0">
                          <a:latin typeface="微软雅黑" panose="020B0503020204020204" charset="-122"/>
                          <a:ea typeface="微软雅黑" panose="020B0503020204020204" charset="-122"/>
                          <a:cs typeface="微软雅黑" panose="020B0503020204020204" charset="-122"/>
                        </a:rPr>
                        <a:t>1</a:t>
                      </a:r>
                      <a:r>
                        <a:rPr lang="zh-CN" altLang="en-US" sz="1800" dirty="0">
                          <a:latin typeface="微软雅黑" panose="020B0503020204020204" charset="-122"/>
                          <a:ea typeface="微软雅黑" panose="020B0503020204020204" charset="-122"/>
                          <a:cs typeface="微软雅黑" panose="020B0503020204020204" charset="-122"/>
                        </a:rPr>
                        <a:t>盒  </a:t>
                      </a:r>
                      <a:r>
                        <a:rPr lang="en-US" altLang="zh-CN" sz="1800" dirty="0">
                          <a:latin typeface="微软雅黑" panose="020B0503020204020204" charset="-122"/>
                          <a:ea typeface="微软雅黑" panose="020B0503020204020204" charset="-122"/>
                          <a:cs typeface="微软雅黑" panose="020B0503020204020204" charset="-122"/>
                        </a:rPr>
                        <a:t>1</a:t>
                      </a:r>
                      <a:r>
                        <a:rPr lang="zh-CN" altLang="en-US" sz="1800" dirty="0">
                          <a:latin typeface="微软雅黑" panose="020B0503020204020204" charset="-122"/>
                          <a:ea typeface="微软雅黑" panose="020B0503020204020204" charset="-122"/>
                          <a:cs typeface="微软雅黑" panose="020B0503020204020204" charset="-122"/>
                        </a:rPr>
                        <a:t>片，</a:t>
                      </a:r>
                      <a:r>
                        <a:rPr lang="en-US" altLang="zh-CN" sz="1800" dirty="0" err="1">
                          <a:latin typeface="微软雅黑" panose="020B0503020204020204" charset="-122"/>
                          <a:ea typeface="微软雅黑" panose="020B0503020204020204" charset="-122"/>
                          <a:cs typeface="微软雅黑" panose="020B0503020204020204" charset="-122"/>
                        </a:rPr>
                        <a:t>qd</a:t>
                      </a:r>
                      <a:r>
                        <a:rPr lang="zh-CN" altLang="en-US" sz="1800" dirty="0">
                          <a:latin typeface="微软雅黑" panose="020B0503020204020204" charset="-122"/>
                          <a:ea typeface="微软雅黑" panose="020B0503020204020204" charset="-122"/>
                          <a:cs typeface="微软雅黑" panose="020B0503020204020204" charset="-122"/>
                        </a:rPr>
                        <a:t>，</a:t>
                      </a:r>
                      <a:r>
                        <a:rPr lang="en-US" altLang="zh-CN" sz="1800" dirty="0">
                          <a:latin typeface="微软雅黑" panose="020B0503020204020204" charset="-122"/>
                          <a:ea typeface="微软雅黑" panose="020B0503020204020204" charset="-122"/>
                          <a:cs typeface="微软雅黑" panose="020B0503020204020204" charset="-122"/>
                        </a:rPr>
                        <a:t>5</a:t>
                      </a:r>
                      <a:r>
                        <a:rPr lang="zh-CN" altLang="en-US" sz="1800" dirty="0">
                          <a:latin typeface="微软雅黑" panose="020B0503020204020204" charset="-122"/>
                          <a:ea typeface="微软雅黑" panose="020B0503020204020204" charset="-122"/>
                          <a:cs typeface="微软雅黑" panose="020B0503020204020204" charset="-122"/>
                        </a:rPr>
                        <a:t>天，</a:t>
                      </a:r>
                      <a:r>
                        <a:rPr lang="en-US" altLang="zh-CN" sz="1800" dirty="0" err="1">
                          <a:latin typeface="微软雅黑" panose="020B0503020204020204" charset="-122"/>
                          <a:ea typeface="微软雅黑" panose="020B0503020204020204" charset="-122"/>
                          <a:cs typeface="微软雅黑" panose="020B0503020204020204" charset="-122"/>
                        </a:rPr>
                        <a:t>po</a:t>
                      </a:r>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endParaRPr lang="en-US" altLang="zh-CN" sz="1800" dirty="0">
                        <a:latin typeface="微软雅黑" panose="020B0503020204020204" charset="-122"/>
                        <a:ea typeface="微软雅黑" panose="020B0503020204020204" charset="-122"/>
                        <a:cs typeface="微软雅黑" panose="020B0503020204020204" charset="-122"/>
                      </a:endParaRPr>
                    </a:p>
                    <a:p>
                      <a:r>
                        <a:rPr lang="zh-CN" altLang="en-US" sz="1800" dirty="0">
                          <a:latin typeface="微软雅黑" panose="020B0503020204020204" charset="-122"/>
                          <a:ea typeface="微软雅黑" panose="020B0503020204020204" charset="-122"/>
                          <a:cs typeface="微软雅黑" panose="020B0503020204020204" charset="-122"/>
                        </a:rPr>
                        <a:t>                              医师签名（盖章）：</a:t>
                      </a:r>
                      <a:r>
                        <a:rPr lang="en-US" altLang="zh-CN" sz="1800" dirty="0">
                          <a:latin typeface="微软雅黑" panose="020B0503020204020204" charset="-122"/>
                          <a:ea typeface="微软雅黑" panose="020B0503020204020204" charset="-122"/>
                          <a:cs typeface="微软雅黑" panose="020B0503020204020204" charset="-122"/>
                        </a:rPr>
                        <a:t>XXX     </a:t>
                      </a:r>
                      <a:endParaRPr lang="zh-CN" altLang="en-US" sz="1800" dirty="0">
                        <a:latin typeface="微软雅黑" panose="020B0503020204020204" charset="-122"/>
                        <a:ea typeface="微软雅黑" panose="020B0503020204020204" charset="-122"/>
                        <a:cs typeface="微软雅黑" panose="020B0503020204020204"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2"/>
                  </a:ext>
                </a:extLst>
              </a:tr>
              <a:tr h="278130">
                <a:tc gridSpan="7">
                  <a:txBody>
                    <a:bodyPr/>
                    <a:lstStyle/>
                    <a:p>
                      <a:r>
                        <a:rPr lang="zh-CN" altLang="en-US" sz="1200" dirty="0">
                          <a:latin typeface="微软雅黑" panose="020B0503020204020204" charset="-122"/>
                          <a:ea typeface="微软雅黑" panose="020B0503020204020204" charset="-122"/>
                          <a:cs typeface="微软雅黑" panose="020B0503020204020204" charset="-122"/>
                        </a:rPr>
                        <a:t>金额：</a:t>
                      </a:r>
                      <a:r>
                        <a:rPr lang="en-US" altLang="zh-CN" sz="1200" dirty="0">
                          <a:latin typeface="微软雅黑" panose="020B0503020204020204" charset="-122"/>
                          <a:ea typeface="微软雅黑" panose="020B0503020204020204" charset="-122"/>
                          <a:cs typeface="微软雅黑" panose="020B0503020204020204" charset="-122"/>
                        </a:rPr>
                        <a:t>XXX       </a:t>
                      </a:r>
                      <a:r>
                        <a:rPr lang="zh-CN" altLang="en-US" sz="1200" dirty="0">
                          <a:latin typeface="微软雅黑" panose="020B0503020204020204" charset="-122"/>
                          <a:ea typeface="微软雅黑" panose="020B0503020204020204" charset="-122"/>
                          <a:cs typeface="微软雅黑" panose="020B0503020204020204" charset="-122"/>
                        </a:rPr>
                        <a:t>审核</a:t>
                      </a:r>
                      <a:r>
                        <a:rPr lang="en-US" altLang="zh-CN" sz="1200" dirty="0">
                          <a:latin typeface="微软雅黑" panose="020B0503020204020204" charset="-122"/>
                          <a:ea typeface="微软雅黑" panose="020B0503020204020204" charset="-122"/>
                          <a:cs typeface="微软雅黑" panose="020B0503020204020204" charset="-122"/>
                        </a:rPr>
                        <a:t>/</a:t>
                      </a:r>
                      <a:r>
                        <a:rPr lang="zh-CN" altLang="en-US" sz="1200" dirty="0">
                          <a:latin typeface="微软雅黑" panose="020B0503020204020204" charset="-122"/>
                          <a:ea typeface="微软雅黑" panose="020B0503020204020204" charset="-122"/>
                          <a:cs typeface="微软雅黑" panose="020B0503020204020204" charset="-122"/>
                        </a:rPr>
                        <a:t>调配签名（盖章）：</a:t>
                      </a:r>
                      <a:r>
                        <a:rPr lang="en-US" altLang="zh-CN" sz="1200" dirty="0">
                          <a:latin typeface="微软雅黑" panose="020B0503020204020204" charset="-122"/>
                          <a:ea typeface="微软雅黑" panose="020B0503020204020204" charset="-122"/>
                          <a:cs typeface="微软雅黑" panose="020B0503020204020204" charset="-122"/>
                        </a:rPr>
                        <a:t>XXX      </a:t>
                      </a:r>
                      <a:r>
                        <a:rPr lang="zh-CN" altLang="en-US" sz="1200" dirty="0">
                          <a:latin typeface="微软雅黑" panose="020B0503020204020204" charset="-122"/>
                          <a:ea typeface="微软雅黑" panose="020B0503020204020204" charset="-122"/>
                          <a:cs typeface="微软雅黑" panose="020B0503020204020204" charset="-122"/>
                        </a:rPr>
                        <a:t>核对发药签名（盖章）：</a:t>
                      </a:r>
                      <a:r>
                        <a:rPr lang="en-US" altLang="zh-CN" sz="1200" dirty="0">
                          <a:latin typeface="微软雅黑" panose="020B0503020204020204" charset="-122"/>
                          <a:ea typeface="微软雅黑" panose="020B0503020204020204" charset="-122"/>
                          <a:cs typeface="微软雅黑" panose="020B0503020204020204" charset="-122"/>
                        </a:rPr>
                        <a:t>XXX</a:t>
                      </a:r>
                      <a:endParaRPr lang="zh-CN" altLang="en-US" sz="1200" dirty="0">
                        <a:latin typeface="微软雅黑" panose="020B0503020204020204" charset="-122"/>
                        <a:ea typeface="微软雅黑" panose="020B0503020204020204" charset="-122"/>
                        <a:cs typeface="微软雅黑" panose="020B0503020204020204"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3"/>
                  </a:ext>
                </a:extLst>
              </a:tr>
            </a:tbl>
          </a:graphicData>
        </a:graphic>
      </p:graphicFrame>
      <p:sp>
        <p:nvSpPr>
          <p:cNvPr id="7" name="文本框 6"/>
          <p:cNvSpPr txBox="1"/>
          <p:nvPr/>
        </p:nvSpPr>
        <p:spPr>
          <a:xfrm>
            <a:off x="8570675" y="3904375"/>
            <a:ext cx="1959744" cy="1061829"/>
          </a:xfrm>
          <a:prstGeom prst="rect">
            <a:avLst/>
          </a:prstGeom>
          <a:noFill/>
        </p:spPr>
        <p:txBody>
          <a:bodyPr wrap="square" rtlCol="0">
            <a:spAutoFit/>
          </a:bodyPr>
          <a:lstStyle/>
          <a:p>
            <a:r>
              <a:rPr kumimoji="1" lang="en-US" altLang="zh-CN" sz="2100" dirty="0">
                <a:latin typeface="微软雅黑" panose="020B0503020204020204" charset="-122"/>
                <a:ea typeface="微软雅黑" panose="020B0503020204020204" charset="-122"/>
                <a:cs typeface="微软雅黑" panose="020B0503020204020204" charset="-122"/>
              </a:rPr>
              <a:t>3-3</a:t>
            </a:r>
            <a:r>
              <a:rPr kumimoji="1" lang="zh-CN" altLang="en-US" sz="2100" dirty="0">
                <a:latin typeface="微软雅黑" panose="020B0503020204020204" charset="-122"/>
                <a:ea typeface="微软雅黑" panose="020B0503020204020204" charset="-122"/>
                <a:cs typeface="微软雅黑" panose="020B0503020204020204" charset="-122"/>
              </a:rPr>
              <a:t> 无正当理由超说明书用药</a:t>
            </a:r>
          </a:p>
        </p:txBody>
      </p:sp>
      <p:sp>
        <p:nvSpPr>
          <p:cNvPr id="6" name="矩形 5"/>
          <p:cNvSpPr/>
          <p:nvPr/>
        </p:nvSpPr>
        <p:spPr>
          <a:xfrm>
            <a:off x="8570675" y="2267979"/>
            <a:ext cx="1808296" cy="961225"/>
          </a:xfrm>
          <a:prstGeom prst="rect">
            <a:avLst/>
          </a:prstGeom>
        </p:spPr>
        <p:txBody>
          <a:bodyPr wrap="square">
            <a:spAutoFit/>
          </a:bodyPr>
          <a:lstStyle/>
          <a:p>
            <a:pPr indent="304800">
              <a:lnSpc>
                <a:spcPct val="150000"/>
              </a:lnSpc>
            </a:pPr>
            <a:r>
              <a:rPr lang="en-US" altLang="zh-CN" sz="2000" kern="0" dirty="0">
                <a:solidFill>
                  <a:srgbClr val="000000"/>
                </a:solidFill>
                <a:latin typeface="微软雅黑" panose="020B0503020204020204" charset="-122"/>
                <a:ea typeface="微软雅黑" panose="020B0503020204020204" charset="-122"/>
                <a:cs typeface="微软雅黑" panose="020B0503020204020204" charset="-122"/>
              </a:rPr>
              <a:t>2-2</a:t>
            </a:r>
            <a:r>
              <a:rPr lang="zh-CN" altLang="en-US" sz="2000" kern="0" dirty="0">
                <a:solidFill>
                  <a:srgbClr val="000000"/>
                </a:solidFill>
                <a:latin typeface="微软雅黑" panose="020B0503020204020204" charset="-122"/>
                <a:ea typeface="微软雅黑" panose="020B0503020204020204" charset="-122"/>
                <a:cs typeface="微软雅黑" panose="020B0503020204020204" charset="-122"/>
              </a:rPr>
              <a:t> </a:t>
            </a:r>
            <a:r>
              <a:rPr lang="zh-CN" altLang="zh-CN" sz="2000" kern="0" dirty="0">
                <a:solidFill>
                  <a:srgbClr val="000000"/>
                </a:solidFill>
                <a:latin typeface="微软雅黑" panose="020B0503020204020204" charset="-122"/>
                <a:ea typeface="微软雅黑" panose="020B0503020204020204" charset="-122"/>
                <a:cs typeface="微软雅黑" panose="020B0503020204020204" charset="-122"/>
              </a:rPr>
              <a:t>遴选的药品不适宜的；</a:t>
            </a:r>
            <a:endParaRPr lang="zh-CN" altLang="zh-CN" sz="2000" kern="100" dirty="0">
              <a:latin typeface="微软雅黑" panose="020B0503020204020204" charset="-122"/>
              <a:ea typeface="微软雅黑" panose="020B0503020204020204" charset="-122"/>
              <a:cs typeface="微软雅黑" panose="020B0503020204020204" charset="-122"/>
            </a:endParaRPr>
          </a:p>
        </p:txBody>
      </p:sp>
      <p:sp>
        <p:nvSpPr>
          <p:cNvPr id="3" name="文本框 2"/>
          <p:cNvSpPr txBox="1"/>
          <p:nvPr/>
        </p:nvSpPr>
        <p:spPr>
          <a:xfrm>
            <a:off x="9154936" y="3342447"/>
            <a:ext cx="532518" cy="523220"/>
          </a:xfrm>
          <a:prstGeom prst="rect">
            <a:avLst/>
          </a:prstGeom>
          <a:noFill/>
        </p:spPr>
        <p:txBody>
          <a:bodyPr wrap="none" rtlCol="0">
            <a:spAutoFit/>
          </a:bodyPr>
          <a:lstStyle/>
          <a:p>
            <a:r>
              <a:rPr kumimoji="1" lang="en-US" altLang="zh-CN" sz="2800" b="1"/>
              <a:t>or</a:t>
            </a:r>
            <a:endParaRPr kumimoji="1" lang="zh-CN" altLang="en-US" sz="28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43595"/>
          </a:xfrm>
        </p:spPr>
        <p:txBody>
          <a:bodyPr>
            <a:normAutofit fontScale="90000"/>
          </a:bodyPr>
          <a:lstStyle/>
          <a:p>
            <a:r>
              <a:rPr lang="zh-CN" altLang="en-US" dirty="0"/>
              <a:t>儿科处方点评案例分享（一）</a:t>
            </a:r>
            <a:endParaRPr kumimoji="1" lang="zh-CN" altLang="en-US" dirty="0"/>
          </a:p>
        </p:txBody>
      </p:sp>
      <p:sp>
        <p:nvSpPr>
          <p:cNvPr id="4" name="内容占位符 2"/>
          <p:cNvSpPr>
            <a:spLocks noGrp="1"/>
          </p:cNvSpPr>
          <p:nvPr>
            <p:ph idx="1"/>
          </p:nvPr>
        </p:nvSpPr>
        <p:spPr/>
        <p:txBody>
          <a:bodyPr>
            <a:normAutofit fontScale="70000" lnSpcReduction="20000"/>
          </a:bodyPr>
          <a:lstStyle/>
          <a:p>
            <a:pPr marL="0" indent="0">
              <a:lnSpc>
                <a:spcPct val="120000"/>
              </a:lnSpc>
              <a:buNone/>
            </a:pPr>
            <a:r>
              <a:rPr kumimoji="1" lang="zh-CN" altLang="en-US" sz="3800" dirty="0">
                <a:latin typeface="Calibri" panose="020F0502020204030204" charset="0"/>
                <a:cs typeface="Times New Roman" panose="02020603050405020304" charset="0"/>
              </a:rPr>
              <a:t>喹诺酮药物说明书</a:t>
            </a:r>
            <a:r>
              <a:rPr kumimoji="1" lang="en-US" altLang="zh-CN" sz="3800" dirty="0">
                <a:latin typeface="Calibri" panose="020F0502020204030204" charset="0"/>
                <a:cs typeface="Times New Roman" panose="02020603050405020304" charset="0"/>
              </a:rPr>
              <a:t>18</a:t>
            </a:r>
            <a:r>
              <a:rPr kumimoji="1" lang="zh-CN" altLang="en-US" sz="3800" dirty="0">
                <a:latin typeface="Calibri" panose="020F0502020204030204" charset="0"/>
                <a:cs typeface="Times New Roman" panose="02020603050405020304" charset="0"/>
              </a:rPr>
              <a:t>岁以下禁用，影响软骨发育，该患者应用如何点评？</a:t>
            </a:r>
            <a:endParaRPr kumimoji="1" lang="zh-CN" altLang="en-US" sz="3800" dirty="0"/>
          </a:p>
          <a:p>
            <a:pPr marL="0" indent="0">
              <a:buNone/>
            </a:pPr>
            <a:endParaRPr lang="zh-CN" altLang="en-US" sz="1800" b="1" dirty="0"/>
          </a:p>
          <a:p>
            <a:pPr marL="0" indent="0">
              <a:buNone/>
            </a:pPr>
            <a:r>
              <a:rPr lang="zh-CN" altLang="en-US" sz="2550" b="1" dirty="0"/>
              <a:t>处方分析：</a:t>
            </a:r>
            <a:endParaRPr lang="en-US" altLang="zh-CN" sz="2550" b="1" dirty="0"/>
          </a:p>
          <a:p>
            <a:pPr marL="0" indent="0">
              <a:lnSpc>
                <a:spcPct val="150000"/>
              </a:lnSpc>
              <a:buNone/>
            </a:pPr>
            <a:r>
              <a:rPr lang="en-US" altLang="zh-CN" dirty="0">
                <a:latin typeface="Calibri" panose="020F0502020204030204" charset="0"/>
                <a:ea typeface="微软雅黑" panose="020B0503020204020204" charset="-122"/>
                <a:cs typeface="Times New Roman" panose="02020603050405020304" charset="0"/>
              </a:rPr>
              <a:t>1</a:t>
            </a:r>
            <a:r>
              <a:rPr lang="zh-CN" altLang="en-US" dirty="0">
                <a:latin typeface="Calibri" panose="020F0502020204030204" charset="0"/>
                <a:ea typeface="微软雅黑" panose="020B0503020204020204" charset="-122"/>
                <a:cs typeface="Times New Roman" panose="02020603050405020304" charset="0"/>
              </a:rPr>
              <a:t>、当疑似肺炎支原体感染的儿童采用大环内酯类抗生素治疗未取得预期效果时，特别是儿童病情严重时，应考虑可能为大环内酯类耐药。该处方示阿奇霉素一轮无效。</a:t>
            </a:r>
          </a:p>
          <a:p>
            <a:pPr marL="0" indent="0">
              <a:lnSpc>
                <a:spcPct val="150000"/>
              </a:lnSpc>
              <a:buNone/>
            </a:pPr>
            <a:r>
              <a:rPr lang="en-US" altLang="zh-CN" dirty="0">
                <a:latin typeface="Calibri" panose="020F0502020204030204" charset="0"/>
                <a:ea typeface="微软雅黑" panose="020B0503020204020204" charset="-122"/>
                <a:cs typeface="Times New Roman" panose="02020603050405020304" charset="0"/>
              </a:rPr>
              <a:t>2</a:t>
            </a:r>
            <a:r>
              <a:rPr lang="zh-CN" altLang="en-US" dirty="0">
                <a:latin typeface="Calibri" panose="020F0502020204030204" charset="0"/>
                <a:ea typeface="微软雅黑" panose="020B0503020204020204" charset="-122"/>
                <a:cs typeface="Times New Roman" panose="02020603050405020304" charset="0"/>
              </a:rPr>
              <a:t>、四环素类抗生素和氟喹诺酮类可作为耐大环内酯类的肺炎支原体菌株的替代治疗。患儿体重</a:t>
            </a:r>
            <a:r>
              <a:rPr lang="en-US" altLang="zh-CN" dirty="0">
                <a:latin typeface="Calibri" panose="020F0502020204030204" charset="0"/>
                <a:ea typeface="微软雅黑" panose="020B0503020204020204" charset="-122"/>
                <a:cs typeface="Times New Roman" panose="02020603050405020304" charset="0"/>
              </a:rPr>
              <a:t>85kg</a:t>
            </a:r>
            <a:r>
              <a:rPr lang="zh-CN" altLang="en-US" dirty="0">
                <a:latin typeface="Calibri" panose="020F0502020204030204" charset="0"/>
                <a:ea typeface="微软雅黑" panose="020B0503020204020204" charset="-122"/>
                <a:cs typeface="Times New Roman" panose="02020603050405020304" charset="0"/>
              </a:rPr>
              <a:t>，属于高壮人群，可以选用四环素或者喹诺酮</a:t>
            </a:r>
          </a:p>
          <a:p>
            <a:pPr marL="0" indent="0">
              <a:lnSpc>
                <a:spcPct val="150000"/>
              </a:lnSpc>
              <a:buNone/>
            </a:pPr>
            <a:r>
              <a:rPr lang="en-US" altLang="zh-CN" dirty="0">
                <a:latin typeface="Calibri" panose="020F0502020204030204" charset="0"/>
                <a:ea typeface="微软雅黑" panose="020B0503020204020204" charset="-122"/>
                <a:cs typeface="Times New Roman" panose="02020603050405020304" charset="0"/>
              </a:rPr>
              <a:t>3</a:t>
            </a:r>
            <a:r>
              <a:rPr lang="zh-CN" altLang="en-US" dirty="0">
                <a:latin typeface="Calibri" panose="020F0502020204030204" charset="0"/>
                <a:ea typeface="微软雅黑" panose="020B0503020204020204" charset="-122"/>
                <a:cs typeface="Times New Roman" panose="02020603050405020304" charset="0"/>
              </a:rPr>
              <a:t>、对于儿童患者，氟喹诺酮类不常作为一线治疗，但在没有其他安全有效替代方案时，可以权衡利弊后使用</a:t>
            </a:r>
          </a:p>
          <a:p>
            <a:pPr marL="0" indent="0">
              <a:buNone/>
            </a:pPr>
            <a:endParaRPr lang="zh-CN" alt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658400" cy="255563"/>
          </a:xfrm>
        </p:spPr>
        <p:txBody>
          <a:bodyPr>
            <a:normAutofit fontScale="90000"/>
          </a:bodyPr>
          <a:lstStyle/>
          <a:p>
            <a:r>
              <a:rPr lang="zh-CN" altLang="en-US" dirty="0">
                <a:latin typeface="Calibri" panose="020F0502020204030204" charset="0"/>
                <a:ea typeface="微软雅黑" panose="020B0503020204020204" charset="-122"/>
                <a:cs typeface="Times New Roman" panose="02020603050405020304" charset="0"/>
              </a:rPr>
              <a:t>喹诺酮儿童应用</a:t>
            </a:r>
            <a:endParaRPr kumimoji="1" lang="zh-CN" altLang="en-US" dirty="0"/>
          </a:p>
        </p:txBody>
      </p:sp>
      <p:sp>
        <p:nvSpPr>
          <p:cNvPr id="3" name="内容占位符 2"/>
          <p:cNvSpPr>
            <a:spLocks noGrp="1"/>
          </p:cNvSpPr>
          <p:nvPr>
            <p:ph idx="1"/>
          </p:nvPr>
        </p:nvSpPr>
        <p:spPr/>
        <p:txBody>
          <a:bodyPr>
            <a:noAutofit/>
          </a:bodyPr>
          <a:lstStyle/>
          <a:p>
            <a:pPr marL="0" indent="0">
              <a:lnSpc>
                <a:spcPct val="150000"/>
              </a:lnSpc>
              <a:buNone/>
            </a:pPr>
            <a:r>
              <a:rPr lang="en-US" altLang="zh-CN" sz="2000" dirty="0"/>
              <a:t>1</a:t>
            </a:r>
            <a:r>
              <a:rPr lang="zh-CN" altLang="en-US" sz="2000" dirty="0"/>
              <a:t>、目前无其他安全有效的治疗药物可用</a:t>
            </a:r>
            <a:r>
              <a:rPr lang="en-US" altLang="zh-CN" sz="2000" dirty="0"/>
              <a:t>;</a:t>
            </a:r>
            <a:endParaRPr lang="zh-CN" altLang="en-US" sz="2000" dirty="0"/>
          </a:p>
          <a:p>
            <a:pPr marL="0" indent="0">
              <a:lnSpc>
                <a:spcPct val="150000"/>
              </a:lnSpc>
              <a:buNone/>
            </a:pPr>
            <a:r>
              <a:rPr lang="en-US" altLang="zh-CN" sz="2000" dirty="0"/>
              <a:t>2</a:t>
            </a:r>
            <a:r>
              <a:rPr lang="zh-CN" altLang="en-US" sz="2000" dirty="0"/>
              <a:t>、药敏试验显示对氟喹诺酮类药物敏感的重症感染患者</a:t>
            </a:r>
            <a:r>
              <a:rPr lang="en-US" altLang="zh-CN" sz="2000" dirty="0"/>
              <a:t>;</a:t>
            </a:r>
            <a:endParaRPr lang="zh-CN" altLang="en-US" sz="2000" dirty="0"/>
          </a:p>
          <a:p>
            <a:pPr marL="0" indent="0">
              <a:lnSpc>
                <a:spcPct val="150000"/>
              </a:lnSpc>
              <a:buNone/>
            </a:pPr>
            <a:r>
              <a:rPr lang="en-US" altLang="zh-CN" sz="2000" dirty="0"/>
              <a:t>3</a:t>
            </a:r>
            <a:r>
              <a:rPr lang="zh-CN" altLang="en-US" sz="2000" dirty="0"/>
              <a:t>、儿童使用 氟喹诺酮药物必须请感染学专家、感染科临床药师会诊</a:t>
            </a:r>
            <a:r>
              <a:rPr lang="en-US" altLang="zh-CN" sz="2000" dirty="0"/>
              <a:t>,</a:t>
            </a:r>
            <a:r>
              <a:rPr lang="zh-CN" altLang="en-US" sz="2000" dirty="0"/>
              <a:t>在充分权衡利弊后谨慎使用</a:t>
            </a:r>
            <a:r>
              <a:rPr lang="en-US" altLang="zh-CN" sz="2000" dirty="0"/>
              <a:t>; </a:t>
            </a:r>
            <a:endParaRPr lang="zh-CN" altLang="en-US" sz="2000" dirty="0"/>
          </a:p>
          <a:p>
            <a:pPr marL="0" indent="0">
              <a:lnSpc>
                <a:spcPct val="150000"/>
              </a:lnSpc>
              <a:buNone/>
            </a:pPr>
            <a:r>
              <a:rPr lang="en-US" altLang="zh-CN" sz="2000" dirty="0"/>
              <a:t>4</a:t>
            </a:r>
            <a:r>
              <a:rPr lang="zh-CN" altLang="en-US" sz="2000" dirty="0"/>
              <a:t>、对于超说明书用药的情况</a:t>
            </a:r>
            <a:r>
              <a:rPr lang="en-US" altLang="zh-CN" sz="2000" dirty="0"/>
              <a:t>,</a:t>
            </a:r>
            <a:r>
              <a:rPr lang="zh-CN" altLang="en-US" sz="2000" dirty="0"/>
              <a:t>应通过医院药事管理与药物治疗学委员会及伦理委员会 审批备案</a:t>
            </a:r>
            <a:r>
              <a:rPr lang="en-US" altLang="zh-CN" sz="2000" dirty="0"/>
              <a:t>,</a:t>
            </a:r>
            <a:r>
              <a:rPr lang="zh-CN" altLang="en-US" sz="2000" dirty="0"/>
              <a:t>并做好患者及家属的知情同意</a:t>
            </a:r>
            <a:r>
              <a:rPr lang="en-US" altLang="zh-CN" sz="2000" dirty="0"/>
              <a:t>,</a:t>
            </a:r>
            <a:r>
              <a:rPr lang="zh-CN" altLang="en-US" sz="2000" dirty="0"/>
              <a:t>以尽可能避免因用药引起的医疗纠纷</a:t>
            </a:r>
            <a:r>
              <a:rPr lang="en-US" altLang="zh-CN" sz="2000" dirty="0"/>
              <a:t>;</a:t>
            </a:r>
            <a:endParaRPr lang="zh-CN" altLang="en-US" sz="2000" dirty="0"/>
          </a:p>
          <a:p>
            <a:pPr marL="0" indent="0">
              <a:lnSpc>
                <a:spcPct val="150000"/>
              </a:lnSpc>
              <a:buNone/>
            </a:pPr>
            <a:r>
              <a:rPr lang="en-US" altLang="zh-CN" sz="2000" dirty="0"/>
              <a:t>5</a:t>
            </a:r>
            <a:r>
              <a:rPr lang="zh-CN" altLang="en-US" sz="2000" dirty="0"/>
              <a:t>、使用氟喹诺酮类药时应谨慎严格控制剂量和时间</a:t>
            </a:r>
            <a:r>
              <a:rPr lang="en-US" altLang="zh-CN" sz="2000" dirty="0"/>
              <a:t>,</a:t>
            </a:r>
            <a:r>
              <a:rPr lang="zh-CN" altLang="en-US" sz="2000" dirty="0"/>
              <a:t>避免长期用药</a:t>
            </a:r>
            <a:r>
              <a:rPr lang="en-US" altLang="zh-CN" sz="2000" dirty="0"/>
              <a:t>,</a:t>
            </a:r>
            <a:r>
              <a:rPr lang="zh-CN" altLang="en-US" sz="2000" dirty="0"/>
              <a:t>同时密切注意短期 可能出现的不良反应，如关节软骨的变化、中枢神经系统影响等</a:t>
            </a:r>
            <a:r>
              <a:rPr lang="en-US" altLang="zh-CN" sz="2000" dirty="0"/>
              <a:t>),</a:t>
            </a:r>
            <a:r>
              <a:rPr lang="zh-CN" altLang="en-US" sz="2000" dirty="0"/>
              <a:t>必要时作随访。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442376" cy="255563"/>
          </a:xfrm>
        </p:spPr>
        <p:txBody>
          <a:bodyPr>
            <a:normAutofit fontScale="90000"/>
          </a:bodyPr>
          <a:lstStyle/>
          <a:p>
            <a:r>
              <a:rPr lang="zh-CN" altLang="en-US" dirty="0"/>
              <a:t>儿科处方点评案例分享（二）</a:t>
            </a:r>
            <a:endParaRPr kumimoji="1" lang="zh-CN" altLang="en-US" dirty="0"/>
          </a:p>
        </p:txBody>
      </p:sp>
      <p:graphicFrame>
        <p:nvGraphicFramePr>
          <p:cNvPr id="4" name="内容占位符 3"/>
          <p:cNvGraphicFramePr/>
          <p:nvPr/>
        </p:nvGraphicFramePr>
        <p:xfrm>
          <a:off x="2263995" y="1556792"/>
          <a:ext cx="8008471" cy="4114800"/>
        </p:xfrm>
        <a:graphic>
          <a:graphicData uri="http://schemas.openxmlformats.org/drawingml/2006/table">
            <a:tbl>
              <a:tblPr firstRow="1" bandRow="1">
                <a:tableStyleId>{5940675A-B579-460E-94D1-54222C63F5DA}</a:tableStyleId>
              </a:tblPr>
              <a:tblGrid>
                <a:gridCol w="680030">
                  <a:extLst>
                    <a:ext uri="{9D8B030D-6E8A-4147-A177-3AD203B41FA5}">
                      <a16:colId xmlns:a16="http://schemas.microsoft.com/office/drawing/2014/main" val="20000"/>
                    </a:ext>
                  </a:extLst>
                </a:gridCol>
                <a:gridCol w="1139137">
                  <a:extLst>
                    <a:ext uri="{9D8B030D-6E8A-4147-A177-3AD203B41FA5}">
                      <a16:colId xmlns:a16="http://schemas.microsoft.com/office/drawing/2014/main" val="20001"/>
                    </a:ext>
                  </a:extLst>
                </a:gridCol>
                <a:gridCol w="714549">
                  <a:extLst>
                    <a:ext uri="{9D8B030D-6E8A-4147-A177-3AD203B41FA5}">
                      <a16:colId xmlns:a16="http://schemas.microsoft.com/office/drawing/2014/main" val="20002"/>
                    </a:ext>
                  </a:extLst>
                </a:gridCol>
                <a:gridCol w="849174">
                  <a:extLst>
                    <a:ext uri="{9D8B030D-6E8A-4147-A177-3AD203B41FA5}">
                      <a16:colId xmlns:a16="http://schemas.microsoft.com/office/drawing/2014/main" val="20003"/>
                    </a:ext>
                  </a:extLst>
                </a:gridCol>
                <a:gridCol w="642059">
                  <a:extLst>
                    <a:ext uri="{9D8B030D-6E8A-4147-A177-3AD203B41FA5}">
                      <a16:colId xmlns:a16="http://schemas.microsoft.com/office/drawing/2014/main" val="20004"/>
                    </a:ext>
                  </a:extLst>
                </a:gridCol>
                <a:gridCol w="849174">
                  <a:extLst>
                    <a:ext uri="{9D8B030D-6E8A-4147-A177-3AD203B41FA5}">
                      <a16:colId xmlns:a16="http://schemas.microsoft.com/office/drawing/2014/main" val="20005"/>
                    </a:ext>
                  </a:extLst>
                </a:gridCol>
                <a:gridCol w="3134348">
                  <a:extLst>
                    <a:ext uri="{9D8B030D-6E8A-4147-A177-3AD203B41FA5}">
                      <a16:colId xmlns:a16="http://schemas.microsoft.com/office/drawing/2014/main" val="20006"/>
                    </a:ext>
                  </a:extLst>
                </a:gridCol>
              </a:tblGrid>
              <a:tr h="278130">
                <a:tc gridSpan="6">
                  <a:txBody>
                    <a:bodyPr/>
                    <a:lstStyle/>
                    <a:p>
                      <a:r>
                        <a:rPr lang="zh-CN" altLang="en-US" sz="1800" dirty="0">
                          <a:latin typeface="黑体" panose="02010609060101010101" charset="-122"/>
                          <a:ea typeface="黑体" panose="02010609060101010101" charset="-122"/>
                        </a:rPr>
                        <a:t>科别：儿科</a:t>
                      </a: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p>
                      <a:pPr algn="r"/>
                      <a:r>
                        <a:rPr lang="en-US" altLang="zh-CN" sz="1800" dirty="0">
                          <a:latin typeface="黑体" panose="02010609060101010101" charset="-122"/>
                          <a:ea typeface="黑体" panose="02010609060101010101" charset="-122"/>
                        </a:rPr>
                        <a:t>XXXX</a:t>
                      </a:r>
                      <a:r>
                        <a:rPr lang="zh-CN" altLang="en-US" sz="1800" dirty="0">
                          <a:latin typeface="黑体" panose="02010609060101010101" charset="-122"/>
                          <a:ea typeface="黑体" panose="02010609060101010101" charset="-122"/>
                        </a:rPr>
                        <a:t>年</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月</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日</a:t>
                      </a:r>
                    </a:p>
                  </a:txBody>
                  <a:tcPr marL="68580" marR="68580" marT="34290" marB="34290"/>
                </a:tc>
                <a:extLst>
                  <a:ext uri="{0D108BD9-81ED-4DB2-BD59-A6C34878D82A}">
                    <a16:rowId xmlns:a16="http://schemas.microsoft.com/office/drawing/2014/main" val="10000"/>
                  </a:ext>
                </a:extLst>
              </a:tr>
              <a:tr h="278130">
                <a:tc>
                  <a:txBody>
                    <a:bodyPr/>
                    <a:lstStyle/>
                    <a:p>
                      <a:r>
                        <a:rPr lang="zh-CN" altLang="en-US" sz="1800" dirty="0">
                          <a:latin typeface="黑体" panose="02010609060101010101" charset="-122"/>
                          <a:ea typeface="黑体" panose="02010609060101010101" charset="-122"/>
                        </a:rPr>
                        <a:t>姓名</a:t>
                      </a:r>
                    </a:p>
                  </a:txBody>
                  <a:tcPr marL="68580" marR="68580" marT="34290" marB="34290"/>
                </a:tc>
                <a:tc>
                  <a:txBody>
                    <a:bodyPr/>
                    <a:lstStyle/>
                    <a:p>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性别</a:t>
                      </a:r>
                    </a:p>
                  </a:txBody>
                  <a:tcPr marL="68580" marR="68580" marT="34290" marB="34290"/>
                </a:tc>
                <a:tc>
                  <a:txBody>
                    <a:bodyPr/>
                    <a:lstStyle/>
                    <a:p>
                      <a:r>
                        <a:rPr lang="zh-CN" altLang="en-US" sz="1800" dirty="0">
                          <a:latin typeface="黑体" panose="02010609060101010101" charset="-122"/>
                          <a:ea typeface="黑体" panose="02010609060101010101" charset="-122"/>
                        </a:rPr>
                        <a:t>男</a:t>
                      </a:r>
                    </a:p>
                  </a:txBody>
                  <a:tcPr marL="68580" marR="68580" marT="34290" marB="34290"/>
                </a:tc>
                <a:tc>
                  <a:txBody>
                    <a:bodyPr/>
                    <a:lstStyle/>
                    <a:p>
                      <a:r>
                        <a:rPr lang="zh-CN" altLang="en-US" sz="1800" dirty="0">
                          <a:latin typeface="黑体" panose="02010609060101010101" charset="-122"/>
                          <a:ea typeface="黑体" panose="02010609060101010101" charset="-122"/>
                        </a:rPr>
                        <a:t>年龄</a:t>
                      </a:r>
                    </a:p>
                  </a:txBody>
                  <a:tcPr marL="68580" marR="68580" marT="34290" marB="34290"/>
                </a:tc>
                <a:tc>
                  <a:txBody>
                    <a:bodyPr/>
                    <a:lstStyle/>
                    <a:p>
                      <a:r>
                        <a:rPr lang="en-US" altLang="zh-CN" sz="1800" dirty="0">
                          <a:latin typeface="黑体" panose="02010609060101010101" charset="-122"/>
                          <a:ea typeface="黑体" panose="02010609060101010101" charset="-122"/>
                        </a:rPr>
                        <a:t>2</a:t>
                      </a:r>
                      <a:r>
                        <a:rPr lang="zh-CN" altLang="en-US" sz="1800" dirty="0">
                          <a:latin typeface="黑体" panose="02010609060101010101" charset="-122"/>
                          <a:ea typeface="黑体" panose="02010609060101010101" charset="-122"/>
                        </a:rPr>
                        <a:t>岁</a:t>
                      </a:r>
                    </a:p>
                  </a:txBody>
                  <a:tcPr marL="68580" marR="68580" marT="34290" marB="34290"/>
                </a:tc>
                <a:tc>
                  <a:txBody>
                    <a:bodyPr/>
                    <a:lstStyle/>
                    <a:p>
                      <a:r>
                        <a:rPr lang="zh-CN" altLang="en-US" sz="1800" dirty="0">
                          <a:latin typeface="黑体" panose="02010609060101010101" charset="-122"/>
                          <a:ea typeface="黑体" panose="02010609060101010101" charset="-122"/>
                        </a:rPr>
                        <a:t>体重</a:t>
                      </a:r>
                      <a:r>
                        <a:rPr lang="en-US" altLang="zh-CN" sz="1800" dirty="0">
                          <a:latin typeface="黑体" panose="02010609060101010101" charset="-122"/>
                          <a:ea typeface="黑体" panose="02010609060101010101" charset="-122"/>
                        </a:rPr>
                        <a:t>10kg</a:t>
                      </a:r>
                      <a:endParaRPr lang="zh-CN" altLang="en-US" sz="1800" dirty="0">
                        <a:latin typeface="黑体" panose="02010609060101010101" charset="-122"/>
                        <a:ea typeface="黑体" panose="02010609060101010101" charset="-122"/>
                      </a:endParaRPr>
                    </a:p>
                  </a:txBody>
                  <a:tcPr marL="68580" marR="68580" marT="34290" marB="34290"/>
                </a:tc>
                <a:extLst>
                  <a:ext uri="{0D108BD9-81ED-4DB2-BD59-A6C34878D82A}">
                    <a16:rowId xmlns:a16="http://schemas.microsoft.com/office/drawing/2014/main" val="10001"/>
                  </a:ext>
                </a:extLst>
              </a:tr>
              <a:tr h="2853481">
                <a:tc gridSpan="2">
                  <a:txBody>
                    <a:bodyPr/>
                    <a:lstStyle/>
                    <a:p>
                      <a:r>
                        <a:rPr lang="zh-CN" altLang="en-US" sz="1800" dirty="0">
                          <a:latin typeface="黑体" panose="02010609060101010101" charset="-122"/>
                          <a:ea typeface="黑体" panose="02010609060101010101" charset="-122"/>
                        </a:rPr>
                        <a:t>诊断：</a:t>
                      </a:r>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癫痫</a:t>
                      </a: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过敏：</a:t>
                      </a:r>
                    </a:p>
                  </a:txBody>
                  <a:tcPr marL="68580" marR="68580" marT="34290" marB="34290"/>
                </a:tc>
                <a:tc hMerge="1">
                  <a:txBody>
                    <a:bodyPr/>
                    <a:lstStyle/>
                    <a:p>
                      <a:endParaRPr lang="zh-CN"/>
                    </a:p>
                  </a:txBody>
                  <a:tcPr/>
                </a:tc>
                <a:tc gridSpan="5">
                  <a:txBody>
                    <a:bodyPr/>
                    <a:lstStyle/>
                    <a:p>
                      <a:r>
                        <a:rPr lang="en-US" altLang="zh-CN" sz="1800" dirty="0">
                          <a:latin typeface="黑体" panose="02010609060101010101" charset="-122"/>
                          <a:ea typeface="黑体" panose="02010609060101010101" charset="-122"/>
                        </a:rPr>
                        <a:t>R</a:t>
                      </a:r>
                      <a:r>
                        <a:rPr lang="zh-CN" altLang="en-US" sz="1800" dirty="0">
                          <a:latin typeface="黑体" panose="02010609060101010101" charset="-122"/>
                          <a:ea typeface="黑体" panose="02010609060101010101" charset="-122"/>
                        </a:rPr>
                        <a:t>：</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en-US" altLang="zh-CN" sz="180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地西泮注射液    </a:t>
                      </a:r>
                      <a:r>
                        <a:rPr lang="en-US" altLang="zh-CN" sz="1800" dirty="0">
                          <a:latin typeface="黑体" panose="02010609060101010101" charset="-122"/>
                          <a:ea typeface="黑体" panose="02010609060101010101" charset="-122"/>
                        </a:rPr>
                        <a:t>10mg</a:t>
                      </a:r>
                      <a:r>
                        <a:rPr lang="zh-CN" altLang="en-US" sz="1800" dirty="0">
                          <a:latin typeface="黑体" panose="02010609060101010101" charset="-122"/>
                          <a:ea typeface="黑体" panose="02010609060101010101" charset="-122"/>
                        </a:rPr>
                        <a:t>*</a:t>
                      </a:r>
                      <a:r>
                        <a:rPr lang="en-US" altLang="zh-CN" sz="1800" dirty="0">
                          <a:latin typeface="黑体" panose="02010609060101010101" charset="-122"/>
                          <a:ea typeface="黑体" panose="02010609060101010101" charset="-122"/>
                        </a:rPr>
                        <a:t>10</a:t>
                      </a:r>
                      <a:r>
                        <a:rPr lang="zh-CN" altLang="en-US" sz="1800" dirty="0">
                          <a:latin typeface="黑体" panose="02010609060101010101" charset="-122"/>
                          <a:ea typeface="黑体" panose="02010609060101010101" charset="-122"/>
                        </a:rPr>
                        <a:t>支     </a:t>
                      </a:r>
                      <a:r>
                        <a:rPr lang="en-US" altLang="zh-CN" sz="1800" dirty="0">
                          <a:latin typeface="黑体" panose="02010609060101010101" charset="-122"/>
                          <a:ea typeface="黑体" panose="02010609060101010101" charset="-122"/>
                        </a:rPr>
                        <a:t>1</a:t>
                      </a:r>
                      <a:r>
                        <a:rPr lang="zh-CN" altLang="en-US" sz="1800" dirty="0">
                          <a:latin typeface="黑体" panose="02010609060101010101" charset="-122"/>
                          <a:ea typeface="黑体" panose="02010609060101010101" charset="-122"/>
                        </a:rPr>
                        <a:t>盒  </a:t>
                      </a:r>
                      <a:r>
                        <a:rPr lang="en-US" altLang="zh-CN" sz="1800" dirty="0">
                          <a:latin typeface="黑体" panose="02010609060101010101" charset="-122"/>
                          <a:ea typeface="黑体" panose="02010609060101010101" charset="-122"/>
                        </a:rPr>
                        <a:t>1</a:t>
                      </a:r>
                      <a:r>
                        <a:rPr lang="zh-CN" altLang="en-US" sz="1800" dirty="0">
                          <a:latin typeface="黑体" panose="02010609060101010101" charset="-122"/>
                          <a:ea typeface="黑体" panose="02010609060101010101" charset="-122"/>
                        </a:rPr>
                        <a:t>支，</a:t>
                      </a:r>
                      <a:r>
                        <a:rPr lang="en-US" altLang="zh-CN" sz="1800" dirty="0" err="1">
                          <a:latin typeface="黑体" panose="02010609060101010101" charset="-122"/>
                          <a:ea typeface="黑体" panose="02010609060101010101" charset="-122"/>
                        </a:rPr>
                        <a:t>st</a:t>
                      </a:r>
                      <a:r>
                        <a:rPr lang="zh-CN" altLang="en-US" sz="1800" dirty="0">
                          <a:latin typeface="黑体" panose="02010609060101010101" charset="-122"/>
                          <a:ea typeface="黑体" panose="02010609060101010101" charset="-122"/>
                        </a:rPr>
                        <a:t>，</a:t>
                      </a:r>
                      <a:r>
                        <a:rPr lang="en-US" altLang="zh-CN" sz="1800" dirty="0" err="1">
                          <a:latin typeface="黑体" panose="02010609060101010101" charset="-122"/>
                          <a:ea typeface="黑体" panose="02010609060101010101" charset="-122"/>
                        </a:rPr>
                        <a:t>im</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pPr algn="r"/>
                      <a:r>
                        <a:rPr lang="zh-CN" altLang="en-US" sz="1800" dirty="0">
                          <a:latin typeface="黑体" panose="02010609060101010101" charset="-122"/>
                          <a:ea typeface="黑体" panose="02010609060101010101" charset="-122"/>
                        </a:rPr>
                        <a:t>医师签名（盖章）：</a:t>
                      </a:r>
                      <a:r>
                        <a:rPr lang="en-US" altLang="zh-CN" sz="1800" dirty="0">
                          <a:latin typeface="黑体" panose="02010609060101010101" charset="-122"/>
                          <a:ea typeface="黑体" panose="02010609060101010101" charset="-122"/>
                        </a:rPr>
                        <a:t>XXX     </a:t>
                      </a:r>
                      <a:endParaRPr lang="zh-CN" altLang="en-US" sz="1800" dirty="0">
                        <a:latin typeface="黑体" panose="02010609060101010101" charset="-122"/>
                        <a:ea typeface="黑体" panose="02010609060101010101"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2"/>
                  </a:ext>
                </a:extLst>
              </a:tr>
              <a:tr h="278130">
                <a:tc gridSpan="7">
                  <a:txBody>
                    <a:bodyPr/>
                    <a:lstStyle/>
                    <a:p>
                      <a:r>
                        <a:rPr lang="zh-CN" altLang="en-US" sz="1800" dirty="0">
                          <a:latin typeface="黑体" panose="02010609060101010101" charset="-122"/>
                          <a:ea typeface="黑体" panose="02010609060101010101" charset="-122"/>
                        </a:rPr>
                        <a:t>金额：</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审核</a:t>
                      </a:r>
                      <a:r>
                        <a:rPr lang="en-US" altLang="zh-CN" sz="1800" dirty="0">
                          <a:latin typeface="黑体" panose="02010609060101010101" charset="-122"/>
                          <a:ea typeface="黑体" panose="02010609060101010101" charset="-122"/>
                        </a:rPr>
                        <a:t>/</a:t>
                      </a:r>
                      <a:r>
                        <a:rPr lang="zh-CN" altLang="en-US" sz="1800" dirty="0">
                          <a:latin typeface="黑体" panose="02010609060101010101" charset="-122"/>
                          <a:ea typeface="黑体" panose="02010609060101010101" charset="-122"/>
                        </a:rPr>
                        <a:t>调配签名（盖章）：</a:t>
                      </a:r>
                      <a:r>
                        <a:rPr lang="en-US" altLang="zh-CN" sz="1800" dirty="0">
                          <a:latin typeface="黑体" panose="02010609060101010101" charset="-122"/>
                          <a:ea typeface="黑体" panose="02010609060101010101" charset="-122"/>
                        </a:rPr>
                        <a:t>XXX</a:t>
                      </a:r>
                      <a:r>
                        <a:rPr lang="zh-CN" altLang="en-US" sz="1800" dirty="0">
                          <a:latin typeface="黑体" panose="02010609060101010101" charset="-122"/>
                          <a:ea typeface="黑体" panose="02010609060101010101" charset="-122"/>
                        </a:rPr>
                        <a:t>核对发药签名（盖章）：</a:t>
                      </a:r>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kumimoji="1" lang="zh-CN" altLang="en-US"/>
          </a:p>
        </p:txBody>
      </p:sp>
      <p:sp>
        <p:nvSpPr>
          <p:cNvPr id="4" name="内容占位符 2"/>
          <p:cNvSpPr txBox="1"/>
          <p:nvPr/>
        </p:nvSpPr>
        <p:spPr>
          <a:xfrm>
            <a:off x="1760669" y="824498"/>
            <a:ext cx="8229600" cy="3007814"/>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2000" dirty="0">
                <a:latin typeface="微软雅黑" panose="020B0503020204020204" charset="-122"/>
                <a:ea typeface="微软雅黑" panose="020B0503020204020204" charset="-122"/>
                <a:cs typeface="微软雅黑" panose="020B0503020204020204" charset="-122"/>
              </a:rPr>
              <a:t>      地西泮在治疗癫痫时，儿童使用分年龄阶段，每个阶段并不一样，用量过大会出现呼吸抑制等不良反应。</a:t>
            </a:r>
          </a:p>
          <a:p>
            <a:pPr marL="0" indent="0">
              <a:lnSpc>
                <a:spcPct val="150000"/>
              </a:lnSpc>
              <a:buNone/>
            </a:pPr>
            <a:r>
              <a:rPr lang="zh-CN" altLang="en-US" sz="2000" dirty="0">
                <a:latin typeface="微软雅黑" panose="020B0503020204020204" charset="-122"/>
                <a:ea typeface="微软雅黑" panose="020B0503020204020204" charset="-122"/>
                <a:cs typeface="微软雅黑" panose="020B0503020204020204" charset="-122"/>
              </a:rPr>
              <a:t>处方分析：</a:t>
            </a:r>
            <a:endParaRPr lang="en-US" altLang="zh-CN" sz="2000" dirty="0">
              <a:latin typeface="微软雅黑" panose="020B0503020204020204" charset="-122"/>
              <a:ea typeface="微软雅黑" panose="020B0503020204020204" charset="-122"/>
              <a:cs typeface="微软雅黑" panose="020B0503020204020204" charset="-122"/>
            </a:endParaRPr>
          </a:p>
          <a:p>
            <a:pPr marL="0" indent="0">
              <a:lnSpc>
                <a:spcPct val="150000"/>
              </a:lnSpc>
              <a:buNone/>
            </a:pPr>
            <a:r>
              <a:rPr kumimoji="1" lang="en-US" altLang="zh-CN" sz="2000" dirty="0">
                <a:latin typeface="微软雅黑" panose="020B0503020204020204" charset="-122"/>
                <a:ea typeface="微软雅黑" panose="020B0503020204020204" charset="-122"/>
                <a:cs typeface="微软雅黑" panose="020B0503020204020204" charset="-122"/>
              </a:rPr>
              <a:t>1</a:t>
            </a:r>
            <a:r>
              <a:rPr kumimoji="1" lang="zh-CN" altLang="en-US" sz="2000" dirty="0">
                <a:latin typeface="微软雅黑" panose="020B0503020204020204" charset="-122"/>
                <a:ea typeface="微软雅黑" panose="020B0503020204020204" charset="-122"/>
                <a:cs typeface="微软雅黑" panose="020B0503020204020204" charset="-122"/>
              </a:rPr>
              <a:t>、地西泮注射液在治疗儿童</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癫痫发作、癫痫持续状态和严重复发性癫痫时出生</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30</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日至</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5</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岁的儿童，每</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2-5</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分钟用</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0.2-0.5mg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，最大剂量为</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5mg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5</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岁以上儿童，每</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2-5</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分钟用</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1mg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，最大剂量为</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10mg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。必要时在</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2-4</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小时内可重复注射。该患儿</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2</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岁，最大剂量不超过</a:t>
            </a:r>
            <a:r>
              <a:rPr lang="en-US" altLang="zh-CN" sz="2000" dirty="0">
                <a:solidFill>
                  <a:srgbClr val="000000"/>
                </a:solidFill>
                <a:latin typeface="微软雅黑" panose="020B0503020204020204" charset="-122"/>
                <a:ea typeface="微软雅黑" panose="020B0503020204020204" charset="-122"/>
                <a:cs typeface="微软雅黑" panose="020B0503020204020204" charset="-122"/>
              </a:rPr>
              <a:t>5mg</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（半支）</a:t>
            </a:r>
            <a:endParaRPr lang="en-US" altLang="zh-CN" sz="2000" dirty="0">
              <a:solidFill>
                <a:srgbClr val="000000"/>
              </a:solidFill>
              <a:latin typeface="微软雅黑" panose="020B0503020204020204" charset="-122"/>
              <a:ea typeface="微软雅黑" panose="020B0503020204020204" charset="-122"/>
              <a:cs typeface="微软雅黑" panose="020B0503020204020204" charset="-122"/>
            </a:endParaRPr>
          </a:p>
          <a:p>
            <a:pPr marL="0" indent="0">
              <a:lnSpc>
                <a:spcPct val="150000"/>
              </a:lnSpc>
              <a:buNone/>
            </a:pPr>
            <a:r>
              <a:rPr kumimoji="1" lang="en-US" altLang="zh-CN" sz="2000" dirty="0">
                <a:latin typeface="微软雅黑" panose="020B0503020204020204" charset="-122"/>
                <a:ea typeface="微软雅黑" panose="020B0503020204020204" charset="-122"/>
                <a:cs typeface="微软雅黑" panose="020B0503020204020204" charset="-122"/>
              </a:rPr>
              <a:t>2</a:t>
            </a:r>
            <a:r>
              <a:rPr kumimoji="1" lang="zh-CN" altLang="en-US" sz="2000" dirty="0">
                <a:latin typeface="微软雅黑" panose="020B0503020204020204" charset="-122"/>
                <a:ea typeface="微软雅黑" panose="020B0503020204020204" charset="-122"/>
                <a:cs typeface="微软雅黑" panose="020B0503020204020204" charset="-122"/>
              </a:rPr>
              <a:t>、本品含有苯甲醇，苯甲醇</a:t>
            </a:r>
            <a:r>
              <a:rPr lang="zh-CN" altLang="en-US" sz="2000" dirty="0">
                <a:solidFill>
                  <a:srgbClr val="000000"/>
                </a:solidFill>
                <a:latin typeface="微软雅黑" panose="020B0503020204020204" charset="-122"/>
                <a:ea typeface="微软雅黑" panose="020B0503020204020204" charset="-122"/>
                <a:cs typeface="微软雅黑" panose="020B0503020204020204" charset="-122"/>
              </a:rPr>
              <a:t>具有溶血作用，肌内注射对肌肉有刺激性，易形成难于吸收的硬结。反复肌内注射可引起臀肌挛缩症。</a:t>
            </a:r>
            <a:r>
              <a:rPr kumimoji="1" lang="zh-CN" altLang="en-US" sz="2000" dirty="0">
                <a:latin typeface="微软雅黑" panose="020B0503020204020204" charset="-122"/>
                <a:ea typeface="微软雅黑" panose="020B0503020204020204" charset="-122"/>
                <a:cs typeface="微软雅黑" panose="020B0503020204020204" charset="-122"/>
              </a:rPr>
              <a:t>禁用于儿童肌肉注射，应该静注</a:t>
            </a:r>
            <a:endParaRPr lang="zh-CN" altLang="en-US" sz="2000" dirty="0">
              <a:latin typeface="微软雅黑" panose="020B0503020204020204" charset="-122"/>
              <a:ea typeface="微软雅黑" panose="020B0503020204020204" charset="-122"/>
              <a:cs typeface="微软雅黑" panose="020B0503020204020204" charset="-122"/>
            </a:endParaRPr>
          </a:p>
        </p:txBody>
      </p:sp>
      <p:sp>
        <p:nvSpPr>
          <p:cNvPr id="7" name="文本框 6"/>
          <p:cNvSpPr txBox="1"/>
          <p:nvPr/>
        </p:nvSpPr>
        <p:spPr>
          <a:xfrm>
            <a:off x="2234729" y="5710337"/>
            <a:ext cx="3640740" cy="646331"/>
          </a:xfrm>
          <a:prstGeom prst="rect">
            <a:avLst/>
          </a:prstGeom>
          <a:noFill/>
        </p:spPr>
        <p:txBody>
          <a:bodyPr wrap="none" rtlCol="0">
            <a:spAutoFit/>
          </a:bodyPr>
          <a:lstStyle/>
          <a:p>
            <a:r>
              <a:rPr kumimoji="1" lang="en-US" altLang="zh-CN" b="1" dirty="0">
                <a:latin typeface="微软雅黑" panose="020B0503020204020204" charset="-122"/>
                <a:ea typeface="微软雅黑" panose="020B0503020204020204" charset="-122"/>
                <a:cs typeface="微软雅黑" panose="020B0503020204020204" charset="-122"/>
              </a:rPr>
              <a:t>2-3</a:t>
            </a:r>
            <a:r>
              <a:rPr kumimoji="1" lang="zh-CN" altLang="en-US" b="1" dirty="0">
                <a:latin typeface="微软雅黑" panose="020B0503020204020204" charset="-122"/>
                <a:ea typeface="微软雅黑" panose="020B0503020204020204" charset="-122"/>
                <a:cs typeface="微软雅黑" panose="020B0503020204020204" charset="-122"/>
              </a:rPr>
              <a:t> 药品剂型或给药途径不适宜的</a:t>
            </a:r>
          </a:p>
          <a:p>
            <a:r>
              <a:rPr kumimoji="1" lang="en-US" altLang="zh-CN" b="1" dirty="0">
                <a:latin typeface="微软雅黑" panose="020B0503020204020204" charset="-122"/>
                <a:ea typeface="微软雅黑" panose="020B0503020204020204" charset="-122"/>
                <a:cs typeface="微软雅黑" panose="020B0503020204020204" charset="-122"/>
              </a:rPr>
              <a:t>2-5</a:t>
            </a:r>
            <a:r>
              <a:rPr kumimoji="1" lang="zh-CN" altLang="en-US" b="1" dirty="0">
                <a:latin typeface="微软雅黑" panose="020B0503020204020204" charset="-122"/>
                <a:ea typeface="微软雅黑" panose="020B0503020204020204" charset="-122"/>
                <a:cs typeface="微软雅黑" panose="020B0503020204020204" charset="-122"/>
              </a:rPr>
              <a:t> 用法用量不适宜的</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658400" cy="255563"/>
          </a:xfrm>
        </p:spPr>
        <p:txBody>
          <a:bodyPr>
            <a:normAutofit fontScale="90000"/>
          </a:bodyPr>
          <a:lstStyle/>
          <a:p>
            <a:r>
              <a:rPr lang="zh-CN" altLang="en-US" dirty="0"/>
              <a:t>儿科处方点评案例分享（三）</a:t>
            </a:r>
            <a:endParaRPr kumimoji="1" lang="zh-CN" altLang="en-US" dirty="0"/>
          </a:p>
        </p:txBody>
      </p:sp>
      <p:graphicFrame>
        <p:nvGraphicFramePr>
          <p:cNvPr id="4" name="内容占位符 3"/>
          <p:cNvGraphicFramePr/>
          <p:nvPr/>
        </p:nvGraphicFramePr>
        <p:xfrm>
          <a:off x="2063553" y="1268760"/>
          <a:ext cx="7893717" cy="3840480"/>
        </p:xfrm>
        <a:graphic>
          <a:graphicData uri="http://schemas.openxmlformats.org/drawingml/2006/table">
            <a:tbl>
              <a:tblPr firstRow="1" bandRow="1">
                <a:tableStyleId>{5940675A-B579-460E-94D1-54222C63F5DA}</a:tableStyleId>
              </a:tblPr>
              <a:tblGrid>
                <a:gridCol w="670286">
                  <a:extLst>
                    <a:ext uri="{9D8B030D-6E8A-4147-A177-3AD203B41FA5}">
                      <a16:colId xmlns:a16="http://schemas.microsoft.com/office/drawing/2014/main" val="20000"/>
                    </a:ext>
                  </a:extLst>
                </a:gridCol>
                <a:gridCol w="769874">
                  <a:extLst>
                    <a:ext uri="{9D8B030D-6E8A-4147-A177-3AD203B41FA5}">
                      <a16:colId xmlns:a16="http://schemas.microsoft.com/office/drawing/2014/main" val="20001"/>
                    </a:ext>
                  </a:extLst>
                </a:gridCol>
                <a:gridCol w="1057248">
                  <a:extLst>
                    <a:ext uri="{9D8B030D-6E8A-4147-A177-3AD203B41FA5}">
                      <a16:colId xmlns:a16="http://schemas.microsoft.com/office/drawing/2014/main" val="20002"/>
                    </a:ext>
                  </a:extLst>
                </a:gridCol>
                <a:gridCol w="837006">
                  <a:extLst>
                    <a:ext uri="{9D8B030D-6E8A-4147-A177-3AD203B41FA5}">
                      <a16:colId xmlns:a16="http://schemas.microsoft.com/office/drawing/2014/main" val="20003"/>
                    </a:ext>
                  </a:extLst>
                </a:gridCol>
                <a:gridCol w="632859">
                  <a:extLst>
                    <a:ext uri="{9D8B030D-6E8A-4147-A177-3AD203B41FA5}">
                      <a16:colId xmlns:a16="http://schemas.microsoft.com/office/drawing/2014/main" val="20004"/>
                    </a:ext>
                  </a:extLst>
                </a:gridCol>
                <a:gridCol w="837006">
                  <a:extLst>
                    <a:ext uri="{9D8B030D-6E8A-4147-A177-3AD203B41FA5}">
                      <a16:colId xmlns:a16="http://schemas.microsoft.com/office/drawing/2014/main" val="20005"/>
                    </a:ext>
                  </a:extLst>
                </a:gridCol>
                <a:gridCol w="3089438">
                  <a:extLst>
                    <a:ext uri="{9D8B030D-6E8A-4147-A177-3AD203B41FA5}">
                      <a16:colId xmlns:a16="http://schemas.microsoft.com/office/drawing/2014/main" val="20006"/>
                    </a:ext>
                  </a:extLst>
                </a:gridCol>
              </a:tblGrid>
              <a:tr h="278130">
                <a:tc gridSpan="6">
                  <a:txBody>
                    <a:bodyPr/>
                    <a:lstStyle/>
                    <a:p>
                      <a:r>
                        <a:rPr lang="zh-CN" altLang="en-US" sz="1800" dirty="0">
                          <a:latin typeface="黑体" panose="02010609060101010101" charset="-122"/>
                          <a:ea typeface="黑体" panose="02010609060101010101" charset="-122"/>
                        </a:rPr>
                        <a:t>科别：儿科</a:t>
                      </a: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p>
                      <a:pPr algn="r"/>
                      <a:r>
                        <a:rPr lang="en-US" altLang="zh-CN" sz="1800" dirty="0">
                          <a:latin typeface="黑体" panose="02010609060101010101" charset="-122"/>
                          <a:ea typeface="黑体" panose="02010609060101010101" charset="-122"/>
                        </a:rPr>
                        <a:t>XXXX</a:t>
                      </a:r>
                      <a:r>
                        <a:rPr lang="zh-CN" altLang="en-US" sz="1800" dirty="0">
                          <a:latin typeface="黑体" panose="02010609060101010101" charset="-122"/>
                          <a:ea typeface="黑体" panose="02010609060101010101" charset="-122"/>
                        </a:rPr>
                        <a:t>年</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月</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日</a:t>
                      </a:r>
                    </a:p>
                  </a:txBody>
                  <a:tcPr marL="68580" marR="68580" marT="34290" marB="34290"/>
                </a:tc>
                <a:extLst>
                  <a:ext uri="{0D108BD9-81ED-4DB2-BD59-A6C34878D82A}">
                    <a16:rowId xmlns:a16="http://schemas.microsoft.com/office/drawing/2014/main" val="10000"/>
                  </a:ext>
                </a:extLst>
              </a:tr>
              <a:tr h="278130">
                <a:tc>
                  <a:txBody>
                    <a:bodyPr/>
                    <a:lstStyle/>
                    <a:p>
                      <a:r>
                        <a:rPr lang="zh-CN" altLang="en-US" sz="1800" dirty="0">
                          <a:latin typeface="黑体" panose="02010609060101010101" charset="-122"/>
                          <a:ea typeface="黑体" panose="02010609060101010101" charset="-122"/>
                        </a:rPr>
                        <a:t>姓名</a:t>
                      </a:r>
                    </a:p>
                  </a:txBody>
                  <a:tcPr marL="68580" marR="68580" marT="34290" marB="34290"/>
                </a:tc>
                <a:tc>
                  <a:txBody>
                    <a:bodyPr/>
                    <a:lstStyle/>
                    <a:p>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性别</a:t>
                      </a:r>
                    </a:p>
                  </a:txBody>
                  <a:tcPr marL="68580" marR="68580" marT="34290" marB="34290"/>
                </a:tc>
                <a:tc>
                  <a:txBody>
                    <a:bodyPr/>
                    <a:lstStyle/>
                    <a:p>
                      <a:r>
                        <a:rPr lang="zh-CN" altLang="en-US" sz="1800" dirty="0">
                          <a:latin typeface="黑体" panose="02010609060101010101" charset="-122"/>
                          <a:ea typeface="黑体" panose="02010609060101010101" charset="-122"/>
                        </a:rPr>
                        <a:t>男</a:t>
                      </a:r>
                    </a:p>
                  </a:txBody>
                  <a:tcPr marL="68580" marR="68580" marT="34290" marB="34290"/>
                </a:tc>
                <a:tc>
                  <a:txBody>
                    <a:bodyPr/>
                    <a:lstStyle/>
                    <a:p>
                      <a:r>
                        <a:rPr lang="zh-CN" altLang="en-US" sz="1800" dirty="0">
                          <a:latin typeface="黑体" panose="02010609060101010101" charset="-122"/>
                          <a:ea typeface="黑体" panose="02010609060101010101" charset="-122"/>
                        </a:rPr>
                        <a:t>年龄</a:t>
                      </a:r>
                    </a:p>
                  </a:txBody>
                  <a:tcPr marL="68580" marR="68580" marT="34290" marB="34290"/>
                </a:tc>
                <a:tc>
                  <a:txBody>
                    <a:bodyPr/>
                    <a:lstStyle/>
                    <a:p>
                      <a:r>
                        <a:rPr lang="en-US" altLang="zh-CN" sz="1800" dirty="0">
                          <a:latin typeface="黑体" panose="02010609060101010101" charset="-122"/>
                          <a:ea typeface="黑体" panose="02010609060101010101" charset="-122"/>
                        </a:rPr>
                        <a:t>4</a:t>
                      </a:r>
                      <a:r>
                        <a:rPr lang="zh-CN" altLang="en-US" sz="1800" dirty="0">
                          <a:latin typeface="黑体" panose="02010609060101010101" charset="-122"/>
                          <a:ea typeface="黑体" panose="02010609060101010101" charset="-122"/>
                        </a:rPr>
                        <a:t>岁</a:t>
                      </a:r>
                    </a:p>
                  </a:txBody>
                  <a:tcPr marL="68580" marR="68580" marT="34290" marB="34290"/>
                </a:tc>
                <a:tc>
                  <a:txBody>
                    <a:bodyPr/>
                    <a:lstStyle/>
                    <a:p>
                      <a:r>
                        <a:rPr lang="zh-CN" altLang="en-US" sz="1800" dirty="0">
                          <a:latin typeface="黑体" panose="02010609060101010101" charset="-122"/>
                          <a:ea typeface="黑体" panose="02010609060101010101" charset="-122"/>
                        </a:rPr>
                        <a:t>体重</a:t>
                      </a:r>
                      <a:r>
                        <a:rPr lang="en-US" altLang="zh-CN" sz="1800" dirty="0">
                          <a:latin typeface="黑体" panose="02010609060101010101" charset="-122"/>
                          <a:ea typeface="黑体" panose="02010609060101010101" charset="-122"/>
                        </a:rPr>
                        <a:t>17kg</a:t>
                      </a:r>
                      <a:endParaRPr lang="zh-CN" altLang="en-US" sz="1800" dirty="0">
                        <a:latin typeface="黑体" panose="02010609060101010101" charset="-122"/>
                        <a:ea typeface="黑体" panose="02010609060101010101" charset="-122"/>
                      </a:endParaRPr>
                    </a:p>
                  </a:txBody>
                  <a:tcPr marL="68580" marR="68580" marT="34290" marB="34290"/>
                </a:tc>
                <a:extLst>
                  <a:ext uri="{0D108BD9-81ED-4DB2-BD59-A6C34878D82A}">
                    <a16:rowId xmlns:a16="http://schemas.microsoft.com/office/drawing/2014/main" val="10001"/>
                  </a:ext>
                </a:extLst>
              </a:tr>
              <a:tr h="2664941">
                <a:tc gridSpan="2">
                  <a:txBody>
                    <a:bodyPr/>
                    <a:lstStyle/>
                    <a:p>
                      <a:r>
                        <a:rPr lang="zh-CN" altLang="en-US" sz="1800" dirty="0">
                          <a:latin typeface="黑体" panose="02010609060101010101" charset="-122"/>
                          <a:ea typeface="黑体" panose="02010609060101010101" charset="-122"/>
                        </a:rPr>
                        <a:t>诊断：</a:t>
                      </a:r>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流感，咳嗽</a:t>
                      </a: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过敏：</a:t>
                      </a:r>
                    </a:p>
                  </a:txBody>
                  <a:tcPr marL="68580" marR="68580" marT="34290" marB="34290"/>
                </a:tc>
                <a:tc hMerge="1">
                  <a:txBody>
                    <a:bodyPr/>
                    <a:lstStyle/>
                    <a:p>
                      <a:endParaRPr lang="zh-CN"/>
                    </a:p>
                  </a:txBody>
                  <a:tcPr/>
                </a:tc>
                <a:tc gridSpan="5">
                  <a:txBody>
                    <a:bodyPr/>
                    <a:lstStyle/>
                    <a:p>
                      <a:r>
                        <a:rPr lang="en-US" altLang="zh-CN" sz="1800" dirty="0">
                          <a:latin typeface="黑体" panose="02010609060101010101" charset="-122"/>
                          <a:ea typeface="黑体" panose="02010609060101010101" charset="-122"/>
                        </a:rPr>
                        <a:t>R</a:t>
                      </a:r>
                      <a:r>
                        <a:rPr lang="zh-CN" altLang="en-US" sz="1800" dirty="0">
                          <a:latin typeface="黑体" panose="02010609060101010101" charset="-122"/>
                          <a:ea typeface="黑体" panose="02010609060101010101" charset="-122"/>
                        </a:rPr>
                        <a:t>：</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en-US" altLang="zh-CN" sz="180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阿奇霉素混悬液   </a:t>
                      </a:r>
                      <a:r>
                        <a:rPr lang="en-US" altLang="zh-CN" sz="1800" dirty="0">
                          <a:latin typeface="黑体" panose="02010609060101010101" charset="-122"/>
                          <a:ea typeface="黑体" panose="02010609060101010101" charset="-122"/>
                        </a:rPr>
                        <a:t>0.5g/</a:t>
                      </a:r>
                      <a:r>
                        <a:rPr lang="zh-CN" altLang="en-US" sz="1800" dirty="0">
                          <a:latin typeface="黑体" panose="02010609060101010101" charset="-122"/>
                          <a:ea typeface="黑体" panose="02010609060101010101" charset="-122"/>
                        </a:rPr>
                        <a:t>袋   </a:t>
                      </a:r>
                      <a:r>
                        <a:rPr lang="en-US" altLang="zh-CN" sz="1800" dirty="0">
                          <a:latin typeface="黑体" panose="02010609060101010101" charset="-122"/>
                          <a:ea typeface="黑体" panose="02010609060101010101" charset="-122"/>
                        </a:rPr>
                        <a:t>0.17g</a:t>
                      </a:r>
                      <a:r>
                        <a:rPr lang="zh-CN" altLang="en-US" sz="1800" dirty="0">
                          <a:latin typeface="黑体" panose="02010609060101010101" charset="-122"/>
                          <a:ea typeface="黑体" panose="02010609060101010101" charset="-122"/>
                        </a:rPr>
                        <a:t>，每天一次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医师签名（盖章）：</a:t>
                      </a:r>
                      <a:r>
                        <a:rPr lang="en-US" altLang="zh-CN" sz="1800" dirty="0">
                          <a:latin typeface="黑体" panose="02010609060101010101" charset="-122"/>
                          <a:ea typeface="黑体" panose="02010609060101010101" charset="-122"/>
                        </a:rPr>
                        <a:t>XXX     </a:t>
                      </a:r>
                      <a:endParaRPr lang="zh-CN" altLang="en-US" sz="1800" dirty="0">
                        <a:latin typeface="黑体" panose="02010609060101010101" charset="-122"/>
                        <a:ea typeface="黑体" panose="02010609060101010101"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2"/>
                  </a:ext>
                </a:extLst>
              </a:tr>
              <a:tr h="278130">
                <a:tc gridSpan="7">
                  <a:txBody>
                    <a:bodyPr/>
                    <a:lstStyle/>
                    <a:p>
                      <a:r>
                        <a:rPr lang="zh-CN" altLang="en-US" sz="1800" dirty="0">
                          <a:latin typeface="黑体" panose="02010609060101010101" charset="-122"/>
                          <a:ea typeface="黑体" panose="02010609060101010101" charset="-122"/>
                        </a:rPr>
                        <a:t>金额：</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审核</a:t>
                      </a:r>
                      <a:r>
                        <a:rPr lang="en-US" altLang="zh-CN" sz="1800" dirty="0">
                          <a:latin typeface="黑体" panose="02010609060101010101" charset="-122"/>
                          <a:ea typeface="黑体" panose="02010609060101010101" charset="-122"/>
                        </a:rPr>
                        <a:t>/</a:t>
                      </a:r>
                      <a:r>
                        <a:rPr lang="zh-CN" altLang="en-US" sz="1800" dirty="0">
                          <a:latin typeface="黑体" panose="02010609060101010101" charset="-122"/>
                          <a:ea typeface="黑体" panose="02010609060101010101" charset="-122"/>
                        </a:rPr>
                        <a:t>调配签名（盖章）：</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核对发药签名（盖章）：</a:t>
                      </a:r>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kumimoji="1" lang="zh-CN" altLang="en-US"/>
          </a:p>
        </p:txBody>
      </p:sp>
      <p:sp>
        <p:nvSpPr>
          <p:cNvPr id="3" name="内容占位符 2"/>
          <p:cNvSpPr>
            <a:spLocks noGrp="1"/>
          </p:cNvSpPr>
          <p:nvPr>
            <p:ph idx="1"/>
          </p:nvPr>
        </p:nvSpPr>
        <p:spPr/>
        <p:txBody>
          <a:bodyPr>
            <a:normAutofit/>
          </a:bodyPr>
          <a:lstStyle/>
          <a:p>
            <a:pPr marL="0" indent="0">
              <a:lnSpc>
                <a:spcPct val="150000"/>
              </a:lnSpc>
              <a:buNone/>
            </a:pPr>
            <a:r>
              <a:rPr lang="zh-CN" altLang="en-US" sz="2000" dirty="0"/>
              <a:t>        流感的病原体主要是流感病毒</a:t>
            </a:r>
            <a:r>
              <a:rPr lang="en-US" altLang="zh-CN" sz="2000" dirty="0"/>
              <a:t>A</a:t>
            </a:r>
            <a:r>
              <a:rPr lang="zh-CN" altLang="en-US" sz="2000" dirty="0"/>
              <a:t>、</a:t>
            </a:r>
            <a:r>
              <a:rPr lang="en-US" altLang="zh-CN" sz="2000" dirty="0"/>
              <a:t>B</a:t>
            </a:r>
            <a:r>
              <a:rPr lang="zh-CN" altLang="en-US" sz="2000" dirty="0"/>
              <a:t>、</a:t>
            </a:r>
            <a:r>
              <a:rPr lang="en-US" altLang="zh-CN" sz="2000" dirty="0"/>
              <a:t>C</a:t>
            </a:r>
            <a:r>
              <a:rPr lang="zh-CN" altLang="en-US" sz="2000" dirty="0"/>
              <a:t>型及变异型等，并非细菌。咳嗽的原因可能由于寒冷刺激、花粉过敏、空气污染和气道阻塞所致，并不一定细菌感染，但在临床上无明显感染指征常被给予抗菌药物。</a:t>
            </a:r>
          </a:p>
          <a:p>
            <a:pPr marL="0" indent="0">
              <a:lnSpc>
                <a:spcPct val="150000"/>
              </a:lnSpc>
              <a:buNone/>
            </a:pPr>
            <a:r>
              <a:rPr lang="zh-CN" altLang="en-US" sz="2000" dirty="0"/>
              <a:t>       此患者咳嗽，但无感染诊断（白细胞计数不高，</a:t>
            </a:r>
            <a:r>
              <a:rPr lang="en-US" altLang="zh-CN" sz="2000" dirty="0"/>
              <a:t>C</a:t>
            </a:r>
            <a:r>
              <a:rPr lang="zh-CN" altLang="en-US" sz="2000" dirty="0"/>
              <a:t>反应蛋白正常</a:t>
            </a:r>
            <a:r>
              <a:rPr lang="en-US" altLang="zh-CN" sz="2000" dirty="0"/>
              <a:t>),</a:t>
            </a:r>
            <a:r>
              <a:rPr lang="zh-CN" altLang="en-US" sz="2000" dirty="0"/>
              <a:t>给予阿奇霉素口服，一日一次，一次</a:t>
            </a:r>
            <a:r>
              <a:rPr lang="en-US" altLang="zh-CN" sz="2000" dirty="0"/>
              <a:t>0.17</a:t>
            </a:r>
            <a:r>
              <a:rPr lang="zh-CN" altLang="en-US" sz="2000" dirty="0"/>
              <a:t>克。</a:t>
            </a:r>
            <a:endParaRPr lang="zh-CN" altLang="en-US" sz="2400" dirty="0"/>
          </a:p>
          <a:p>
            <a:pPr marL="0" indent="0">
              <a:lnSpc>
                <a:spcPct val="100000"/>
              </a:lnSpc>
              <a:buNone/>
            </a:pPr>
            <a:endParaRPr lang="zh-CN" altLang="en-US" sz="2000" dirty="0"/>
          </a:p>
          <a:p>
            <a:pPr marL="0" indent="0">
              <a:lnSpc>
                <a:spcPct val="100000"/>
              </a:lnSpc>
              <a:buNone/>
            </a:pPr>
            <a:r>
              <a:rPr lang="zh-CN" altLang="en-US" sz="2000" b="1" dirty="0"/>
              <a:t>分析：由于上面所述原因，咳嗽的病因有多种可能，并非阿奇霉素的适应证，属于非适应证用药</a:t>
            </a:r>
            <a:endParaRPr kumimoji="1" lang="zh-CN" altLang="en-US" sz="2000" b="1" dirty="0"/>
          </a:p>
        </p:txBody>
      </p:sp>
      <p:sp>
        <p:nvSpPr>
          <p:cNvPr id="4" name="矩形 3"/>
          <p:cNvSpPr/>
          <p:nvPr/>
        </p:nvSpPr>
        <p:spPr>
          <a:xfrm>
            <a:off x="1833734" y="5398359"/>
            <a:ext cx="2783134" cy="458908"/>
          </a:xfrm>
          <a:prstGeom prst="rect">
            <a:avLst/>
          </a:prstGeom>
        </p:spPr>
        <p:txBody>
          <a:bodyPr wrap="none">
            <a:spAutoFit/>
          </a:bodyPr>
          <a:lstStyle/>
          <a:p>
            <a:pPr indent="228600" algn="just">
              <a:lnSpc>
                <a:spcPct val="150000"/>
              </a:lnSpc>
            </a:pPr>
            <a:r>
              <a:rPr lang="en-US" altLang="zh-CN" b="1" kern="0" dirty="0">
                <a:solidFill>
                  <a:srgbClr val="000000"/>
                </a:solidFill>
                <a:latin typeface="Heiti SC Medium" charset="-122"/>
                <a:ea typeface="Heiti SC Medium" charset="-122"/>
                <a:cs typeface="Heiti SC Medium" charset="-122"/>
              </a:rPr>
              <a:t>2-1. </a:t>
            </a:r>
            <a:r>
              <a:rPr lang="zh-CN" altLang="zh-CN" b="1" kern="0" dirty="0">
                <a:solidFill>
                  <a:srgbClr val="000000"/>
                </a:solidFill>
                <a:latin typeface="Heiti SC Medium" charset="-122"/>
                <a:ea typeface="Heiti SC Medium" charset="-122"/>
                <a:cs typeface="Heiti SC Medium" charset="-122"/>
              </a:rPr>
              <a:t>适应证不适宜的；</a:t>
            </a:r>
            <a:endParaRPr lang="zh-CN" altLang="zh-CN" b="1" kern="100" dirty="0">
              <a:latin typeface="Heiti SC Medium" charset="-122"/>
              <a:ea typeface="Heiti SC Medium" charset="-122"/>
              <a:cs typeface="Heiti SC Medium" charset="-122"/>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370368" cy="255563"/>
          </a:xfrm>
        </p:spPr>
        <p:txBody>
          <a:bodyPr>
            <a:normAutofit fontScale="90000"/>
          </a:bodyPr>
          <a:lstStyle/>
          <a:p>
            <a:r>
              <a:rPr lang="zh-CN" altLang="en-US" dirty="0"/>
              <a:t>儿科处方点评案例分享（四）</a:t>
            </a:r>
            <a:endParaRPr kumimoji="1" lang="zh-CN" altLang="en-US" dirty="0"/>
          </a:p>
        </p:txBody>
      </p:sp>
      <p:graphicFrame>
        <p:nvGraphicFramePr>
          <p:cNvPr id="4" name="内容占位符 3"/>
          <p:cNvGraphicFramePr/>
          <p:nvPr/>
        </p:nvGraphicFramePr>
        <p:xfrm>
          <a:off x="1919537" y="1412775"/>
          <a:ext cx="8496944" cy="4035468"/>
        </p:xfrm>
        <a:graphic>
          <a:graphicData uri="http://schemas.openxmlformats.org/drawingml/2006/table">
            <a:tbl>
              <a:tblPr firstRow="1" bandRow="1">
                <a:tableStyleId>{5940675A-B579-460E-94D1-54222C63F5DA}</a:tableStyleId>
              </a:tblPr>
              <a:tblGrid>
                <a:gridCol w="721508">
                  <a:extLst>
                    <a:ext uri="{9D8B030D-6E8A-4147-A177-3AD203B41FA5}">
                      <a16:colId xmlns:a16="http://schemas.microsoft.com/office/drawing/2014/main" val="20000"/>
                    </a:ext>
                  </a:extLst>
                </a:gridCol>
                <a:gridCol w="537372">
                  <a:extLst>
                    <a:ext uri="{9D8B030D-6E8A-4147-A177-3AD203B41FA5}">
                      <a16:colId xmlns:a16="http://schemas.microsoft.com/office/drawing/2014/main" val="20001"/>
                    </a:ext>
                  </a:extLst>
                </a:gridCol>
                <a:gridCol w="1429377">
                  <a:extLst>
                    <a:ext uri="{9D8B030D-6E8A-4147-A177-3AD203B41FA5}">
                      <a16:colId xmlns:a16="http://schemas.microsoft.com/office/drawing/2014/main" val="20002"/>
                    </a:ext>
                  </a:extLst>
                </a:gridCol>
                <a:gridCol w="900968">
                  <a:extLst>
                    <a:ext uri="{9D8B030D-6E8A-4147-A177-3AD203B41FA5}">
                      <a16:colId xmlns:a16="http://schemas.microsoft.com/office/drawing/2014/main" val="20003"/>
                    </a:ext>
                  </a:extLst>
                </a:gridCol>
                <a:gridCol w="681221">
                  <a:extLst>
                    <a:ext uri="{9D8B030D-6E8A-4147-A177-3AD203B41FA5}">
                      <a16:colId xmlns:a16="http://schemas.microsoft.com/office/drawing/2014/main" val="20004"/>
                    </a:ext>
                  </a:extLst>
                </a:gridCol>
                <a:gridCol w="900968">
                  <a:extLst>
                    <a:ext uri="{9D8B030D-6E8A-4147-A177-3AD203B41FA5}">
                      <a16:colId xmlns:a16="http://schemas.microsoft.com/office/drawing/2014/main" val="20005"/>
                    </a:ext>
                  </a:extLst>
                </a:gridCol>
                <a:gridCol w="3325530">
                  <a:extLst>
                    <a:ext uri="{9D8B030D-6E8A-4147-A177-3AD203B41FA5}">
                      <a16:colId xmlns:a16="http://schemas.microsoft.com/office/drawing/2014/main" val="20006"/>
                    </a:ext>
                  </a:extLst>
                </a:gridCol>
              </a:tblGrid>
              <a:tr h="324430">
                <a:tc gridSpan="6">
                  <a:txBody>
                    <a:bodyPr/>
                    <a:lstStyle/>
                    <a:p>
                      <a:r>
                        <a:rPr lang="zh-CN" altLang="en-US" sz="1400" dirty="0">
                          <a:latin typeface="黑体" panose="02010609060101010101" charset="-122"/>
                          <a:ea typeface="黑体" panose="02010609060101010101" charset="-122"/>
                        </a:rPr>
                        <a:t>科别：儿科</a:t>
                      </a: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p>
                      <a:pPr algn="r"/>
                      <a:r>
                        <a:rPr lang="en-US" altLang="zh-CN" sz="1400" dirty="0">
                          <a:latin typeface="黑体" panose="02010609060101010101" charset="-122"/>
                          <a:ea typeface="黑体" panose="02010609060101010101" charset="-122"/>
                        </a:rPr>
                        <a:t>XXXX</a:t>
                      </a:r>
                      <a:r>
                        <a:rPr lang="zh-CN" altLang="en-US" sz="1400" dirty="0">
                          <a:latin typeface="黑体" panose="02010609060101010101" charset="-122"/>
                          <a:ea typeface="黑体" panose="02010609060101010101" charset="-122"/>
                        </a:rPr>
                        <a:t>年</a:t>
                      </a:r>
                      <a:r>
                        <a:rPr lang="en-US" altLang="zh-CN" sz="1400" dirty="0">
                          <a:latin typeface="黑体" panose="02010609060101010101" charset="-122"/>
                          <a:ea typeface="黑体" panose="02010609060101010101" charset="-122"/>
                        </a:rPr>
                        <a:t>XX</a:t>
                      </a:r>
                      <a:r>
                        <a:rPr lang="zh-CN" altLang="en-US" sz="1400" dirty="0">
                          <a:latin typeface="黑体" panose="02010609060101010101" charset="-122"/>
                          <a:ea typeface="黑体" panose="02010609060101010101" charset="-122"/>
                        </a:rPr>
                        <a:t>月</a:t>
                      </a:r>
                      <a:r>
                        <a:rPr lang="en-US" altLang="zh-CN" sz="1400" dirty="0">
                          <a:latin typeface="黑体" panose="02010609060101010101" charset="-122"/>
                          <a:ea typeface="黑体" panose="02010609060101010101" charset="-122"/>
                        </a:rPr>
                        <a:t>XX</a:t>
                      </a:r>
                      <a:r>
                        <a:rPr lang="zh-CN" altLang="en-US" sz="1400" dirty="0">
                          <a:latin typeface="黑体" panose="02010609060101010101" charset="-122"/>
                          <a:ea typeface="黑体" panose="02010609060101010101" charset="-122"/>
                        </a:rPr>
                        <a:t>日</a:t>
                      </a:r>
                    </a:p>
                  </a:txBody>
                  <a:tcPr marL="68580" marR="68580" marT="34290" marB="34290"/>
                </a:tc>
                <a:extLst>
                  <a:ext uri="{0D108BD9-81ED-4DB2-BD59-A6C34878D82A}">
                    <a16:rowId xmlns:a16="http://schemas.microsoft.com/office/drawing/2014/main" val="10000"/>
                  </a:ext>
                </a:extLst>
              </a:tr>
              <a:tr h="324430">
                <a:tc>
                  <a:txBody>
                    <a:bodyPr/>
                    <a:lstStyle/>
                    <a:p>
                      <a:r>
                        <a:rPr lang="zh-CN" altLang="en-US" sz="1400" dirty="0">
                          <a:latin typeface="黑体" panose="02010609060101010101" charset="-122"/>
                          <a:ea typeface="黑体" panose="02010609060101010101" charset="-122"/>
                        </a:rPr>
                        <a:t>姓名</a:t>
                      </a:r>
                    </a:p>
                  </a:txBody>
                  <a:tcPr marL="68580" marR="68580" marT="34290" marB="34290"/>
                </a:tc>
                <a:tc>
                  <a:txBody>
                    <a:bodyPr/>
                    <a:lstStyle/>
                    <a:p>
                      <a:r>
                        <a:rPr lang="en-US" altLang="zh-CN" sz="1400" dirty="0">
                          <a:latin typeface="黑体" panose="02010609060101010101" charset="-122"/>
                          <a:ea typeface="黑体" panose="02010609060101010101" charset="-122"/>
                        </a:rPr>
                        <a:t>XXX</a:t>
                      </a:r>
                      <a:endParaRPr lang="zh-CN" altLang="en-US" sz="1400" dirty="0">
                        <a:latin typeface="黑体" panose="02010609060101010101" charset="-122"/>
                        <a:ea typeface="黑体" panose="02010609060101010101" charset="-122"/>
                      </a:endParaRPr>
                    </a:p>
                  </a:txBody>
                  <a:tcPr marL="68580" marR="68580" marT="34290" marB="34290"/>
                </a:tc>
                <a:tc>
                  <a:txBody>
                    <a:bodyPr/>
                    <a:lstStyle/>
                    <a:p>
                      <a:r>
                        <a:rPr lang="zh-CN" altLang="en-US" sz="1400" dirty="0">
                          <a:latin typeface="黑体" panose="02010609060101010101" charset="-122"/>
                          <a:ea typeface="黑体" panose="02010609060101010101" charset="-122"/>
                        </a:rPr>
                        <a:t>性别</a:t>
                      </a:r>
                    </a:p>
                  </a:txBody>
                  <a:tcPr marL="68580" marR="68580" marT="34290" marB="34290"/>
                </a:tc>
                <a:tc>
                  <a:txBody>
                    <a:bodyPr/>
                    <a:lstStyle/>
                    <a:p>
                      <a:r>
                        <a:rPr lang="zh-CN" altLang="en-US" sz="1400" dirty="0">
                          <a:latin typeface="黑体" panose="02010609060101010101" charset="-122"/>
                          <a:ea typeface="黑体" panose="02010609060101010101" charset="-122"/>
                        </a:rPr>
                        <a:t>女</a:t>
                      </a:r>
                    </a:p>
                  </a:txBody>
                  <a:tcPr marL="68580" marR="68580" marT="34290" marB="34290"/>
                </a:tc>
                <a:tc>
                  <a:txBody>
                    <a:bodyPr/>
                    <a:lstStyle/>
                    <a:p>
                      <a:r>
                        <a:rPr lang="zh-CN" altLang="en-US" sz="1400" dirty="0">
                          <a:latin typeface="黑体" panose="02010609060101010101" charset="-122"/>
                          <a:ea typeface="黑体" panose="02010609060101010101" charset="-122"/>
                        </a:rPr>
                        <a:t>年龄</a:t>
                      </a:r>
                    </a:p>
                  </a:txBody>
                  <a:tcPr marL="68580" marR="68580" marT="34290" marB="34290"/>
                </a:tc>
                <a:tc>
                  <a:txBody>
                    <a:bodyPr/>
                    <a:lstStyle/>
                    <a:p>
                      <a:r>
                        <a:rPr lang="en-US" altLang="zh-CN" sz="1400" dirty="0">
                          <a:latin typeface="黑体" panose="02010609060101010101" charset="-122"/>
                          <a:ea typeface="黑体" panose="02010609060101010101" charset="-122"/>
                        </a:rPr>
                        <a:t>1.5</a:t>
                      </a:r>
                      <a:r>
                        <a:rPr lang="zh-CN" altLang="en-US" sz="1400" dirty="0">
                          <a:latin typeface="黑体" panose="02010609060101010101" charset="-122"/>
                          <a:ea typeface="黑体" panose="02010609060101010101" charset="-122"/>
                        </a:rPr>
                        <a:t>岁</a:t>
                      </a:r>
                    </a:p>
                  </a:txBody>
                  <a:tcPr marL="68580" marR="68580" marT="34290" marB="34290"/>
                </a:tc>
                <a:tc>
                  <a:txBody>
                    <a:bodyPr/>
                    <a:lstStyle/>
                    <a:p>
                      <a:r>
                        <a:rPr lang="zh-CN" altLang="en-US" sz="1400" dirty="0">
                          <a:latin typeface="黑体" panose="02010609060101010101" charset="-122"/>
                          <a:ea typeface="黑体" panose="02010609060101010101" charset="-122"/>
                        </a:rPr>
                        <a:t>体重</a:t>
                      </a:r>
                      <a:r>
                        <a:rPr lang="en-US" altLang="zh-CN" sz="1400" dirty="0">
                          <a:latin typeface="黑体" panose="02010609060101010101" charset="-122"/>
                          <a:ea typeface="黑体" panose="02010609060101010101" charset="-122"/>
                        </a:rPr>
                        <a:t>11kg</a:t>
                      </a:r>
                      <a:endParaRPr lang="zh-CN" altLang="en-US" sz="1400" dirty="0">
                        <a:latin typeface="黑体" panose="02010609060101010101" charset="-122"/>
                        <a:ea typeface="黑体" panose="02010609060101010101" charset="-122"/>
                      </a:endParaRPr>
                    </a:p>
                  </a:txBody>
                  <a:tcPr marL="68580" marR="68580" marT="34290" marB="34290"/>
                </a:tc>
                <a:extLst>
                  <a:ext uri="{0D108BD9-81ED-4DB2-BD59-A6C34878D82A}">
                    <a16:rowId xmlns:a16="http://schemas.microsoft.com/office/drawing/2014/main" val="10001"/>
                  </a:ext>
                </a:extLst>
              </a:tr>
              <a:tr h="3066562">
                <a:tc gridSpan="2">
                  <a:txBody>
                    <a:bodyPr/>
                    <a:lstStyle/>
                    <a:p>
                      <a:r>
                        <a:rPr lang="zh-CN" altLang="en-US" sz="1400" dirty="0">
                          <a:latin typeface="黑体" panose="02010609060101010101" charset="-122"/>
                          <a:ea typeface="黑体" panose="02010609060101010101" charset="-122"/>
                        </a:rPr>
                        <a:t>诊断：</a:t>
                      </a:r>
                      <a:endParaRPr lang="en-US" altLang="zh-CN" sz="1400" dirty="0">
                        <a:latin typeface="黑体" panose="02010609060101010101" charset="-122"/>
                        <a:ea typeface="黑体" panose="02010609060101010101" charset="-122"/>
                      </a:endParaRPr>
                    </a:p>
                    <a:p>
                      <a:r>
                        <a:rPr lang="zh-CN" altLang="en-US" sz="1400" dirty="0">
                          <a:latin typeface="黑体" panose="02010609060101010101" charset="-122"/>
                          <a:ea typeface="黑体" panose="02010609060101010101" charset="-122"/>
                        </a:rPr>
                        <a:t>疱疹性咽颊炎</a:t>
                      </a:r>
                    </a:p>
                    <a:p>
                      <a:endParaRPr lang="zh-CN" altLang="en-US" sz="1400" dirty="0">
                        <a:latin typeface="黑体" panose="02010609060101010101" charset="-122"/>
                        <a:ea typeface="黑体" panose="02010609060101010101" charset="-122"/>
                      </a:endParaRPr>
                    </a:p>
                    <a:p>
                      <a:endParaRPr lang="zh-CN" altLang="en-US" sz="1400" dirty="0">
                        <a:latin typeface="黑体" panose="02010609060101010101" charset="-122"/>
                        <a:ea typeface="黑体" panose="02010609060101010101" charset="-122"/>
                      </a:endParaRPr>
                    </a:p>
                    <a:p>
                      <a:r>
                        <a:rPr lang="zh-CN" altLang="en-US" sz="1400" dirty="0">
                          <a:latin typeface="黑体" panose="02010609060101010101" charset="-122"/>
                          <a:ea typeface="黑体" panose="02010609060101010101" charset="-122"/>
                        </a:rPr>
                        <a:t>过敏：</a:t>
                      </a:r>
                    </a:p>
                  </a:txBody>
                  <a:tcPr marL="68580" marR="68580" marT="34290" marB="34290"/>
                </a:tc>
                <a:tc hMerge="1">
                  <a:txBody>
                    <a:bodyPr/>
                    <a:lstStyle/>
                    <a:p>
                      <a:endParaRPr lang="zh-CN"/>
                    </a:p>
                  </a:txBody>
                  <a:tcPr/>
                </a:tc>
                <a:tc gridSpan="5">
                  <a:txBody>
                    <a:bodyPr/>
                    <a:lstStyle/>
                    <a:p>
                      <a:r>
                        <a:rPr lang="en-US" altLang="zh-CN" sz="1400" dirty="0">
                          <a:latin typeface="黑体" panose="02010609060101010101" charset="-122"/>
                          <a:ea typeface="黑体" panose="02010609060101010101" charset="-122"/>
                        </a:rPr>
                        <a:t>R</a:t>
                      </a:r>
                      <a:r>
                        <a:rPr lang="zh-CN" altLang="en-US" sz="1400" dirty="0">
                          <a:latin typeface="黑体" panose="02010609060101010101" charset="-122"/>
                          <a:ea typeface="黑体" panose="02010609060101010101" charset="-122"/>
                        </a:rPr>
                        <a:t>：</a:t>
                      </a:r>
                      <a:endParaRPr lang="en-US" altLang="zh-CN" sz="14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r>
                        <a:rPr lang="zh-CN" altLang="en-US" sz="140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奥司他韦颗粒     </a:t>
                      </a:r>
                      <a:r>
                        <a:rPr lang="en-US" altLang="zh-CN" sz="1800" dirty="0">
                          <a:latin typeface="黑体" panose="02010609060101010101" charset="-122"/>
                          <a:ea typeface="黑体" panose="02010609060101010101" charset="-122"/>
                        </a:rPr>
                        <a:t>15mg/</a:t>
                      </a:r>
                      <a:r>
                        <a:rPr lang="zh-CN" altLang="en-US" sz="1800" dirty="0">
                          <a:latin typeface="黑体" panose="02010609060101010101" charset="-122"/>
                          <a:ea typeface="黑体" panose="02010609060101010101" charset="-122"/>
                        </a:rPr>
                        <a:t>袋    </a:t>
                      </a:r>
                      <a:r>
                        <a:rPr lang="en-US" altLang="zh-CN" sz="1800" dirty="0">
                          <a:latin typeface="黑体" panose="02010609060101010101" charset="-122"/>
                          <a:ea typeface="黑体" panose="02010609060101010101" charset="-122"/>
                        </a:rPr>
                        <a:t>30mg</a:t>
                      </a:r>
                      <a:r>
                        <a:rPr lang="zh-CN" altLang="en-US" sz="1800" baseline="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每天</a:t>
                      </a:r>
                      <a:r>
                        <a:rPr lang="en-US" altLang="zh-CN" sz="1800" dirty="0">
                          <a:latin typeface="黑体" panose="02010609060101010101" charset="-122"/>
                          <a:ea typeface="黑体" panose="02010609060101010101" charset="-122"/>
                        </a:rPr>
                        <a:t>2</a:t>
                      </a:r>
                      <a:r>
                        <a:rPr lang="zh-CN" altLang="en-US" sz="1800" dirty="0">
                          <a:latin typeface="黑体" panose="02010609060101010101" charset="-122"/>
                          <a:ea typeface="黑体" panose="02010609060101010101" charset="-122"/>
                        </a:rPr>
                        <a:t>次</a:t>
                      </a:r>
                      <a:r>
                        <a:rPr lang="en-US" altLang="zh-CN" sz="1800" dirty="0">
                          <a:latin typeface="黑体" panose="02010609060101010101" charset="-122"/>
                          <a:ea typeface="黑体" panose="02010609060101010101" charset="-122"/>
                        </a:rPr>
                        <a:t>X5</a:t>
                      </a:r>
                      <a:r>
                        <a:rPr lang="zh-CN" altLang="en-US" sz="1800" dirty="0">
                          <a:latin typeface="黑体" panose="02010609060101010101" charset="-122"/>
                          <a:ea typeface="黑体" panose="02010609060101010101" charset="-122"/>
                        </a:rPr>
                        <a:t>天，口服</a:t>
                      </a:r>
                    </a:p>
                    <a:p>
                      <a:r>
                        <a:rPr lang="zh-CN" altLang="en-US" sz="1800" dirty="0">
                          <a:latin typeface="黑体" panose="02010609060101010101" charset="-122"/>
                          <a:ea typeface="黑体" panose="02010609060101010101" charset="-122"/>
                        </a:rPr>
                        <a:t> 重组人</a:t>
                      </a:r>
                      <a:r>
                        <a:rPr lang="en-US" altLang="zh-CN" sz="1800" dirty="0">
                          <a:latin typeface="黑体" panose="02010609060101010101" charset="-122"/>
                          <a:ea typeface="黑体" panose="02010609060101010101" charset="-122"/>
                        </a:rPr>
                        <a:t>a1b</a:t>
                      </a:r>
                      <a:r>
                        <a:rPr lang="zh-CN" altLang="en-US" sz="1800" dirty="0">
                          <a:latin typeface="黑体" panose="02010609060101010101" charset="-122"/>
                          <a:ea typeface="黑体" panose="02010609060101010101" charset="-122"/>
                        </a:rPr>
                        <a:t>干扰素注射液   </a:t>
                      </a:r>
                      <a:r>
                        <a:rPr lang="en-US" altLang="zh-CN" sz="1800" dirty="0">
                          <a:latin typeface="黑体" panose="02010609060101010101" charset="-122"/>
                          <a:ea typeface="黑体" panose="02010609060101010101" charset="-122"/>
                        </a:rPr>
                        <a:t>40ug/</a:t>
                      </a:r>
                      <a:r>
                        <a:rPr lang="zh-CN" altLang="en-US" sz="1800" dirty="0">
                          <a:latin typeface="黑体" panose="02010609060101010101" charset="-122"/>
                          <a:ea typeface="黑体" panose="02010609060101010101" charset="-122"/>
                        </a:rPr>
                        <a:t>支    </a:t>
                      </a:r>
                      <a:r>
                        <a:rPr lang="en-US" altLang="zh-CN" sz="1800" dirty="0">
                          <a:latin typeface="黑体" panose="02010609060101010101" charset="-122"/>
                          <a:ea typeface="黑体" panose="02010609060101010101" charset="-122"/>
                        </a:rPr>
                        <a:t>22ug</a:t>
                      </a:r>
                      <a:r>
                        <a:rPr lang="zh-CN" altLang="en-US" sz="1800" dirty="0">
                          <a:latin typeface="黑体" panose="02010609060101010101" charset="-122"/>
                          <a:ea typeface="黑体" panose="02010609060101010101" charset="-122"/>
                        </a:rPr>
                        <a:t>  每天</a:t>
                      </a:r>
                      <a:r>
                        <a:rPr lang="en-US" altLang="zh-CN" sz="1800" dirty="0">
                          <a:latin typeface="黑体" panose="02010609060101010101" charset="-122"/>
                          <a:ea typeface="黑体" panose="02010609060101010101" charset="-122"/>
                        </a:rPr>
                        <a:t>2</a:t>
                      </a:r>
                      <a:r>
                        <a:rPr lang="zh-CN" altLang="en-US" sz="1800" dirty="0">
                          <a:latin typeface="黑体" panose="02010609060101010101" charset="-122"/>
                          <a:ea typeface="黑体" panose="02010609060101010101" charset="-122"/>
                        </a:rPr>
                        <a:t>次</a:t>
                      </a:r>
                      <a:r>
                        <a:rPr lang="en-US" altLang="zh-CN" sz="1800" dirty="0">
                          <a:latin typeface="黑体" panose="02010609060101010101" charset="-122"/>
                          <a:ea typeface="黑体" panose="02010609060101010101" charset="-122"/>
                        </a:rPr>
                        <a:t>X5</a:t>
                      </a:r>
                      <a:r>
                        <a:rPr lang="zh-CN" altLang="en-US" sz="1800" dirty="0">
                          <a:latin typeface="黑体" panose="02010609060101010101" charset="-122"/>
                          <a:ea typeface="黑体" panose="02010609060101010101" charset="-122"/>
                        </a:rPr>
                        <a:t>天，雾化</a:t>
                      </a:r>
                    </a:p>
                    <a:p>
                      <a:endParaRPr lang="en-US" altLang="zh-CN" sz="14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endParaRPr lang="en-US" altLang="zh-CN" sz="1400" dirty="0">
                        <a:latin typeface="黑体" panose="02010609060101010101" charset="-122"/>
                        <a:ea typeface="黑体" panose="02010609060101010101" charset="-122"/>
                      </a:endParaRPr>
                    </a:p>
                    <a:p>
                      <a:r>
                        <a:rPr lang="zh-CN" altLang="en-US" sz="1400" dirty="0">
                          <a:latin typeface="黑体" panose="02010609060101010101" charset="-122"/>
                          <a:ea typeface="黑体" panose="02010609060101010101" charset="-122"/>
                        </a:rPr>
                        <a:t>                              </a:t>
                      </a:r>
                      <a:r>
                        <a:rPr lang="zh-CN" altLang="en-US" sz="1200" dirty="0">
                          <a:latin typeface="黑体" panose="02010609060101010101" charset="-122"/>
                          <a:ea typeface="黑体" panose="02010609060101010101" charset="-122"/>
                        </a:rPr>
                        <a:t>医师签名（盖章）：</a:t>
                      </a:r>
                      <a:r>
                        <a:rPr lang="en-US" altLang="zh-CN" sz="1200" dirty="0">
                          <a:latin typeface="黑体" panose="02010609060101010101" charset="-122"/>
                          <a:ea typeface="黑体" panose="02010609060101010101" charset="-122"/>
                        </a:rPr>
                        <a:t>XXX     </a:t>
                      </a:r>
                      <a:endParaRPr lang="zh-CN" altLang="en-US" sz="1400" dirty="0">
                        <a:latin typeface="黑体" panose="02010609060101010101" charset="-122"/>
                        <a:ea typeface="黑体" panose="02010609060101010101"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2"/>
                  </a:ext>
                </a:extLst>
              </a:tr>
              <a:tr h="320046">
                <a:tc gridSpan="7">
                  <a:txBody>
                    <a:bodyPr/>
                    <a:lstStyle/>
                    <a:p>
                      <a:r>
                        <a:rPr lang="zh-CN" altLang="en-US" sz="1200" dirty="0">
                          <a:latin typeface="黑体" panose="02010609060101010101" charset="-122"/>
                          <a:ea typeface="黑体" panose="02010609060101010101" charset="-122"/>
                        </a:rPr>
                        <a:t>金额：</a:t>
                      </a:r>
                      <a:r>
                        <a:rPr lang="en-US" altLang="zh-CN" sz="1200" dirty="0">
                          <a:latin typeface="黑体" panose="02010609060101010101" charset="-122"/>
                          <a:ea typeface="黑体" panose="02010609060101010101" charset="-122"/>
                        </a:rPr>
                        <a:t>XXX       </a:t>
                      </a:r>
                      <a:r>
                        <a:rPr lang="zh-CN" altLang="en-US" sz="1200" dirty="0">
                          <a:latin typeface="黑体" panose="02010609060101010101" charset="-122"/>
                          <a:ea typeface="黑体" panose="02010609060101010101" charset="-122"/>
                        </a:rPr>
                        <a:t>审核</a:t>
                      </a:r>
                      <a:r>
                        <a:rPr lang="en-US" altLang="zh-CN" sz="1200" dirty="0">
                          <a:latin typeface="黑体" panose="02010609060101010101" charset="-122"/>
                          <a:ea typeface="黑体" panose="02010609060101010101" charset="-122"/>
                        </a:rPr>
                        <a:t>/</a:t>
                      </a:r>
                      <a:r>
                        <a:rPr lang="zh-CN" altLang="en-US" sz="1200" dirty="0">
                          <a:latin typeface="黑体" panose="02010609060101010101" charset="-122"/>
                          <a:ea typeface="黑体" panose="02010609060101010101" charset="-122"/>
                        </a:rPr>
                        <a:t>调配签名（盖章）：</a:t>
                      </a:r>
                      <a:r>
                        <a:rPr lang="en-US" altLang="zh-CN" sz="1200" dirty="0">
                          <a:latin typeface="黑体" panose="02010609060101010101" charset="-122"/>
                          <a:ea typeface="黑体" panose="02010609060101010101" charset="-122"/>
                        </a:rPr>
                        <a:t>XXX      </a:t>
                      </a:r>
                      <a:r>
                        <a:rPr lang="zh-CN" altLang="en-US" sz="1200" dirty="0">
                          <a:latin typeface="黑体" panose="02010609060101010101" charset="-122"/>
                          <a:ea typeface="黑体" panose="02010609060101010101" charset="-122"/>
                        </a:rPr>
                        <a:t>核对发药签名（盖章）：</a:t>
                      </a:r>
                      <a:r>
                        <a:rPr lang="en-US" altLang="zh-CN" sz="1200" dirty="0">
                          <a:latin typeface="黑体" panose="02010609060101010101" charset="-122"/>
                          <a:ea typeface="黑体" panose="02010609060101010101" charset="-122"/>
                        </a:rPr>
                        <a:t>XXX</a:t>
                      </a:r>
                      <a:endParaRPr lang="zh-CN" altLang="en-US" sz="1200" dirty="0">
                        <a:latin typeface="黑体" panose="02010609060101010101" charset="-122"/>
                        <a:ea typeface="黑体" panose="02010609060101010101"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4384" cy="255563"/>
          </a:xfrm>
        </p:spPr>
        <p:txBody>
          <a:bodyPr>
            <a:normAutofit fontScale="90000"/>
          </a:bodyPr>
          <a:lstStyle/>
          <a:p>
            <a:r>
              <a:rPr kumimoji="1" lang="zh-CN" altLang="en-US" dirty="0"/>
              <a:t>常见儿科抗病毒药物</a:t>
            </a:r>
          </a:p>
        </p:txBody>
      </p:sp>
      <p:graphicFrame>
        <p:nvGraphicFramePr>
          <p:cNvPr id="4" name="object 6"/>
          <p:cNvGraphicFramePr>
            <a:graphicFrameLocks noGrp="1"/>
          </p:cNvGraphicFramePr>
          <p:nvPr/>
        </p:nvGraphicFramePr>
        <p:xfrm>
          <a:off x="2063551" y="1484784"/>
          <a:ext cx="8133636" cy="3952240"/>
        </p:xfrm>
        <a:graphic>
          <a:graphicData uri="http://schemas.openxmlformats.org/drawingml/2006/table">
            <a:tbl>
              <a:tblPr firstRow="1" bandRow="1">
                <a:tableStyleId>{2D5ABB26-0587-4C30-8999-92F81FD0307C}</a:tableStyleId>
              </a:tblPr>
              <a:tblGrid>
                <a:gridCol w="345630">
                  <a:extLst>
                    <a:ext uri="{9D8B030D-6E8A-4147-A177-3AD203B41FA5}">
                      <a16:colId xmlns:a16="http://schemas.microsoft.com/office/drawing/2014/main" val="20000"/>
                    </a:ext>
                  </a:extLst>
                </a:gridCol>
                <a:gridCol w="1454571">
                  <a:extLst>
                    <a:ext uri="{9D8B030D-6E8A-4147-A177-3AD203B41FA5}">
                      <a16:colId xmlns:a16="http://schemas.microsoft.com/office/drawing/2014/main" val="20001"/>
                    </a:ext>
                  </a:extLst>
                </a:gridCol>
                <a:gridCol w="1408719">
                  <a:extLst>
                    <a:ext uri="{9D8B030D-6E8A-4147-A177-3AD203B41FA5}">
                      <a16:colId xmlns:a16="http://schemas.microsoft.com/office/drawing/2014/main" val="20002"/>
                    </a:ext>
                  </a:extLst>
                </a:gridCol>
                <a:gridCol w="1470065">
                  <a:extLst>
                    <a:ext uri="{9D8B030D-6E8A-4147-A177-3AD203B41FA5}">
                      <a16:colId xmlns:a16="http://schemas.microsoft.com/office/drawing/2014/main" val="20003"/>
                    </a:ext>
                  </a:extLst>
                </a:gridCol>
                <a:gridCol w="3454651">
                  <a:extLst>
                    <a:ext uri="{9D8B030D-6E8A-4147-A177-3AD203B41FA5}">
                      <a16:colId xmlns:a16="http://schemas.microsoft.com/office/drawing/2014/main" val="20004"/>
                    </a:ext>
                  </a:extLst>
                </a:gridCol>
              </a:tblGrid>
              <a:tr h="400050">
                <a:tc>
                  <a:txBody>
                    <a:bodyPr/>
                    <a:lstStyle/>
                    <a:p>
                      <a:pPr marL="97155">
                        <a:lnSpc>
                          <a:spcPct val="100000"/>
                        </a:lnSpc>
                        <a:spcBef>
                          <a:spcPts val="320"/>
                        </a:spcBef>
                      </a:pPr>
                      <a:r>
                        <a:rPr sz="1800" dirty="0">
                          <a:solidFill>
                            <a:srgbClr val="FFFFFF"/>
                          </a:solidFill>
                          <a:latin typeface="Noto Sans CJK JP Regular"/>
                          <a:cs typeface="Noto Sans CJK JP Regular"/>
                        </a:rPr>
                        <a:t>序号</a:t>
                      </a:r>
                      <a:endParaRPr sz="1800" dirty="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solidFill>
                      <a:srgbClr val="A6446F"/>
                    </a:solidFill>
                  </a:tcPr>
                </a:tc>
                <a:tc>
                  <a:txBody>
                    <a:bodyPr/>
                    <a:lstStyle/>
                    <a:p>
                      <a:pPr marL="97790">
                        <a:lnSpc>
                          <a:spcPct val="100000"/>
                        </a:lnSpc>
                        <a:spcBef>
                          <a:spcPts val="320"/>
                        </a:spcBef>
                      </a:pPr>
                      <a:r>
                        <a:rPr sz="1800" dirty="0">
                          <a:solidFill>
                            <a:srgbClr val="FFFFFF"/>
                          </a:solidFill>
                          <a:latin typeface="Noto Sans CJK JP Regular"/>
                          <a:cs typeface="Noto Sans CJK JP Regular"/>
                        </a:rPr>
                        <a:t>疾病名称</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solidFill>
                      <a:srgbClr val="A6446F"/>
                    </a:solidFill>
                  </a:tcPr>
                </a:tc>
                <a:tc>
                  <a:txBody>
                    <a:bodyPr/>
                    <a:lstStyle/>
                    <a:p>
                      <a:pPr marL="97790">
                        <a:lnSpc>
                          <a:spcPct val="100000"/>
                        </a:lnSpc>
                        <a:spcBef>
                          <a:spcPts val="320"/>
                        </a:spcBef>
                      </a:pPr>
                      <a:r>
                        <a:rPr sz="1800" dirty="0">
                          <a:solidFill>
                            <a:srgbClr val="FFFFFF"/>
                          </a:solidFill>
                          <a:latin typeface="Noto Sans CJK JP Regular"/>
                          <a:cs typeface="Noto Sans CJK JP Regular"/>
                        </a:rPr>
                        <a:t>病毒名称</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solidFill>
                      <a:srgbClr val="A6446F"/>
                    </a:solidFill>
                  </a:tcPr>
                </a:tc>
                <a:tc>
                  <a:txBody>
                    <a:bodyPr/>
                    <a:lstStyle/>
                    <a:p>
                      <a:pPr marL="97155">
                        <a:lnSpc>
                          <a:spcPct val="100000"/>
                        </a:lnSpc>
                        <a:spcBef>
                          <a:spcPts val="320"/>
                        </a:spcBef>
                      </a:pPr>
                      <a:r>
                        <a:rPr sz="1800" dirty="0">
                          <a:solidFill>
                            <a:srgbClr val="FFFFFF"/>
                          </a:solidFill>
                          <a:latin typeface="Noto Sans CJK JP Regular"/>
                          <a:cs typeface="Noto Sans CJK JP Regular"/>
                        </a:rPr>
                        <a:t>病毒类型</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solidFill>
                      <a:srgbClr val="A6446F"/>
                    </a:solidFill>
                  </a:tcPr>
                </a:tc>
                <a:tc>
                  <a:txBody>
                    <a:bodyPr/>
                    <a:lstStyle/>
                    <a:p>
                      <a:pPr marL="97155">
                        <a:lnSpc>
                          <a:spcPct val="100000"/>
                        </a:lnSpc>
                        <a:spcBef>
                          <a:spcPts val="320"/>
                        </a:spcBef>
                      </a:pPr>
                      <a:r>
                        <a:rPr sz="1800" dirty="0">
                          <a:solidFill>
                            <a:srgbClr val="FFFFFF"/>
                          </a:solidFill>
                          <a:latin typeface="Noto Sans CJK JP Regular"/>
                          <a:cs typeface="Noto Sans CJK JP Regular"/>
                        </a:rPr>
                        <a:t>抗病毒药物</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solidFill>
                      <a:srgbClr val="A6446F"/>
                    </a:solidFill>
                  </a:tcPr>
                </a:tc>
                <a:extLst>
                  <a:ext uri="{0D108BD9-81ED-4DB2-BD59-A6C34878D82A}">
                    <a16:rowId xmlns:a16="http://schemas.microsoft.com/office/drawing/2014/main" val="10000"/>
                  </a:ext>
                </a:extLst>
              </a:tr>
              <a:tr h="361315">
                <a:tc>
                  <a:txBody>
                    <a:bodyPr/>
                    <a:lstStyle/>
                    <a:p>
                      <a:pPr marL="97155">
                        <a:lnSpc>
                          <a:spcPct val="100000"/>
                        </a:lnSpc>
                        <a:spcBef>
                          <a:spcPts val="110"/>
                        </a:spcBef>
                      </a:pPr>
                      <a:r>
                        <a:rPr sz="1800" dirty="0">
                          <a:latin typeface="Trebuchet MS" panose="020B0603020202020204"/>
                          <a:cs typeface="Trebuchet MS" panose="020B0603020202020204"/>
                        </a:rPr>
                        <a:t>1</a:t>
                      </a:r>
                      <a:endParaRPr sz="1800">
                        <a:latin typeface="Trebuchet MS" panose="020B0603020202020204"/>
                        <a:cs typeface="Trebuchet MS" panose="020B0603020202020204"/>
                      </a:endParaRPr>
                    </a:p>
                  </a:txBody>
                  <a:tcPr marL="0" marR="0" marT="13970" marB="0">
                    <a:lnL w="12700">
                      <a:solidFill>
                        <a:srgbClr val="FFFFFF"/>
                      </a:solidFill>
                      <a:prstDash val="solid"/>
                    </a:lnL>
                    <a:lnR w="12700">
                      <a:solidFill>
                        <a:srgbClr val="FFFFFF"/>
                      </a:solidFill>
                      <a:prstDash val="solid"/>
                    </a:lnR>
                    <a:lnB w="12700">
                      <a:solidFill>
                        <a:srgbClr val="FFFFFF"/>
                      </a:solidFill>
                      <a:prstDash val="solid"/>
                    </a:lnB>
                    <a:solidFill>
                      <a:srgbClr val="E0CFD4"/>
                    </a:solidFill>
                  </a:tcPr>
                </a:tc>
                <a:tc>
                  <a:txBody>
                    <a:bodyPr/>
                    <a:lstStyle/>
                    <a:p>
                      <a:pPr marL="97790">
                        <a:lnSpc>
                          <a:spcPct val="100000"/>
                        </a:lnSpc>
                        <a:spcBef>
                          <a:spcPts val="170"/>
                        </a:spcBef>
                      </a:pPr>
                      <a:r>
                        <a:rPr sz="1800" dirty="0">
                          <a:latin typeface="Noto Sans CJK JP Regular"/>
                          <a:cs typeface="Noto Sans CJK JP Regular"/>
                        </a:rPr>
                        <a:t>流行性感冒</a:t>
                      </a:r>
                      <a:endParaRPr sz="1800">
                        <a:latin typeface="Noto Sans CJK JP Regular"/>
                        <a:cs typeface="Noto Sans CJK JP Regular"/>
                      </a:endParaRPr>
                    </a:p>
                  </a:txBody>
                  <a:tcPr marL="0" marR="0" marT="21590" marB="0">
                    <a:lnL w="12700">
                      <a:solidFill>
                        <a:srgbClr val="FFFFFF"/>
                      </a:solidFill>
                      <a:prstDash val="solid"/>
                    </a:lnL>
                    <a:lnR w="12700">
                      <a:solidFill>
                        <a:srgbClr val="FFFFFF"/>
                      </a:solidFill>
                      <a:prstDash val="solid"/>
                    </a:lnR>
                    <a:lnB w="12700">
                      <a:solidFill>
                        <a:srgbClr val="FFFFFF"/>
                      </a:solidFill>
                      <a:prstDash val="solid"/>
                    </a:lnB>
                    <a:solidFill>
                      <a:srgbClr val="E0CFD4"/>
                    </a:solidFill>
                  </a:tcPr>
                </a:tc>
                <a:tc>
                  <a:txBody>
                    <a:bodyPr/>
                    <a:lstStyle/>
                    <a:p>
                      <a:pPr marL="97790">
                        <a:lnSpc>
                          <a:spcPct val="100000"/>
                        </a:lnSpc>
                        <a:spcBef>
                          <a:spcPts val="170"/>
                        </a:spcBef>
                      </a:pPr>
                      <a:r>
                        <a:rPr sz="1800" dirty="0">
                          <a:latin typeface="Noto Sans CJK JP Regular"/>
                          <a:cs typeface="Noto Sans CJK JP Regular"/>
                        </a:rPr>
                        <a:t>流感病毒</a:t>
                      </a:r>
                      <a:endParaRPr sz="1800">
                        <a:latin typeface="Noto Sans CJK JP Regular"/>
                        <a:cs typeface="Noto Sans CJK JP Regular"/>
                      </a:endParaRPr>
                    </a:p>
                  </a:txBody>
                  <a:tcPr marL="0" marR="0" marT="21590" marB="0">
                    <a:lnL w="12700">
                      <a:solidFill>
                        <a:srgbClr val="FFFFFF"/>
                      </a:solidFill>
                      <a:prstDash val="solid"/>
                    </a:lnL>
                    <a:lnR w="12700">
                      <a:solidFill>
                        <a:srgbClr val="FFFFFF"/>
                      </a:solidFill>
                      <a:prstDash val="solid"/>
                    </a:lnR>
                    <a:lnB w="12700">
                      <a:solidFill>
                        <a:srgbClr val="FFFFFF"/>
                      </a:solidFill>
                      <a:prstDash val="solid"/>
                    </a:lnB>
                    <a:solidFill>
                      <a:srgbClr val="E0CFD4"/>
                    </a:solidFill>
                  </a:tcPr>
                </a:tc>
                <a:tc>
                  <a:txBody>
                    <a:bodyPr/>
                    <a:lstStyle/>
                    <a:p>
                      <a:pPr marL="97155">
                        <a:lnSpc>
                          <a:spcPct val="100000"/>
                        </a:lnSpc>
                        <a:spcBef>
                          <a:spcPts val="170"/>
                        </a:spcBef>
                      </a:pPr>
                      <a:r>
                        <a:rPr sz="1800" spc="195" dirty="0">
                          <a:latin typeface="Noto Sans CJK JP Regular"/>
                          <a:cs typeface="Noto Sans CJK JP Regular"/>
                        </a:rPr>
                        <a:t>RNA</a:t>
                      </a:r>
                      <a:r>
                        <a:rPr sz="1800" dirty="0">
                          <a:latin typeface="Noto Sans CJK JP Regular"/>
                          <a:cs typeface="Noto Sans CJK JP Regular"/>
                        </a:rPr>
                        <a:t>病毒</a:t>
                      </a:r>
                      <a:endParaRPr sz="1800">
                        <a:latin typeface="Noto Sans CJK JP Regular"/>
                        <a:cs typeface="Noto Sans CJK JP Regular"/>
                      </a:endParaRPr>
                    </a:p>
                  </a:txBody>
                  <a:tcPr marL="0" marR="0" marT="21590" marB="0">
                    <a:lnL w="12700">
                      <a:solidFill>
                        <a:srgbClr val="FFFFFF"/>
                      </a:solidFill>
                      <a:prstDash val="solid"/>
                    </a:lnL>
                    <a:lnR w="12700">
                      <a:solidFill>
                        <a:srgbClr val="FFFFFF"/>
                      </a:solidFill>
                      <a:prstDash val="solid"/>
                    </a:lnR>
                    <a:lnB w="12700">
                      <a:solidFill>
                        <a:srgbClr val="FFFFFF"/>
                      </a:solidFill>
                      <a:prstDash val="solid"/>
                    </a:lnB>
                    <a:solidFill>
                      <a:srgbClr val="E0CFD4"/>
                    </a:solidFill>
                  </a:tcPr>
                </a:tc>
                <a:tc>
                  <a:txBody>
                    <a:bodyPr/>
                    <a:lstStyle/>
                    <a:p>
                      <a:pPr marL="97155">
                        <a:lnSpc>
                          <a:spcPct val="100000"/>
                        </a:lnSpc>
                        <a:spcBef>
                          <a:spcPts val="170"/>
                        </a:spcBef>
                      </a:pPr>
                      <a:r>
                        <a:rPr sz="1800" dirty="0">
                          <a:latin typeface="Noto Sans CJK JP Regular"/>
                          <a:cs typeface="Noto Sans CJK JP Regular"/>
                        </a:rPr>
                        <a:t>神经氨酸酶抑制剂（奥司他韦、帕拉米韦、扎那米韦</a:t>
                      </a:r>
                      <a:endParaRPr sz="1800">
                        <a:latin typeface="Noto Sans CJK JP Regular"/>
                        <a:cs typeface="Noto Sans CJK JP Regular"/>
                      </a:endParaRPr>
                    </a:p>
                  </a:txBody>
                  <a:tcPr marL="0" marR="0" marT="21590" marB="0">
                    <a:lnL w="12700">
                      <a:solidFill>
                        <a:srgbClr val="FFFFFF"/>
                      </a:solidFill>
                      <a:prstDash val="solid"/>
                    </a:lnL>
                    <a:lnR w="12700">
                      <a:solidFill>
                        <a:srgbClr val="FFFFFF"/>
                      </a:solidFill>
                      <a:prstDash val="solid"/>
                    </a:lnR>
                    <a:lnB w="12700">
                      <a:solidFill>
                        <a:srgbClr val="FFFFFF"/>
                      </a:solidFill>
                      <a:prstDash val="solid"/>
                    </a:lnB>
                    <a:solidFill>
                      <a:srgbClr val="E0CFD4"/>
                    </a:solidFill>
                  </a:tcPr>
                </a:tc>
                <a:extLst>
                  <a:ext uri="{0D108BD9-81ED-4DB2-BD59-A6C34878D82A}">
                    <a16:rowId xmlns:a16="http://schemas.microsoft.com/office/drawing/2014/main" val="10001"/>
                  </a:ext>
                </a:extLst>
              </a:tr>
              <a:tr h="381000">
                <a:tc>
                  <a:txBody>
                    <a:bodyPr/>
                    <a:lstStyle/>
                    <a:p>
                      <a:pPr marL="97155">
                        <a:lnSpc>
                          <a:spcPct val="100000"/>
                        </a:lnSpc>
                        <a:spcBef>
                          <a:spcPts val="260"/>
                        </a:spcBef>
                      </a:pPr>
                      <a:r>
                        <a:rPr sz="1800" dirty="0">
                          <a:latin typeface="Trebuchet MS" panose="020B0603020202020204"/>
                          <a:cs typeface="Trebuchet MS" panose="020B0603020202020204"/>
                        </a:rPr>
                        <a:t>2</a:t>
                      </a:r>
                      <a:endParaRPr sz="1800">
                        <a:latin typeface="Trebuchet MS" panose="020B0603020202020204"/>
                        <a:cs typeface="Trebuchet MS" panose="020B0603020202020204"/>
                      </a:endParaRPr>
                    </a:p>
                  </a:txBody>
                  <a:tcPr marL="0" marR="0" marT="330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a:lnSpc>
                          <a:spcPct val="100000"/>
                        </a:lnSpc>
                        <a:spcBef>
                          <a:spcPts val="320"/>
                        </a:spcBef>
                      </a:pPr>
                      <a:r>
                        <a:rPr sz="1800" dirty="0">
                          <a:latin typeface="Noto Sans CJK JP Regular"/>
                          <a:cs typeface="Noto Sans CJK JP Regular"/>
                        </a:rPr>
                        <a:t>病毒性腹泻</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a:lnSpc>
                          <a:spcPct val="100000"/>
                        </a:lnSpc>
                        <a:spcBef>
                          <a:spcPts val="320"/>
                        </a:spcBef>
                      </a:pPr>
                      <a:r>
                        <a:rPr sz="1800" dirty="0">
                          <a:latin typeface="Noto Sans CJK JP Regular"/>
                          <a:cs typeface="Noto Sans CJK JP Regular"/>
                        </a:rPr>
                        <a:t>轮状病毒、诺如病毒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320"/>
                        </a:spcBef>
                      </a:pPr>
                      <a:r>
                        <a:rPr sz="1800" spc="195" dirty="0">
                          <a:latin typeface="Noto Sans CJK JP Regular"/>
                          <a:cs typeface="Noto Sans CJK JP Regular"/>
                        </a:rPr>
                        <a:t>RNA</a:t>
                      </a:r>
                      <a:r>
                        <a:rPr sz="1800" dirty="0">
                          <a:latin typeface="Noto Sans CJK JP Regular"/>
                          <a:cs typeface="Noto Sans CJK JP Regular"/>
                        </a:rPr>
                        <a:t>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260"/>
                        </a:spcBef>
                      </a:pPr>
                      <a:r>
                        <a:rPr sz="1800" dirty="0">
                          <a:latin typeface="Trebuchet MS" panose="020B0603020202020204"/>
                          <a:cs typeface="Trebuchet MS" panose="020B0603020202020204"/>
                        </a:rPr>
                        <a:t>/</a:t>
                      </a:r>
                      <a:endParaRPr sz="1800">
                        <a:latin typeface="Trebuchet MS" panose="020B0603020202020204"/>
                        <a:cs typeface="Trebuchet MS" panose="020B0603020202020204"/>
                      </a:endParaRPr>
                    </a:p>
                  </a:txBody>
                  <a:tcPr marL="0" marR="0" marT="330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extLst>
                  <a:ext uri="{0D108BD9-81ED-4DB2-BD59-A6C34878D82A}">
                    <a16:rowId xmlns:a16="http://schemas.microsoft.com/office/drawing/2014/main" val="10002"/>
                  </a:ext>
                </a:extLst>
              </a:tr>
              <a:tr h="384810">
                <a:tc>
                  <a:txBody>
                    <a:bodyPr/>
                    <a:lstStyle/>
                    <a:p>
                      <a:pPr marL="97155">
                        <a:lnSpc>
                          <a:spcPct val="100000"/>
                        </a:lnSpc>
                        <a:spcBef>
                          <a:spcPts val="260"/>
                        </a:spcBef>
                      </a:pPr>
                      <a:r>
                        <a:rPr sz="1800" dirty="0">
                          <a:latin typeface="Trebuchet MS" panose="020B0603020202020204"/>
                          <a:cs typeface="Trebuchet MS" panose="020B0603020202020204"/>
                        </a:rPr>
                        <a:t>3</a:t>
                      </a:r>
                      <a:endParaRPr sz="1800">
                        <a:latin typeface="Trebuchet MS" panose="020B0603020202020204"/>
                        <a:cs typeface="Trebuchet MS" panose="020B0603020202020204"/>
                      </a:endParaRPr>
                    </a:p>
                  </a:txBody>
                  <a:tcPr marL="0" marR="0" marT="33019"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790">
                        <a:lnSpc>
                          <a:spcPct val="100000"/>
                        </a:lnSpc>
                        <a:spcBef>
                          <a:spcPts val="320"/>
                        </a:spcBef>
                      </a:pPr>
                      <a:r>
                        <a:rPr sz="1800" dirty="0">
                          <a:latin typeface="Noto Sans CJK JP Regular"/>
                          <a:cs typeface="Noto Sans CJK JP Regular"/>
                        </a:rPr>
                        <a:t>手足口病</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790">
                        <a:lnSpc>
                          <a:spcPct val="100000"/>
                        </a:lnSpc>
                        <a:spcBef>
                          <a:spcPts val="320"/>
                        </a:spcBef>
                      </a:pPr>
                      <a:r>
                        <a:rPr sz="1800" dirty="0">
                          <a:latin typeface="Noto Sans CJK JP Regular"/>
                          <a:cs typeface="Noto Sans CJK JP Regular"/>
                        </a:rPr>
                        <a:t>肠道病毒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155">
                        <a:lnSpc>
                          <a:spcPct val="100000"/>
                        </a:lnSpc>
                        <a:spcBef>
                          <a:spcPts val="320"/>
                        </a:spcBef>
                      </a:pPr>
                      <a:r>
                        <a:rPr sz="1800" spc="195" dirty="0">
                          <a:latin typeface="Noto Sans CJK JP Regular"/>
                          <a:cs typeface="Noto Sans CJK JP Regular"/>
                        </a:rPr>
                        <a:t>RNA</a:t>
                      </a:r>
                      <a:r>
                        <a:rPr sz="1800" dirty="0">
                          <a:latin typeface="Noto Sans CJK JP Regular"/>
                          <a:cs typeface="Noto Sans CJK JP Regular"/>
                        </a:rPr>
                        <a:t>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155">
                        <a:lnSpc>
                          <a:spcPct val="100000"/>
                        </a:lnSpc>
                        <a:spcBef>
                          <a:spcPts val="320"/>
                        </a:spcBef>
                      </a:pPr>
                      <a:r>
                        <a:rPr sz="1800" dirty="0">
                          <a:latin typeface="Noto Sans CJK JP Regular"/>
                          <a:cs typeface="Noto Sans CJK JP Regular"/>
                        </a:rPr>
                        <a:t>中成药</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extLst>
                  <a:ext uri="{0D108BD9-81ED-4DB2-BD59-A6C34878D82A}">
                    <a16:rowId xmlns:a16="http://schemas.microsoft.com/office/drawing/2014/main" val="10003"/>
                  </a:ext>
                </a:extLst>
              </a:tr>
              <a:tr h="381000">
                <a:tc>
                  <a:txBody>
                    <a:bodyPr/>
                    <a:lstStyle/>
                    <a:p>
                      <a:pPr marL="97155">
                        <a:lnSpc>
                          <a:spcPct val="100000"/>
                        </a:lnSpc>
                        <a:spcBef>
                          <a:spcPts val="260"/>
                        </a:spcBef>
                      </a:pPr>
                      <a:r>
                        <a:rPr sz="1800" dirty="0">
                          <a:latin typeface="Trebuchet MS" panose="020B0603020202020204"/>
                          <a:cs typeface="Trebuchet MS" panose="020B0603020202020204"/>
                        </a:rPr>
                        <a:t>4</a:t>
                      </a:r>
                      <a:endParaRPr sz="1800">
                        <a:latin typeface="Trebuchet MS" panose="020B0603020202020204"/>
                        <a:cs typeface="Trebuchet MS" panose="020B0603020202020204"/>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a:lnSpc>
                          <a:spcPct val="100000"/>
                        </a:lnSpc>
                        <a:spcBef>
                          <a:spcPts val="320"/>
                        </a:spcBef>
                      </a:pPr>
                      <a:r>
                        <a:rPr sz="1800" dirty="0">
                          <a:latin typeface="Noto Sans CJK JP Regular"/>
                          <a:cs typeface="Noto Sans CJK JP Regular"/>
                        </a:rPr>
                        <a:t>流行性腮腺炎</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a:lnSpc>
                          <a:spcPct val="100000"/>
                        </a:lnSpc>
                        <a:spcBef>
                          <a:spcPts val="320"/>
                        </a:spcBef>
                      </a:pPr>
                      <a:r>
                        <a:rPr sz="1800" dirty="0">
                          <a:latin typeface="Noto Sans CJK JP Regular"/>
                          <a:cs typeface="Noto Sans CJK JP Regular"/>
                        </a:rPr>
                        <a:t>腮腺炎病毒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320"/>
                        </a:spcBef>
                      </a:pPr>
                      <a:r>
                        <a:rPr sz="1800" spc="195" dirty="0">
                          <a:latin typeface="Noto Sans CJK JP Regular"/>
                          <a:cs typeface="Noto Sans CJK JP Regular"/>
                        </a:rPr>
                        <a:t>RNA</a:t>
                      </a:r>
                      <a:r>
                        <a:rPr sz="1800" dirty="0">
                          <a:latin typeface="Noto Sans CJK JP Regular"/>
                          <a:cs typeface="Noto Sans CJK JP Regular"/>
                        </a:rPr>
                        <a:t>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260"/>
                        </a:spcBef>
                      </a:pPr>
                      <a:r>
                        <a:rPr sz="1800" dirty="0">
                          <a:latin typeface="Trebuchet MS" panose="020B0603020202020204"/>
                          <a:cs typeface="Trebuchet MS" panose="020B0603020202020204"/>
                        </a:rPr>
                        <a:t>/</a:t>
                      </a:r>
                      <a:endParaRPr sz="1800">
                        <a:latin typeface="Trebuchet MS" panose="020B0603020202020204"/>
                        <a:cs typeface="Trebuchet MS" panose="020B0603020202020204"/>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extLst>
                  <a:ext uri="{0D108BD9-81ED-4DB2-BD59-A6C34878D82A}">
                    <a16:rowId xmlns:a16="http://schemas.microsoft.com/office/drawing/2014/main" val="10004"/>
                  </a:ext>
                </a:extLst>
              </a:tr>
              <a:tr h="373380">
                <a:tc>
                  <a:txBody>
                    <a:bodyPr/>
                    <a:lstStyle/>
                    <a:p>
                      <a:pPr marL="97155">
                        <a:lnSpc>
                          <a:spcPct val="100000"/>
                        </a:lnSpc>
                        <a:spcBef>
                          <a:spcPts val="260"/>
                        </a:spcBef>
                      </a:pPr>
                      <a:r>
                        <a:rPr sz="1800" dirty="0">
                          <a:latin typeface="Trebuchet MS" panose="020B0603020202020204"/>
                          <a:cs typeface="Trebuchet MS" panose="020B0603020202020204"/>
                        </a:rPr>
                        <a:t>5</a:t>
                      </a:r>
                      <a:endParaRPr sz="1800">
                        <a:latin typeface="Trebuchet MS" panose="020B0603020202020204"/>
                        <a:cs typeface="Trebuchet MS" panose="020B0603020202020204"/>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790">
                        <a:lnSpc>
                          <a:spcPct val="100000"/>
                        </a:lnSpc>
                        <a:spcBef>
                          <a:spcPts val="320"/>
                        </a:spcBef>
                      </a:pPr>
                      <a:r>
                        <a:rPr sz="1800" dirty="0">
                          <a:latin typeface="Noto Sans CJK JP Regular"/>
                          <a:cs typeface="Noto Sans CJK JP Regular"/>
                        </a:rPr>
                        <a:t>疱疹性咽颊炎</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790">
                        <a:lnSpc>
                          <a:spcPct val="100000"/>
                        </a:lnSpc>
                        <a:spcBef>
                          <a:spcPts val="320"/>
                        </a:spcBef>
                      </a:pPr>
                      <a:r>
                        <a:rPr sz="1800" dirty="0">
                          <a:latin typeface="Noto Sans CJK JP Regular"/>
                          <a:cs typeface="Noto Sans CJK JP Regular"/>
                        </a:rPr>
                        <a:t>柯萨奇病毒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155">
                        <a:lnSpc>
                          <a:spcPct val="100000"/>
                        </a:lnSpc>
                        <a:spcBef>
                          <a:spcPts val="320"/>
                        </a:spcBef>
                      </a:pPr>
                      <a:r>
                        <a:rPr sz="1800" spc="195" dirty="0">
                          <a:latin typeface="Noto Sans CJK JP Regular"/>
                          <a:cs typeface="Noto Sans CJK JP Regular"/>
                        </a:rPr>
                        <a:t>RNA</a:t>
                      </a:r>
                      <a:r>
                        <a:rPr sz="1800" dirty="0">
                          <a:latin typeface="Noto Sans CJK JP Regular"/>
                          <a:cs typeface="Noto Sans CJK JP Regular"/>
                        </a:rPr>
                        <a:t>病毒</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tc>
                  <a:txBody>
                    <a:bodyPr/>
                    <a:lstStyle/>
                    <a:p>
                      <a:pPr marL="97155">
                        <a:lnSpc>
                          <a:spcPct val="100000"/>
                        </a:lnSpc>
                        <a:spcBef>
                          <a:spcPts val="320"/>
                        </a:spcBef>
                      </a:pPr>
                      <a:r>
                        <a:rPr sz="1800" dirty="0">
                          <a:latin typeface="Noto Sans CJK JP Regular"/>
                          <a:cs typeface="Noto Sans CJK JP Regular"/>
                        </a:rPr>
                        <a:t>/</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0CFD4"/>
                    </a:solidFill>
                  </a:tcPr>
                </a:tc>
                <a:extLst>
                  <a:ext uri="{0D108BD9-81ED-4DB2-BD59-A6C34878D82A}">
                    <a16:rowId xmlns:a16="http://schemas.microsoft.com/office/drawing/2014/main" val="10005"/>
                  </a:ext>
                </a:extLst>
              </a:tr>
              <a:tr h="640080">
                <a:tc>
                  <a:txBody>
                    <a:bodyPr/>
                    <a:lstStyle/>
                    <a:p>
                      <a:pPr marL="97155">
                        <a:lnSpc>
                          <a:spcPct val="100000"/>
                        </a:lnSpc>
                        <a:spcBef>
                          <a:spcPts val="260"/>
                        </a:spcBef>
                      </a:pPr>
                      <a:r>
                        <a:rPr sz="1800" dirty="0">
                          <a:latin typeface="Trebuchet MS" panose="020B0603020202020204"/>
                          <a:cs typeface="Trebuchet MS" panose="020B0603020202020204"/>
                        </a:rPr>
                        <a:t>6</a:t>
                      </a:r>
                      <a:endParaRPr sz="1800">
                        <a:latin typeface="Trebuchet MS" panose="020B0603020202020204"/>
                        <a:cs typeface="Trebuchet MS" panose="020B0603020202020204"/>
                      </a:endParaRPr>
                    </a:p>
                  </a:txBody>
                  <a:tcPr marL="0" marR="0" marT="330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marR="177165">
                        <a:lnSpc>
                          <a:spcPct val="100000"/>
                        </a:lnSpc>
                        <a:spcBef>
                          <a:spcPts val="320"/>
                        </a:spcBef>
                      </a:pPr>
                      <a:r>
                        <a:rPr sz="1800" dirty="0">
                          <a:latin typeface="Noto Sans CJK JP Regular"/>
                          <a:cs typeface="Noto Sans CJK JP Regular"/>
                        </a:rPr>
                        <a:t>病毒性肺炎、 脑炎</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790">
                        <a:lnSpc>
                          <a:spcPct val="100000"/>
                        </a:lnSpc>
                        <a:spcBef>
                          <a:spcPts val="320"/>
                        </a:spcBef>
                      </a:pPr>
                      <a:r>
                        <a:rPr sz="1800" dirty="0">
                          <a:latin typeface="Noto Sans CJK JP Regular"/>
                          <a:cs typeface="Noto Sans CJK JP Regular"/>
                        </a:rPr>
                        <a:t>疱疹、巨细胞病毒等</a:t>
                      </a:r>
                      <a:endParaRPr sz="1800">
                        <a:latin typeface="Noto Sans CJK JP Regular"/>
                        <a:cs typeface="Noto Sans CJK JP Regular"/>
                      </a:endParaRP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320"/>
                        </a:spcBef>
                      </a:pPr>
                      <a:r>
                        <a:rPr sz="1800" spc="220" dirty="0">
                          <a:latin typeface="Noto Sans CJK JP Regular"/>
                          <a:cs typeface="Noto Sans CJK JP Regular"/>
                        </a:rPr>
                        <a:t>DNA</a:t>
                      </a:r>
                      <a:r>
                        <a:rPr sz="1800" dirty="0">
                          <a:latin typeface="Noto Sans CJK JP Regular"/>
                          <a:cs typeface="Noto Sans CJK JP Regular"/>
                        </a:rPr>
                        <a:t>病毒</a:t>
                      </a: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tc>
                  <a:txBody>
                    <a:bodyPr/>
                    <a:lstStyle/>
                    <a:p>
                      <a:pPr marL="97155">
                        <a:lnSpc>
                          <a:spcPct val="100000"/>
                        </a:lnSpc>
                        <a:spcBef>
                          <a:spcPts val="320"/>
                        </a:spcBef>
                      </a:pPr>
                      <a:r>
                        <a:rPr sz="1800" dirty="0">
                          <a:latin typeface="Noto Sans CJK JP Regular"/>
                          <a:cs typeface="Noto Sans CJK JP Regular"/>
                        </a:rPr>
                        <a:t>阿昔洛韦、更昔洛韦</a:t>
                      </a:r>
                    </a:p>
                  </a:txBody>
                  <a:tcPr marL="0" marR="0" marT="4064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F0E9EB"/>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sp>
        <p:nvSpPr>
          <p:cNvPr id="3" name="内容占位符 2"/>
          <p:cNvSpPr>
            <a:spLocks noGrp="1"/>
          </p:cNvSpPr>
          <p:nvPr>
            <p:ph idx="1"/>
          </p:nvPr>
        </p:nvSpPr>
        <p:spPr>
          <a:xfrm>
            <a:off x="2199715" y="1446082"/>
            <a:ext cx="8216765" cy="1406855"/>
          </a:xfrm>
        </p:spPr>
        <p:txBody>
          <a:bodyPr>
            <a:normAutofit/>
          </a:bodyPr>
          <a:lstStyle/>
          <a:p>
            <a:r>
              <a:rPr kumimoji="1" lang="zh-CN" altLang="en-US" sz="2400" dirty="0"/>
              <a:t>疱疹性咽颊炎</a:t>
            </a:r>
            <a:r>
              <a:rPr kumimoji="1" lang="en-US" altLang="zh-CN" sz="2400" dirty="0"/>
              <a:t>——</a:t>
            </a:r>
            <a:r>
              <a:rPr kumimoji="1" lang="zh-CN" altLang="en-US" sz="2400" dirty="0"/>
              <a:t>肠道病毒，柯萨奇病毒，</a:t>
            </a:r>
            <a:r>
              <a:rPr kumimoji="1" lang="en-US" altLang="zh-CN" sz="2400" dirty="0"/>
              <a:t>RNA</a:t>
            </a:r>
            <a:r>
              <a:rPr kumimoji="1" lang="zh-CN" altLang="en-US" sz="2400" dirty="0"/>
              <a:t>病毒</a:t>
            </a:r>
          </a:p>
          <a:p>
            <a:r>
              <a:rPr kumimoji="1" lang="zh-CN" altLang="en-US" sz="2400" dirty="0"/>
              <a:t>奥司他韦（神经氨酸酶抑制剂）</a:t>
            </a:r>
            <a:r>
              <a:rPr kumimoji="1" lang="en-US" altLang="zh-CN" sz="2400" dirty="0"/>
              <a:t>——</a:t>
            </a:r>
            <a:r>
              <a:rPr kumimoji="1" lang="zh-CN" altLang="en-US" sz="2400" dirty="0"/>
              <a:t>流感病毒，</a:t>
            </a:r>
            <a:r>
              <a:rPr kumimoji="1" lang="en-US" altLang="zh-CN" sz="2400" dirty="0"/>
              <a:t>RNA</a:t>
            </a:r>
            <a:r>
              <a:rPr kumimoji="1" lang="zh-CN" altLang="en-US" sz="2400" dirty="0"/>
              <a:t>病毒</a:t>
            </a:r>
          </a:p>
          <a:p>
            <a:endParaRPr kumimoji="1" lang="zh-CN" altLang="en-US" sz="2400" dirty="0"/>
          </a:p>
        </p:txBody>
      </p:sp>
      <p:sp>
        <p:nvSpPr>
          <p:cNvPr id="5" name="矩形 4"/>
          <p:cNvSpPr/>
          <p:nvPr/>
        </p:nvSpPr>
        <p:spPr>
          <a:xfrm>
            <a:off x="1833734" y="5398359"/>
            <a:ext cx="2783134" cy="458908"/>
          </a:xfrm>
          <a:prstGeom prst="rect">
            <a:avLst/>
          </a:prstGeom>
        </p:spPr>
        <p:txBody>
          <a:bodyPr wrap="none">
            <a:spAutoFit/>
          </a:bodyPr>
          <a:lstStyle/>
          <a:p>
            <a:pPr indent="228600" algn="just">
              <a:lnSpc>
                <a:spcPct val="150000"/>
              </a:lnSpc>
            </a:pPr>
            <a:r>
              <a:rPr lang="en-US" altLang="zh-CN" b="1" kern="0" dirty="0">
                <a:solidFill>
                  <a:srgbClr val="000000"/>
                </a:solidFill>
                <a:latin typeface="Heiti SC Medium" charset="-122"/>
                <a:ea typeface="Heiti SC Medium" charset="-122"/>
                <a:cs typeface="Heiti SC Medium" charset="-122"/>
              </a:rPr>
              <a:t>2-1. </a:t>
            </a:r>
            <a:r>
              <a:rPr lang="zh-CN" altLang="zh-CN" b="1" kern="0" dirty="0">
                <a:solidFill>
                  <a:srgbClr val="000000"/>
                </a:solidFill>
                <a:latin typeface="Heiti SC Medium" charset="-122"/>
                <a:ea typeface="Heiti SC Medium" charset="-122"/>
                <a:cs typeface="Heiti SC Medium" charset="-122"/>
              </a:rPr>
              <a:t>适应证不适宜的；</a:t>
            </a:r>
            <a:endParaRPr lang="zh-CN" altLang="zh-CN" b="1" kern="100" dirty="0">
              <a:latin typeface="Heiti SC Medium" charset="-122"/>
              <a:ea typeface="Heiti SC Medium" charset="-122"/>
              <a:cs typeface="Heiti SC Medium" charset="-122"/>
            </a:endParaRPr>
          </a:p>
        </p:txBody>
      </p:sp>
      <p:sp>
        <p:nvSpPr>
          <p:cNvPr id="6" name="矩形 5"/>
          <p:cNvSpPr/>
          <p:nvPr/>
        </p:nvSpPr>
        <p:spPr>
          <a:xfrm>
            <a:off x="2247001" y="2933948"/>
            <a:ext cx="2954655" cy="461665"/>
          </a:xfrm>
          <a:prstGeom prst="rect">
            <a:avLst/>
          </a:prstGeom>
        </p:spPr>
        <p:txBody>
          <a:bodyPr wrap="none">
            <a:spAutoFit/>
          </a:bodyPr>
          <a:lstStyle/>
          <a:p>
            <a:r>
              <a:rPr kumimoji="1" lang="zh-CN" altLang="en-US" sz="2400" dirty="0">
                <a:latin typeface="微软雅黑" panose="020B0503020204020204" charset="-122"/>
                <a:ea typeface="微软雅黑" panose="020B0503020204020204" charset="-122"/>
                <a:cs typeface="微软雅黑" panose="020B0503020204020204" charset="-122"/>
              </a:rPr>
              <a:t>干扰素注射液雾化？</a:t>
            </a:r>
          </a:p>
        </p:txBody>
      </p:sp>
      <p:sp>
        <p:nvSpPr>
          <p:cNvPr id="8" name="矩形 7"/>
          <p:cNvSpPr/>
          <p:nvPr/>
        </p:nvSpPr>
        <p:spPr>
          <a:xfrm>
            <a:off x="2208059" y="3933355"/>
            <a:ext cx="7560840" cy="706755"/>
          </a:xfrm>
          <a:prstGeom prst="rect">
            <a:avLst/>
          </a:prstGeom>
        </p:spPr>
        <p:txBody>
          <a:bodyPr wrap="square">
            <a:spAutoFit/>
          </a:bodyPr>
          <a:lstStyle/>
          <a:p>
            <a:pPr>
              <a:buSzPts val="2800"/>
            </a:pPr>
            <a:r>
              <a:rPr lang="zh-CN" altLang="en-US" sz="2000" dirty="0">
                <a:solidFill>
                  <a:srgbClr val="000000"/>
                </a:solidFill>
                <a:latin typeface="Noto Sans CJK JP Regular" charset="0"/>
                <a:ea typeface="微软雅黑" panose="020B0503020204020204" charset="-122"/>
              </a:rPr>
              <a:t>重组人干扰素</a:t>
            </a:r>
            <a:r>
              <a:rPr lang="el-GR" altLang="zh-CN" sz="2000" dirty="0">
                <a:solidFill>
                  <a:srgbClr val="000000"/>
                </a:solidFill>
                <a:latin typeface="Trebuchet MS" panose="020B0603020202020204" charset="0"/>
                <a:ea typeface="微软雅黑" panose="020B0503020204020204" charset="-122"/>
              </a:rPr>
              <a:t>-α1b</a:t>
            </a:r>
            <a:r>
              <a:rPr lang="zh-CN" altLang="en-US" sz="2000" dirty="0">
                <a:solidFill>
                  <a:srgbClr val="000000"/>
                </a:solidFill>
                <a:latin typeface="Noto Sans CJK JP Regular" charset="0"/>
                <a:ea typeface="微软雅黑" panose="020B0503020204020204" charset="-122"/>
              </a:rPr>
              <a:t>在儿科的临床应用专家共识（中华实用儿科临床杂志，主编： 申昆玲，张国成，尚云晓等；</a:t>
            </a:r>
            <a:r>
              <a:rPr lang="is-IS" altLang="zh-CN" sz="2000" dirty="0">
                <a:solidFill>
                  <a:srgbClr val="000000"/>
                </a:solidFill>
                <a:latin typeface="Trebuchet MS" panose="020B0603020202020204" charset="0"/>
                <a:ea typeface="微软雅黑" panose="020B0503020204020204" charset="-122"/>
              </a:rPr>
              <a:t>2015.08</a:t>
            </a:r>
            <a:r>
              <a:rPr lang="zh-CN" altLang="is-IS" sz="2000" dirty="0">
                <a:solidFill>
                  <a:srgbClr val="000000"/>
                </a:solidFill>
                <a:latin typeface="Noto Sans CJK JP Regular" charset="0"/>
                <a:ea typeface="微软雅黑" panose="020B0503020204020204" charset="-12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P spid="6" grpId="0"/>
      <p:bldP spid="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543595"/>
          </a:xfrm>
        </p:spPr>
        <p:txBody>
          <a:bodyPr>
            <a:normAutofit fontScale="90000"/>
          </a:bodyPr>
          <a:lstStyle/>
          <a:p>
            <a:r>
              <a:rPr kumimoji="1" lang="zh-CN" altLang="en-US" dirty="0"/>
              <a:t>奥司他韦</a:t>
            </a:r>
          </a:p>
        </p:txBody>
      </p:sp>
      <p:sp>
        <p:nvSpPr>
          <p:cNvPr id="3" name="内容占位符 2"/>
          <p:cNvSpPr>
            <a:spLocks noGrp="1"/>
          </p:cNvSpPr>
          <p:nvPr>
            <p:ph idx="1"/>
          </p:nvPr>
        </p:nvSpPr>
        <p:spPr/>
        <p:txBody>
          <a:bodyPr/>
          <a:lstStyle/>
          <a:p>
            <a:pPr>
              <a:lnSpc>
                <a:spcPct val="100000"/>
              </a:lnSpc>
            </a:pPr>
            <a:r>
              <a:rPr kumimoji="1" lang="zh-CN" altLang="en-US" sz="2400" dirty="0"/>
              <a:t>如果处方中的宝宝</a:t>
            </a:r>
            <a:r>
              <a:rPr kumimoji="1" lang="en-US" altLang="zh-CN" sz="2400" dirty="0"/>
              <a:t>4m</a:t>
            </a:r>
            <a:r>
              <a:rPr kumimoji="1" lang="zh-CN" altLang="en-US" sz="2400" dirty="0"/>
              <a:t>，诊断为甲型流感，奥司他韦能吃么？</a:t>
            </a:r>
          </a:p>
          <a:p>
            <a:pPr marL="0" indent="0">
              <a:lnSpc>
                <a:spcPct val="100000"/>
              </a:lnSpc>
              <a:buNone/>
            </a:pPr>
            <a:r>
              <a:rPr lang="zh-CN" altLang="en-US" sz="2400" dirty="0"/>
              <a:t>      </a:t>
            </a:r>
            <a:r>
              <a:rPr lang="zh-CN" altLang="zh-CN" sz="2000" dirty="0"/>
              <a:t>中国药品说明书标示的是：奥司他韦用于成人和</a:t>
            </a:r>
            <a:r>
              <a:rPr lang="en-US" altLang="zh-CN" sz="2000" dirty="0"/>
              <a:t>1</a:t>
            </a:r>
            <a:r>
              <a:rPr lang="zh-CN" altLang="zh-CN" sz="2000" dirty="0"/>
              <a:t>岁及</a:t>
            </a:r>
            <a:r>
              <a:rPr lang="en-US" altLang="zh-CN" sz="2000" dirty="0"/>
              <a:t>1</a:t>
            </a:r>
            <a:r>
              <a:rPr lang="zh-CN" altLang="zh-CN" sz="2000" dirty="0"/>
              <a:t>岁以上儿童甲型和乙型流感的治疗（患者应在首次出现症状</a:t>
            </a:r>
            <a:r>
              <a:rPr lang="en-US" altLang="zh-CN" sz="2000" dirty="0"/>
              <a:t>48</a:t>
            </a:r>
            <a:r>
              <a:rPr lang="zh-CN" altLang="zh-CN" sz="2000" dirty="0"/>
              <a:t>小时以内使用）；用于成人和</a:t>
            </a:r>
            <a:r>
              <a:rPr lang="en-US" altLang="zh-CN" sz="2000" dirty="0"/>
              <a:t>13</a:t>
            </a:r>
            <a:r>
              <a:rPr lang="zh-CN" altLang="zh-CN" sz="2000" dirty="0"/>
              <a:t>岁及</a:t>
            </a:r>
            <a:r>
              <a:rPr lang="en-US" altLang="zh-CN" sz="2000" dirty="0"/>
              <a:t>13</a:t>
            </a:r>
            <a:r>
              <a:rPr lang="zh-CN" altLang="zh-CN" sz="2000" dirty="0"/>
              <a:t>岁以上青少年甲型和乙型流感的预防。</a:t>
            </a:r>
            <a:endParaRPr lang="zh-CN" altLang="zh-CN" sz="2400" dirty="0"/>
          </a:p>
          <a:p>
            <a:pPr>
              <a:lnSpc>
                <a:spcPct val="100000"/>
              </a:lnSpc>
            </a:pPr>
            <a:endParaRPr kumimoji="1" lang="zh-CN" altLang="en-US" dirty="0"/>
          </a:p>
        </p:txBody>
      </p:sp>
      <p:pic>
        <p:nvPicPr>
          <p:cNvPr id="4" name="图片 3"/>
          <p:cNvPicPr/>
          <p:nvPr/>
        </p:nvPicPr>
        <p:blipFill>
          <a:blip r:embed="rId2"/>
          <a:stretch>
            <a:fillRect/>
          </a:stretch>
        </p:blipFill>
        <p:spPr>
          <a:xfrm>
            <a:off x="3143796" y="3285066"/>
            <a:ext cx="6048672" cy="28606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154344" cy="255563"/>
          </a:xfrm>
        </p:spPr>
        <p:txBody>
          <a:bodyPr>
            <a:normAutofit fontScale="90000"/>
          </a:bodyPr>
          <a:lstStyle/>
          <a:p>
            <a:r>
              <a:rPr kumimoji="1" lang="zh-CN" altLang="en-US" dirty="0"/>
              <a:t>审核处方依据</a:t>
            </a:r>
          </a:p>
        </p:txBody>
      </p:sp>
      <p:sp>
        <p:nvSpPr>
          <p:cNvPr id="4" name="object 6"/>
          <p:cNvSpPr txBox="1">
            <a:spLocks noGrp="1"/>
          </p:cNvSpPr>
          <p:nvPr>
            <p:ph idx="1"/>
          </p:nvPr>
        </p:nvSpPr>
        <p:spPr>
          <a:xfrm>
            <a:off x="2152650" y="1247876"/>
            <a:ext cx="8263830" cy="4119245"/>
          </a:xfrm>
          <a:prstGeom prst="rect">
            <a:avLst/>
          </a:prstGeom>
        </p:spPr>
        <p:txBody>
          <a:bodyPr vert="horz" wrap="square" lIns="0" tIns="12700" rIns="0" bIns="0" rtlCol="0">
            <a:spAutoFit/>
          </a:bodyPr>
          <a:lstStyle/>
          <a:p>
            <a:pPr marL="355600" marR="5080" indent="-342900">
              <a:lnSpc>
                <a:spcPct val="150000"/>
              </a:lnSpc>
              <a:buFont typeface="Wingdings" panose="05000000000000000000" pitchFamily="2" charset="2"/>
              <a:buChar char="Ø"/>
              <a:tabLst>
                <a:tab pos="441325" algn="l"/>
              </a:tabLst>
            </a:pPr>
            <a:r>
              <a:rPr sz="2400" spc="335" dirty="0"/>
              <a:t>儿童流感诊断与治疗专家共识（中华实用儿科临床杂志，主编：中华医学会儿科学分会</a:t>
            </a:r>
            <a:r>
              <a:rPr sz="2400" spc="55" dirty="0"/>
              <a:t>，2015</a:t>
            </a:r>
            <a:r>
              <a:rPr sz="2400" dirty="0"/>
              <a:t>年版）</a:t>
            </a:r>
          </a:p>
          <a:p>
            <a:pPr marL="355600" marR="5080" indent="-342900">
              <a:lnSpc>
                <a:spcPct val="150000"/>
              </a:lnSpc>
              <a:spcBef>
                <a:spcPts val="575"/>
              </a:spcBef>
              <a:buFont typeface="Wingdings" panose="05000000000000000000" pitchFamily="2" charset="2"/>
              <a:buChar char="Ø"/>
              <a:tabLst>
                <a:tab pos="441325" algn="l"/>
              </a:tabLst>
            </a:pPr>
            <a:r>
              <a:rPr sz="2400" spc="335" dirty="0"/>
              <a:t>流行性感冒抗病毒药物治疗与预防应用中国专家共识（中华医学杂志，主编：中华医学会呼吸病学分会，中华医学会儿科学分会</a:t>
            </a:r>
            <a:r>
              <a:rPr sz="2400" spc="-65" dirty="0"/>
              <a:t>；2016.01）</a:t>
            </a:r>
            <a:endParaRPr sz="2400" dirty="0"/>
          </a:p>
          <a:p>
            <a:pPr>
              <a:lnSpc>
                <a:spcPct val="150000"/>
              </a:lnSpc>
              <a:spcBef>
                <a:spcPts val="575"/>
              </a:spcBef>
              <a:buFont typeface="Wingdings" panose="05000000000000000000" pitchFamily="2" charset="2"/>
              <a:buChar char="Ø"/>
              <a:tabLst>
                <a:tab pos="441325" algn="l"/>
              </a:tabLst>
            </a:pPr>
            <a:r>
              <a:rPr lang="zh-CN" altLang="en-US" sz="2400" dirty="0"/>
              <a:t>  </a:t>
            </a:r>
            <a:r>
              <a:rPr sz="2400" dirty="0"/>
              <a:t>流行性感冒诊疗方案</a:t>
            </a:r>
            <a:r>
              <a:rPr sz="2400" spc="-40" dirty="0"/>
              <a:t>（2018</a:t>
            </a:r>
            <a:r>
              <a:rPr sz="2400" dirty="0"/>
              <a:t>年版）</a:t>
            </a:r>
          </a:p>
          <a:p>
            <a:pPr>
              <a:lnSpc>
                <a:spcPct val="150000"/>
              </a:lnSpc>
              <a:spcBef>
                <a:spcPts val="635"/>
              </a:spcBef>
              <a:buFont typeface="Wingdings" panose="05000000000000000000" pitchFamily="2" charset="2"/>
              <a:buChar char="Ø"/>
              <a:tabLst>
                <a:tab pos="441325" algn="l"/>
              </a:tabLst>
            </a:pPr>
            <a:endParaRPr sz="24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内容占位符 3"/>
          <p:cNvGraphicFramePr/>
          <p:nvPr/>
        </p:nvGraphicFramePr>
        <p:xfrm>
          <a:off x="2063553" y="1052736"/>
          <a:ext cx="8352929" cy="5151120"/>
        </p:xfrm>
        <a:graphic>
          <a:graphicData uri="http://schemas.openxmlformats.org/drawingml/2006/table">
            <a:tbl>
              <a:tblPr firstRow="1" bandRow="1">
                <a:tableStyleId>{5940675A-B579-460E-94D1-54222C63F5DA}</a:tableStyleId>
              </a:tblPr>
              <a:tblGrid>
                <a:gridCol w="709279">
                  <a:extLst>
                    <a:ext uri="{9D8B030D-6E8A-4147-A177-3AD203B41FA5}">
                      <a16:colId xmlns:a16="http://schemas.microsoft.com/office/drawing/2014/main" val="20000"/>
                    </a:ext>
                  </a:extLst>
                </a:gridCol>
                <a:gridCol w="802889">
                  <a:extLst>
                    <a:ext uri="{9D8B030D-6E8A-4147-A177-3AD203B41FA5}">
                      <a16:colId xmlns:a16="http://schemas.microsoft.com/office/drawing/2014/main" val="20001"/>
                    </a:ext>
                  </a:extLst>
                </a:gridCol>
                <a:gridCol w="1130526">
                  <a:extLst>
                    <a:ext uri="{9D8B030D-6E8A-4147-A177-3AD203B41FA5}">
                      <a16:colId xmlns:a16="http://schemas.microsoft.com/office/drawing/2014/main" val="20002"/>
                    </a:ext>
                  </a:extLst>
                </a:gridCol>
                <a:gridCol w="885698">
                  <a:extLst>
                    <a:ext uri="{9D8B030D-6E8A-4147-A177-3AD203B41FA5}">
                      <a16:colId xmlns:a16="http://schemas.microsoft.com/office/drawing/2014/main" val="20003"/>
                    </a:ext>
                  </a:extLst>
                </a:gridCol>
                <a:gridCol w="669676">
                  <a:extLst>
                    <a:ext uri="{9D8B030D-6E8A-4147-A177-3AD203B41FA5}">
                      <a16:colId xmlns:a16="http://schemas.microsoft.com/office/drawing/2014/main" val="20004"/>
                    </a:ext>
                  </a:extLst>
                </a:gridCol>
                <a:gridCol w="885698">
                  <a:extLst>
                    <a:ext uri="{9D8B030D-6E8A-4147-A177-3AD203B41FA5}">
                      <a16:colId xmlns:a16="http://schemas.microsoft.com/office/drawing/2014/main" val="20005"/>
                    </a:ext>
                  </a:extLst>
                </a:gridCol>
                <a:gridCol w="3269163">
                  <a:extLst>
                    <a:ext uri="{9D8B030D-6E8A-4147-A177-3AD203B41FA5}">
                      <a16:colId xmlns:a16="http://schemas.microsoft.com/office/drawing/2014/main" val="20006"/>
                    </a:ext>
                  </a:extLst>
                </a:gridCol>
              </a:tblGrid>
              <a:tr h="278130">
                <a:tc gridSpan="6">
                  <a:txBody>
                    <a:bodyPr/>
                    <a:lstStyle/>
                    <a:p>
                      <a:r>
                        <a:rPr lang="zh-CN" altLang="en-US" sz="2000" dirty="0">
                          <a:latin typeface="黑体" panose="02010609060101010101" charset="-122"/>
                          <a:ea typeface="黑体" panose="02010609060101010101" charset="-122"/>
                        </a:rPr>
                        <a:t>科别：儿科</a:t>
                      </a: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p>
                      <a:pPr algn="r"/>
                      <a:r>
                        <a:rPr lang="en-US" altLang="zh-CN" sz="2000" dirty="0">
                          <a:latin typeface="黑体" panose="02010609060101010101" charset="-122"/>
                          <a:ea typeface="黑体" panose="02010609060101010101" charset="-122"/>
                        </a:rPr>
                        <a:t>XXXX</a:t>
                      </a:r>
                      <a:r>
                        <a:rPr lang="zh-CN" altLang="en-US" sz="2000" dirty="0">
                          <a:latin typeface="黑体" panose="02010609060101010101" charset="-122"/>
                          <a:ea typeface="黑体" panose="02010609060101010101" charset="-122"/>
                        </a:rPr>
                        <a:t>年</a:t>
                      </a:r>
                      <a:r>
                        <a:rPr lang="en-US" altLang="zh-CN" sz="2000" dirty="0">
                          <a:latin typeface="黑体" panose="02010609060101010101" charset="-122"/>
                          <a:ea typeface="黑体" panose="02010609060101010101" charset="-122"/>
                        </a:rPr>
                        <a:t>XX</a:t>
                      </a:r>
                      <a:r>
                        <a:rPr lang="zh-CN" altLang="en-US" sz="2000" dirty="0">
                          <a:latin typeface="黑体" panose="02010609060101010101" charset="-122"/>
                          <a:ea typeface="黑体" panose="02010609060101010101" charset="-122"/>
                        </a:rPr>
                        <a:t>月</a:t>
                      </a:r>
                      <a:r>
                        <a:rPr lang="en-US" altLang="zh-CN" sz="2000" dirty="0">
                          <a:latin typeface="黑体" panose="02010609060101010101" charset="-122"/>
                          <a:ea typeface="黑体" panose="02010609060101010101" charset="-122"/>
                        </a:rPr>
                        <a:t>XX</a:t>
                      </a:r>
                      <a:r>
                        <a:rPr lang="zh-CN" altLang="en-US" sz="2000" dirty="0">
                          <a:latin typeface="黑体" panose="02010609060101010101" charset="-122"/>
                          <a:ea typeface="黑体" panose="02010609060101010101" charset="-122"/>
                        </a:rPr>
                        <a:t>日</a:t>
                      </a:r>
                    </a:p>
                  </a:txBody>
                  <a:tcPr marL="68580" marR="68580" marT="34290" marB="34290"/>
                </a:tc>
                <a:extLst>
                  <a:ext uri="{0D108BD9-81ED-4DB2-BD59-A6C34878D82A}">
                    <a16:rowId xmlns:a16="http://schemas.microsoft.com/office/drawing/2014/main" val="10000"/>
                  </a:ext>
                </a:extLst>
              </a:tr>
              <a:tr h="278130">
                <a:tc>
                  <a:txBody>
                    <a:bodyPr/>
                    <a:lstStyle/>
                    <a:p>
                      <a:r>
                        <a:rPr lang="zh-CN" altLang="en-US" sz="2000" dirty="0">
                          <a:latin typeface="黑体" panose="02010609060101010101" charset="-122"/>
                          <a:ea typeface="黑体" panose="02010609060101010101" charset="-122"/>
                        </a:rPr>
                        <a:t>姓名</a:t>
                      </a:r>
                    </a:p>
                  </a:txBody>
                  <a:tcPr marL="68580" marR="68580" marT="34290" marB="34290"/>
                </a:tc>
                <a:tc>
                  <a:txBody>
                    <a:bodyPr/>
                    <a:lstStyle/>
                    <a:p>
                      <a:r>
                        <a:rPr lang="en-US" altLang="zh-CN" sz="2000" dirty="0">
                          <a:latin typeface="黑体" panose="02010609060101010101" charset="-122"/>
                          <a:ea typeface="黑体" panose="02010609060101010101" charset="-122"/>
                        </a:rPr>
                        <a:t>XXX</a:t>
                      </a:r>
                      <a:endParaRPr lang="zh-CN" altLang="en-US" sz="2000" dirty="0">
                        <a:latin typeface="黑体" panose="02010609060101010101" charset="-122"/>
                        <a:ea typeface="黑体" panose="02010609060101010101" charset="-122"/>
                      </a:endParaRPr>
                    </a:p>
                  </a:txBody>
                  <a:tcPr marL="68580" marR="68580" marT="34290" marB="34290"/>
                </a:tc>
                <a:tc>
                  <a:txBody>
                    <a:bodyPr/>
                    <a:lstStyle/>
                    <a:p>
                      <a:r>
                        <a:rPr lang="zh-CN" altLang="en-US" sz="2000" dirty="0">
                          <a:latin typeface="黑体" panose="02010609060101010101" charset="-122"/>
                          <a:ea typeface="黑体" panose="02010609060101010101" charset="-122"/>
                        </a:rPr>
                        <a:t>性别</a:t>
                      </a:r>
                    </a:p>
                  </a:txBody>
                  <a:tcPr marL="68580" marR="68580" marT="34290" marB="34290"/>
                </a:tc>
                <a:tc>
                  <a:txBody>
                    <a:bodyPr/>
                    <a:lstStyle/>
                    <a:p>
                      <a:r>
                        <a:rPr lang="zh-CN" altLang="en-US" sz="2000" dirty="0">
                          <a:latin typeface="黑体" panose="02010609060101010101" charset="-122"/>
                          <a:ea typeface="黑体" panose="02010609060101010101" charset="-122"/>
                        </a:rPr>
                        <a:t>男</a:t>
                      </a:r>
                    </a:p>
                  </a:txBody>
                  <a:tcPr marL="68580" marR="68580" marT="34290" marB="34290"/>
                </a:tc>
                <a:tc>
                  <a:txBody>
                    <a:bodyPr/>
                    <a:lstStyle/>
                    <a:p>
                      <a:r>
                        <a:rPr lang="zh-CN" altLang="en-US" sz="2000" dirty="0">
                          <a:latin typeface="黑体" panose="02010609060101010101" charset="-122"/>
                          <a:ea typeface="黑体" panose="02010609060101010101" charset="-122"/>
                        </a:rPr>
                        <a:t>年龄</a:t>
                      </a:r>
                    </a:p>
                  </a:txBody>
                  <a:tcPr marL="68580" marR="68580" marT="34290" marB="34290"/>
                </a:tc>
                <a:tc>
                  <a:txBody>
                    <a:bodyPr/>
                    <a:lstStyle/>
                    <a:p>
                      <a:r>
                        <a:rPr lang="en-US" altLang="zh-CN" sz="2000" dirty="0">
                          <a:latin typeface="黑体" panose="02010609060101010101" charset="-122"/>
                          <a:ea typeface="黑体" panose="02010609060101010101" charset="-122"/>
                        </a:rPr>
                        <a:t>6</a:t>
                      </a:r>
                      <a:r>
                        <a:rPr lang="zh-CN" altLang="en-US" sz="2000" dirty="0">
                          <a:latin typeface="黑体" panose="02010609060101010101" charset="-122"/>
                          <a:ea typeface="黑体" panose="02010609060101010101" charset="-122"/>
                        </a:rPr>
                        <a:t>岁</a:t>
                      </a:r>
                    </a:p>
                  </a:txBody>
                  <a:tcPr marL="68580" marR="68580" marT="34290" marB="34290"/>
                </a:tc>
                <a:tc>
                  <a:txBody>
                    <a:bodyPr/>
                    <a:lstStyle/>
                    <a:p>
                      <a:r>
                        <a:rPr lang="zh-CN" altLang="en-US" sz="2000" dirty="0">
                          <a:latin typeface="黑体" panose="02010609060101010101" charset="-122"/>
                          <a:ea typeface="黑体" panose="02010609060101010101" charset="-122"/>
                        </a:rPr>
                        <a:t>体重</a:t>
                      </a:r>
                      <a:r>
                        <a:rPr lang="en-US" altLang="zh-CN" sz="2000" dirty="0">
                          <a:latin typeface="黑体" panose="02010609060101010101" charset="-122"/>
                          <a:ea typeface="黑体" panose="02010609060101010101" charset="-122"/>
                        </a:rPr>
                        <a:t>25kg</a:t>
                      </a:r>
                      <a:endParaRPr lang="zh-CN" altLang="en-US" sz="2000" dirty="0">
                        <a:latin typeface="黑体" panose="02010609060101010101" charset="-122"/>
                        <a:ea typeface="黑体" panose="02010609060101010101" charset="-122"/>
                      </a:endParaRPr>
                    </a:p>
                  </a:txBody>
                  <a:tcPr marL="68580" marR="68580" marT="34290" marB="34290"/>
                </a:tc>
                <a:extLst>
                  <a:ext uri="{0D108BD9-81ED-4DB2-BD59-A6C34878D82A}">
                    <a16:rowId xmlns:a16="http://schemas.microsoft.com/office/drawing/2014/main" val="10001"/>
                  </a:ext>
                </a:extLst>
              </a:tr>
              <a:tr h="2664941">
                <a:tc gridSpan="2">
                  <a:txBody>
                    <a:bodyPr/>
                    <a:lstStyle/>
                    <a:p>
                      <a:r>
                        <a:rPr lang="zh-CN" altLang="en-US" sz="2000" dirty="0">
                          <a:latin typeface="黑体" panose="02010609060101010101" charset="-122"/>
                          <a:ea typeface="黑体" panose="02010609060101010101" charset="-122"/>
                        </a:rPr>
                        <a:t>诊断：</a:t>
                      </a:r>
                      <a:endParaRPr lang="en-US" altLang="zh-CN" sz="2000" dirty="0">
                        <a:latin typeface="黑体" panose="02010609060101010101" charset="-122"/>
                        <a:ea typeface="黑体" panose="02010609060101010101" charset="-122"/>
                      </a:endParaRPr>
                    </a:p>
                    <a:p>
                      <a:r>
                        <a:rPr lang="zh-CN" altLang="en-US" sz="2000" dirty="0">
                          <a:latin typeface="黑体" panose="02010609060101010101" charset="-122"/>
                          <a:ea typeface="黑体" panose="02010609060101010101" charset="-122"/>
                        </a:rPr>
                        <a:t>呼吸道感染、发热</a:t>
                      </a:r>
                    </a:p>
                    <a:p>
                      <a:endParaRPr lang="zh-CN" altLang="en-US" sz="2000" dirty="0">
                        <a:latin typeface="黑体" panose="02010609060101010101" charset="-122"/>
                        <a:ea typeface="黑体" panose="02010609060101010101" charset="-122"/>
                      </a:endParaRPr>
                    </a:p>
                    <a:p>
                      <a:endParaRPr lang="zh-CN" altLang="en-US" sz="2000" dirty="0">
                        <a:latin typeface="黑体" panose="02010609060101010101" charset="-122"/>
                        <a:ea typeface="黑体" panose="02010609060101010101" charset="-122"/>
                      </a:endParaRPr>
                    </a:p>
                    <a:p>
                      <a:endParaRPr lang="zh-CN" altLang="en-US" sz="2000" dirty="0">
                        <a:latin typeface="黑体" panose="02010609060101010101" charset="-122"/>
                        <a:ea typeface="黑体" panose="02010609060101010101" charset="-122"/>
                      </a:endParaRPr>
                    </a:p>
                    <a:p>
                      <a:endParaRPr lang="zh-CN" altLang="en-US" sz="2000" dirty="0">
                        <a:latin typeface="黑体" panose="02010609060101010101" charset="-122"/>
                        <a:ea typeface="黑体" panose="02010609060101010101" charset="-122"/>
                      </a:endParaRPr>
                    </a:p>
                    <a:p>
                      <a:r>
                        <a:rPr lang="zh-CN" altLang="en-US" sz="2000" dirty="0">
                          <a:latin typeface="黑体" panose="02010609060101010101" charset="-122"/>
                          <a:ea typeface="黑体" panose="02010609060101010101" charset="-122"/>
                        </a:rPr>
                        <a:t>过敏：</a:t>
                      </a:r>
                    </a:p>
                  </a:txBody>
                  <a:tcPr marL="68580" marR="68580" marT="34290" marB="34290"/>
                </a:tc>
                <a:tc hMerge="1">
                  <a:txBody>
                    <a:bodyPr/>
                    <a:lstStyle/>
                    <a:p>
                      <a:endParaRPr lang="zh-CN"/>
                    </a:p>
                  </a:txBody>
                  <a:tcPr/>
                </a:tc>
                <a:tc gridSpan="5">
                  <a:txBody>
                    <a:bodyPr/>
                    <a:lstStyle/>
                    <a:p>
                      <a:r>
                        <a:rPr lang="en-US" altLang="zh-CN" sz="2000" dirty="0">
                          <a:latin typeface="黑体" panose="02010609060101010101" charset="-122"/>
                          <a:ea typeface="黑体" panose="02010609060101010101" charset="-122"/>
                        </a:rPr>
                        <a:t>R</a:t>
                      </a:r>
                      <a:r>
                        <a:rPr lang="zh-CN" altLang="en-US" sz="2000" dirty="0">
                          <a:latin typeface="黑体" panose="02010609060101010101" charset="-122"/>
                          <a:ea typeface="黑体" panose="02010609060101010101" charset="-122"/>
                        </a:rPr>
                        <a:t>：</a:t>
                      </a:r>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r>
                        <a:rPr lang="en-US" altLang="zh-CN" sz="2000" dirty="0">
                          <a:latin typeface="黑体" panose="02010609060101010101" charset="-122"/>
                          <a:ea typeface="黑体" panose="02010609060101010101" charset="-122"/>
                        </a:rPr>
                        <a:t> </a:t>
                      </a:r>
                      <a:r>
                        <a:rPr lang="zh-CN" altLang="en-US" sz="2000" dirty="0">
                          <a:latin typeface="黑体" panose="02010609060101010101" charset="-122"/>
                          <a:ea typeface="黑体" panose="02010609060101010101" charset="-122"/>
                        </a:rPr>
                        <a:t>注射用头孢唑肟    </a:t>
                      </a:r>
                      <a:r>
                        <a:rPr lang="en-US" altLang="zh-CN" sz="2000" dirty="0">
                          <a:latin typeface="黑体" panose="02010609060101010101" charset="-122"/>
                          <a:ea typeface="黑体" panose="02010609060101010101" charset="-122"/>
                        </a:rPr>
                        <a:t>1g/</a:t>
                      </a:r>
                      <a:r>
                        <a:rPr lang="zh-CN" altLang="en-US" sz="2000" dirty="0">
                          <a:latin typeface="黑体" panose="02010609060101010101" charset="-122"/>
                          <a:ea typeface="黑体" panose="02010609060101010101" charset="-122"/>
                        </a:rPr>
                        <a:t>支   </a:t>
                      </a:r>
                      <a:r>
                        <a:rPr lang="en-US" altLang="zh-CN" sz="2000" dirty="0">
                          <a:latin typeface="黑体" panose="02010609060101010101" charset="-122"/>
                          <a:ea typeface="黑体" panose="02010609060101010101" charset="-122"/>
                        </a:rPr>
                        <a:t>1.25g</a:t>
                      </a:r>
                      <a:r>
                        <a:rPr lang="zh-CN" altLang="en-US" sz="2000" baseline="0" dirty="0">
                          <a:latin typeface="黑体" panose="02010609060101010101" charset="-122"/>
                          <a:ea typeface="黑体" panose="02010609060101010101" charset="-122"/>
                        </a:rPr>
                        <a:t>    </a:t>
                      </a:r>
                      <a:r>
                        <a:rPr lang="zh-CN" altLang="en-US" sz="2000" dirty="0">
                          <a:latin typeface="黑体" panose="02010609060101010101" charset="-122"/>
                          <a:ea typeface="黑体" panose="02010609060101010101" charset="-122"/>
                        </a:rPr>
                        <a:t>每天一次</a:t>
                      </a:r>
                      <a:r>
                        <a:rPr lang="en-US" altLang="zh-CN" sz="2000" dirty="0">
                          <a:latin typeface="黑体" panose="02010609060101010101" charset="-122"/>
                          <a:ea typeface="黑体" panose="02010609060101010101" charset="-122"/>
                        </a:rPr>
                        <a:t>X3</a:t>
                      </a:r>
                      <a:r>
                        <a:rPr lang="zh-CN" altLang="en-US" sz="2000" dirty="0">
                          <a:latin typeface="黑体" panose="02010609060101010101" charset="-122"/>
                          <a:ea typeface="黑体" panose="02010609060101010101" charset="-122"/>
                        </a:rPr>
                        <a:t>天，静脉滴注</a:t>
                      </a:r>
                    </a:p>
                    <a:p>
                      <a:pPr marL="0" marR="0" indent="0" algn="l" defTabSz="914400" rtl="0" eaLnBrk="1" fontAlgn="auto" latinLnBrk="0" hangingPunct="1">
                        <a:lnSpc>
                          <a:spcPct val="100000"/>
                        </a:lnSpc>
                        <a:spcBef>
                          <a:spcPts val="0"/>
                        </a:spcBef>
                        <a:spcAft>
                          <a:spcPts val="0"/>
                        </a:spcAft>
                        <a:buClrTx/>
                        <a:buSzTx/>
                        <a:buFontTx/>
                        <a:buNone/>
                        <a:defRPr/>
                      </a:pPr>
                      <a:r>
                        <a:rPr lang="zh-CN" altLang="en-US" sz="2000" dirty="0">
                          <a:latin typeface="黑体" panose="02010609060101010101" charset="-122"/>
                          <a:ea typeface="黑体" panose="02010609060101010101" charset="-122"/>
                        </a:rPr>
                        <a:t> </a:t>
                      </a:r>
                      <a:r>
                        <a:rPr lang="en-US" altLang="zh-CN" sz="2000" dirty="0">
                          <a:latin typeface="黑体" panose="02010609060101010101" charset="-122"/>
                          <a:ea typeface="黑体" panose="02010609060101010101" charset="-122"/>
                        </a:rPr>
                        <a:t>5%</a:t>
                      </a:r>
                      <a:r>
                        <a:rPr lang="zh-CN" altLang="en-US" sz="2000" dirty="0">
                          <a:latin typeface="黑体" panose="02010609060101010101" charset="-122"/>
                          <a:ea typeface="黑体" panose="02010609060101010101" charset="-122"/>
                        </a:rPr>
                        <a:t>葡萄糖注射液   </a:t>
                      </a:r>
                      <a:r>
                        <a:rPr lang="en-US" altLang="zh-CN" sz="2000" dirty="0">
                          <a:latin typeface="黑体" panose="02010609060101010101" charset="-122"/>
                          <a:ea typeface="黑体" panose="02010609060101010101" charset="-122"/>
                        </a:rPr>
                        <a:t>100ml</a:t>
                      </a:r>
                      <a:r>
                        <a:rPr lang="zh-CN" altLang="en-US" sz="2000" dirty="0">
                          <a:latin typeface="黑体" panose="02010609060101010101" charset="-122"/>
                          <a:ea typeface="黑体" panose="02010609060101010101" charset="-122"/>
                        </a:rPr>
                        <a:t>    </a:t>
                      </a:r>
                      <a:r>
                        <a:rPr lang="en-US" altLang="zh-CN" sz="2000" dirty="0">
                          <a:latin typeface="黑体" panose="02010609060101010101" charset="-122"/>
                          <a:ea typeface="黑体" panose="02010609060101010101" charset="-122"/>
                        </a:rPr>
                        <a:t>100ml</a:t>
                      </a:r>
                      <a:r>
                        <a:rPr lang="zh-CN" altLang="en-US" sz="2000" dirty="0">
                          <a:latin typeface="黑体" panose="02010609060101010101" charset="-122"/>
                          <a:ea typeface="黑体" panose="02010609060101010101" charset="-122"/>
                        </a:rPr>
                        <a:t>    每天一次</a:t>
                      </a:r>
                      <a:r>
                        <a:rPr lang="en-US" altLang="zh-CN" sz="2000" dirty="0">
                          <a:latin typeface="黑体" panose="02010609060101010101" charset="-122"/>
                          <a:ea typeface="黑体" panose="02010609060101010101" charset="-122"/>
                        </a:rPr>
                        <a:t>X3</a:t>
                      </a:r>
                      <a:r>
                        <a:rPr lang="zh-CN" altLang="en-US" sz="2000" dirty="0">
                          <a:latin typeface="黑体" panose="02010609060101010101" charset="-122"/>
                          <a:ea typeface="黑体" panose="02010609060101010101" charset="-122"/>
                        </a:rPr>
                        <a:t>天，静脉滴注</a:t>
                      </a:r>
                    </a:p>
                    <a:p>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endParaRPr lang="en-US" altLang="zh-CN" sz="2000" dirty="0">
                        <a:latin typeface="黑体" panose="02010609060101010101" charset="-122"/>
                        <a:ea typeface="黑体" panose="02010609060101010101" charset="-122"/>
                      </a:endParaRPr>
                    </a:p>
                    <a:p>
                      <a:r>
                        <a:rPr lang="zh-CN" altLang="en-US" sz="2000" dirty="0">
                          <a:latin typeface="黑体" panose="02010609060101010101" charset="-122"/>
                          <a:ea typeface="黑体" panose="02010609060101010101" charset="-122"/>
                        </a:rPr>
                        <a:t>                              医师签名（盖章）：</a:t>
                      </a:r>
                      <a:r>
                        <a:rPr lang="en-US" altLang="zh-CN" sz="2000" dirty="0">
                          <a:latin typeface="黑体" panose="02010609060101010101" charset="-122"/>
                          <a:ea typeface="黑体" panose="02010609060101010101" charset="-122"/>
                        </a:rPr>
                        <a:t>XXX     </a:t>
                      </a:r>
                      <a:endParaRPr lang="zh-CN" altLang="en-US" sz="2000" dirty="0">
                        <a:latin typeface="黑体" panose="02010609060101010101" charset="-122"/>
                        <a:ea typeface="黑体" panose="02010609060101010101"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2"/>
                  </a:ext>
                </a:extLst>
              </a:tr>
              <a:tr h="278130">
                <a:tc gridSpan="7">
                  <a:txBody>
                    <a:bodyPr/>
                    <a:lstStyle/>
                    <a:p>
                      <a:r>
                        <a:rPr lang="zh-CN" altLang="en-US" sz="2000" dirty="0">
                          <a:latin typeface="黑体" panose="02010609060101010101" charset="-122"/>
                          <a:ea typeface="黑体" panose="02010609060101010101" charset="-122"/>
                        </a:rPr>
                        <a:t>金额：</a:t>
                      </a:r>
                      <a:r>
                        <a:rPr lang="en-US" altLang="zh-CN" sz="2000" dirty="0">
                          <a:latin typeface="黑体" panose="02010609060101010101" charset="-122"/>
                          <a:ea typeface="黑体" panose="02010609060101010101" charset="-122"/>
                        </a:rPr>
                        <a:t>XXX </a:t>
                      </a:r>
                      <a:r>
                        <a:rPr lang="zh-CN" altLang="en-US" sz="2000" dirty="0">
                          <a:latin typeface="黑体" panose="02010609060101010101" charset="-122"/>
                          <a:ea typeface="黑体" panose="02010609060101010101" charset="-122"/>
                        </a:rPr>
                        <a:t>审核</a:t>
                      </a:r>
                      <a:r>
                        <a:rPr lang="en-US" altLang="zh-CN" sz="2000" dirty="0">
                          <a:latin typeface="黑体" panose="02010609060101010101" charset="-122"/>
                          <a:ea typeface="黑体" panose="02010609060101010101" charset="-122"/>
                        </a:rPr>
                        <a:t>/</a:t>
                      </a:r>
                      <a:r>
                        <a:rPr lang="zh-CN" altLang="en-US" sz="2000" dirty="0">
                          <a:latin typeface="黑体" panose="02010609060101010101" charset="-122"/>
                          <a:ea typeface="黑体" panose="02010609060101010101" charset="-122"/>
                        </a:rPr>
                        <a:t>调配签名（盖章）：</a:t>
                      </a:r>
                      <a:r>
                        <a:rPr lang="en-US" altLang="zh-CN" sz="2000" dirty="0">
                          <a:latin typeface="黑体" panose="02010609060101010101" charset="-122"/>
                          <a:ea typeface="黑体" panose="02010609060101010101" charset="-122"/>
                        </a:rPr>
                        <a:t>XXX </a:t>
                      </a:r>
                      <a:r>
                        <a:rPr lang="zh-CN" altLang="en-US" sz="2000" dirty="0">
                          <a:latin typeface="黑体" panose="02010609060101010101" charset="-122"/>
                          <a:ea typeface="黑体" panose="02010609060101010101" charset="-122"/>
                        </a:rPr>
                        <a:t>核对发药签名（盖章）：</a:t>
                      </a:r>
                      <a:r>
                        <a:rPr lang="en-US" altLang="zh-CN" sz="2000" dirty="0">
                          <a:latin typeface="黑体" panose="02010609060101010101" charset="-122"/>
                          <a:ea typeface="黑体" panose="02010609060101010101" charset="-122"/>
                        </a:rPr>
                        <a:t>XXX</a:t>
                      </a:r>
                      <a:endParaRPr lang="zh-CN" altLang="en-US" sz="2000" dirty="0">
                        <a:latin typeface="黑体" panose="02010609060101010101" charset="-122"/>
                        <a:ea typeface="黑体" panose="02010609060101010101"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3"/>
                  </a:ext>
                </a:extLst>
              </a:tr>
            </a:tbl>
          </a:graphicData>
        </a:graphic>
      </p:graphicFrame>
      <p:sp>
        <p:nvSpPr>
          <p:cNvPr id="5" name="标题 1"/>
          <p:cNvSpPr txBox="1"/>
          <p:nvPr/>
        </p:nvSpPr>
        <p:spPr>
          <a:xfrm>
            <a:off x="695400" y="0"/>
            <a:ext cx="8229600" cy="857250"/>
          </a:xfrm>
          <a:prstGeom prst="rect">
            <a:avLst/>
          </a:prstGeom>
        </p:spPr>
        <p:txBody>
          <a:bodyPr vert="horz" lIns="68580" tIns="34290" rIns="68580" bIns="3429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2800" dirty="0">
                <a:latin typeface="微软雅黑" panose="020B0503020204020204" charset="-122"/>
                <a:ea typeface="微软雅黑" panose="020B0503020204020204" charset="-122"/>
                <a:cs typeface="微软雅黑" panose="020B0503020204020204" charset="-122"/>
              </a:rPr>
              <a:t>儿科处方点评案例分享（五）</a:t>
            </a:r>
            <a:endParaRPr kumimoji="1" lang="zh-CN" altLang="en-US" sz="28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kumimoji="1" lang="zh-CN" altLang="en-US"/>
          </a:p>
        </p:txBody>
      </p:sp>
      <p:sp>
        <p:nvSpPr>
          <p:cNvPr id="3" name="内容占位符 2"/>
          <p:cNvSpPr>
            <a:spLocks noGrp="1"/>
          </p:cNvSpPr>
          <p:nvPr>
            <p:ph idx="1"/>
          </p:nvPr>
        </p:nvSpPr>
        <p:spPr>
          <a:xfrm>
            <a:off x="2152650" y="1247876"/>
            <a:ext cx="7183710" cy="2757189"/>
          </a:xfrm>
        </p:spPr>
        <p:txBody>
          <a:bodyPr>
            <a:normAutofit/>
          </a:bodyPr>
          <a:lstStyle/>
          <a:p>
            <a:pPr>
              <a:lnSpc>
                <a:spcPct val="150000"/>
              </a:lnSpc>
            </a:pPr>
            <a:r>
              <a:rPr kumimoji="1" lang="zh-CN" altLang="en-US" sz="2400" dirty="0"/>
              <a:t>头孢属于时间依赖性抗生素，需要一天多次给药。</a:t>
            </a:r>
          </a:p>
          <a:p>
            <a:pPr>
              <a:lnSpc>
                <a:spcPct val="150000"/>
              </a:lnSpc>
            </a:pPr>
            <a:r>
              <a:rPr kumimoji="1" lang="zh-CN" altLang="en-US" sz="2400" dirty="0"/>
              <a:t>一天一次的用药方案危害大</a:t>
            </a:r>
          </a:p>
          <a:p>
            <a:pPr>
              <a:lnSpc>
                <a:spcPct val="150000"/>
              </a:lnSpc>
            </a:pPr>
            <a:r>
              <a:rPr kumimoji="1" lang="zh-CN" altLang="en-US" sz="2400" dirty="0"/>
              <a:t>如果搭配口服头孢一次？如何再判断？</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199456" y="204895"/>
            <a:ext cx="9333879" cy="415794"/>
          </a:xfrm>
        </p:spPr>
        <p:txBody>
          <a:bodyPr>
            <a:normAutofit fontScale="90000"/>
          </a:bodyPr>
          <a:lstStyle/>
          <a:p>
            <a:r>
              <a:rPr lang="zh-CN" altLang="en-US" dirty="0"/>
              <a:t>儿科处方点评案例分享（六）</a:t>
            </a:r>
            <a:r>
              <a:rPr kumimoji="1" lang="zh-CN" altLang="en-US" dirty="0"/>
              <a:t>中成药联用</a:t>
            </a:r>
          </a:p>
        </p:txBody>
      </p:sp>
      <p:graphicFrame>
        <p:nvGraphicFramePr>
          <p:cNvPr id="4" name="内容占位符 3"/>
          <p:cNvGraphicFramePr/>
          <p:nvPr/>
        </p:nvGraphicFramePr>
        <p:xfrm>
          <a:off x="2063553" y="1196752"/>
          <a:ext cx="8208911" cy="3840480"/>
        </p:xfrm>
        <a:graphic>
          <a:graphicData uri="http://schemas.openxmlformats.org/drawingml/2006/table">
            <a:tbl>
              <a:tblPr firstRow="1" bandRow="1">
                <a:tableStyleId>{5940675A-B579-460E-94D1-54222C63F5DA}</a:tableStyleId>
              </a:tblPr>
              <a:tblGrid>
                <a:gridCol w="697050">
                  <a:extLst>
                    <a:ext uri="{9D8B030D-6E8A-4147-A177-3AD203B41FA5}">
                      <a16:colId xmlns:a16="http://schemas.microsoft.com/office/drawing/2014/main" val="20000"/>
                    </a:ext>
                  </a:extLst>
                </a:gridCol>
                <a:gridCol w="743110">
                  <a:extLst>
                    <a:ext uri="{9D8B030D-6E8A-4147-A177-3AD203B41FA5}">
                      <a16:colId xmlns:a16="http://schemas.microsoft.com/office/drawing/2014/main" val="20001"/>
                    </a:ext>
                  </a:extLst>
                </a:gridCol>
                <a:gridCol w="1156970">
                  <a:extLst>
                    <a:ext uri="{9D8B030D-6E8A-4147-A177-3AD203B41FA5}">
                      <a16:colId xmlns:a16="http://schemas.microsoft.com/office/drawing/2014/main" val="20002"/>
                    </a:ext>
                  </a:extLst>
                </a:gridCol>
                <a:gridCol w="870427">
                  <a:extLst>
                    <a:ext uri="{9D8B030D-6E8A-4147-A177-3AD203B41FA5}">
                      <a16:colId xmlns:a16="http://schemas.microsoft.com/office/drawing/2014/main" val="20003"/>
                    </a:ext>
                  </a:extLst>
                </a:gridCol>
                <a:gridCol w="658129">
                  <a:extLst>
                    <a:ext uri="{9D8B030D-6E8A-4147-A177-3AD203B41FA5}">
                      <a16:colId xmlns:a16="http://schemas.microsoft.com/office/drawing/2014/main" val="20004"/>
                    </a:ext>
                  </a:extLst>
                </a:gridCol>
                <a:gridCol w="870427">
                  <a:extLst>
                    <a:ext uri="{9D8B030D-6E8A-4147-A177-3AD203B41FA5}">
                      <a16:colId xmlns:a16="http://schemas.microsoft.com/office/drawing/2014/main" val="20005"/>
                    </a:ext>
                  </a:extLst>
                </a:gridCol>
                <a:gridCol w="3212798">
                  <a:extLst>
                    <a:ext uri="{9D8B030D-6E8A-4147-A177-3AD203B41FA5}">
                      <a16:colId xmlns:a16="http://schemas.microsoft.com/office/drawing/2014/main" val="20006"/>
                    </a:ext>
                  </a:extLst>
                </a:gridCol>
              </a:tblGrid>
              <a:tr h="278130">
                <a:tc gridSpan="6">
                  <a:txBody>
                    <a:bodyPr/>
                    <a:lstStyle/>
                    <a:p>
                      <a:r>
                        <a:rPr lang="zh-CN" altLang="en-US" sz="1800" dirty="0">
                          <a:latin typeface="黑体" panose="02010609060101010101" charset="-122"/>
                          <a:ea typeface="黑体" panose="02010609060101010101" charset="-122"/>
                        </a:rPr>
                        <a:t>科别：儿科</a:t>
                      </a: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p>
                      <a:pPr algn="r"/>
                      <a:r>
                        <a:rPr lang="en-US" altLang="zh-CN" sz="1800" dirty="0">
                          <a:latin typeface="黑体" panose="02010609060101010101" charset="-122"/>
                          <a:ea typeface="黑体" panose="02010609060101010101" charset="-122"/>
                        </a:rPr>
                        <a:t>XXXX</a:t>
                      </a:r>
                      <a:r>
                        <a:rPr lang="zh-CN" altLang="en-US" sz="1800" dirty="0">
                          <a:latin typeface="黑体" panose="02010609060101010101" charset="-122"/>
                          <a:ea typeface="黑体" panose="02010609060101010101" charset="-122"/>
                        </a:rPr>
                        <a:t>年</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月</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日</a:t>
                      </a:r>
                    </a:p>
                  </a:txBody>
                  <a:tcPr marL="68580" marR="68580" marT="34290" marB="34290"/>
                </a:tc>
                <a:extLst>
                  <a:ext uri="{0D108BD9-81ED-4DB2-BD59-A6C34878D82A}">
                    <a16:rowId xmlns:a16="http://schemas.microsoft.com/office/drawing/2014/main" val="10000"/>
                  </a:ext>
                </a:extLst>
              </a:tr>
              <a:tr h="278130">
                <a:tc>
                  <a:txBody>
                    <a:bodyPr/>
                    <a:lstStyle/>
                    <a:p>
                      <a:r>
                        <a:rPr lang="zh-CN" altLang="en-US" sz="1800" dirty="0">
                          <a:latin typeface="黑体" panose="02010609060101010101" charset="-122"/>
                          <a:ea typeface="黑体" panose="02010609060101010101" charset="-122"/>
                        </a:rPr>
                        <a:t>姓名</a:t>
                      </a:r>
                    </a:p>
                  </a:txBody>
                  <a:tcPr marL="68580" marR="68580" marT="34290" marB="34290"/>
                </a:tc>
                <a:tc>
                  <a:txBody>
                    <a:bodyPr/>
                    <a:lstStyle/>
                    <a:p>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性别</a:t>
                      </a:r>
                    </a:p>
                  </a:txBody>
                  <a:tcPr marL="68580" marR="68580" marT="34290" marB="34290"/>
                </a:tc>
                <a:tc>
                  <a:txBody>
                    <a:bodyPr/>
                    <a:lstStyle/>
                    <a:p>
                      <a:r>
                        <a:rPr lang="zh-CN" altLang="en-US" sz="1800" dirty="0">
                          <a:latin typeface="黑体" panose="02010609060101010101" charset="-122"/>
                          <a:ea typeface="黑体" panose="02010609060101010101" charset="-122"/>
                        </a:rPr>
                        <a:t>女</a:t>
                      </a:r>
                    </a:p>
                  </a:txBody>
                  <a:tcPr marL="68580" marR="68580" marT="34290" marB="34290"/>
                </a:tc>
                <a:tc>
                  <a:txBody>
                    <a:bodyPr/>
                    <a:lstStyle/>
                    <a:p>
                      <a:r>
                        <a:rPr lang="zh-CN" altLang="en-US" sz="1800" dirty="0">
                          <a:latin typeface="黑体" panose="02010609060101010101" charset="-122"/>
                          <a:ea typeface="黑体" panose="02010609060101010101" charset="-122"/>
                        </a:rPr>
                        <a:t>年龄</a:t>
                      </a:r>
                    </a:p>
                  </a:txBody>
                  <a:tcPr marL="68580" marR="68580" marT="34290" marB="34290"/>
                </a:tc>
                <a:tc>
                  <a:txBody>
                    <a:bodyPr/>
                    <a:lstStyle/>
                    <a:p>
                      <a:r>
                        <a:rPr lang="en-US" altLang="zh-CN" sz="1800" dirty="0">
                          <a:latin typeface="黑体" panose="02010609060101010101" charset="-122"/>
                          <a:ea typeface="黑体" panose="02010609060101010101" charset="-122"/>
                        </a:rPr>
                        <a:t>3</a:t>
                      </a:r>
                      <a:r>
                        <a:rPr lang="zh-CN" altLang="en-US" sz="1800" dirty="0">
                          <a:latin typeface="黑体" panose="02010609060101010101" charset="-122"/>
                          <a:ea typeface="黑体" panose="02010609060101010101" charset="-122"/>
                        </a:rPr>
                        <a:t>岁</a:t>
                      </a:r>
                    </a:p>
                  </a:txBody>
                  <a:tcPr marL="68580" marR="68580" marT="34290" marB="34290"/>
                </a:tc>
                <a:tc>
                  <a:txBody>
                    <a:bodyPr/>
                    <a:lstStyle/>
                    <a:p>
                      <a:r>
                        <a:rPr lang="zh-CN" altLang="en-US" sz="1800" dirty="0">
                          <a:latin typeface="黑体" panose="02010609060101010101" charset="-122"/>
                          <a:ea typeface="黑体" panose="02010609060101010101" charset="-122"/>
                        </a:rPr>
                        <a:t>体重</a:t>
                      </a:r>
                      <a:r>
                        <a:rPr lang="en-US" altLang="zh-CN" sz="1800" dirty="0">
                          <a:latin typeface="黑体" panose="02010609060101010101" charset="-122"/>
                          <a:ea typeface="黑体" panose="02010609060101010101" charset="-122"/>
                        </a:rPr>
                        <a:t>15kg</a:t>
                      </a:r>
                      <a:endParaRPr lang="zh-CN" altLang="en-US" sz="1800" dirty="0">
                        <a:latin typeface="黑体" panose="02010609060101010101" charset="-122"/>
                        <a:ea typeface="黑体" panose="02010609060101010101" charset="-122"/>
                      </a:endParaRPr>
                    </a:p>
                  </a:txBody>
                  <a:tcPr marL="68580" marR="68580" marT="34290" marB="34290"/>
                </a:tc>
                <a:extLst>
                  <a:ext uri="{0D108BD9-81ED-4DB2-BD59-A6C34878D82A}">
                    <a16:rowId xmlns:a16="http://schemas.microsoft.com/office/drawing/2014/main" val="10001"/>
                  </a:ext>
                </a:extLst>
              </a:tr>
              <a:tr h="2664941">
                <a:tc gridSpan="2">
                  <a:txBody>
                    <a:bodyPr/>
                    <a:lstStyle/>
                    <a:p>
                      <a:r>
                        <a:rPr lang="zh-CN" altLang="en-US" sz="1800" dirty="0">
                          <a:latin typeface="黑体" panose="02010609060101010101" charset="-122"/>
                          <a:ea typeface="黑体" panose="02010609060101010101" charset="-122"/>
                        </a:rPr>
                        <a:t>诊断：</a:t>
                      </a:r>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呼吸道感染、发热、咳嗽</a:t>
                      </a: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过敏：</a:t>
                      </a:r>
                    </a:p>
                  </a:txBody>
                  <a:tcPr marL="68580" marR="68580" marT="34290" marB="34290"/>
                </a:tc>
                <a:tc hMerge="1">
                  <a:txBody>
                    <a:bodyPr/>
                    <a:lstStyle/>
                    <a:p>
                      <a:endParaRPr lang="zh-CN"/>
                    </a:p>
                  </a:txBody>
                  <a:tcPr/>
                </a:tc>
                <a:tc gridSpan="5">
                  <a:txBody>
                    <a:bodyPr/>
                    <a:lstStyle/>
                    <a:p>
                      <a:r>
                        <a:rPr lang="en-US" altLang="zh-CN" sz="1800" dirty="0">
                          <a:latin typeface="黑体" panose="02010609060101010101" charset="-122"/>
                          <a:ea typeface="黑体" panose="02010609060101010101" charset="-122"/>
                        </a:rPr>
                        <a:t>R</a:t>
                      </a:r>
                      <a:r>
                        <a:rPr lang="zh-CN" altLang="en-US" sz="1800" dirty="0">
                          <a:latin typeface="黑体" panose="02010609060101010101" charset="-122"/>
                          <a:ea typeface="黑体" panose="02010609060101010101" charset="-122"/>
                        </a:rPr>
                        <a:t>：</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en-US" altLang="zh-CN" sz="180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小儿肺热咳喘口服液   </a:t>
                      </a:r>
                      <a:r>
                        <a:rPr lang="en-US" altLang="zh-CN" sz="1800" dirty="0">
                          <a:latin typeface="黑体" panose="02010609060101010101" charset="-122"/>
                          <a:ea typeface="黑体" panose="02010609060101010101" charset="-122"/>
                        </a:rPr>
                        <a:t>10ml/</a:t>
                      </a:r>
                      <a:r>
                        <a:rPr lang="zh-CN" altLang="en-US" sz="1800" dirty="0">
                          <a:latin typeface="黑体" panose="02010609060101010101" charset="-122"/>
                          <a:ea typeface="黑体" panose="02010609060101010101" charset="-122"/>
                        </a:rPr>
                        <a:t>支    </a:t>
                      </a:r>
                      <a:r>
                        <a:rPr lang="en-US" altLang="zh-CN" sz="1800" dirty="0">
                          <a:latin typeface="黑体" panose="02010609060101010101" charset="-122"/>
                          <a:ea typeface="黑体" panose="02010609060101010101" charset="-122"/>
                        </a:rPr>
                        <a:t>1</a:t>
                      </a:r>
                      <a:r>
                        <a:rPr lang="zh-CN" altLang="en-US" sz="1800" dirty="0">
                          <a:latin typeface="黑体" panose="02010609060101010101" charset="-122"/>
                          <a:ea typeface="黑体" panose="02010609060101010101" charset="-122"/>
                        </a:rPr>
                        <a:t>支</a:t>
                      </a:r>
                      <a:r>
                        <a:rPr lang="zh-CN" altLang="en-US" sz="1800" baseline="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p>
                    <a:p>
                      <a:r>
                        <a:rPr lang="zh-CN" altLang="en-US" sz="1800" dirty="0">
                          <a:latin typeface="黑体" panose="02010609060101010101" charset="-122"/>
                          <a:ea typeface="黑体" panose="02010609060101010101" charset="-122"/>
                        </a:rPr>
                        <a:t> 小儿咳喘灵口服液     </a:t>
                      </a:r>
                      <a:r>
                        <a:rPr lang="en-US" altLang="zh-CN" sz="1800" dirty="0">
                          <a:latin typeface="黑体" panose="02010609060101010101" charset="-122"/>
                          <a:ea typeface="黑体" panose="02010609060101010101" charset="-122"/>
                        </a:rPr>
                        <a:t>1.25ml/</a:t>
                      </a:r>
                      <a:r>
                        <a:rPr lang="zh-CN" altLang="en-US" sz="1800" dirty="0">
                          <a:latin typeface="黑体" panose="02010609060101010101" charset="-122"/>
                          <a:ea typeface="黑体" panose="02010609060101010101" charset="-122"/>
                        </a:rPr>
                        <a:t>支  </a:t>
                      </a:r>
                      <a:r>
                        <a:rPr lang="en-US" altLang="zh-CN" sz="1800" dirty="0">
                          <a:latin typeface="黑体" panose="02010609060101010101" charset="-122"/>
                          <a:ea typeface="黑体" panose="02010609060101010101" charset="-122"/>
                        </a:rPr>
                        <a:t>3</a:t>
                      </a:r>
                      <a:r>
                        <a:rPr lang="zh-CN" altLang="en-US" sz="1800" dirty="0">
                          <a:latin typeface="黑体" panose="02010609060101010101" charset="-122"/>
                          <a:ea typeface="黑体" panose="02010609060101010101" charset="-122"/>
                        </a:rPr>
                        <a:t>支    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医师签名（盖章）：</a:t>
                      </a:r>
                      <a:r>
                        <a:rPr lang="en-US" altLang="zh-CN" sz="1800" dirty="0">
                          <a:latin typeface="黑体" panose="02010609060101010101" charset="-122"/>
                          <a:ea typeface="黑体" panose="02010609060101010101" charset="-122"/>
                        </a:rPr>
                        <a:t>XXX     </a:t>
                      </a:r>
                      <a:endParaRPr lang="zh-CN" altLang="en-US" sz="1800" dirty="0">
                        <a:latin typeface="黑体" panose="02010609060101010101" charset="-122"/>
                        <a:ea typeface="黑体" panose="02010609060101010101"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2"/>
                  </a:ext>
                </a:extLst>
              </a:tr>
              <a:tr h="278130">
                <a:tc gridSpan="7">
                  <a:txBody>
                    <a:bodyPr/>
                    <a:lstStyle/>
                    <a:p>
                      <a:r>
                        <a:rPr lang="zh-CN" altLang="en-US" sz="1800" dirty="0">
                          <a:latin typeface="黑体" panose="02010609060101010101" charset="-122"/>
                          <a:ea typeface="黑体" panose="02010609060101010101" charset="-122"/>
                        </a:rPr>
                        <a:t>金额：</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审核</a:t>
                      </a:r>
                      <a:r>
                        <a:rPr lang="en-US" altLang="zh-CN" sz="1800" dirty="0">
                          <a:latin typeface="黑体" panose="02010609060101010101" charset="-122"/>
                          <a:ea typeface="黑体" panose="02010609060101010101" charset="-122"/>
                        </a:rPr>
                        <a:t>/</a:t>
                      </a:r>
                      <a:r>
                        <a:rPr lang="zh-CN" altLang="en-US" sz="1800" dirty="0">
                          <a:latin typeface="黑体" panose="02010609060101010101" charset="-122"/>
                          <a:ea typeface="黑体" panose="02010609060101010101" charset="-122"/>
                        </a:rPr>
                        <a:t>调配签名（盖章）：</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核对发药签名（盖章）：</a:t>
                      </a:r>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kumimoji="1" lang="zh-CN" altLang="en-US"/>
          </a:p>
        </p:txBody>
      </p:sp>
      <p:sp>
        <p:nvSpPr>
          <p:cNvPr id="3" name="内容占位符 2"/>
          <p:cNvSpPr>
            <a:spLocks noGrp="1"/>
          </p:cNvSpPr>
          <p:nvPr>
            <p:ph idx="1"/>
          </p:nvPr>
        </p:nvSpPr>
        <p:spPr/>
        <p:txBody>
          <a:bodyPr>
            <a:normAutofit/>
          </a:bodyPr>
          <a:lstStyle/>
          <a:p>
            <a:pPr>
              <a:lnSpc>
                <a:spcPct val="100000"/>
              </a:lnSpc>
            </a:pPr>
            <a:r>
              <a:rPr lang="zh-CN" altLang="en-US" sz="2400" dirty="0"/>
              <a:t>小儿肺热咳喘口服液</a:t>
            </a:r>
          </a:p>
          <a:p>
            <a:pPr>
              <a:lnSpc>
                <a:spcPct val="100000"/>
              </a:lnSpc>
            </a:pPr>
            <a:r>
              <a:rPr lang="zh-CN" altLang="zh-CN" sz="2000" dirty="0"/>
              <a:t>药品成份：</a:t>
            </a:r>
            <a:r>
              <a:rPr lang="zh-CN" altLang="zh-CN" sz="2000" b="1" dirty="0"/>
              <a:t>麻黄、苦杏仁、石膏、甘草、金银花</a:t>
            </a:r>
            <a:r>
              <a:rPr lang="zh-CN" altLang="zh-CN" sz="2000" dirty="0"/>
              <a:t>、连翘、知母、黄芩、板蓝根、麦冬、鱼腥草</a:t>
            </a:r>
          </a:p>
          <a:p>
            <a:pPr>
              <a:lnSpc>
                <a:spcPct val="100000"/>
              </a:lnSpc>
            </a:pPr>
            <a:r>
              <a:rPr lang="zh-CN" altLang="en-US" sz="2400" dirty="0"/>
              <a:t>小儿咳喘灵口服液 </a:t>
            </a:r>
          </a:p>
          <a:p>
            <a:pPr>
              <a:lnSpc>
                <a:spcPct val="100000"/>
              </a:lnSpc>
            </a:pPr>
            <a:r>
              <a:rPr lang="zh-CN" altLang="zh-CN" sz="2000" dirty="0"/>
              <a:t>药品成份：</a:t>
            </a:r>
            <a:r>
              <a:rPr lang="zh-CN" altLang="en-US" sz="2000" b="1" dirty="0"/>
              <a:t>麻黄、金银花、苦杏仁</a:t>
            </a:r>
            <a:r>
              <a:rPr lang="zh-CN" altLang="en-US" sz="2000" dirty="0"/>
              <a:t>、板蓝根、</a:t>
            </a:r>
            <a:r>
              <a:rPr lang="zh-CN" altLang="en-US" sz="2000" b="1" dirty="0"/>
              <a:t>石膏、甘草</a:t>
            </a:r>
            <a:r>
              <a:rPr lang="zh-CN" altLang="en-US" sz="2000" dirty="0"/>
              <a:t>、瓜蒌</a:t>
            </a:r>
            <a:endParaRPr kumimoji="1" lang="zh-CN" altLang="en-US" sz="2000" dirty="0"/>
          </a:p>
        </p:txBody>
      </p:sp>
      <p:sp>
        <p:nvSpPr>
          <p:cNvPr id="4" name="矩形 3"/>
          <p:cNvSpPr/>
          <p:nvPr/>
        </p:nvSpPr>
        <p:spPr>
          <a:xfrm>
            <a:off x="2315580" y="4922021"/>
            <a:ext cx="7723770" cy="961289"/>
          </a:xfrm>
          <a:prstGeom prst="rect">
            <a:avLst/>
          </a:prstGeom>
        </p:spPr>
        <p:txBody>
          <a:bodyPr wrap="square">
            <a:spAutoFit/>
          </a:bodyPr>
          <a:lstStyle/>
          <a:p>
            <a:pPr algn="just">
              <a:lnSpc>
                <a:spcPct val="150000"/>
              </a:lnSpc>
            </a:pPr>
            <a:r>
              <a:rPr lang="en-US" altLang="zh-CN" sz="2000" kern="0" dirty="0">
                <a:solidFill>
                  <a:srgbClr val="000000"/>
                </a:solidFill>
                <a:latin typeface="微软雅黑" panose="020B0503020204020204" charset="-122"/>
                <a:ea typeface="微软雅黑" panose="020B0503020204020204" charset="-122"/>
                <a:cs typeface="微软雅黑" panose="020B0503020204020204" charset="-122"/>
              </a:rPr>
              <a:t>2-7</a:t>
            </a:r>
            <a:r>
              <a:rPr lang="zh-CN" altLang="zh-CN" sz="2000" kern="0" dirty="0">
                <a:solidFill>
                  <a:srgbClr val="000000"/>
                </a:solidFill>
                <a:latin typeface="微软雅黑" panose="020B0503020204020204" charset="-122"/>
                <a:ea typeface="微软雅黑" panose="020B0503020204020204" charset="-122"/>
                <a:cs typeface="微软雅黑" panose="020B0503020204020204" charset="-122"/>
              </a:rPr>
              <a:t>重复给药的；</a:t>
            </a:r>
          </a:p>
          <a:p>
            <a:pPr algn="just">
              <a:lnSpc>
                <a:spcPct val="150000"/>
              </a:lnSpc>
            </a:pPr>
            <a:r>
              <a:rPr lang="en-US" altLang="zh-CN" sz="2000" kern="0" dirty="0">
                <a:solidFill>
                  <a:srgbClr val="000000"/>
                </a:solidFill>
                <a:latin typeface="微软雅黑" panose="020B0503020204020204" charset="-122"/>
                <a:ea typeface="微软雅黑" panose="020B0503020204020204" charset="-122"/>
                <a:cs typeface="微软雅黑" panose="020B0503020204020204" charset="-122"/>
              </a:rPr>
              <a:t>3-4</a:t>
            </a:r>
            <a:r>
              <a:rPr lang="zh-CN" altLang="zh-CN" sz="2000" kern="0" dirty="0">
                <a:solidFill>
                  <a:srgbClr val="000000"/>
                </a:solidFill>
                <a:latin typeface="微软雅黑" panose="020B0503020204020204" charset="-122"/>
                <a:ea typeface="微软雅黑" panose="020B0503020204020204" charset="-122"/>
                <a:cs typeface="微软雅黑" panose="020B0503020204020204" charset="-122"/>
              </a:rPr>
              <a:t>无正当理由为同一患者同时开具</a:t>
            </a:r>
            <a:r>
              <a:rPr lang="en-US" altLang="zh-CN" sz="2000" kern="0" dirty="0">
                <a:solidFill>
                  <a:srgbClr val="000000"/>
                </a:solidFill>
                <a:latin typeface="微软雅黑" panose="020B0503020204020204" charset="-122"/>
                <a:ea typeface="微软雅黑" panose="020B0503020204020204" charset="-122"/>
                <a:cs typeface="微软雅黑" panose="020B0503020204020204" charset="-122"/>
              </a:rPr>
              <a:t>2</a:t>
            </a:r>
            <a:r>
              <a:rPr lang="zh-CN" altLang="zh-CN" sz="2000" kern="0" dirty="0">
                <a:solidFill>
                  <a:srgbClr val="000000"/>
                </a:solidFill>
                <a:latin typeface="微软雅黑" panose="020B0503020204020204" charset="-122"/>
                <a:ea typeface="微软雅黑" panose="020B0503020204020204" charset="-122"/>
                <a:cs typeface="微软雅黑" panose="020B0503020204020204" charset="-122"/>
              </a:rPr>
              <a:t>种以上药理作用相同药物的。</a:t>
            </a:r>
            <a:endParaRPr lang="zh-CN" altLang="zh-CN" sz="2000" kern="1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endParaRPr kumimoji="1" lang="zh-CN" altLang="en-US" dirty="0"/>
          </a:p>
        </p:txBody>
      </p:sp>
      <p:sp>
        <p:nvSpPr>
          <p:cNvPr id="3" name="内容占位符 2"/>
          <p:cNvSpPr>
            <a:spLocks noGrp="1"/>
          </p:cNvSpPr>
          <p:nvPr>
            <p:ph idx="1"/>
          </p:nvPr>
        </p:nvSpPr>
        <p:spPr/>
        <p:txBody>
          <a:bodyPr/>
          <a:lstStyle/>
          <a:p>
            <a:pPr>
              <a:lnSpc>
                <a:spcPct val="150000"/>
              </a:lnSpc>
            </a:pPr>
            <a:r>
              <a:rPr kumimoji="1" lang="zh-CN" altLang="en-US" sz="2400" dirty="0"/>
              <a:t>麻黄：</a:t>
            </a:r>
            <a:r>
              <a:rPr lang="zh-CN" altLang="en-US" sz="2400" dirty="0"/>
              <a:t>不良反应主要表现在</a:t>
            </a:r>
            <a:r>
              <a:rPr lang="zh-CN" altLang="en-US" sz="2400" b="1" dirty="0"/>
              <a:t>中枢神经和交感神经兴奋症状</a:t>
            </a:r>
            <a:r>
              <a:rPr lang="en-US" altLang="zh-CN" sz="2400" dirty="0"/>
              <a:t>,</a:t>
            </a:r>
            <a:r>
              <a:rPr lang="zh-CN" altLang="en-US" sz="2400" dirty="0"/>
              <a:t>如烦躁不安、神经过敏、耳鸣、失眠等。严重者排尿困难、心动过缓、心律失常</a:t>
            </a:r>
          </a:p>
          <a:p>
            <a:pPr>
              <a:lnSpc>
                <a:spcPct val="150000"/>
              </a:lnSpc>
            </a:pPr>
            <a:r>
              <a:rPr lang="zh-CN" altLang="zh-CN" sz="2400" dirty="0"/>
              <a:t>苦杏仁</a:t>
            </a:r>
            <a:r>
              <a:rPr lang="zh-CN" altLang="en-US" sz="2400" dirty="0"/>
              <a:t>：含有</a:t>
            </a:r>
            <a:r>
              <a:rPr lang="zh-CN" altLang="en-US" sz="2400" b="1" dirty="0"/>
              <a:t>氢氰酸</a:t>
            </a:r>
            <a:r>
              <a:rPr lang="zh-CN" altLang="en-US" sz="2400" dirty="0"/>
              <a:t>，有毒，严重者中枢麻痹而死亡。</a:t>
            </a:r>
            <a:endParaRPr kumimoji="1" lang="zh-CN" altLang="en-US" sz="24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658400" cy="543595"/>
          </a:xfrm>
        </p:spPr>
        <p:txBody>
          <a:bodyPr>
            <a:normAutofit fontScale="90000"/>
          </a:bodyPr>
          <a:lstStyle/>
          <a:p>
            <a:r>
              <a:rPr kumimoji="1" lang="zh-CN" altLang="en-US" dirty="0"/>
              <a:t>中成药处方点评</a:t>
            </a:r>
          </a:p>
        </p:txBody>
      </p:sp>
      <p:sp>
        <p:nvSpPr>
          <p:cNvPr id="3" name="内容占位符 2"/>
          <p:cNvSpPr>
            <a:spLocks noGrp="1"/>
          </p:cNvSpPr>
          <p:nvPr>
            <p:ph idx="1"/>
          </p:nvPr>
        </p:nvSpPr>
        <p:spPr/>
        <p:txBody>
          <a:bodyPr>
            <a:normAutofit/>
          </a:bodyPr>
          <a:lstStyle/>
          <a:p>
            <a:pPr>
              <a:lnSpc>
                <a:spcPct val="150000"/>
              </a:lnSpc>
              <a:buClr>
                <a:srgbClr val="00B0F0"/>
              </a:buClr>
              <a:buFont typeface="Wingdings" panose="05000000000000000000" pitchFamily="2" charset="2"/>
              <a:buChar char="Ø"/>
            </a:pPr>
            <a:r>
              <a:rPr kumimoji="1" lang="zh-CN" altLang="en-US" sz="2400" dirty="0"/>
              <a:t>宜优先选用儿童专用药，根据说明书推荐剂量选择相应药量</a:t>
            </a:r>
          </a:p>
          <a:p>
            <a:pPr>
              <a:lnSpc>
                <a:spcPct val="150000"/>
              </a:lnSpc>
              <a:buClr>
                <a:srgbClr val="00B0F0"/>
              </a:buClr>
              <a:buFont typeface="Wingdings" panose="05000000000000000000" pitchFamily="2" charset="2"/>
              <a:buChar char="Ø"/>
            </a:pPr>
            <a:r>
              <a:rPr kumimoji="1" lang="zh-CN" altLang="en-US" sz="2400" dirty="0"/>
              <a:t>非儿童专用中成药应结合具体病情，</a:t>
            </a:r>
            <a:r>
              <a:rPr kumimoji="1" lang="zh-CN" altLang="en-US" sz="2400" dirty="0">
                <a:solidFill>
                  <a:srgbClr val="FF0000"/>
                </a:solidFill>
              </a:rPr>
              <a:t>根据儿童年龄与体重选择相应药量。一般情况</a:t>
            </a:r>
            <a:r>
              <a:rPr kumimoji="1" lang="en-US" altLang="zh-CN" sz="2400" dirty="0">
                <a:solidFill>
                  <a:srgbClr val="FF0000"/>
                </a:solidFill>
              </a:rPr>
              <a:t>3</a:t>
            </a:r>
            <a:r>
              <a:rPr kumimoji="1" lang="zh-CN" altLang="en-US" sz="2400" dirty="0">
                <a:solidFill>
                  <a:srgbClr val="FF0000"/>
                </a:solidFill>
              </a:rPr>
              <a:t>岁以内服</a:t>
            </a:r>
            <a:r>
              <a:rPr kumimoji="1" lang="en-US" altLang="zh-CN" sz="2400" dirty="0">
                <a:solidFill>
                  <a:srgbClr val="FF0000"/>
                </a:solidFill>
              </a:rPr>
              <a:t>1/4</a:t>
            </a:r>
            <a:r>
              <a:rPr kumimoji="1" lang="zh-CN" altLang="en-US" sz="2400" dirty="0">
                <a:solidFill>
                  <a:srgbClr val="FF0000"/>
                </a:solidFill>
              </a:rPr>
              <a:t>成人量，</a:t>
            </a:r>
            <a:r>
              <a:rPr kumimoji="1" lang="en-US" altLang="zh-CN" sz="2400" dirty="0">
                <a:solidFill>
                  <a:srgbClr val="FF0000"/>
                </a:solidFill>
              </a:rPr>
              <a:t>3-5</a:t>
            </a:r>
            <a:r>
              <a:rPr kumimoji="1" lang="zh-CN" altLang="en-US" sz="2400" dirty="0">
                <a:solidFill>
                  <a:srgbClr val="FF0000"/>
                </a:solidFill>
              </a:rPr>
              <a:t>岁的可服</a:t>
            </a:r>
            <a:r>
              <a:rPr kumimoji="1" lang="en-US" altLang="zh-CN" sz="2400" dirty="0">
                <a:solidFill>
                  <a:srgbClr val="FF0000"/>
                </a:solidFill>
              </a:rPr>
              <a:t>1/3</a:t>
            </a:r>
            <a:r>
              <a:rPr kumimoji="1" lang="zh-CN" altLang="en-US" sz="2400" dirty="0">
                <a:solidFill>
                  <a:srgbClr val="FF0000"/>
                </a:solidFill>
              </a:rPr>
              <a:t>成人量，</a:t>
            </a:r>
            <a:r>
              <a:rPr kumimoji="1" lang="en-US" altLang="zh-CN" sz="2400" dirty="0">
                <a:solidFill>
                  <a:srgbClr val="FF0000"/>
                </a:solidFill>
              </a:rPr>
              <a:t>5-10</a:t>
            </a:r>
            <a:r>
              <a:rPr kumimoji="1" lang="zh-CN" altLang="en-US" sz="2400" dirty="0">
                <a:solidFill>
                  <a:srgbClr val="FF0000"/>
                </a:solidFill>
              </a:rPr>
              <a:t>岁可服</a:t>
            </a:r>
            <a:r>
              <a:rPr kumimoji="1" lang="en-US" altLang="zh-CN" sz="2400" dirty="0">
                <a:solidFill>
                  <a:srgbClr val="FF0000"/>
                </a:solidFill>
              </a:rPr>
              <a:t>1/2</a:t>
            </a:r>
            <a:r>
              <a:rPr kumimoji="1" lang="zh-CN" altLang="en-US" sz="2400" dirty="0">
                <a:solidFill>
                  <a:srgbClr val="FF0000"/>
                </a:solidFill>
              </a:rPr>
              <a:t>成人量，</a:t>
            </a:r>
            <a:r>
              <a:rPr kumimoji="1" lang="en-US" altLang="zh-CN" sz="2400" dirty="0">
                <a:solidFill>
                  <a:srgbClr val="FF0000"/>
                </a:solidFill>
              </a:rPr>
              <a:t>10</a:t>
            </a:r>
            <a:r>
              <a:rPr kumimoji="1" lang="zh-CN" altLang="en-US" sz="2400" dirty="0">
                <a:solidFill>
                  <a:srgbClr val="FF0000"/>
                </a:solidFill>
              </a:rPr>
              <a:t>岁以上与成人量相差不大即可。</a:t>
            </a:r>
          </a:p>
          <a:p>
            <a:pPr>
              <a:lnSpc>
                <a:spcPct val="150000"/>
              </a:lnSpc>
              <a:buClr>
                <a:srgbClr val="00B0F0"/>
              </a:buClr>
              <a:buFont typeface="Wingdings" panose="05000000000000000000" pitchFamily="2" charset="2"/>
              <a:buChar char="Ø"/>
            </a:pPr>
            <a:r>
              <a:rPr kumimoji="1" lang="zh-CN" altLang="en-US" sz="2400" dirty="0"/>
              <a:t>儿童患者使用中成药的种类不宜多，</a:t>
            </a:r>
            <a:r>
              <a:rPr kumimoji="1" lang="zh-CN" altLang="en-US" sz="2400" dirty="0">
                <a:solidFill>
                  <a:srgbClr val="FF0000"/>
                </a:solidFill>
              </a:rPr>
              <a:t>多种中成药的联合应用。功能相同或基本相似的中成药原则上不宜叠加使用。</a:t>
            </a:r>
          </a:p>
          <a:p>
            <a:pPr>
              <a:lnSpc>
                <a:spcPct val="150000"/>
              </a:lnSpc>
            </a:pPr>
            <a:endParaRPr kumimoji="1" lang="zh-CN" altLang="en-US" sz="24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802416" cy="183555"/>
          </a:xfrm>
        </p:spPr>
        <p:txBody>
          <a:bodyPr>
            <a:normAutofit fontScale="90000"/>
          </a:bodyPr>
          <a:lstStyle/>
          <a:p>
            <a:r>
              <a:rPr lang="zh-CN" altLang="en-US" dirty="0"/>
              <a:t>儿科处方点评案例分享（七）</a:t>
            </a:r>
            <a:endParaRPr kumimoji="1" lang="zh-CN" altLang="en-US" dirty="0"/>
          </a:p>
        </p:txBody>
      </p:sp>
      <p:graphicFrame>
        <p:nvGraphicFramePr>
          <p:cNvPr id="4" name="内容占位符 3"/>
          <p:cNvGraphicFramePr/>
          <p:nvPr/>
        </p:nvGraphicFramePr>
        <p:xfrm>
          <a:off x="1991544" y="1290678"/>
          <a:ext cx="8496944" cy="4114800"/>
        </p:xfrm>
        <a:graphic>
          <a:graphicData uri="http://schemas.openxmlformats.org/drawingml/2006/table">
            <a:tbl>
              <a:tblPr firstRow="1" bandRow="1">
                <a:tableStyleId>{5940675A-B579-460E-94D1-54222C63F5DA}</a:tableStyleId>
              </a:tblPr>
              <a:tblGrid>
                <a:gridCol w="721508">
                  <a:extLst>
                    <a:ext uri="{9D8B030D-6E8A-4147-A177-3AD203B41FA5}">
                      <a16:colId xmlns:a16="http://schemas.microsoft.com/office/drawing/2014/main" val="20000"/>
                    </a:ext>
                  </a:extLst>
                </a:gridCol>
                <a:gridCol w="718652">
                  <a:extLst>
                    <a:ext uri="{9D8B030D-6E8A-4147-A177-3AD203B41FA5}">
                      <a16:colId xmlns:a16="http://schemas.microsoft.com/office/drawing/2014/main" val="20001"/>
                    </a:ext>
                  </a:extLst>
                </a:gridCol>
                <a:gridCol w="1248098">
                  <a:extLst>
                    <a:ext uri="{9D8B030D-6E8A-4147-A177-3AD203B41FA5}">
                      <a16:colId xmlns:a16="http://schemas.microsoft.com/office/drawing/2014/main" val="20002"/>
                    </a:ext>
                  </a:extLst>
                </a:gridCol>
                <a:gridCol w="900968">
                  <a:extLst>
                    <a:ext uri="{9D8B030D-6E8A-4147-A177-3AD203B41FA5}">
                      <a16:colId xmlns:a16="http://schemas.microsoft.com/office/drawing/2014/main" val="20003"/>
                    </a:ext>
                  </a:extLst>
                </a:gridCol>
                <a:gridCol w="681222">
                  <a:extLst>
                    <a:ext uri="{9D8B030D-6E8A-4147-A177-3AD203B41FA5}">
                      <a16:colId xmlns:a16="http://schemas.microsoft.com/office/drawing/2014/main" val="20004"/>
                    </a:ext>
                  </a:extLst>
                </a:gridCol>
                <a:gridCol w="900968">
                  <a:extLst>
                    <a:ext uri="{9D8B030D-6E8A-4147-A177-3AD203B41FA5}">
                      <a16:colId xmlns:a16="http://schemas.microsoft.com/office/drawing/2014/main" val="20005"/>
                    </a:ext>
                  </a:extLst>
                </a:gridCol>
                <a:gridCol w="3325528">
                  <a:extLst>
                    <a:ext uri="{9D8B030D-6E8A-4147-A177-3AD203B41FA5}">
                      <a16:colId xmlns:a16="http://schemas.microsoft.com/office/drawing/2014/main" val="20006"/>
                    </a:ext>
                  </a:extLst>
                </a:gridCol>
              </a:tblGrid>
              <a:tr h="278130">
                <a:tc gridSpan="6">
                  <a:txBody>
                    <a:bodyPr/>
                    <a:lstStyle/>
                    <a:p>
                      <a:r>
                        <a:rPr lang="zh-CN" altLang="en-US" sz="1800" dirty="0">
                          <a:latin typeface="黑体" panose="02010609060101010101" charset="-122"/>
                          <a:ea typeface="黑体" panose="02010609060101010101" charset="-122"/>
                        </a:rPr>
                        <a:t>科别：儿科</a:t>
                      </a: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p>
                      <a:pPr algn="r"/>
                      <a:r>
                        <a:rPr lang="en-US" altLang="zh-CN" sz="1800" dirty="0">
                          <a:latin typeface="黑体" panose="02010609060101010101" charset="-122"/>
                          <a:ea typeface="黑体" panose="02010609060101010101" charset="-122"/>
                        </a:rPr>
                        <a:t>XXXX</a:t>
                      </a:r>
                      <a:r>
                        <a:rPr lang="zh-CN" altLang="en-US" sz="1800" dirty="0">
                          <a:latin typeface="黑体" panose="02010609060101010101" charset="-122"/>
                          <a:ea typeface="黑体" panose="02010609060101010101" charset="-122"/>
                        </a:rPr>
                        <a:t>年</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月</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日</a:t>
                      </a:r>
                    </a:p>
                  </a:txBody>
                  <a:tcPr marL="68580" marR="68580" marT="34290" marB="34290"/>
                </a:tc>
                <a:extLst>
                  <a:ext uri="{0D108BD9-81ED-4DB2-BD59-A6C34878D82A}">
                    <a16:rowId xmlns:a16="http://schemas.microsoft.com/office/drawing/2014/main" val="10000"/>
                  </a:ext>
                </a:extLst>
              </a:tr>
              <a:tr h="278130">
                <a:tc>
                  <a:txBody>
                    <a:bodyPr/>
                    <a:lstStyle/>
                    <a:p>
                      <a:r>
                        <a:rPr lang="zh-CN" altLang="en-US" sz="1800" dirty="0">
                          <a:latin typeface="黑体" panose="02010609060101010101" charset="-122"/>
                          <a:ea typeface="黑体" panose="02010609060101010101" charset="-122"/>
                        </a:rPr>
                        <a:t>姓名</a:t>
                      </a:r>
                    </a:p>
                  </a:txBody>
                  <a:tcPr marL="68580" marR="68580" marT="34290" marB="34290"/>
                </a:tc>
                <a:tc>
                  <a:txBody>
                    <a:bodyPr/>
                    <a:lstStyle/>
                    <a:p>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性别</a:t>
                      </a:r>
                    </a:p>
                  </a:txBody>
                  <a:tcPr marL="68580" marR="68580" marT="34290" marB="34290"/>
                </a:tc>
                <a:tc>
                  <a:txBody>
                    <a:bodyPr/>
                    <a:lstStyle/>
                    <a:p>
                      <a:r>
                        <a:rPr lang="zh-CN" altLang="en-US" sz="1800" dirty="0">
                          <a:latin typeface="黑体" panose="02010609060101010101" charset="-122"/>
                          <a:ea typeface="黑体" panose="02010609060101010101" charset="-122"/>
                        </a:rPr>
                        <a:t>女</a:t>
                      </a:r>
                    </a:p>
                  </a:txBody>
                  <a:tcPr marL="68580" marR="68580" marT="34290" marB="34290"/>
                </a:tc>
                <a:tc>
                  <a:txBody>
                    <a:bodyPr/>
                    <a:lstStyle/>
                    <a:p>
                      <a:r>
                        <a:rPr lang="zh-CN" altLang="en-US" sz="1800" dirty="0">
                          <a:latin typeface="黑体" panose="02010609060101010101" charset="-122"/>
                          <a:ea typeface="黑体" panose="02010609060101010101" charset="-122"/>
                        </a:rPr>
                        <a:t>年龄</a:t>
                      </a:r>
                    </a:p>
                  </a:txBody>
                  <a:tcPr marL="68580" marR="68580" marT="34290" marB="34290"/>
                </a:tc>
                <a:tc>
                  <a:txBody>
                    <a:bodyPr/>
                    <a:lstStyle/>
                    <a:p>
                      <a:r>
                        <a:rPr lang="en-US" altLang="zh-CN" sz="1800" dirty="0">
                          <a:latin typeface="黑体" panose="02010609060101010101" charset="-122"/>
                          <a:ea typeface="黑体" panose="02010609060101010101" charset="-122"/>
                        </a:rPr>
                        <a:t>2</a:t>
                      </a:r>
                      <a:r>
                        <a:rPr lang="zh-CN" altLang="en-US" sz="1800" dirty="0">
                          <a:latin typeface="黑体" panose="02010609060101010101" charset="-122"/>
                          <a:ea typeface="黑体" panose="02010609060101010101" charset="-122"/>
                        </a:rPr>
                        <a:t>岁</a:t>
                      </a:r>
                    </a:p>
                  </a:txBody>
                  <a:tcPr marL="68580" marR="68580" marT="34290" marB="34290"/>
                </a:tc>
                <a:tc>
                  <a:txBody>
                    <a:bodyPr/>
                    <a:lstStyle/>
                    <a:p>
                      <a:r>
                        <a:rPr lang="zh-CN" altLang="en-US" sz="1800" dirty="0">
                          <a:latin typeface="黑体" panose="02010609060101010101" charset="-122"/>
                          <a:ea typeface="黑体" panose="02010609060101010101" charset="-122"/>
                        </a:rPr>
                        <a:t>体重</a:t>
                      </a:r>
                      <a:r>
                        <a:rPr lang="en-US" altLang="zh-CN" sz="1800" dirty="0">
                          <a:latin typeface="黑体" panose="02010609060101010101" charset="-122"/>
                          <a:ea typeface="黑体" panose="02010609060101010101" charset="-122"/>
                        </a:rPr>
                        <a:t>12kg</a:t>
                      </a:r>
                      <a:endParaRPr lang="zh-CN" altLang="en-US" sz="1800" dirty="0">
                        <a:latin typeface="黑体" panose="02010609060101010101" charset="-122"/>
                        <a:ea typeface="黑体" panose="02010609060101010101" charset="-122"/>
                      </a:endParaRPr>
                    </a:p>
                  </a:txBody>
                  <a:tcPr marL="68580" marR="68580" marT="34290" marB="34290"/>
                </a:tc>
                <a:extLst>
                  <a:ext uri="{0D108BD9-81ED-4DB2-BD59-A6C34878D82A}">
                    <a16:rowId xmlns:a16="http://schemas.microsoft.com/office/drawing/2014/main" val="10001"/>
                  </a:ext>
                </a:extLst>
              </a:tr>
              <a:tr h="2664941">
                <a:tc gridSpan="2">
                  <a:txBody>
                    <a:bodyPr/>
                    <a:lstStyle/>
                    <a:p>
                      <a:r>
                        <a:rPr lang="zh-CN" altLang="en-US" sz="1800" dirty="0">
                          <a:latin typeface="黑体" panose="02010609060101010101" charset="-122"/>
                          <a:ea typeface="黑体" panose="02010609060101010101" charset="-122"/>
                        </a:rPr>
                        <a:t>诊断：</a:t>
                      </a:r>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发热、咳嗽、感冒</a:t>
                      </a: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过敏：</a:t>
                      </a:r>
                    </a:p>
                  </a:txBody>
                  <a:tcPr marL="68580" marR="68580" marT="34290" marB="34290"/>
                </a:tc>
                <a:tc hMerge="1">
                  <a:txBody>
                    <a:bodyPr/>
                    <a:lstStyle/>
                    <a:p>
                      <a:endParaRPr lang="zh-CN"/>
                    </a:p>
                  </a:txBody>
                  <a:tcPr/>
                </a:tc>
                <a:tc gridSpan="5">
                  <a:txBody>
                    <a:bodyPr/>
                    <a:lstStyle/>
                    <a:p>
                      <a:r>
                        <a:rPr lang="en-US" altLang="zh-CN" sz="1800" dirty="0">
                          <a:latin typeface="黑体" panose="02010609060101010101" charset="-122"/>
                          <a:ea typeface="黑体" panose="02010609060101010101" charset="-122"/>
                        </a:rPr>
                        <a:t>R</a:t>
                      </a:r>
                      <a:r>
                        <a:rPr lang="zh-CN" altLang="en-US" sz="1800" dirty="0">
                          <a:latin typeface="黑体" panose="02010609060101010101" charset="-122"/>
                          <a:ea typeface="黑体" panose="02010609060101010101" charset="-122"/>
                        </a:rPr>
                        <a:t>：</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小儿氨酚黄那敏颗粒    </a:t>
                      </a:r>
                      <a:r>
                        <a:rPr lang="en-US" altLang="zh-CN" sz="1800" dirty="0">
                          <a:latin typeface="黑体" panose="02010609060101010101" charset="-122"/>
                          <a:ea typeface="黑体" panose="02010609060101010101" charset="-122"/>
                        </a:rPr>
                        <a:t>6g/</a:t>
                      </a:r>
                      <a:r>
                        <a:rPr lang="zh-CN" altLang="en-US" sz="1800" dirty="0">
                          <a:latin typeface="黑体" panose="02010609060101010101" charset="-122"/>
                          <a:ea typeface="黑体" panose="02010609060101010101" charset="-122"/>
                        </a:rPr>
                        <a:t>袋    </a:t>
                      </a:r>
                      <a:r>
                        <a:rPr lang="en-US" altLang="zh-CN" sz="1800" dirty="0">
                          <a:latin typeface="黑体" panose="02010609060101010101" charset="-122"/>
                          <a:ea typeface="黑体" panose="02010609060101010101" charset="-122"/>
                        </a:rPr>
                        <a:t>1</a:t>
                      </a:r>
                      <a:r>
                        <a:rPr lang="zh-CN" altLang="en-US" sz="1800" dirty="0">
                          <a:latin typeface="黑体" panose="02010609060101010101" charset="-122"/>
                          <a:ea typeface="黑体" panose="02010609060101010101" charset="-122"/>
                        </a:rPr>
                        <a:t>袋</a:t>
                      </a:r>
                      <a:r>
                        <a:rPr lang="zh-CN" altLang="en-US" sz="1800" baseline="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p>
                    <a:p>
                      <a:r>
                        <a:rPr lang="zh-CN" altLang="en-US" sz="1800" dirty="0">
                          <a:latin typeface="黑体" panose="02010609060101010101" charset="-122"/>
                          <a:ea typeface="黑体" panose="02010609060101010101" charset="-122"/>
                        </a:rPr>
                        <a:t> 美敏伪麻溶液       </a:t>
                      </a:r>
                      <a:r>
                        <a:rPr lang="en-US" altLang="zh-CN" sz="1800" dirty="0">
                          <a:latin typeface="黑体" panose="02010609060101010101" charset="-122"/>
                          <a:ea typeface="黑体" panose="02010609060101010101" charset="-122"/>
                        </a:rPr>
                        <a:t>100ml/</a:t>
                      </a:r>
                      <a:r>
                        <a:rPr lang="zh-CN" altLang="en-US" sz="1800" dirty="0">
                          <a:latin typeface="黑体" panose="02010609060101010101" charset="-122"/>
                          <a:ea typeface="黑体" panose="02010609060101010101" charset="-122"/>
                        </a:rPr>
                        <a:t>瓶  </a:t>
                      </a:r>
                      <a:r>
                        <a:rPr lang="en-US" altLang="zh-CN" sz="1800" dirty="0">
                          <a:latin typeface="黑体" panose="02010609060101010101" charset="-122"/>
                          <a:ea typeface="黑体" panose="02010609060101010101" charset="-122"/>
                        </a:rPr>
                        <a:t>1.5</a:t>
                      </a:r>
                      <a:r>
                        <a:rPr lang="zh-CN" altLang="en-US" sz="1800" dirty="0">
                          <a:latin typeface="黑体" panose="02010609060101010101" charset="-122"/>
                          <a:ea typeface="黑体" panose="02010609060101010101" charset="-122"/>
                        </a:rPr>
                        <a:t>毫升    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p>
                    <a:p>
                      <a:r>
                        <a:rPr lang="zh-CN" altLang="en-US" sz="1800" dirty="0">
                          <a:latin typeface="黑体" panose="02010609060101010101" charset="-122"/>
                          <a:ea typeface="黑体" panose="02010609060101010101" charset="-122"/>
                        </a:rPr>
                        <a:t>对乙酰氨基酚口服混悬溶液 </a:t>
                      </a:r>
                      <a:r>
                        <a:rPr lang="en-US" altLang="zh-CN" sz="1800" dirty="0">
                          <a:latin typeface="黑体" panose="02010609060101010101" charset="-122"/>
                          <a:ea typeface="黑体" panose="02010609060101010101" charset="-122"/>
                        </a:rPr>
                        <a:t>100ml</a:t>
                      </a:r>
                      <a:r>
                        <a:rPr lang="zh-CN" altLang="en-US" sz="1800" dirty="0">
                          <a:latin typeface="黑体" panose="02010609060101010101" charset="-122"/>
                          <a:ea typeface="黑体" panose="02010609060101010101" charset="-122"/>
                        </a:rPr>
                        <a:t>：</a:t>
                      </a:r>
                      <a:r>
                        <a:rPr lang="en-US" altLang="zh-CN" sz="1800" dirty="0">
                          <a:latin typeface="黑体" panose="02010609060101010101" charset="-122"/>
                          <a:ea typeface="黑体" panose="02010609060101010101" charset="-122"/>
                        </a:rPr>
                        <a:t>3.2g</a:t>
                      </a:r>
                      <a:r>
                        <a:rPr lang="zh-CN" altLang="en-US" sz="1800" dirty="0">
                          <a:latin typeface="黑体" panose="02010609060101010101" charset="-122"/>
                          <a:ea typeface="黑体" panose="02010609060101010101" charset="-122"/>
                        </a:rPr>
                        <a:t>   </a:t>
                      </a:r>
                      <a:r>
                        <a:rPr lang="en-US" altLang="zh-CN" sz="1800" dirty="0">
                          <a:latin typeface="黑体" panose="02010609060101010101" charset="-122"/>
                          <a:ea typeface="黑体" panose="02010609060101010101" charset="-122"/>
                        </a:rPr>
                        <a:t>3ml</a:t>
                      </a:r>
                      <a:r>
                        <a:rPr lang="zh-CN" altLang="en-US" sz="1800" dirty="0">
                          <a:latin typeface="黑体" panose="02010609060101010101" charset="-122"/>
                          <a:ea typeface="黑体" panose="02010609060101010101" charset="-122"/>
                        </a:rPr>
                        <a:t>  </a:t>
                      </a:r>
                      <a:r>
                        <a:rPr lang="en-US" altLang="zh-CN" sz="1800" dirty="0" err="1">
                          <a:latin typeface="黑体" panose="02010609060101010101" charset="-122"/>
                          <a:ea typeface="黑体" panose="02010609060101010101" charset="-122"/>
                        </a:rPr>
                        <a:t>st</a:t>
                      </a:r>
                      <a:r>
                        <a:rPr lang="zh-CN" altLang="en-US" sz="1800" dirty="0">
                          <a:latin typeface="黑体" panose="02010609060101010101" charset="-122"/>
                          <a:ea typeface="黑体" panose="02010609060101010101" charset="-122"/>
                        </a:rPr>
                        <a:t>        口服</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医师签名（盖章）：</a:t>
                      </a:r>
                      <a:r>
                        <a:rPr lang="en-US" altLang="zh-CN" sz="1800" dirty="0">
                          <a:latin typeface="黑体" panose="02010609060101010101" charset="-122"/>
                          <a:ea typeface="黑体" panose="02010609060101010101" charset="-122"/>
                        </a:rPr>
                        <a:t>XXX     </a:t>
                      </a:r>
                      <a:endParaRPr lang="zh-CN" altLang="en-US" sz="1800" dirty="0">
                        <a:latin typeface="黑体" panose="02010609060101010101" charset="-122"/>
                        <a:ea typeface="黑体" panose="02010609060101010101"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2"/>
                  </a:ext>
                </a:extLst>
              </a:tr>
              <a:tr h="278130">
                <a:tc gridSpan="7">
                  <a:txBody>
                    <a:bodyPr/>
                    <a:lstStyle/>
                    <a:p>
                      <a:r>
                        <a:rPr lang="zh-CN" altLang="en-US" sz="1800" dirty="0">
                          <a:latin typeface="黑体" panose="02010609060101010101" charset="-122"/>
                          <a:ea typeface="黑体" panose="02010609060101010101" charset="-122"/>
                        </a:rPr>
                        <a:t>金额：</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审核</a:t>
                      </a:r>
                      <a:r>
                        <a:rPr lang="en-US" altLang="zh-CN" sz="1800" dirty="0">
                          <a:latin typeface="黑体" panose="02010609060101010101" charset="-122"/>
                          <a:ea typeface="黑体" panose="02010609060101010101" charset="-122"/>
                        </a:rPr>
                        <a:t>/</a:t>
                      </a:r>
                      <a:r>
                        <a:rPr lang="zh-CN" altLang="en-US" sz="1800" dirty="0">
                          <a:latin typeface="黑体" panose="02010609060101010101" charset="-122"/>
                          <a:ea typeface="黑体" panose="02010609060101010101" charset="-122"/>
                        </a:rPr>
                        <a:t>调配签名（盖章）：</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核对发药签名（盖章）：</a:t>
                      </a:r>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3"/>
                  </a:ext>
                </a:extLst>
              </a:tr>
            </a:tbl>
          </a:graphicData>
        </a:graphic>
      </p:graphicFrame>
      <p:sp>
        <p:nvSpPr>
          <p:cNvPr id="5" name="矩形 4"/>
          <p:cNvSpPr/>
          <p:nvPr/>
        </p:nvSpPr>
        <p:spPr>
          <a:xfrm>
            <a:off x="2783632" y="5662569"/>
            <a:ext cx="4572000" cy="458908"/>
          </a:xfrm>
          <a:prstGeom prst="rect">
            <a:avLst/>
          </a:prstGeom>
        </p:spPr>
        <p:txBody>
          <a:bodyPr>
            <a:spAutoFit/>
          </a:bodyPr>
          <a:lstStyle/>
          <a:p>
            <a:pPr indent="228600" algn="just">
              <a:lnSpc>
                <a:spcPct val="150000"/>
              </a:lnSpc>
            </a:pPr>
            <a:r>
              <a:rPr lang="en-US" altLang="zh-CN" kern="0" dirty="0">
                <a:solidFill>
                  <a:srgbClr val="000000"/>
                </a:solidFill>
                <a:latin typeface="微软雅黑" panose="020B0503020204020204" charset="-122"/>
                <a:ea typeface="微软雅黑" panose="020B0503020204020204" charset="-122"/>
                <a:cs typeface="微软雅黑" panose="020B0503020204020204" charset="-122"/>
              </a:rPr>
              <a:t>2-7</a:t>
            </a:r>
            <a:r>
              <a:rPr lang="zh-CN" altLang="zh-CN" kern="0" dirty="0">
                <a:solidFill>
                  <a:srgbClr val="000000"/>
                </a:solidFill>
                <a:latin typeface="微软雅黑" panose="020B0503020204020204" charset="-122"/>
                <a:ea typeface="微软雅黑" panose="020B0503020204020204" charset="-122"/>
                <a:cs typeface="微软雅黑" panose="020B0503020204020204" charset="-122"/>
              </a:rPr>
              <a:t>．重复给药的；</a:t>
            </a:r>
            <a:endParaRPr lang="zh-CN" altLang="zh-CN" kern="1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6"/>
            <a:ext cx="10802416" cy="315912"/>
          </a:xfrm>
        </p:spPr>
        <p:txBody>
          <a:bodyPr>
            <a:normAutofit fontScale="90000"/>
          </a:bodyPr>
          <a:lstStyle/>
          <a:p>
            <a:r>
              <a:rPr kumimoji="1" lang="zh-CN" altLang="en-US" dirty="0"/>
              <a:t>重复给药</a:t>
            </a:r>
          </a:p>
        </p:txBody>
      </p:sp>
      <p:sp>
        <p:nvSpPr>
          <p:cNvPr id="3" name="内容占位符 2"/>
          <p:cNvSpPr>
            <a:spLocks noGrp="1"/>
          </p:cNvSpPr>
          <p:nvPr>
            <p:ph idx="1"/>
          </p:nvPr>
        </p:nvSpPr>
        <p:spPr/>
        <p:txBody>
          <a:bodyPr>
            <a:normAutofit/>
          </a:bodyPr>
          <a:lstStyle/>
          <a:p>
            <a:pPr>
              <a:lnSpc>
                <a:spcPct val="150000"/>
              </a:lnSpc>
              <a:buClr>
                <a:srgbClr val="00B0F0"/>
              </a:buClr>
              <a:buFont typeface="Wingdings" panose="05000000000000000000" pitchFamily="2" charset="2"/>
              <a:buChar char="Ø"/>
            </a:pPr>
            <a:r>
              <a:rPr kumimoji="1" lang="zh-CN" altLang="en-US" sz="2400" dirty="0"/>
              <a:t>成分相同</a:t>
            </a:r>
          </a:p>
          <a:p>
            <a:pPr>
              <a:lnSpc>
                <a:spcPct val="150000"/>
              </a:lnSpc>
            </a:pPr>
            <a:r>
              <a:rPr kumimoji="1" lang="zh-CN" altLang="en-US" sz="2000" dirty="0"/>
              <a:t>复方感冒灵颗粒</a:t>
            </a:r>
            <a:r>
              <a:rPr kumimoji="1" lang="en-US" altLang="zh-CN" sz="2000" dirty="0"/>
              <a:t>+</a:t>
            </a:r>
            <a:r>
              <a:rPr kumimoji="1" lang="zh-CN" altLang="en-US" sz="2000" dirty="0"/>
              <a:t>对乙酰氨基酚片</a:t>
            </a:r>
          </a:p>
          <a:p>
            <a:pPr>
              <a:lnSpc>
                <a:spcPct val="150000"/>
              </a:lnSpc>
              <a:buClr>
                <a:srgbClr val="00B0F0"/>
              </a:buClr>
              <a:buFont typeface="Wingdings" panose="05000000000000000000" pitchFamily="2" charset="2"/>
              <a:buChar char="Ø"/>
            </a:pPr>
            <a:r>
              <a:rPr kumimoji="1" lang="zh-CN" altLang="en-US" sz="2400" dirty="0"/>
              <a:t>药理作用相似：</a:t>
            </a:r>
          </a:p>
          <a:p>
            <a:pPr>
              <a:lnSpc>
                <a:spcPct val="150000"/>
              </a:lnSpc>
            </a:pPr>
            <a:r>
              <a:rPr kumimoji="1" lang="zh-CN" altLang="en-US" sz="2000" dirty="0"/>
              <a:t>注射用奥美拉唑</a:t>
            </a:r>
            <a:r>
              <a:rPr kumimoji="1" lang="en-US" altLang="zh-CN" sz="2000" dirty="0"/>
              <a:t>+</a:t>
            </a:r>
            <a:r>
              <a:rPr kumimoji="1" lang="zh-CN" altLang="en-US" sz="2000" dirty="0"/>
              <a:t>西咪替丁注射液</a:t>
            </a:r>
          </a:p>
          <a:p>
            <a:pPr>
              <a:lnSpc>
                <a:spcPct val="150000"/>
              </a:lnSpc>
            </a:pPr>
            <a:r>
              <a:rPr kumimoji="1" lang="zh-CN" altLang="en-US" sz="2000" dirty="0"/>
              <a:t>马来酸氯苯那敏片</a:t>
            </a:r>
            <a:r>
              <a:rPr kumimoji="1" lang="en-US" altLang="zh-CN" sz="2000" dirty="0"/>
              <a:t>+</a:t>
            </a:r>
            <a:r>
              <a:rPr kumimoji="1" lang="zh-CN" altLang="en-US" sz="2000" dirty="0"/>
              <a:t>氯雷他定</a:t>
            </a:r>
          </a:p>
          <a:p>
            <a:pPr marL="0" indent="0">
              <a:lnSpc>
                <a:spcPct val="150000"/>
              </a:lnSpc>
              <a:buNone/>
            </a:pPr>
            <a:endParaRPr kumimoji="1" lang="zh-CN" altLang="en-US" sz="2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658400" cy="543595"/>
          </a:xfrm>
        </p:spPr>
        <p:txBody>
          <a:bodyPr>
            <a:normAutofit fontScale="90000"/>
          </a:bodyPr>
          <a:lstStyle/>
          <a:p>
            <a:r>
              <a:rPr lang="zh-CN" altLang="en-US" dirty="0"/>
              <a:t>儿科处方点评案例分享（七）</a:t>
            </a:r>
            <a:endParaRPr kumimoji="1" lang="zh-CN" altLang="en-US" dirty="0"/>
          </a:p>
        </p:txBody>
      </p:sp>
      <p:graphicFrame>
        <p:nvGraphicFramePr>
          <p:cNvPr id="4" name="内容占位符 3"/>
          <p:cNvGraphicFramePr/>
          <p:nvPr/>
        </p:nvGraphicFramePr>
        <p:xfrm>
          <a:off x="2049536" y="1196752"/>
          <a:ext cx="8294936" cy="4389120"/>
        </p:xfrm>
        <a:graphic>
          <a:graphicData uri="http://schemas.openxmlformats.org/drawingml/2006/table">
            <a:tbl>
              <a:tblPr firstRow="1" bandRow="1">
                <a:tableStyleId>{5940675A-B579-460E-94D1-54222C63F5DA}</a:tableStyleId>
              </a:tblPr>
              <a:tblGrid>
                <a:gridCol w="704355">
                  <a:extLst>
                    <a:ext uri="{9D8B030D-6E8A-4147-A177-3AD203B41FA5}">
                      <a16:colId xmlns:a16="http://schemas.microsoft.com/office/drawing/2014/main" val="20000"/>
                    </a:ext>
                  </a:extLst>
                </a:gridCol>
                <a:gridCol w="461789">
                  <a:extLst>
                    <a:ext uri="{9D8B030D-6E8A-4147-A177-3AD203B41FA5}">
                      <a16:colId xmlns:a16="http://schemas.microsoft.com/office/drawing/2014/main" val="20001"/>
                    </a:ext>
                  </a:extLst>
                </a:gridCol>
                <a:gridCol w="1458203">
                  <a:extLst>
                    <a:ext uri="{9D8B030D-6E8A-4147-A177-3AD203B41FA5}">
                      <a16:colId xmlns:a16="http://schemas.microsoft.com/office/drawing/2014/main" val="20002"/>
                    </a:ext>
                  </a:extLst>
                </a:gridCol>
                <a:gridCol w="879548">
                  <a:extLst>
                    <a:ext uri="{9D8B030D-6E8A-4147-A177-3AD203B41FA5}">
                      <a16:colId xmlns:a16="http://schemas.microsoft.com/office/drawing/2014/main" val="20003"/>
                    </a:ext>
                  </a:extLst>
                </a:gridCol>
                <a:gridCol w="665026">
                  <a:extLst>
                    <a:ext uri="{9D8B030D-6E8A-4147-A177-3AD203B41FA5}">
                      <a16:colId xmlns:a16="http://schemas.microsoft.com/office/drawing/2014/main" val="20004"/>
                    </a:ext>
                  </a:extLst>
                </a:gridCol>
                <a:gridCol w="879548">
                  <a:extLst>
                    <a:ext uri="{9D8B030D-6E8A-4147-A177-3AD203B41FA5}">
                      <a16:colId xmlns:a16="http://schemas.microsoft.com/office/drawing/2014/main" val="20005"/>
                    </a:ext>
                  </a:extLst>
                </a:gridCol>
                <a:gridCol w="3246467">
                  <a:extLst>
                    <a:ext uri="{9D8B030D-6E8A-4147-A177-3AD203B41FA5}">
                      <a16:colId xmlns:a16="http://schemas.microsoft.com/office/drawing/2014/main" val="20006"/>
                    </a:ext>
                  </a:extLst>
                </a:gridCol>
              </a:tblGrid>
              <a:tr h="278130">
                <a:tc gridSpan="6">
                  <a:txBody>
                    <a:bodyPr/>
                    <a:lstStyle/>
                    <a:p>
                      <a:r>
                        <a:rPr lang="zh-CN" altLang="en-US" sz="1800" dirty="0">
                          <a:latin typeface="黑体" panose="02010609060101010101" charset="-122"/>
                          <a:ea typeface="黑体" panose="02010609060101010101" charset="-122"/>
                        </a:rPr>
                        <a:t>科别：儿科</a:t>
                      </a: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a:txBody>
                    <a:bodyPr/>
                    <a:lstStyle/>
                    <a:p>
                      <a:pPr algn="r"/>
                      <a:r>
                        <a:rPr lang="en-US" altLang="zh-CN" sz="1800" dirty="0">
                          <a:latin typeface="黑体" panose="02010609060101010101" charset="-122"/>
                          <a:ea typeface="黑体" panose="02010609060101010101" charset="-122"/>
                        </a:rPr>
                        <a:t>XXXX</a:t>
                      </a:r>
                      <a:r>
                        <a:rPr lang="zh-CN" altLang="en-US" sz="1800" dirty="0">
                          <a:latin typeface="黑体" panose="02010609060101010101" charset="-122"/>
                          <a:ea typeface="黑体" panose="02010609060101010101" charset="-122"/>
                        </a:rPr>
                        <a:t>年</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月</a:t>
                      </a:r>
                      <a:r>
                        <a:rPr lang="en-US" altLang="zh-CN" sz="1800" dirty="0">
                          <a:latin typeface="黑体" panose="02010609060101010101" charset="-122"/>
                          <a:ea typeface="黑体" panose="02010609060101010101" charset="-122"/>
                        </a:rPr>
                        <a:t>XX</a:t>
                      </a:r>
                      <a:r>
                        <a:rPr lang="zh-CN" altLang="en-US" sz="1800" dirty="0">
                          <a:latin typeface="黑体" panose="02010609060101010101" charset="-122"/>
                          <a:ea typeface="黑体" panose="02010609060101010101" charset="-122"/>
                        </a:rPr>
                        <a:t>日</a:t>
                      </a:r>
                    </a:p>
                  </a:txBody>
                  <a:tcPr marL="68580" marR="68580" marT="34290" marB="34290"/>
                </a:tc>
                <a:extLst>
                  <a:ext uri="{0D108BD9-81ED-4DB2-BD59-A6C34878D82A}">
                    <a16:rowId xmlns:a16="http://schemas.microsoft.com/office/drawing/2014/main" val="10000"/>
                  </a:ext>
                </a:extLst>
              </a:tr>
              <a:tr h="278130">
                <a:tc>
                  <a:txBody>
                    <a:bodyPr/>
                    <a:lstStyle/>
                    <a:p>
                      <a:r>
                        <a:rPr lang="zh-CN" altLang="en-US" sz="1800" dirty="0">
                          <a:latin typeface="黑体" panose="02010609060101010101" charset="-122"/>
                          <a:ea typeface="黑体" panose="02010609060101010101" charset="-122"/>
                        </a:rPr>
                        <a:t>姓名</a:t>
                      </a:r>
                    </a:p>
                  </a:txBody>
                  <a:tcPr marL="68580" marR="68580" marT="34290" marB="34290"/>
                </a:tc>
                <a:tc>
                  <a:txBody>
                    <a:bodyPr/>
                    <a:lstStyle/>
                    <a:p>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a:txBody>
                    <a:bodyPr/>
                    <a:lstStyle/>
                    <a:p>
                      <a:r>
                        <a:rPr lang="zh-CN" altLang="en-US" sz="1800" dirty="0">
                          <a:latin typeface="黑体" panose="02010609060101010101" charset="-122"/>
                          <a:ea typeface="黑体" panose="02010609060101010101" charset="-122"/>
                        </a:rPr>
                        <a:t>性别</a:t>
                      </a:r>
                    </a:p>
                  </a:txBody>
                  <a:tcPr marL="68580" marR="68580" marT="34290" marB="34290"/>
                </a:tc>
                <a:tc>
                  <a:txBody>
                    <a:bodyPr/>
                    <a:lstStyle/>
                    <a:p>
                      <a:r>
                        <a:rPr lang="zh-CN" altLang="en-US" sz="1800" dirty="0">
                          <a:latin typeface="黑体" panose="02010609060101010101" charset="-122"/>
                          <a:ea typeface="黑体" panose="02010609060101010101" charset="-122"/>
                        </a:rPr>
                        <a:t>女</a:t>
                      </a:r>
                    </a:p>
                  </a:txBody>
                  <a:tcPr marL="68580" marR="68580" marT="34290" marB="34290"/>
                </a:tc>
                <a:tc>
                  <a:txBody>
                    <a:bodyPr/>
                    <a:lstStyle/>
                    <a:p>
                      <a:r>
                        <a:rPr lang="zh-CN" altLang="en-US" sz="1800" dirty="0">
                          <a:latin typeface="黑体" panose="02010609060101010101" charset="-122"/>
                          <a:ea typeface="黑体" panose="02010609060101010101" charset="-122"/>
                        </a:rPr>
                        <a:t>年龄</a:t>
                      </a:r>
                    </a:p>
                  </a:txBody>
                  <a:tcPr marL="68580" marR="68580" marT="34290" marB="34290"/>
                </a:tc>
                <a:tc>
                  <a:txBody>
                    <a:bodyPr/>
                    <a:lstStyle/>
                    <a:p>
                      <a:r>
                        <a:rPr lang="en-US" altLang="zh-CN" sz="1800" dirty="0">
                          <a:latin typeface="黑体" panose="02010609060101010101" charset="-122"/>
                          <a:ea typeface="黑体" panose="02010609060101010101" charset="-122"/>
                        </a:rPr>
                        <a:t>7</a:t>
                      </a:r>
                      <a:r>
                        <a:rPr lang="zh-CN" altLang="en-US" sz="1800" dirty="0">
                          <a:latin typeface="黑体" panose="02010609060101010101" charset="-122"/>
                          <a:ea typeface="黑体" panose="02010609060101010101" charset="-122"/>
                        </a:rPr>
                        <a:t>岁</a:t>
                      </a:r>
                    </a:p>
                  </a:txBody>
                  <a:tcPr marL="68580" marR="68580" marT="34290" marB="34290"/>
                </a:tc>
                <a:tc>
                  <a:txBody>
                    <a:bodyPr/>
                    <a:lstStyle/>
                    <a:p>
                      <a:r>
                        <a:rPr lang="zh-CN" altLang="en-US" sz="1800" dirty="0">
                          <a:latin typeface="黑体" panose="02010609060101010101" charset="-122"/>
                          <a:ea typeface="黑体" panose="02010609060101010101" charset="-122"/>
                        </a:rPr>
                        <a:t>体重</a:t>
                      </a:r>
                      <a:r>
                        <a:rPr lang="en-US" altLang="zh-CN" sz="1800" dirty="0">
                          <a:latin typeface="黑体" panose="02010609060101010101" charset="-122"/>
                          <a:ea typeface="黑体" panose="02010609060101010101" charset="-122"/>
                        </a:rPr>
                        <a:t>25kg</a:t>
                      </a:r>
                      <a:endParaRPr lang="zh-CN" altLang="en-US" sz="1800" dirty="0">
                        <a:latin typeface="黑体" panose="02010609060101010101" charset="-122"/>
                        <a:ea typeface="黑体" panose="02010609060101010101" charset="-122"/>
                      </a:endParaRPr>
                    </a:p>
                  </a:txBody>
                  <a:tcPr marL="68580" marR="68580" marT="34290" marB="34290"/>
                </a:tc>
                <a:extLst>
                  <a:ext uri="{0D108BD9-81ED-4DB2-BD59-A6C34878D82A}">
                    <a16:rowId xmlns:a16="http://schemas.microsoft.com/office/drawing/2014/main" val="10001"/>
                  </a:ext>
                </a:extLst>
              </a:tr>
              <a:tr h="2664941">
                <a:tc gridSpan="2">
                  <a:txBody>
                    <a:bodyPr/>
                    <a:lstStyle/>
                    <a:p>
                      <a:r>
                        <a:rPr lang="zh-CN" altLang="en-US" sz="1800" dirty="0">
                          <a:latin typeface="黑体" panose="02010609060101010101" charset="-122"/>
                          <a:ea typeface="黑体" panose="02010609060101010101" charset="-122"/>
                        </a:rPr>
                        <a:t>诊断：</a:t>
                      </a:r>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消化不良，嗳气</a:t>
                      </a: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endParaRPr lang="zh-CN" altLang="en-US"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过敏：</a:t>
                      </a:r>
                    </a:p>
                  </a:txBody>
                  <a:tcPr marL="68580" marR="68580" marT="34290" marB="34290"/>
                </a:tc>
                <a:tc hMerge="1">
                  <a:txBody>
                    <a:bodyPr/>
                    <a:lstStyle/>
                    <a:p>
                      <a:endParaRPr lang="zh-CN"/>
                    </a:p>
                  </a:txBody>
                  <a:tcPr/>
                </a:tc>
                <a:tc gridSpan="5">
                  <a:txBody>
                    <a:bodyPr/>
                    <a:lstStyle/>
                    <a:p>
                      <a:r>
                        <a:rPr lang="en-US" altLang="zh-CN" sz="1800" dirty="0">
                          <a:latin typeface="黑体" panose="02010609060101010101" charset="-122"/>
                          <a:ea typeface="黑体" panose="02010609060101010101" charset="-122"/>
                        </a:rPr>
                        <a:t>R</a:t>
                      </a:r>
                      <a:r>
                        <a:rPr lang="zh-CN" altLang="en-US" sz="1800" dirty="0">
                          <a:latin typeface="黑体" panose="02010609060101010101" charset="-122"/>
                          <a:ea typeface="黑体" panose="02010609060101010101" charset="-122"/>
                        </a:rPr>
                        <a:t>：</a:t>
                      </a:r>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枸缘酸莫沙必利分散片 </a:t>
                      </a:r>
                      <a:r>
                        <a:rPr lang="en-US" altLang="zh-CN" sz="1800" dirty="0">
                          <a:latin typeface="黑体" panose="02010609060101010101" charset="-122"/>
                          <a:ea typeface="黑体" panose="02010609060101010101" charset="-122"/>
                        </a:rPr>
                        <a:t>5mg/</a:t>
                      </a:r>
                      <a:r>
                        <a:rPr lang="zh-CN" altLang="en-US" sz="1800" dirty="0">
                          <a:latin typeface="黑体" panose="02010609060101010101" charset="-122"/>
                          <a:ea typeface="黑体" panose="02010609060101010101" charset="-122"/>
                        </a:rPr>
                        <a:t>片    </a:t>
                      </a:r>
                      <a:r>
                        <a:rPr lang="en-US" altLang="zh-CN" sz="1800" dirty="0">
                          <a:latin typeface="黑体" panose="02010609060101010101" charset="-122"/>
                          <a:ea typeface="黑体" panose="02010609060101010101" charset="-122"/>
                        </a:rPr>
                        <a:t>0.5</a:t>
                      </a:r>
                      <a:r>
                        <a:rPr lang="zh-CN" altLang="en-US" sz="1800" dirty="0">
                          <a:latin typeface="黑体" panose="02010609060101010101" charset="-122"/>
                          <a:ea typeface="黑体" panose="02010609060101010101" charset="-122"/>
                        </a:rPr>
                        <a:t>片</a:t>
                      </a:r>
                      <a:r>
                        <a:rPr lang="zh-CN" altLang="en-US" sz="1800" baseline="0" dirty="0">
                          <a:latin typeface="黑体" panose="02010609060101010101" charset="-122"/>
                          <a:ea typeface="黑体" panose="02010609060101010101" charset="-122"/>
                        </a:rPr>
                        <a:t>     </a:t>
                      </a:r>
                      <a:r>
                        <a:rPr lang="zh-CN" altLang="en-US" sz="1800" dirty="0">
                          <a:latin typeface="黑体" panose="02010609060101010101" charset="-122"/>
                          <a:ea typeface="黑体" panose="02010609060101010101" charset="-122"/>
                        </a:rPr>
                        <a:t>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p>
                    <a:p>
                      <a:r>
                        <a:rPr lang="zh-CN" altLang="en-US" sz="1800" dirty="0">
                          <a:latin typeface="黑体" panose="02010609060101010101" charset="-122"/>
                          <a:ea typeface="黑体" panose="02010609060101010101" charset="-122"/>
                        </a:rPr>
                        <a:t> 铝碳酸镁片         </a:t>
                      </a:r>
                      <a:r>
                        <a:rPr lang="en-US" altLang="zh-CN" sz="1800" dirty="0">
                          <a:latin typeface="黑体" panose="02010609060101010101" charset="-122"/>
                          <a:ea typeface="黑体" panose="02010609060101010101" charset="-122"/>
                        </a:rPr>
                        <a:t>0.5g/</a:t>
                      </a:r>
                      <a:r>
                        <a:rPr lang="zh-CN" altLang="en-US" sz="1800" dirty="0">
                          <a:latin typeface="黑体" panose="02010609060101010101" charset="-122"/>
                          <a:ea typeface="黑体" panose="02010609060101010101" charset="-122"/>
                        </a:rPr>
                        <a:t>片    </a:t>
                      </a:r>
                      <a:r>
                        <a:rPr lang="en-US" altLang="zh-CN" sz="1800" dirty="0">
                          <a:latin typeface="黑体" panose="02010609060101010101" charset="-122"/>
                          <a:ea typeface="黑体" panose="02010609060101010101" charset="-122"/>
                        </a:rPr>
                        <a:t>0.5</a:t>
                      </a:r>
                      <a:r>
                        <a:rPr lang="zh-CN" altLang="en-US" sz="1800" dirty="0">
                          <a:latin typeface="黑体" panose="02010609060101010101" charset="-122"/>
                          <a:ea typeface="黑体" panose="02010609060101010101" charset="-122"/>
                        </a:rPr>
                        <a:t>片     每天三次</a:t>
                      </a:r>
                      <a:r>
                        <a:rPr lang="en-US" altLang="zh-CN" sz="1800" dirty="0">
                          <a:latin typeface="黑体" panose="02010609060101010101" charset="-122"/>
                          <a:ea typeface="黑体" panose="02010609060101010101" charset="-122"/>
                        </a:rPr>
                        <a:t>X3</a:t>
                      </a:r>
                      <a:r>
                        <a:rPr lang="zh-CN" altLang="en-US" sz="1800" dirty="0">
                          <a:latin typeface="黑体" panose="02010609060101010101" charset="-122"/>
                          <a:ea typeface="黑体" panose="02010609060101010101" charset="-122"/>
                        </a:rPr>
                        <a:t>天，口服</a:t>
                      </a: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endParaRPr lang="en-US" altLang="zh-CN" sz="1800" dirty="0">
                        <a:latin typeface="黑体" panose="02010609060101010101" charset="-122"/>
                        <a:ea typeface="黑体" panose="02010609060101010101" charset="-122"/>
                      </a:endParaRPr>
                    </a:p>
                    <a:p>
                      <a:r>
                        <a:rPr lang="zh-CN" altLang="en-US" sz="1800" dirty="0">
                          <a:latin typeface="黑体" panose="02010609060101010101" charset="-122"/>
                          <a:ea typeface="黑体" panose="02010609060101010101" charset="-122"/>
                        </a:rPr>
                        <a:t>                              医师签名（盖章）：</a:t>
                      </a:r>
                      <a:r>
                        <a:rPr lang="en-US" altLang="zh-CN" sz="1800" dirty="0">
                          <a:latin typeface="黑体" panose="02010609060101010101" charset="-122"/>
                          <a:ea typeface="黑体" panose="02010609060101010101" charset="-122"/>
                        </a:rPr>
                        <a:t>XXX     </a:t>
                      </a:r>
                      <a:endParaRPr lang="zh-CN" altLang="en-US" sz="1800" dirty="0">
                        <a:latin typeface="黑体" panose="02010609060101010101" charset="-122"/>
                        <a:ea typeface="黑体" panose="02010609060101010101"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2"/>
                  </a:ext>
                </a:extLst>
              </a:tr>
              <a:tr h="278130">
                <a:tc gridSpan="7">
                  <a:txBody>
                    <a:bodyPr/>
                    <a:lstStyle/>
                    <a:p>
                      <a:r>
                        <a:rPr lang="zh-CN" altLang="en-US" sz="1800" dirty="0">
                          <a:latin typeface="黑体" panose="02010609060101010101" charset="-122"/>
                          <a:ea typeface="黑体" panose="02010609060101010101" charset="-122"/>
                        </a:rPr>
                        <a:t>金额：</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审核</a:t>
                      </a:r>
                      <a:r>
                        <a:rPr lang="en-US" altLang="zh-CN" sz="1800" dirty="0">
                          <a:latin typeface="黑体" panose="02010609060101010101" charset="-122"/>
                          <a:ea typeface="黑体" panose="02010609060101010101" charset="-122"/>
                        </a:rPr>
                        <a:t>/</a:t>
                      </a:r>
                      <a:r>
                        <a:rPr lang="zh-CN" altLang="en-US" sz="1800" dirty="0">
                          <a:latin typeface="黑体" panose="02010609060101010101" charset="-122"/>
                          <a:ea typeface="黑体" panose="02010609060101010101" charset="-122"/>
                        </a:rPr>
                        <a:t>调配签名（盖章）：</a:t>
                      </a:r>
                      <a:r>
                        <a:rPr lang="en-US" altLang="zh-CN" sz="1800" dirty="0">
                          <a:latin typeface="黑体" panose="02010609060101010101" charset="-122"/>
                          <a:ea typeface="黑体" panose="02010609060101010101" charset="-122"/>
                        </a:rPr>
                        <a:t>XXX      </a:t>
                      </a:r>
                      <a:r>
                        <a:rPr lang="zh-CN" altLang="en-US" sz="1800" dirty="0">
                          <a:latin typeface="黑体" panose="02010609060101010101" charset="-122"/>
                          <a:ea typeface="黑体" panose="02010609060101010101" charset="-122"/>
                        </a:rPr>
                        <a:t>核对发药签名（盖章）：</a:t>
                      </a:r>
                      <a:r>
                        <a:rPr lang="en-US" altLang="zh-CN" sz="1800" dirty="0">
                          <a:latin typeface="黑体" panose="02010609060101010101" charset="-122"/>
                          <a:ea typeface="黑体" panose="02010609060101010101" charset="-122"/>
                        </a:rPr>
                        <a:t>XXX</a:t>
                      </a:r>
                      <a:endParaRPr lang="zh-CN" altLang="en-US" sz="1800" dirty="0">
                        <a:latin typeface="黑体" panose="02010609060101010101" charset="-122"/>
                        <a:ea typeface="黑体" panose="02010609060101010101" charset="-122"/>
                      </a:endParaRPr>
                    </a:p>
                  </a:txBody>
                  <a:tcPr marL="68580" marR="68580" marT="34290" marB="34290"/>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tc hMerge="1">
                  <a:txBody>
                    <a:bodyPr/>
                    <a:lstStyle/>
                    <a:p>
                      <a:endParaRPr lang="zh-CN"/>
                    </a:p>
                  </a:txBody>
                  <a:tcPr/>
                </a:tc>
                <a:extLst>
                  <a:ext uri="{0D108BD9-81ED-4DB2-BD59-A6C34878D82A}">
                    <a16:rowId xmlns:a16="http://schemas.microsoft.com/office/drawing/2014/main" val="10003"/>
                  </a:ext>
                </a:extLst>
              </a:tr>
            </a:tbl>
          </a:graphicData>
        </a:graphic>
      </p:graphicFrame>
      <p:sp>
        <p:nvSpPr>
          <p:cNvPr id="6" name="文本框 5"/>
          <p:cNvSpPr txBox="1"/>
          <p:nvPr/>
        </p:nvSpPr>
        <p:spPr>
          <a:xfrm>
            <a:off x="4871865" y="3394170"/>
            <a:ext cx="692497" cy="1674186"/>
          </a:xfrm>
          <a:prstGeom prst="rect">
            <a:avLst/>
          </a:prstGeom>
          <a:noFill/>
        </p:spPr>
        <p:txBody>
          <a:bodyPr vert="eaVert" wrap="square" rtlCol="0">
            <a:spAutoFit/>
          </a:bodyPr>
          <a:lstStyle/>
          <a:p>
            <a:r>
              <a:rPr kumimoji="1" lang="zh-CN" altLang="en-US" sz="3300" b="1" dirty="0">
                <a:solidFill>
                  <a:srgbClr val="FF0000"/>
                </a:solidFill>
                <a:latin typeface="微软雅黑" panose="020B0503020204020204" charset="-122"/>
                <a:ea typeface="微软雅黑" panose="020B0503020204020204" charset="-122"/>
                <a:cs typeface="微软雅黑" panose="020B0503020204020204" charset="-122"/>
              </a:rPr>
              <a:t>合格！</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p:tgtEl>
                                          <p:spTgt spid="6"/>
                                        </p:tgtEl>
                                        <p:attrNameLst>
                                          <p:attrName>ppt_y</p:attrName>
                                        </p:attrNameLst>
                                      </p:cBhvr>
                                      <p:tavLst>
                                        <p:tav tm="0">
                                          <p:val>
                                            <p:strVal val="#ppt_y+#ppt_h*1.125000"/>
                                          </p:val>
                                        </p:tav>
                                        <p:tav tm="100000">
                                          <p:val>
                                            <p:strVal val="#ppt_y"/>
                                          </p:val>
                                        </p:tav>
                                      </p:tavLst>
                                    </p:anim>
                                    <p:animEffect transition="in" filter="wipe(up)">
                                      <p:cBhvr>
                                        <p:cTn id="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399579"/>
          </a:xfrm>
        </p:spPr>
        <p:txBody>
          <a:bodyPr>
            <a:normAutofit fontScale="90000"/>
          </a:bodyPr>
          <a:lstStyle/>
          <a:p>
            <a:r>
              <a:rPr kumimoji="1" lang="zh-CN" altLang="en-US" dirty="0"/>
              <a:t>总结</a:t>
            </a:r>
          </a:p>
        </p:txBody>
      </p:sp>
      <p:sp>
        <p:nvSpPr>
          <p:cNvPr id="3" name="内容占位符 2"/>
          <p:cNvSpPr>
            <a:spLocks noGrp="1"/>
          </p:cNvSpPr>
          <p:nvPr>
            <p:ph idx="1"/>
          </p:nvPr>
        </p:nvSpPr>
        <p:spPr>
          <a:xfrm>
            <a:off x="908992" y="1825625"/>
            <a:ext cx="10515600" cy="4351338"/>
          </a:xfrm>
        </p:spPr>
        <p:txBody>
          <a:bodyPr/>
          <a:lstStyle/>
          <a:p>
            <a:pPr marL="0" indent="0">
              <a:lnSpc>
                <a:spcPct val="150000"/>
              </a:lnSpc>
              <a:buNone/>
            </a:pPr>
            <a:r>
              <a:rPr kumimoji="1" lang="en-US" altLang="zh-CN" sz="2400" dirty="0"/>
              <a:t>1</a:t>
            </a:r>
            <a:r>
              <a:rPr kumimoji="1" lang="zh-CN" altLang="en-US" sz="2400" dirty="0"/>
              <a:t>、明确点评目的</a:t>
            </a:r>
          </a:p>
          <a:p>
            <a:pPr marL="0" indent="0">
              <a:lnSpc>
                <a:spcPct val="150000"/>
              </a:lnSpc>
              <a:buNone/>
            </a:pPr>
            <a:r>
              <a:rPr kumimoji="1" lang="zh-CN" altLang="en-US" sz="2000" dirty="0"/>
              <a:t>（合理用药，优质的药学服务）</a:t>
            </a:r>
          </a:p>
          <a:p>
            <a:pPr marL="0" indent="0">
              <a:lnSpc>
                <a:spcPct val="150000"/>
              </a:lnSpc>
              <a:buNone/>
            </a:pPr>
            <a:r>
              <a:rPr kumimoji="1" lang="en-US" altLang="zh-CN" sz="2400" dirty="0"/>
              <a:t>2</a:t>
            </a:r>
            <a:r>
              <a:rPr kumimoji="1" lang="zh-CN" altLang="en-US" sz="2400" dirty="0"/>
              <a:t>、儿童不是缩小版成人	</a:t>
            </a:r>
          </a:p>
          <a:p>
            <a:pPr marL="0" indent="0">
              <a:lnSpc>
                <a:spcPct val="150000"/>
              </a:lnSpc>
              <a:buNone/>
            </a:pPr>
            <a:r>
              <a:rPr kumimoji="1" lang="en-US" altLang="zh-CN" sz="2400" dirty="0"/>
              <a:t>3</a:t>
            </a:r>
            <a:r>
              <a:rPr kumimoji="1" lang="zh-CN" altLang="en-US" sz="2400" dirty="0"/>
              <a:t>、循证思维</a:t>
            </a:r>
          </a:p>
          <a:p>
            <a:pPr marL="342900" lvl="1" indent="0">
              <a:lnSpc>
                <a:spcPct val="150000"/>
              </a:lnSpc>
              <a:buNone/>
            </a:pPr>
            <a:r>
              <a:rPr kumimoji="1" lang="zh-CN" altLang="en-US" dirty="0"/>
              <a:t>	</a:t>
            </a:r>
            <a:r>
              <a:rPr kumimoji="1" lang="zh-CN" altLang="en-US" sz="2000" dirty="0">
                <a:latin typeface="微软雅黑" panose="020B0503020204020204" charset="-122"/>
                <a:ea typeface="微软雅黑" panose="020B0503020204020204" charset="-122"/>
                <a:cs typeface="微软雅黑" panose="020B0503020204020204" charset="-122"/>
              </a:rPr>
              <a:t>大胆假设；小心求证；灵活应变</a:t>
            </a:r>
          </a:p>
          <a:p>
            <a:pPr marL="342900" lvl="1" indent="0">
              <a:lnSpc>
                <a:spcPct val="150000"/>
              </a:lnSpc>
              <a:buNone/>
            </a:pPr>
            <a:r>
              <a:rPr kumimoji="1" lang="zh-CN" altLang="en-US" sz="2000" dirty="0">
                <a:latin typeface="微软雅黑" panose="020B0503020204020204" charset="-122"/>
                <a:ea typeface="微软雅黑" panose="020B0503020204020204" charset="-122"/>
                <a:cs typeface="微软雅黑" panose="020B0503020204020204" charset="-122"/>
              </a:rPr>
              <a:t>（根据现有的文献证据，给予最适合病患的建议）</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lstStyle/>
          <a:p>
            <a:r>
              <a:rPr kumimoji="1" lang="zh-CN" altLang="en-US" b="1" dirty="0">
                <a:latin typeface="微软雅黑" panose="020B0503020204020204" charset="-122"/>
                <a:ea typeface="微软雅黑" panose="020B0503020204020204" charset="-122"/>
                <a:cs typeface="微软雅黑" panose="020B0503020204020204" charset="-122"/>
              </a:rPr>
              <a:t>谢谢聆听！</a:t>
            </a:r>
          </a:p>
        </p:txBody>
      </p:sp>
    </p:spTree>
  </p:cSld>
  <p:clrMapOvr>
    <a:masterClrMapping/>
  </p:clrMapOvr>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自定义设计方案">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4654</Words>
  <Application>Microsoft Office PowerPoint</Application>
  <PresentationFormat>宽屏</PresentationFormat>
  <Paragraphs>611</Paragraphs>
  <Slides>50</Slides>
  <Notes>15</Notes>
  <HiddenSlides>1</HiddenSlides>
  <MMClips>0</MMClips>
  <ScaleCrop>false</ScaleCrop>
  <HeadingPairs>
    <vt:vector size="6" baseType="variant">
      <vt:variant>
        <vt:lpstr>已用的字体</vt:lpstr>
      </vt:variant>
      <vt:variant>
        <vt:i4>14</vt:i4>
      </vt:variant>
      <vt:variant>
        <vt:lpstr>主题</vt:lpstr>
      </vt:variant>
      <vt:variant>
        <vt:i4>3</vt:i4>
      </vt:variant>
      <vt:variant>
        <vt:lpstr>幻灯片标题</vt:lpstr>
      </vt:variant>
      <vt:variant>
        <vt:i4>50</vt:i4>
      </vt:variant>
    </vt:vector>
  </HeadingPairs>
  <TitlesOfParts>
    <vt:vector size="67" baseType="lpstr">
      <vt:lpstr>Heiti SC Medium</vt:lpstr>
      <vt:lpstr>Noto Sans CJK JP Regular</vt:lpstr>
      <vt:lpstr>等线</vt:lpstr>
      <vt:lpstr>等线 Light</vt:lpstr>
      <vt:lpstr>黑体</vt:lpstr>
      <vt:lpstr>宋体</vt:lpstr>
      <vt:lpstr>微软雅黑</vt:lpstr>
      <vt:lpstr>Arial</vt:lpstr>
      <vt:lpstr>Calibri</vt:lpstr>
      <vt:lpstr>Calibri Light</vt:lpstr>
      <vt:lpstr>Tahoma</vt:lpstr>
      <vt:lpstr>Times New Roman</vt:lpstr>
      <vt:lpstr>Trebuchet MS</vt:lpstr>
      <vt:lpstr>Wingdings</vt:lpstr>
      <vt:lpstr>自定义设计方案</vt:lpstr>
      <vt:lpstr>1_自定义设计方案</vt:lpstr>
      <vt:lpstr>2_自定义设计方案</vt:lpstr>
      <vt:lpstr>个人简介</vt:lpstr>
      <vt:lpstr> 儿科处方审核要点 </vt:lpstr>
      <vt:lpstr>概要</vt:lpstr>
      <vt:lpstr>用药靠掰?剂量靠猜? </vt:lpstr>
      <vt:lpstr>问题</vt:lpstr>
      <vt:lpstr>儿童药代动力学特点</vt:lpstr>
      <vt:lpstr>儿童药代动力学特点—吸收</vt:lpstr>
      <vt:lpstr>儿童药代动力学特点—吸收</vt:lpstr>
      <vt:lpstr>儿童药代动力学特点—分布</vt:lpstr>
      <vt:lpstr>儿童药代动力学特点—代谢</vt:lpstr>
      <vt:lpstr>儿童药代动力学特点—排泄</vt:lpstr>
      <vt:lpstr>选择合适的药物</vt:lpstr>
      <vt:lpstr>按年龄计算</vt:lpstr>
      <vt:lpstr>按体重计算：</vt:lpstr>
      <vt:lpstr>按体表面积计算：</vt:lpstr>
      <vt:lpstr>儿童体重与体表面积粗略折算表</vt:lpstr>
      <vt:lpstr>PowerPoint 演示文稿</vt:lpstr>
      <vt:lpstr>确定剂量</vt:lpstr>
      <vt:lpstr>PowerPoint 演示文稿</vt:lpstr>
      <vt:lpstr>PowerPoint 演示文稿</vt:lpstr>
      <vt:lpstr>三种剂量计算方法的比较</vt:lpstr>
      <vt:lpstr>儿科处方审核点评 特点和实践</vt:lpstr>
      <vt:lpstr>处方点评相关政策与法规依据</vt:lpstr>
      <vt:lpstr>处方审核的行政要求</vt:lpstr>
      <vt:lpstr>处方点评结果认定的难点与解决办法</vt:lpstr>
      <vt:lpstr>儿科处方审核要点 </vt:lpstr>
      <vt:lpstr>处方点评结果认定的难点与解决办法</vt:lpstr>
      <vt:lpstr>儿科处方点评案例分享（一）</vt:lpstr>
      <vt:lpstr>儿科处方点评案例分享（一）</vt:lpstr>
      <vt:lpstr>喹诺酮儿童应用</vt:lpstr>
      <vt:lpstr>儿科处方点评案例分享（二）</vt:lpstr>
      <vt:lpstr>PowerPoint 演示文稿</vt:lpstr>
      <vt:lpstr>儿科处方点评案例分享（三）</vt:lpstr>
      <vt:lpstr>PowerPoint 演示文稿</vt:lpstr>
      <vt:lpstr>儿科处方点评案例分享（四）</vt:lpstr>
      <vt:lpstr>常见儿科抗病毒药物</vt:lpstr>
      <vt:lpstr>PowerPoint 演示文稿</vt:lpstr>
      <vt:lpstr>奥司他韦</vt:lpstr>
      <vt:lpstr>审核处方依据</vt:lpstr>
      <vt:lpstr>PowerPoint 演示文稿</vt:lpstr>
      <vt:lpstr>PowerPoint 演示文稿</vt:lpstr>
      <vt:lpstr>儿科处方点评案例分享（六）中成药联用</vt:lpstr>
      <vt:lpstr>PowerPoint 演示文稿</vt:lpstr>
      <vt:lpstr>PowerPoint 演示文稿</vt:lpstr>
      <vt:lpstr>中成药处方点评</vt:lpstr>
      <vt:lpstr>儿科处方点评案例分享（七）</vt:lpstr>
      <vt:lpstr>重复给药</vt:lpstr>
      <vt:lpstr>儿科处方点评案例分享（七）</vt:lpstr>
      <vt:lpstr>总结</vt:lpstr>
      <vt:lpstr>谢谢聆听！</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1418089479@qq.com</cp:lastModifiedBy>
  <cp:revision>87</cp:revision>
  <dcterms:created xsi:type="dcterms:W3CDTF">2021-06-04T07:54:00Z</dcterms:created>
  <dcterms:modified xsi:type="dcterms:W3CDTF">2021-06-30T07:19:10Z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0EC060E561664A4185499D84CFF25492</vt:lpwstr>
  </property>
  <property fmtid="{D5CDD505-2E9C-101B-9397-08002B2CF9AE}" pid="3" name="KSOProductBuildVer">
    <vt:lpwstr>2052-11.1.0.10578</vt:lpwstr>
  </property>
</Properties>
</file>