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63" r:id="rId2"/>
    <p:sldId id="264" r:id="rId3"/>
    <p:sldId id="265" r:id="rId4"/>
    <p:sldId id="323" r:id="rId5"/>
    <p:sldId id="268" r:id="rId6"/>
    <p:sldId id="271" r:id="rId7"/>
    <p:sldId id="322" r:id="rId8"/>
    <p:sldId id="324" r:id="rId9"/>
    <p:sldId id="272" r:id="rId10"/>
    <p:sldId id="325" r:id="rId11"/>
    <p:sldId id="274" r:id="rId12"/>
    <p:sldId id="276" r:id="rId13"/>
    <p:sldId id="326" r:id="rId14"/>
    <p:sldId id="277" r:id="rId15"/>
    <p:sldId id="278" r:id="rId16"/>
    <p:sldId id="279" r:id="rId17"/>
    <p:sldId id="280" r:id="rId18"/>
    <p:sldId id="281" r:id="rId19"/>
    <p:sldId id="282" r:id="rId20"/>
    <p:sldId id="283"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28" r:id="rId38"/>
    <p:sldId id="321" r:id="rId39"/>
    <p:sldId id="330" r:id="rId40"/>
    <p:sldId id="301" r:id="rId41"/>
    <p:sldId id="302" r:id="rId42"/>
    <p:sldId id="327" r:id="rId43"/>
    <p:sldId id="331" r:id="rId44"/>
    <p:sldId id="332" r:id="rId45"/>
    <p:sldId id="303" r:id="rId46"/>
    <p:sldId id="329" r:id="rId47"/>
    <p:sldId id="333" r:id="rId48"/>
    <p:sldId id="334" r:id="rId49"/>
    <p:sldId id="339" r:id="rId50"/>
    <p:sldId id="340" r:id="rId51"/>
    <p:sldId id="306" r:id="rId52"/>
    <p:sldId id="336" r:id="rId53"/>
    <p:sldId id="337" r:id="rId54"/>
    <p:sldId id="338" r:id="rId55"/>
    <p:sldId id="335" r:id="rId56"/>
    <p:sldId id="319" r:id="rId57"/>
    <p:sldId id="341" r:id="rId58"/>
    <p:sldId id="318" r:id="rId5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p:cViewPr>
        <p:scale>
          <a:sx n="87" d="100"/>
          <a:sy n="87" d="100"/>
        </p:scale>
        <p:origin x="1000" y="272"/>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2021/9/7</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2021/9/7</a:t>
            </a:fld>
            <a:endParaRPr lang="zh-CN" altLang="en-US"/>
          </a:p>
        </p:txBody>
      </p:sp>
      <p:sp>
        <p:nvSpPr>
          <p:cNvPr id="1048671"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4294967295"/>
          </p:nvPr>
        </p:nvSpPr>
        <p:spPr bwMode="auto">
          <a:xfrm>
            <a:off x="3884798" y="8685312"/>
            <a:ext cx="2971643" cy="457122"/>
          </a:xfrm>
          <a:prstGeom prst="rect">
            <a:avLst/>
          </a:prstGeom>
          <a:noFill/>
          <a:ln>
            <a:miter lim="800000"/>
            <a:headEnd/>
            <a:tailEnd/>
          </a:ln>
        </p:spPr>
        <p:txBody>
          <a:bodyPr lIns="91426" tIns="45713" rIns="91426" bIns="45713"/>
          <a:lstStyle/>
          <a:p>
            <a:fld id="{88E5B11E-B8F7-45DF-8BF9-B903EFFFFF30}" type="slidenum">
              <a:rPr lang="en-US" altLang="zh-CN"/>
              <a:pPr/>
              <a:t>21</a:t>
            </a:fld>
            <a:endParaRPr lang="en-US" altLang="zh-CN"/>
          </a:p>
        </p:txBody>
      </p:sp>
      <p:sp>
        <p:nvSpPr>
          <p:cNvPr id="35842" name="Rectangle 2"/>
          <p:cNvSpPr>
            <a:spLocks noGrp="1" noRot="1" noChangeAspect="1" noChangeArrowheads="1" noTextEdit="1"/>
          </p:cNvSpPr>
          <p:nvPr>
            <p:ph type="sldImg"/>
          </p:nvPr>
        </p:nvSpPr>
        <p:spPr>
          <a:xfrm>
            <a:off x="685800" y="1143000"/>
            <a:ext cx="5486400" cy="3086100"/>
          </a:xfrm>
          <a:ln/>
        </p:spPr>
      </p:sp>
      <p:sp>
        <p:nvSpPr>
          <p:cNvPr id="35843" name="Rectangle 3"/>
          <p:cNvSpPr>
            <a:spLocks noGrp="1" noChangeArrowheads="1"/>
          </p:cNvSpPr>
          <p:nvPr>
            <p:ph type="body" idx="1"/>
          </p:nvPr>
        </p:nvSpPr>
        <p:spPr>
          <a:noFill/>
          <a:ln/>
        </p:spPr>
        <p:txBody>
          <a:bodyPr/>
          <a:lstStyle/>
          <a:p>
            <a:endParaRPr kumimoji="0" lang="zh-CN" altLang="en-US" smtClean="0">
              <a:latin typeface="Arial" pitchFamily="34" charset="0"/>
              <a:ea typeface="宋体" pitchFamily="2" charset="-122"/>
            </a:endParaRPr>
          </a:p>
        </p:txBody>
      </p:sp>
    </p:spTree>
    <p:extLst>
      <p:ext uri="{BB962C8B-B14F-4D97-AF65-F5344CB8AC3E}">
        <p14:creationId xmlns:p14="http://schemas.microsoft.com/office/powerpoint/2010/main" val="1495541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格列奈类药物可以在肾功能不全患者中使用（</a:t>
            </a:r>
            <a:r>
              <a:rPr lang="en-US" altLang="zh-CN" sz="1200" dirty="0" smtClean="0"/>
              <a:t>2020</a:t>
            </a:r>
            <a:r>
              <a:rPr lang="zh-CN" altLang="en-US" sz="1200" dirty="0" smtClean="0"/>
              <a:t>指南中新增）</a:t>
            </a:r>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t>24</a:t>
            </a:fld>
            <a:endParaRPr lang="zh-CN" altLang="en-US"/>
          </a:p>
        </p:txBody>
      </p:sp>
    </p:spTree>
    <p:extLst>
      <p:ext uri="{BB962C8B-B14F-4D97-AF65-F5344CB8AC3E}">
        <p14:creationId xmlns:p14="http://schemas.microsoft.com/office/powerpoint/2010/main" val="34153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206375" y="319088"/>
            <a:ext cx="4592638" cy="2584450"/>
          </a:xfrm>
          <a:ln/>
        </p:spPr>
      </p:sp>
      <p:sp>
        <p:nvSpPr>
          <p:cNvPr id="48130" name="Rectangle 3"/>
          <p:cNvSpPr>
            <a:spLocks noGrp="1" noChangeArrowheads="1"/>
          </p:cNvSpPr>
          <p:nvPr>
            <p:ph type="body" idx="1"/>
          </p:nvPr>
        </p:nvSpPr>
        <p:spPr>
          <a:xfrm>
            <a:off x="381780" y="2979119"/>
            <a:ext cx="6292343" cy="4899969"/>
          </a:xfrm>
          <a:noFill/>
          <a:ln/>
        </p:spPr>
        <p:txBody>
          <a:bodyPr/>
          <a:lstStyle/>
          <a:p>
            <a:pPr marL="107796" indent="-107796"/>
            <a:r>
              <a:rPr kumimoji="0" lang="zh-CN" altLang="en-US" dirty="0" smtClean="0">
                <a:latin typeface="Arial" pitchFamily="34" charset="0"/>
                <a:ea typeface="宋体" pitchFamily="2" charset="-122"/>
              </a:rPr>
              <a:t>讨论</a:t>
            </a:r>
          </a:p>
          <a:p>
            <a:pPr marL="337448" lvl="1" indent="-107796"/>
            <a:r>
              <a:rPr kumimoji="0" lang="zh-CN" altLang="en-US" dirty="0" smtClean="0">
                <a:latin typeface="Arial" pitchFamily="34" charset="0"/>
                <a:ea typeface="宋体" pitchFamily="2" charset="-122"/>
              </a:rPr>
              <a:t>肠促胰素效应实际上就是口服葡萄糖和静脉用葡萄糖后胰腺</a:t>
            </a:r>
            <a:r>
              <a:rPr kumimoji="0" lang="en-US" altLang="zh-CN" dirty="0" smtClean="0">
                <a:latin typeface="Arial" pitchFamily="34" charset="0"/>
                <a:ea typeface="宋体" pitchFamily="2" charset="-122"/>
              </a:rPr>
              <a:t>β</a:t>
            </a:r>
            <a:r>
              <a:rPr kumimoji="0" lang="zh-CN" altLang="en-US" dirty="0" smtClean="0">
                <a:latin typeface="Arial" pitchFamily="34" charset="0"/>
                <a:ea typeface="宋体" pitchFamily="2" charset="-122"/>
              </a:rPr>
              <a:t>细胞反应的差别。 </a:t>
            </a:r>
          </a:p>
          <a:p>
            <a:pPr marL="562413" lvl="2" indent="-112483"/>
            <a:r>
              <a:rPr kumimoji="0" lang="zh-CN" altLang="en-US" dirty="0" smtClean="0">
                <a:latin typeface="Arial" pitchFamily="34" charset="0"/>
                <a:ea typeface="宋体" pitchFamily="2" charset="-122"/>
              </a:rPr>
              <a:t>口服葡萄糖后的胰岛素反应 </a:t>
            </a:r>
            <a:r>
              <a:rPr kumimoji="0" lang="en-US" altLang="zh-CN" dirty="0" smtClean="0">
                <a:latin typeface="Arial" pitchFamily="34" charset="0"/>
                <a:ea typeface="宋体" pitchFamily="2" charset="-122"/>
              </a:rPr>
              <a:t>(</a:t>
            </a:r>
            <a:r>
              <a:rPr kumimoji="0" lang="zh-CN" altLang="en-US" dirty="0" smtClean="0">
                <a:latin typeface="Arial" pitchFamily="34" charset="0"/>
                <a:ea typeface="宋体" pitchFamily="2" charset="-122"/>
              </a:rPr>
              <a:t>通过</a:t>
            </a:r>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肽测定判断，</a:t>
            </a:r>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肽是胰岛素的替代指标</a:t>
            </a:r>
            <a:r>
              <a:rPr kumimoji="0" lang="en-US" altLang="zh-CN" dirty="0" smtClean="0">
                <a:latin typeface="Arial" pitchFamily="34" charset="0"/>
                <a:ea typeface="宋体" pitchFamily="2" charset="-122"/>
              </a:rPr>
              <a:t>)</a:t>
            </a:r>
            <a:r>
              <a:rPr kumimoji="0" lang="zh-CN" altLang="en-US" dirty="0" smtClean="0">
                <a:latin typeface="Arial" pitchFamily="34" charset="0"/>
                <a:ea typeface="宋体" pitchFamily="2" charset="-122"/>
              </a:rPr>
              <a:t>与静脉用葡萄糖后的胰岛素反应有明显差别。这种差别或效应就是肠促胰素效应，右图的阴影区面积就显示了这种效应。</a:t>
            </a:r>
          </a:p>
          <a:p>
            <a:pPr marL="337448" lvl="1" indent="-107796"/>
            <a:r>
              <a:rPr kumimoji="0" lang="zh-CN" altLang="en-US" dirty="0" smtClean="0">
                <a:latin typeface="Arial" pitchFamily="34" charset="0"/>
                <a:ea typeface="宋体" pitchFamily="2" charset="-122"/>
              </a:rPr>
              <a:t>口服和静脉用葡萄糖后，静脉血浆葡萄糖水平随时间的变化情况差别不大。</a:t>
            </a:r>
          </a:p>
          <a:p>
            <a:pPr marL="337448" lvl="1" indent="-107796"/>
            <a:endParaRPr kumimoji="0" lang="zh-CN" altLang="en-US" dirty="0" smtClean="0">
              <a:latin typeface="Arial" pitchFamily="34" charset="0"/>
              <a:ea typeface="宋体" pitchFamily="2" charset="-122"/>
            </a:endParaRPr>
          </a:p>
          <a:p>
            <a:pPr marL="107796" indent="-107796"/>
            <a:r>
              <a:rPr kumimoji="0" lang="zh-CN" altLang="en-US" dirty="0" smtClean="0">
                <a:latin typeface="Arial" pitchFamily="34" charset="0"/>
                <a:ea typeface="宋体" pitchFamily="2" charset="-122"/>
              </a:rPr>
              <a:t>背景</a:t>
            </a:r>
          </a:p>
          <a:p>
            <a:pPr marL="337448" lvl="1" indent="-107796">
              <a:spcBef>
                <a:spcPct val="40000"/>
              </a:spcBef>
            </a:pPr>
            <a:r>
              <a:rPr kumimoji="0" lang="zh-CN" altLang="en-US" dirty="0" smtClean="0">
                <a:latin typeface="Arial" pitchFamily="34" charset="0"/>
                <a:ea typeface="宋体" pitchFamily="2" charset="-122"/>
              </a:rPr>
              <a:t>这是一项健康人中的交叉研究。</a:t>
            </a:r>
            <a:endParaRPr kumimoji="0" lang="en-US" altLang="zh-CN" dirty="0" smtClean="0">
              <a:latin typeface="Arial" pitchFamily="34" charset="0"/>
              <a:ea typeface="宋体" pitchFamily="2" charset="-122"/>
            </a:endParaRPr>
          </a:p>
          <a:p>
            <a:pPr marL="337448" lvl="1" indent="-107796"/>
            <a:r>
              <a:rPr kumimoji="0" lang="en-US" altLang="zh-CN" dirty="0" smtClean="0">
                <a:latin typeface="Arial" pitchFamily="34" charset="0"/>
                <a:ea typeface="宋体" pitchFamily="2" charset="-122"/>
              </a:rPr>
              <a:t>6</a:t>
            </a:r>
            <a:r>
              <a:rPr kumimoji="0" lang="zh-CN" altLang="en-US" dirty="0" smtClean="0">
                <a:latin typeface="Arial" pitchFamily="34" charset="0"/>
                <a:ea typeface="宋体" pitchFamily="2" charset="-122"/>
              </a:rPr>
              <a:t>名年轻的健康志愿者口服</a:t>
            </a:r>
            <a:r>
              <a:rPr kumimoji="0" lang="en-US" altLang="zh-CN" dirty="0" smtClean="0">
                <a:latin typeface="Arial" pitchFamily="34" charset="0"/>
                <a:ea typeface="宋体" pitchFamily="2" charset="-122"/>
              </a:rPr>
              <a:t>25, 50</a:t>
            </a:r>
            <a:r>
              <a:rPr kumimoji="0" lang="zh-CN" altLang="en-US" dirty="0" smtClean="0">
                <a:latin typeface="Arial" pitchFamily="34" charset="0"/>
                <a:ea typeface="宋体" pitchFamily="2" charset="-122"/>
              </a:rPr>
              <a:t>或</a:t>
            </a:r>
            <a:r>
              <a:rPr kumimoji="0" lang="en-US" altLang="zh-CN" dirty="0" smtClean="0">
                <a:latin typeface="Arial" pitchFamily="34" charset="0"/>
                <a:ea typeface="宋体" pitchFamily="2" charset="-122"/>
              </a:rPr>
              <a:t>100g</a:t>
            </a:r>
            <a:r>
              <a:rPr kumimoji="0" lang="zh-CN" altLang="en-US" dirty="0" smtClean="0">
                <a:latin typeface="Arial" pitchFamily="34" charset="0"/>
                <a:ea typeface="宋体" pitchFamily="2" charset="-122"/>
              </a:rPr>
              <a:t>葡萄糖，或者静脉输注相同的葡萄糖。上面图中是用</a:t>
            </a:r>
            <a:r>
              <a:rPr kumimoji="0" lang="en-US" altLang="zh-CN" dirty="0" smtClean="0">
                <a:latin typeface="Arial" pitchFamily="34" charset="0"/>
                <a:ea typeface="宋体" pitchFamily="2" charset="-122"/>
              </a:rPr>
              <a:t>50g</a:t>
            </a:r>
            <a:r>
              <a:rPr kumimoji="0" lang="zh-CN" altLang="en-US" dirty="0" smtClean="0">
                <a:latin typeface="Arial" pitchFamily="34" charset="0"/>
                <a:ea typeface="宋体" pitchFamily="2" charset="-122"/>
              </a:rPr>
              <a:t>葡萄糖后的数据。</a:t>
            </a:r>
            <a:endParaRPr kumimoji="0" lang="en-US" altLang="zh-CN" dirty="0" smtClean="0">
              <a:latin typeface="Arial" pitchFamily="34" charset="0"/>
              <a:ea typeface="宋体" pitchFamily="2" charset="-122"/>
            </a:endParaRPr>
          </a:p>
          <a:p>
            <a:pPr marL="337448" lvl="1" indent="-107796"/>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肽可以作为判断胰岛素分泌的指标，比测定血浆胰岛素更好，因为</a:t>
            </a:r>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肽水平不受肝脏提取胰岛素的影响。</a:t>
            </a:r>
            <a:endParaRPr kumimoji="0" lang="zh-CN" altLang="en-US" dirty="0" smtClean="0">
              <a:solidFill>
                <a:srgbClr val="FF0000"/>
              </a:solidFill>
              <a:latin typeface="Arial" pitchFamily="34" charset="0"/>
              <a:ea typeface="宋体" pitchFamily="2" charset="-122"/>
            </a:endParaRPr>
          </a:p>
          <a:p>
            <a:pPr marL="337448" lvl="1" indent="-107796"/>
            <a:r>
              <a:rPr kumimoji="0" lang="zh-CN" altLang="en-US" dirty="0" smtClean="0">
                <a:latin typeface="Arial" pitchFamily="34" charset="0"/>
                <a:ea typeface="宋体" pitchFamily="2" charset="-122"/>
              </a:rPr>
              <a:t>口服和静脉用葡萄糖后</a:t>
            </a:r>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太水平的这种差别提示，其他因素 </a:t>
            </a:r>
            <a:r>
              <a:rPr kumimoji="0" lang="en-US" altLang="zh-CN" dirty="0" smtClean="0">
                <a:latin typeface="Arial" pitchFamily="34" charset="0"/>
                <a:ea typeface="宋体" pitchFamily="2" charset="-122"/>
              </a:rPr>
              <a:t>(</a:t>
            </a:r>
            <a:r>
              <a:rPr kumimoji="0" lang="zh-CN" altLang="en-US" dirty="0" smtClean="0">
                <a:latin typeface="Arial" pitchFamily="34" charset="0"/>
                <a:ea typeface="宋体" pitchFamily="2" charset="-122"/>
              </a:rPr>
              <a:t>肠促胰素</a:t>
            </a:r>
            <a:r>
              <a:rPr kumimoji="0" lang="en-US" altLang="zh-CN" dirty="0" smtClean="0">
                <a:latin typeface="Arial" pitchFamily="34" charset="0"/>
                <a:ea typeface="宋体" pitchFamily="2" charset="-122"/>
              </a:rPr>
              <a:t>)</a:t>
            </a:r>
            <a:r>
              <a:rPr kumimoji="0" lang="zh-CN" altLang="en-US" dirty="0" smtClean="0">
                <a:latin typeface="Arial" pitchFamily="34" charset="0"/>
                <a:ea typeface="宋体" pitchFamily="2" charset="-122"/>
              </a:rPr>
              <a:t>也对胰岛素分泌产生了影响，而不仅仅是血糖的直接作用。</a:t>
            </a:r>
          </a:p>
        </p:txBody>
      </p:sp>
    </p:spTree>
    <p:extLst>
      <p:ext uri="{BB962C8B-B14F-4D97-AF65-F5344CB8AC3E}">
        <p14:creationId xmlns:p14="http://schemas.microsoft.com/office/powerpoint/2010/main" val="1726450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206375" y="319088"/>
            <a:ext cx="4592638" cy="2584450"/>
          </a:xfrm>
          <a:ln/>
        </p:spPr>
      </p:sp>
      <p:sp>
        <p:nvSpPr>
          <p:cNvPr id="50178" name="Rectangle 3"/>
          <p:cNvSpPr>
            <a:spLocks noGrp="1" noChangeArrowheads="1"/>
          </p:cNvSpPr>
          <p:nvPr>
            <p:ph type="body" idx="1"/>
          </p:nvPr>
        </p:nvSpPr>
        <p:spPr>
          <a:xfrm>
            <a:off x="381780" y="2979119"/>
            <a:ext cx="6292343" cy="5050256"/>
          </a:xfrm>
          <a:noFill/>
          <a:ln/>
        </p:spPr>
        <p:txBody>
          <a:bodyPr/>
          <a:lstStyle/>
          <a:p>
            <a:pPr marL="107796" indent="-107796">
              <a:spcBef>
                <a:spcPct val="20000"/>
              </a:spcBef>
            </a:pPr>
            <a:r>
              <a:rPr kumimoji="0" lang="zh-CN" altLang="en-US" dirty="0" smtClean="0">
                <a:latin typeface="Arial" pitchFamily="34" charset="0"/>
                <a:ea typeface="宋体" pitchFamily="2" charset="-122"/>
              </a:rPr>
              <a:t>讨论</a:t>
            </a:r>
          </a:p>
          <a:p>
            <a:pPr marL="342135" lvl="1" indent="-107796">
              <a:spcBef>
                <a:spcPct val="20000"/>
              </a:spcBef>
            </a:pPr>
            <a:r>
              <a:rPr kumimoji="0" lang="zh-CN" altLang="en-US" dirty="0" smtClean="0">
                <a:latin typeface="Arial" pitchFamily="34" charset="0"/>
                <a:ea typeface="宋体" pitchFamily="2" charset="-122"/>
              </a:rPr>
              <a:t>口服葡萄糖后，</a:t>
            </a:r>
            <a:r>
              <a:rPr kumimoji="0" lang="en-US" altLang="zh-CN" dirty="0" smtClean="0">
                <a:latin typeface="Arial" pitchFamily="34" charset="0"/>
                <a:ea typeface="宋体" pitchFamily="2" charset="-122"/>
              </a:rPr>
              <a:t>β</a:t>
            </a:r>
            <a:r>
              <a:rPr kumimoji="0" lang="zh-CN" altLang="en-US" dirty="0" smtClean="0">
                <a:latin typeface="Arial" pitchFamily="34" charset="0"/>
                <a:ea typeface="宋体" pitchFamily="2" charset="-122"/>
              </a:rPr>
              <a:t>细胞分泌胰岛素的情况，可以通过血浆胰岛素升高进行测定，糖尿病患者中口服胰岛素后分泌胰岛素的反应减弱。</a:t>
            </a:r>
          </a:p>
          <a:p>
            <a:pPr marL="342135" lvl="1" indent="-107796">
              <a:spcBef>
                <a:spcPct val="20000"/>
              </a:spcBef>
            </a:pPr>
            <a:r>
              <a:rPr kumimoji="0" lang="zh-CN" altLang="en-US" dirty="0" smtClean="0">
                <a:latin typeface="Arial" pitchFamily="34" charset="0"/>
                <a:ea typeface="宋体" pitchFamily="2" charset="-122"/>
              </a:rPr>
              <a:t>静脉输注葡萄糖的</a:t>
            </a:r>
            <a:r>
              <a:rPr kumimoji="0" lang="en-US" altLang="zh-CN" dirty="0" smtClean="0">
                <a:latin typeface="Arial" pitchFamily="34" charset="0"/>
                <a:ea typeface="宋体" pitchFamily="2" charset="-122"/>
              </a:rPr>
              <a:t>180</a:t>
            </a:r>
            <a:r>
              <a:rPr kumimoji="0" lang="zh-CN" altLang="en-US" dirty="0" smtClean="0">
                <a:latin typeface="Arial" pitchFamily="34" charset="0"/>
                <a:ea typeface="宋体" pitchFamily="2" charset="-122"/>
              </a:rPr>
              <a:t>分钟时间内，糖尿病患者表现出的</a:t>
            </a:r>
            <a:r>
              <a:rPr kumimoji="0" lang="en-US" altLang="zh-CN" dirty="0" smtClean="0">
                <a:latin typeface="Arial" pitchFamily="34" charset="0"/>
                <a:ea typeface="宋体" pitchFamily="2" charset="-122"/>
              </a:rPr>
              <a:t>β</a:t>
            </a:r>
            <a:r>
              <a:rPr kumimoji="0" lang="zh-CN" altLang="en-US" dirty="0" smtClean="0">
                <a:latin typeface="Arial" pitchFamily="34" charset="0"/>
                <a:ea typeface="宋体" pitchFamily="2" charset="-122"/>
              </a:rPr>
              <a:t>细胞分泌反应超过对照组受试者，表现在</a:t>
            </a:r>
            <a:r>
              <a:rPr kumimoji="0" lang="en-US" altLang="zh-CN" dirty="0" smtClean="0">
                <a:latin typeface="Arial" pitchFamily="34" charset="0"/>
                <a:ea typeface="宋体" pitchFamily="2" charset="-122"/>
              </a:rPr>
              <a:t>2</a:t>
            </a:r>
            <a:r>
              <a:rPr kumimoji="0" lang="zh-CN" altLang="en-US" dirty="0" smtClean="0">
                <a:latin typeface="Arial" pitchFamily="34" charset="0"/>
                <a:ea typeface="宋体" pitchFamily="2" charset="-122"/>
              </a:rPr>
              <a:t>型糖尿病患者的胰岛素分泌水平比较高。</a:t>
            </a:r>
            <a:endParaRPr kumimoji="0" lang="zh-CN" altLang="en-US" b="1" dirty="0" smtClean="0">
              <a:latin typeface="Arial" pitchFamily="34" charset="0"/>
              <a:ea typeface="宋体" pitchFamily="2" charset="-122"/>
            </a:endParaRPr>
          </a:p>
          <a:p>
            <a:pPr marL="107796" indent="-107796">
              <a:spcBef>
                <a:spcPct val="20000"/>
              </a:spcBef>
            </a:pPr>
            <a:endParaRPr kumimoji="0" lang="zh-CN" altLang="en-US" dirty="0" smtClean="0">
              <a:latin typeface="Arial" pitchFamily="34" charset="0"/>
              <a:ea typeface="宋体" pitchFamily="2" charset="-122"/>
            </a:endParaRPr>
          </a:p>
          <a:p>
            <a:pPr marL="107796" indent="-107796">
              <a:spcBef>
                <a:spcPct val="20000"/>
              </a:spcBef>
            </a:pPr>
            <a:r>
              <a:rPr kumimoji="0" lang="zh-CN" altLang="en-US" dirty="0" smtClean="0">
                <a:latin typeface="Arial" pitchFamily="34" charset="0"/>
                <a:ea typeface="宋体" pitchFamily="2" charset="-122"/>
              </a:rPr>
              <a:t>背景</a:t>
            </a:r>
          </a:p>
          <a:p>
            <a:pPr marL="342135" lvl="1" indent="-107796">
              <a:spcBef>
                <a:spcPct val="20000"/>
              </a:spcBef>
            </a:pPr>
            <a:r>
              <a:rPr kumimoji="0" lang="zh-CN" altLang="en-US" dirty="0" smtClean="0">
                <a:latin typeface="Arial" pitchFamily="34" charset="0"/>
                <a:ea typeface="宋体" pitchFamily="2" charset="-122"/>
              </a:rPr>
              <a:t>口服葡萄糖和静脉用葡萄糖后，胰岛素反应的差别是由于除了葡萄糖本身，还存在其他因素的影响，这种影响叫肠促胰素效应；</a:t>
            </a:r>
            <a:r>
              <a:rPr kumimoji="0" lang="en-US" altLang="zh-CN" dirty="0" smtClean="0">
                <a:latin typeface="Arial" pitchFamily="34" charset="0"/>
                <a:ea typeface="宋体" pitchFamily="2" charset="-122"/>
              </a:rPr>
              <a:t>2</a:t>
            </a:r>
            <a:r>
              <a:rPr kumimoji="0" lang="zh-CN" altLang="en-US" dirty="0" smtClean="0">
                <a:latin typeface="Arial" pitchFamily="34" charset="0"/>
                <a:ea typeface="宋体" pitchFamily="2" charset="-122"/>
              </a:rPr>
              <a:t>型糖尿病患者中的肠促胰素效应降低。测定了口服</a:t>
            </a:r>
            <a:r>
              <a:rPr kumimoji="0" lang="en-US" altLang="zh-CN" dirty="0" smtClean="0">
                <a:latin typeface="Arial" pitchFamily="34" charset="0"/>
                <a:ea typeface="宋体" pitchFamily="2" charset="-122"/>
              </a:rPr>
              <a:t>50g</a:t>
            </a:r>
            <a:r>
              <a:rPr kumimoji="0" lang="zh-CN" altLang="en-US" dirty="0" smtClean="0">
                <a:latin typeface="Arial" pitchFamily="34" charset="0"/>
                <a:ea typeface="宋体" pitchFamily="2" charset="-122"/>
              </a:rPr>
              <a:t>葡萄糖后以及等量静脉输注后的胰岛素反应和</a:t>
            </a:r>
            <a:r>
              <a:rPr kumimoji="0" lang="en-US" altLang="zh-CN" dirty="0" smtClean="0">
                <a:latin typeface="Arial" pitchFamily="34" charset="0"/>
                <a:ea typeface="宋体" pitchFamily="2" charset="-122"/>
              </a:rPr>
              <a:t>C</a:t>
            </a:r>
            <a:r>
              <a:rPr kumimoji="0" lang="zh-CN" altLang="en-US" dirty="0" smtClean="0">
                <a:latin typeface="Arial" pitchFamily="34" charset="0"/>
                <a:ea typeface="宋体" pitchFamily="2" charset="-122"/>
              </a:rPr>
              <a:t>肽反应情况。另外，尽量把肠促胰素效应与葡萄糖依赖的促胰岛素多肽 </a:t>
            </a:r>
            <a:r>
              <a:rPr kumimoji="0" lang="en-US" altLang="zh-CN" dirty="0" smtClean="0">
                <a:latin typeface="Arial" pitchFamily="34" charset="0"/>
                <a:ea typeface="宋体" pitchFamily="2" charset="-122"/>
              </a:rPr>
              <a:t>(GIP)</a:t>
            </a:r>
            <a:r>
              <a:rPr kumimoji="0" lang="zh-CN" altLang="en-US" dirty="0" smtClean="0">
                <a:latin typeface="Arial" pitchFamily="34" charset="0"/>
                <a:ea typeface="宋体" pitchFamily="2" charset="-122"/>
              </a:rPr>
              <a:t>反应关联起来。</a:t>
            </a:r>
            <a:endParaRPr kumimoji="0" lang="en-US" altLang="zh-CN" dirty="0" smtClean="0">
              <a:latin typeface="Arial" pitchFamily="34" charset="0"/>
              <a:ea typeface="宋体" pitchFamily="2" charset="-122"/>
            </a:endParaRPr>
          </a:p>
          <a:p>
            <a:pPr marL="342135" lvl="1" indent="-107796">
              <a:spcBef>
                <a:spcPct val="20000"/>
              </a:spcBef>
            </a:pPr>
            <a:r>
              <a:rPr kumimoji="0" lang="zh-CN" altLang="en-US" dirty="0" smtClean="0">
                <a:latin typeface="Arial" pitchFamily="34" charset="0"/>
                <a:ea typeface="宋体" pitchFamily="2" charset="-122"/>
              </a:rPr>
              <a:t>图中是胰岛素测定的结果。</a:t>
            </a:r>
            <a:endParaRPr kumimoji="0" lang="en-US" altLang="zh-CN" dirty="0" smtClean="0">
              <a:latin typeface="Arial" pitchFamily="34" charset="0"/>
              <a:ea typeface="宋体" pitchFamily="2" charset="-122"/>
            </a:endParaRPr>
          </a:p>
          <a:p>
            <a:pPr marL="342135" lvl="1" indent="-107796">
              <a:spcBef>
                <a:spcPct val="20000"/>
              </a:spcBef>
            </a:pPr>
            <a:r>
              <a:rPr kumimoji="0" lang="zh-CN" altLang="en-US" dirty="0" smtClean="0">
                <a:latin typeface="Arial" pitchFamily="34" charset="0"/>
                <a:ea typeface="宋体" pitchFamily="2" charset="-122"/>
              </a:rPr>
              <a:t>研究了 </a:t>
            </a:r>
            <a:r>
              <a:rPr kumimoji="0" lang="en-US" altLang="zh-CN" dirty="0" smtClean="0">
                <a:latin typeface="Arial" pitchFamily="34" charset="0"/>
                <a:ea typeface="宋体" pitchFamily="2" charset="-122"/>
              </a:rPr>
              <a:t>14</a:t>
            </a:r>
            <a:r>
              <a:rPr kumimoji="0" lang="zh-CN" altLang="en-US" dirty="0" smtClean="0">
                <a:latin typeface="Arial" pitchFamily="34" charset="0"/>
                <a:ea typeface="宋体" pitchFamily="2" charset="-122"/>
              </a:rPr>
              <a:t>例患者的血浆胰岛素反应情况。</a:t>
            </a:r>
            <a:endParaRPr kumimoji="0" lang="en-US" altLang="zh-CN" dirty="0" smtClean="0">
              <a:latin typeface="Arial" pitchFamily="34" charset="0"/>
              <a:ea typeface="宋体" pitchFamily="2" charset="-122"/>
            </a:endParaRPr>
          </a:p>
          <a:p>
            <a:pPr marL="342135" lvl="1" indent="-107796">
              <a:spcBef>
                <a:spcPct val="20000"/>
              </a:spcBef>
            </a:pPr>
            <a:r>
              <a:rPr kumimoji="0" lang="zh-CN" altLang="en-US" dirty="0" smtClean="0">
                <a:latin typeface="Arial" pitchFamily="34" charset="0"/>
                <a:ea typeface="宋体" pitchFamily="2" charset="-122"/>
              </a:rPr>
              <a:t>这个研究包括</a:t>
            </a:r>
            <a:r>
              <a:rPr kumimoji="0" lang="en-US" altLang="zh-CN" dirty="0" smtClean="0">
                <a:latin typeface="Arial" pitchFamily="34" charset="0"/>
                <a:ea typeface="宋体" pitchFamily="2" charset="-122"/>
              </a:rPr>
              <a:t>2</a:t>
            </a:r>
            <a:r>
              <a:rPr kumimoji="0" lang="zh-CN" altLang="en-US" dirty="0" smtClean="0">
                <a:latin typeface="Arial" pitchFamily="34" charset="0"/>
                <a:ea typeface="宋体" pitchFamily="2" charset="-122"/>
              </a:rPr>
              <a:t>例糖尿病患者和</a:t>
            </a:r>
            <a:r>
              <a:rPr kumimoji="0" lang="en-US" altLang="zh-CN" dirty="0" smtClean="0">
                <a:latin typeface="Arial" pitchFamily="34" charset="0"/>
                <a:ea typeface="宋体" pitchFamily="2" charset="-122"/>
              </a:rPr>
              <a:t>8</a:t>
            </a:r>
            <a:r>
              <a:rPr kumimoji="0" lang="zh-CN" altLang="en-US" dirty="0" smtClean="0">
                <a:latin typeface="Arial" pitchFamily="34" charset="0"/>
                <a:ea typeface="宋体" pitchFamily="2" charset="-122"/>
              </a:rPr>
              <a:t>名代谢方面健康的对照组受试者。</a:t>
            </a:r>
            <a:endParaRPr kumimoji="0" lang="en-US" altLang="zh-CN" dirty="0" smtClean="0">
              <a:latin typeface="Arial" pitchFamily="34" charset="0"/>
              <a:ea typeface="宋体" pitchFamily="2" charset="-122"/>
            </a:endParaRPr>
          </a:p>
          <a:p>
            <a:pPr marL="342135" lvl="1" indent="-107796">
              <a:spcBef>
                <a:spcPct val="20000"/>
              </a:spcBef>
            </a:pPr>
            <a:endParaRPr kumimoji="0" lang="en-US" altLang="zh-CN" dirty="0" smtClean="0">
              <a:solidFill>
                <a:srgbClr val="FF0000"/>
              </a:solidFill>
              <a:latin typeface="Arial" pitchFamily="34" charset="0"/>
              <a:ea typeface="宋体" pitchFamily="2" charset="-122"/>
            </a:endParaRPr>
          </a:p>
        </p:txBody>
      </p:sp>
    </p:spTree>
    <p:extLst>
      <p:ext uri="{BB962C8B-B14F-4D97-AF65-F5344CB8AC3E}">
        <p14:creationId xmlns:p14="http://schemas.microsoft.com/office/powerpoint/2010/main" val="138567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206375" y="319088"/>
            <a:ext cx="4592638" cy="2584450"/>
          </a:xfrm>
          <a:ln/>
        </p:spPr>
      </p:sp>
      <p:sp>
        <p:nvSpPr>
          <p:cNvPr id="52226" name="Rectangle 3"/>
          <p:cNvSpPr>
            <a:spLocks noGrp="1" noChangeArrowheads="1"/>
          </p:cNvSpPr>
          <p:nvPr>
            <p:ph type="body" idx="1"/>
          </p:nvPr>
        </p:nvSpPr>
        <p:spPr>
          <a:xfrm>
            <a:off x="381780" y="2950941"/>
            <a:ext cx="6144306" cy="5292905"/>
          </a:xfrm>
          <a:noFill/>
          <a:ln/>
        </p:spPr>
        <p:txBody>
          <a:bodyPr/>
          <a:lstStyle/>
          <a:p>
            <a:pPr marL="114045" indent="-114045"/>
            <a:r>
              <a:rPr kumimoji="0" lang="zh-CN" altLang="en-US" dirty="0" smtClean="0">
                <a:latin typeface="Arial" pitchFamily="34" charset="0"/>
                <a:ea typeface="宋体" pitchFamily="2" charset="-122"/>
              </a:rPr>
              <a:t>讨论</a:t>
            </a:r>
          </a:p>
          <a:p>
            <a:pPr marL="339011" lvl="1" indent="-112483"/>
            <a:r>
              <a:rPr kumimoji="0" lang="zh-CN" altLang="en-US" dirty="0" smtClean="0">
                <a:latin typeface="Arial" pitchFamily="34" charset="0"/>
                <a:ea typeface="宋体" pitchFamily="2" charset="-122"/>
              </a:rPr>
              <a:t>这里比较了胰高糖素样肽</a:t>
            </a:r>
            <a:r>
              <a:rPr kumimoji="0" lang="en-CA" altLang="zh-CN" dirty="0" smtClean="0">
                <a:latin typeface="Arial" pitchFamily="34" charset="0"/>
                <a:ea typeface="宋体" pitchFamily="2" charset="-122"/>
              </a:rPr>
              <a:t>1 (</a:t>
            </a:r>
            <a:r>
              <a:rPr kumimoji="0" lang="en-GB" altLang="zh-CN" dirty="0" smtClean="0">
                <a:latin typeface="Arial" pitchFamily="34" charset="0"/>
                <a:ea typeface="宋体" pitchFamily="2" charset="-122"/>
              </a:rPr>
              <a:t>GLP-1)</a:t>
            </a:r>
            <a:r>
              <a:rPr kumimoji="0" lang="zh-CN" altLang="en-GB" dirty="0" smtClean="0">
                <a:latin typeface="Arial" pitchFamily="34" charset="0"/>
                <a:ea typeface="宋体" pitchFamily="2" charset="-122"/>
              </a:rPr>
              <a:t>和葡萄糖依赖的促胰岛素多肽</a:t>
            </a:r>
            <a:r>
              <a:rPr kumimoji="0" lang="zh-CN" altLang="en-US" dirty="0" smtClean="0">
                <a:latin typeface="Arial" pitchFamily="34" charset="0"/>
                <a:ea typeface="宋体" pitchFamily="2" charset="-122"/>
              </a:rPr>
              <a:t> </a:t>
            </a:r>
            <a:r>
              <a:rPr kumimoji="0" lang="en-US" altLang="zh-CN" dirty="0" smtClean="0">
                <a:latin typeface="Arial" pitchFamily="34" charset="0"/>
                <a:ea typeface="宋体" pitchFamily="2" charset="-122"/>
              </a:rPr>
              <a:t>(</a:t>
            </a:r>
            <a:r>
              <a:rPr kumimoji="0" lang="en-GB" altLang="zh-CN" dirty="0" smtClean="0">
                <a:latin typeface="Arial" pitchFamily="34" charset="0"/>
                <a:ea typeface="宋体" pitchFamily="2" charset="-122"/>
              </a:rPr>
              <a:t>GIP) </a:t>
            </a:r>
            <a:r>
              <a:rPr kumimoji="0" lang="zh-CN" altLang="en-GB" dirty="0" smtClean="0">
                <a:latin typeface="Arial" pitchFamily="34" charset="0"/>
                <a:ea typeface="宋体" pitchFamily="2" charset="-122"/>
              </a:rPr>
              <a:t>的特性和生物学作用。</a:t>
            </a:r>
          </a:p>
          <a:p>
            <a:pPr marL="339011" lvl="1" indent="-112483"/>
            <a:endParaRPr kumimoji="0" lang="zh-CN" altLang="en-US" b="1" dirty="0" smtClean="0">
              <a:latin typeface="Arial" pitchFamily="34" charset="0"/>
              <a:ea typeface="宋体" pitchFamily="2" charset="-122"/>
            </a:endParaRPr>
          </a:p>
          <a:p>
            <a:pPr marL="114045" indent="-114045"/>
            <a:r>
              <a:rPr kumimoji="0" lang="zh-CN" altLang="en-US" dirty="0" smtClean="0">
                <a:latin typeface="Arial" pitchFamily="34" charset="0"/>
                <a:ea typeface="宋体" pitchFamily="2" charset="-122"/>
              </a:rPr>
              <a:t>背景</a:t>
            </a:r>
          </a:p>
          <a:p>
            <a:pPr marL="339011" lvl="1" indent="-112483"/>
            <a:r>
              <a:rPr kumimoji="0" lang="zh-CN" altLang="en-US" dirty="0" smtClean="0">
                <a:latin typeface="Arial" pitchFamily="34" charset="0"/>
                <a:ea typeface="宋体" pitchFamily="2" charset="-122"/>
              </a:rPr>
              <a:t>糖尿病患者中的</a:t>
            </a:r>
            <a:r>
              <a:rPr kumimoji="0" lang="en-US" altLang="zh-CN" dirty="0" smtClean="0">
                <a:latin typeface="Arial" pitchFamily="34" charset="0"/>
                <a:ea typeface="宋体" pitchFamily="2" charset="-122"/>
              </a:rPr>
              <a:t>GLP-1</a:t>
            </a:r>
            <a:r>
              <a:rPr kumimoji="0" lang="zh-CN" altLang="en-US" dirty="0" smtClean="0">
                <a:latin typeface="Arial" pitchFamily="34" charset="0"/>
                <a:ea typeface="宋体" pitchFamily="2" charset="-122"/>
              </a:rPr>
              <a:t>分泌减少，由小肠远端和结肠释放。</a:t>
            </a:r>
            <a:endParaRPr kumimoji="0" lang="zh-CN" altLang="en-US" baseline="30000" dirty="0" smtClean="0">
              <a:latin typeface="Arial" pitchFamily="34" charset="0"/>
              <a:ea typeface="宋体" pitchFamily="2" charset="-122"/>
            </a:endParaRPr>
          </a:p>
          <a:p>
            <a:pPr marL="339011" lvl="1" indent="-112483"/>
            <a:r>
              <a:rPr kumimoji="0" lang="en-US" altLang="zh-CN" dirty="0" smtClean="0">
                <a:latin typeface="Arial" pitchFamily="34" charset="0"/>
                <a:ea typeface="宋体" pitchFamily="2" charset="-122"/>
              </a:rPr>
              <a:t>GLP-1</a:t>
            </a:r>
            <a:r>
              <a:rPr kumimoji="0" lang="zh-CN" altLang="en-US" dirty="0" smtClean="0">
                <a:latin typeface="Arial" pitchFamily="34" charset="0"/>
                <a:ea typeface="宋体" pitchFamily="2" charset="-122"/>
              </a:rPr>
              <a:t>刺激胰岛素分泌，抑制胃排空，抑制胰高糖素分泌，减少进食量，减轻体重，促进</a:t>
            </a:r>
            <a:r>
              <a:rPr kumimoji="0" lang="en-US" altLang="zh-CN" dirty="0" smtClean="0">
                <a:latin typeface="Arial" pitchFamily="34" charset="0"/>
                <a:ea typeface="宋体" pitchFamily="2" charset="-122"/>
              </a:rPr>
              <a:t>β</a:t>
            </a:r>
            <a:r>
              <a:rPr kumimoji="0" lang="zh-CN" altLang="en-US" dirty="0" smtClean="0">
                <a:latin typeface="Arial" pitchFamily="34" charset="0"/>
                <a:ea typeface="宋体" pitchFamily="2" charset="-122"/>
              </a:rPr>
              <a:t>细胞量增多。</a:t>
            </a:r>
          </a:p>
          <a:p>
            <a:pPr marL="339011" lvl="1" indent="-112483"/>
            <a:r>
              <a:rPr kumimoji="0" lang="zh-CN" altLang="en-US" dirty="0" smtClean="0">
                <a:latin typeface="Arial" pitchFamily="34" charset="0"/>
                <a:ea typeface="宋体" pitchFamily="2" charset="-122"/>
              </a:rPr>
              <a:t>糖尿病患者中</a:t>
            </a:r>
            <a:r>
              <a:rPr kumimoji="0" lang="en-US" altLang="zh-CN" dirty="0" smtClean="0">
                <a:latin typeface="Arial" pitchFamily="34" charset="0"/>
                <a:ea typeface="宋体" pitchFamily="2" charset="-122"/>
              </a:rPr>
              <a:t>GIP</a:t>
            </a:r>
            <a:r>
              <a:rPr kumimoji="0" lang="zh-CN" altLang="en-US" dirty="0" smtClean="0">
                <a:latin typeface="Arial" pitchFamily="34" charset="0"/>
                <a:ea typeface="宋体" pitchFamily="2" charset="-122"/>
              </a:rPr>
              <a:t>分泌正常，由十二指肠释放。</a:t>
            </a:r>
          </a:p>
          <a:p>
            <a:pPr marL="339011" lvl="1" indent="-112483"/>
            <a:r>
              <a:rPr kumimoji="0" lang="en-US" altLang="zh-CN" dirty="0" smtClean="0">
                <a:latin typeface="Arial" pitchFamily="34" charset="0"/>
                <a:ea typeface="宋体" pitchFamily="2" charset="-122"/>
              </a:rPr>
              <a:t>GIP</a:t>
            </a:r>
            <a:r>
              <a:rPr kumimoji="0" lang="zh-CN" altLang="en-US" dirty="0" smtClean="0">
                <a:latin typeface="Arial" pitchFamily="34" charset="0"/>
                <a:ea typeface="宋体" pitchFamily="2" charset="-122"/>
              </a:rPr>
              <a:t>刺激胰岛素分泌，对胃排空的作用很小，对胰高糖素分泌没有影响，对饱胀感和体重没有调节作用，可促使</a:t>
            </a:r>
            <a:r>
              <a:rPr kumimoji="0" lang="en-US" altLang="zh-CN" dirty="0" smtClean="0">
                <a:latin typeface="Arial" pitchFamily="34" charset="0"/>
                <a:ea typeface="宋体" pitchFamily="2" charset="-122"/>
              </a:rPr>
              <a:t>β</a:t>
            </a:r>
            <a:r>
              <a:rPr kumimoji="0" lang="zh-CN" altLang="en-US" dirty="0" smtClean="0">
                <a:latin typeface="Arial" pitchFamily="34" charset="0"/>
                <a:ea typeface="宋体" pitchFamily="2" charset="-122"/>
              </a:rPr>
              <a:t>细胞量增多。</a:t>
            </a:r>
            <a:endParaRPr kumimoji="0" lang="zh-CN" altLang="en-US" baseline="30000" dirty="0" smtClean="0">
              <a:latin typeface="Arial" pitchFamily="34" charset="0"/>
              <a:ea typeface="宋体" pitchFamily="2" charset="-122"/>
            </a:endParaRPr>
          </a:p>
          <a:p>
            <a:pPr marL="339011" lvl="1" indent="-112483"/>
            <a:endParaRPr kumimoji="0" lang="en-US" altLang="zh-CN" dirty="0" smtClean="0">
              <a:latin typeface="Arial" pitchFamily="34" charset="0"/>
              <a:ea typeface="宋体" pitchFamily="2" charset="-122"/>
            </a:endParaRPr>
          </a:p>
          <a:p>
            <a:pPr marL="339011" lvl="1" indent="-112483"/>
            <a:r>
              <a:rPr kumimoji="0" lang="en-US" altLang="zh-CN" dirty="0" err="1" smtClean="0">
                <a:latin typeface="Arial" pitchFamily="34" charset="0"/>
                <a:ea typeface="宋体" pitchFamily="2" charset="-122"/>
              </a:rPr>
              <a:t>Drucker</a:t>
            </a:r>
            <a:r>
              <a:rPr kumimoji="0" lang="en-US" altLang="zh-CN" dirty="0" smtClean="0">
                <a:latin typeface="Arial" pitchFamily="34" charset="0"/>
                <a:ea typeface="宋体" pitchFamily="2" charset="-122"/>
              </a:rPr>
              <a:t> DJ. </a:t>
            </a:r>
            <a:r>
              <a:rPr kumimoji="0" lang="en-US" altLang="zh-CN" i="1" dirty="0" smtClean="0">
                <a:latin typeface="Arial" pitchFamily="34" charset="0"/>
                <a:ea typeface="宋体" pitchFamily="2" charset="-122"/>
              </a:rPr>
              <a:t>Diabetes Care</a:t>
            </a:r>
            <a:r>
              <a:rPr kumimoji="0" lang="en-US" altLang="zh-CN" dirty="0" smtClean="0">
                <a:latin typeface="Arial" pitchFamily="34" charset="0"/>
                <a:ea typeface="宋体" pitchFamily="2" charset="-122"/>
              </a:rPr>
              <a:t>. 2003;26:2929-2940.</a:t>
            </a:r>
          </a:p>
          <a:p>
            <a:pPr marL="339011" lvl="1" indent="-112483"/>
            <a:endParaRPr kumimoji="0" lang="zh-CN" altLang="en-US" dirty="0" smtClean="0">
              <a:latin typeface="Arial" pitchFamily="34" charset="0"/>
              <a:ea typeface="宋体" pitchFamily="2" charset="-122"/>
            </a:endParaRPr>
          </a:p>
        </p:txBody>
      </p:sp>
    </p:spTree>
    <p:extLst>
      <p:ext uri="{BB962C8B-B14F-4D97-AF65-F5344CB8AC3E}">
        <p14:creationId xmlns:p14="http://schemas.microsoft.com/office/powerpoint/2010/main" val="219198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209550" y="317500"/>
            <a:ext cx="4597400" cy="2586038"/>
          </a:xfrm>
          <a:ln/>
        </p:spPr>
      </p:sp>
      <p:sp>
        <p:nvSpPr>
          <p:cNvPr id="54274" name="Rectangle 3"/>
          <p:cNvSpPr>
            <a:spLocks noGrp="1" noChangeArrowheads="1"/>
          </p:cNvSpPr>
          <p:nvPr>
            <p:ph type="body" idx="1"/>
          </p:nvPr>
        </p:nvSpPr>
        <p:spPr>
          <a:xfrm>
            <a:off x="380221" y="2979120"/>
            <a:ext cx="6292343" cy="5274119"/>
          </a:xfrm>
          <a:noFill/>
          <a:ln/>
        </p:spPr>
        <p:txBody>
          <a:bodyPr>
            <a:normAutofit lnSpcReduction="10000"/>
          </a:bodyPr>
          <a:lstStyle/>
          <a:p>
            <a:pPr marL="114045" indent="-114045">
              <a:lnSpc>
                <a:spcPct val="90000"/>
              </a:lnSpc>
            </a:pPr>
            <a:r>
              <a:rPr kumimoji="0" lang="en-US" altLang="zh-CN" dirty="0" smtClean="0">
                <a:latin typeface="Arial" pitchFamily="34" charset="0"/>
                <a:ea typeface="宋体" pitchFamily="2" charset="-122"/>
              </a:rPr>
              <a:t>DISCUSSION</a:t>
            </a:r>
          </a:p>
          <a:p>
            <a:pPr marL="340572" lvl="1" indent="-114045">
              <a:lnSpc>
                <a:spcPct val="90000"/>
              </a:lnSpc>
            </a:pPr>
            <a:r>
              <a:rPr kumimoji="0" lang="en-US" altLang="zh-CN" dirty="0" smtClean="0">
                <a:latin typeface="Arial" pitchFamily="34" charset="0"/>
                <a:ea typeface="宋体" pitchFamily="2" charset="-122"/>
              </a:rPr>
              <a:t>By decreasing beta-cell workload and improving beta-cell response, the </a:t>
            </a:r>
            <a:r>
              <a:rPr kumimoji="0" lang="en-US" altLang="zh-CN" dirty="0" err="1" smtClean="0">
                <a:latin typeface="Arial" pitchFamily="34" charset="0"/>
                <a:ea typeface="宋体" pitchFamily="2" charset="-122"/>
              </a:rPr>
              <a:t>incretin</a:t>
            </a:r>
            <a:r>
              <a:rPr kumimoji="0" lang="en-US" altLang="zh-CN" dirty="0" smtClean="0">
                <a:latin typeface="Arial" pitchFamily="34" charset="0"/>
                <a:ea typeface="宋体" pitchFamily="2" charset="-122"/>
              </a:rPr>
              <a:t> </a:t>
            </a:r>
            <a:r>
              <a:rPr kumimoji="0" lang="en-CA" altLang="zh-CN" dirty="0" smtClean="0">
                <a:latin typeface="Arial" pitchFamily="34" charset="0"/>
                <a:ea typeface="宋体" pitchFamily="2" charset="-122"/>
              </a:rPr>
              <a:t>glucagon-like peptide 1 </a:t>
            </a:r>
          </a:p>
          <a:p>
            <a:pPr marL="340572" lvl="1" indent="-114045">
              <a:lnSpc>
                <a:spcPct val="90000"/>
              </a:lnSpc>
            </a:pPr>
            <a:r>
              <a:rPr kumimoji="0" lang="en-CA" altLang="zh-CN" dirty="0" smtClean="0">
                <a:latin typeface="Arial" pitchFamily="34" charset="0"/>
                <a:ea typeface="宋体" pitchFamily="2" charset="-122"/>
              </a:rPr>
              <a:t>	(GLP-1)</a:t>
            </a:r>
            <a:r>
              <a:rPr kumimoji="0" lang="en-US" altLang="zh-CN" dirty="0" smtClean="0">
                <a:latin typeface="Arial" pitchFamily="34" charset="0"/>
                <a:ea typeface="宋体" pitchFamily="2" charset="-122"/>
              </a:rPr>
              <a:t> is an important regulator of glucose homeostasis</a:t>
            </a:r>
          </a:p>
          <a:p>
            <a:pPr marL="340572" lvl="1" indent="-114045">
              <a:lnSpc>
                <a:spcPct val="90000"/>
              </a:lnSpc>
            </a:pPr>
            <a:r>
              <a:rPr kumimoji="0" lang="en-US" altLang="zh-CN" dirty="0" smtClean="0">
                <a:latin typeface="Arial" pitchFamily="34" charset="0"/>
                <a:ea typeface="宋体" pitchFamily="2" charset="-122"/>
              </a:rPr>
              <a:t>A thorough understanding of the 5 GLP-1 </a:t>
            </a:r>
            <a:r>
              <a:rPr kumimoji="0" lang="en-US" altLang="zh-CN" dirty="0" err="1" smtClean="0">
                <a:latin typeface="Arial" pitchFamily="34" charset="0"/>
                <a:ea typeface="宋体" pitchFamily="2" charset="-122"/>
              </a:rPr>
              <a:t>glucoregulatory</a:t>
            </a:r>
            <a:r>
              <a:rPr kumimoji="0" lang="en-US" altLang="zh-CN" dirty="0" smtClean="0">
                <a:latin typeface="Arial" pitchFamily="34" charset="0"/>
                <a:ea typeface="宋体" pitchFamily="2" charset="-122"/>
              </a:rPr>
              <a:t> effects is important to assess the value of </a:t>
            </a:r>
          </a:p>
          <a:p>
            <a:pPr marL="340572" lvl="1" indent="-114045">
              <a:lnSpc>
                <a:spcPct val="90000"/>
              </a:lnSpc>
            </a:pPr>
            <a:r>
              <a:rPr kumimoji="0" lang="en-US" altLang="zh-CN" dirty="0" smtClean="0">
                <a:latin typeface="Arial" pitchFamily="34" charset="0"/>
                <a:ea typeface="宋体" pitchFamily="2" charset="-122"/>
              </a:rPr>
              <a:t>	GLP-1 in controlling glucose levels, particularly during the postprandial period </a:t>
            </a:r>
          </a:p>
          <a:p>
            <a:pPr marL="557727" lvl="2" indent="-104672">
              <a:lnSpc>
                <a:spcPct val="90000"/>
              </a:lnSpc>
            </a:pPr>
            <a:r>
              <a:rPr kumimoji="0" lang="en-US" altLang="zh-CN" dirty="0" smtClean="0">
                <a:latin typeface="Arial" pitchFamily="34" charset="0"/>
                <a:ea typeface="宋体" pitchFamily="2" charset="-122"/>
              </a:rPr>
              <a:t>Upon ingestion of food, GLP-1 is secreted in into the bloodstream and enhances glucose dependent insulin secretion from beta-cells </a:t>
            </a:r>
          </a:p>
          <a:p>
            <a:pPr marL="557727" lvl="2" indent="-104672">
              <a:lnSpc>
                <a:spcPct val="90000"/>
              </a:lnSpc>
            </a:pPr>
            <a:r>
              <a:rPr kumimoji="0" lang="en-US" altLang="zh-CN" dirty="0" smtClean="0">
                <a:latin typeface="Arial" pitchFamily="34" charset="0"/>
                <a:ea typeface="宋体" pitchFamily="2" charset="-122"/>
              </a:rPr>
              <a:t>GLP-1 suppresses inappropriately elevated glucagon secretion from alpha cells </a:t>
            </a:r>
          </a:p>
          <a:p>
            <a:pPr marL="557727" lvl="2" indent="-104672">
              <a:lnSpc>
                <a:spcPct val="90000"/>
              </a:lnSpc>
            </a:pPr>
            <a:r>
              <a:rPr kumimoji="0" lang="en-US" altLang="zh-CN" dirty="0" smtClean="0">
                <a:latin typeface="Arial" pitchFamily="34" charset="0"/>
                <a:ea typeface="宋体" pitchFamily="2" charset="-122"/>
              </a:rPr>
              <a:t>Lower levels of glucagon lead to a reduction of glucose output from the liver and indirectly reduce the beta-cell workload</a:t>
            </a:r>
          </a:p>
          <a:p>
            <a:pPr marL="557727" lvl="2" indent="-104672">
              <a:lnSpc>
                <a:spcPct val="90000"/>
              </a:lnSpc>
            </a:pPr>
            <a:r>
              <a:rPr kumimoji="0" lang="en-US" altLang="zh-CN" dirty="0" smtClean="0">
                <a:latin typeface="Arial" pitchFamily="34" charset="0"/>
                <a:ea typeface="宋体" pitchFamily="2" charset="-122"/>
              </a:rPr>
              <a:t>By slowing the gastric emptying rate, GLP-1 slows the release of nutrients into the gut allowing more time to control the postprandial increase in glucose levels</a:t>
            </a:r>
          </a:p>
          <a:p>
            <a:pPr marL="557727" lvl="2" indent="-104672">
              <a:lnSpc>
                <a:spcPct val="90000"/>
              </a:lnSpc>
            </a:pPr>
            <a:r>
              <a:rPr kumimoji="0" lang="en-US" altLang="zh-CN" dirty="0" smtClean="0">
                <a:latin typeface="Arial" pitchFamily="34" charset="0"/>
                <a:ea typeface="宋体" pitchFamily="2" charset="-122"/>
              </a:rPr>
              <a:t>GLP-1 promotes satiety, potentially through centrally mediated mechanisms</a:t>
            </a:r>
            <a:r>
              <a:rPr lang="en-US" altLang="zh-CN" sz="1000" dirty="0" smtClean="0">
                <a:latin typeface="Arial" pitchFamily="34" charset="0"/>
                <a:ea typeface="宋体" pitchFamily="2" charset="-122"/>
              </a:rPr>
              <a:t>   </a:t>
            </a:r>
          </a:p>
          <a:p>
            <a:pPr marL="557727" lvl="2" indent="-104672">
              <a:lnSpc>
                <a:spcPct val="90000"/>
              </a:lnSpc>
            </a:pPr>
            <a:endParaRPr lang="en-US" altLang="zh-CN" sz="1000" dirty="0" smtClean="0">
              <a:latin typeface="Arial" pitchFamily="34" charset="0"/>
              <a:ea typeface="宋体" pitchFamily="2" charset="-122"/>
            </a:endParaRPr>
          </a:p>
          <a:p>
            <a:pPr marL="114045" indent="-114045">
              <a:lnSpc>
                <a:spcPct val="90000"/>
              </a:lnSpc>
            </a:pPr>
            <a:r>
              <a:rPr kumimoji="0" lang="en-US" altLang="zh-CN" dirty="0" smtClean="0">
                <a:latin typeface="Arial" pitchFamily="34" charset="0"/>
                <a:ea typeface="宋体" pitchFamily="2" charset="-122"/>
              </a:rPr>
              <a:t>BACKGROUND</a:t>
            </a:r>
          </a:p>
          <a:p>
            <a:pPr marL="340572" lvl="1" indent="-114045">
              <a:lnSpc>
                <a:spcPct val="90000"/>
              </a:lnSpc>
            </a:pPr>
            <a:r>
              <a:rPr kumimoji="0" lang="en-US" altLang="zh-CN" dirty="0" smtClean="0">
                <a:latin typeface="Arial" pitchFamily="34" charset="0"/>
                <a:ea typeface="宋体" pitchFamily="2" charset="-122"/>
              </a:rPr>
              <a:t>GLP-1 is secreted from L cells of the small intestine</a:t>
            </a:r>
          </a:p>
          <a:p>
            <a:pPr marL="340572" lvl="1" indent="-114045">
              <a:lnSpc>
                <a:spcPct val="90000"/>
              </a:lnSpc>
            </a:pPr>
            <a:r>
              <a:rPr kumimoji="0" lang="en-US" altLang="zh-CN" dirty="0" smtClean="0">
                <a:latin typeface="Arial" pitchFamily="34" charset="0"/>
                <a:ea typeface="宋体" pitchFamily="2" charset="-122"/>
              </a:rPr>
              <a:t>GLP-1 decreases beta-cell workload, hence the demand for insulin secretion, by:</a:t>
            </a:r>
          </a:p>
          <a:p>
            <a:pPr marL="557727" lvl="2" indent="-104672">
              <a:lnSpc>
                <a:spcPct val="90000"/>
              </a:lnSpc>
            </a:pPr>
            <a:r>
              <a:rPr kumimoji="0" lang="en-US" altLang="zh-CN" dirty="0" smtClean="0">
                <a:latin typeface="Arial" pitchFamily="34" charset="0"/>
                <a:ea typeface="宋体" pitchFamily="2" charset="-122"/>
              </a:rPr>
              <a:t>Regulating the rate of gastric emptying such that meal nutrients are delivered to the small intestine and, in turn, absorbed into the circulation more smoothly, reducing peak nutrient absorption and insulin demand (beta-cell workload)</a:t>
            </a:r>
          </a:p>
          <a:p>
            <a:pPr marL="557727" lvl="2" indent="-104672">
              <a:lnSpc>
                <a:spcPct val="90000"/>
              </a:lnSpc>
            </a:pPr>
            <a:r>
              <a:rPr kumimoji="0" lang="en-US" altLang="zh-CN" dirty="0" smtClean="0">
                <a:latin typeface="Arial" pitchFamily="34" charset="0"/>
                <a:ea typeface="宋体" pitchFamily="2" charset="-122"/>
              </a:rPr>
              <a:t>Decreasing postprandial glucagon secretion from pancreatic alpha cells, which helps to maintain the </a:t>
            </a:r>
            <a:r>
              <a:rPr kumimoji="0" lang="en-US" altLang="zh-CN" dirty="0" err="1" smtClean="0">
                <a:latin typeface="Arial" pitchFamily="34" charset="0"/>
                <a:ea typeface="宋体" pitchFamily="2" charset="-122"/>
              </a:rPr>
              <a:t>counterregulatory</a:t>
            </a:r>
            <a:r>
              <a:rPr kumimoji="0" lang="en-US" altLang="zh-CN" dirty="0" smtClean="0">
                <a:latin typeface="Arial" pitchFamily="34" charset="0"/>
                <a:ea typeface="宋体" pitchFamily="2" charset="-122"/>
              </a:rPr>
              <a:t> balance between insulin and glucagon  </a:t>
            </a:r>
          </a:p>
          <a:p>
            <a:pPr marL="557727" lvl="2" indent="-104672">
              <a:lnSpc>
                <a:spcPct val="90000"/>
              </a:lnSpc>
            </a:pPr>
            <a:r>
              <a:rPr kumimoji="0" lang="en-US" altLang="zh-CN" dirty="0" smtClean="0">
                <a:latin typeface="Arial" pitchFamily="34" charset="0"/>
                <a:ea typeface="宋体" pitchFamily="2" charset="-122"/>
              </a:rPr>
              <a:t>Reducing postprandial glucagon secretion, GLP-1 has an indirect benefit on beta-cell workload, since decreased glucagon secretion will produce decreased postprandial hepatic glucose output</a:t>
            </a:r>
          </a:p>
          <a:p>
            <a:pPr marL="557727" lvl="2" indent="-104672">
              <a:lnSpc>
                <a:spcPct val="90000"/>
              </a:lnSpc>
            </a:pPr>
            <a:r>
              <a:rPr kumimoji="0" lang="en-US" altLang="zh-CN" dirty="0" smtClean="0">
                <a:latin typeface="Arial" pitchFamily="34" charset="0"/>
                <a:ea typeface="宋体" pitchFamily="2" charset="-122"/>
              </a:rPr>
              <a:t>Having effects on the central nervous system, resulting in increased satiety (sensation of satisfaction with food intake) and a reduction of food intake</a:t>
            </a:r>
          </a:p>
          <a:p>
            <a:pPr marL="340572" lvl="1" indent="-114045">
              <a:lnSpc>
                <a:spcPct val="90000"/>
              </a:lnSpc>
            </a:pPr>
            <a:endParaRPr kumimoji="0" lang="en-US" altLang="zh-CN" dirty="0" smtClean="0">
              <a:latin typeface="Arial" pitchFamily="34" charset="0"/>
              <a:ea typeface="宋体" pitchFamily="2" charset="-122"/>
            </a:endParaRPr>
          </a:p>
          <a:p>
            <a:pPr marL="340572" lvl="1" indent="-114045">
              <a:lnSpc>
                <a:spcPct val="90000"/>
              </a:lnSpc>
            </a:pPr>
            <a:r>
              <a:rPr kumimoji="0" lang="en-US" altLang="zh-CN" dirty="0" smtClean="0">
                <a:latin typeface="Arial" pitchFamily="34" charset="0"/>
                <a:ea typeface="宋体" pitchFamily="2" charset="-122"/>
              </a:rPr>
              <a:t>Effect on Beta cell: </a:t>
            </a:r>
            <a:r>
              <a:rPr kumimoji="0" lang="en-US" altLang="zh-CN" dirty="0" err="1" smtClean="0">
                <a:latin typeface="Arial" pitchFamily="34" charset="0"/>
                <a:ea typeface="宋体" pitchFamily="2" charset="-122"/>
              </a:rPr>
              <a:t>Drucker</a:t>
            </a:r>
            <a:r>
              <a:rPr kumimoji="0" lang="en-US" altLang="zh-CN" dirty="0" smtClean="0">
                <a:latin typeface="Arial" pitchFamily="34" charset="0"/>
                <a:ea typeface="宋体" pitchFamily="2" charset="-122"/>
              </a:rPr>
              <a:t> DJ. </a:t>
            </a:r>
            <a:r>
              <a:rPr kumimoji="0" lang="en-US" altLang="zh-CN" i="1" dirty="0" smtClean="0">
                <a:latin typeface="Arial" pitchFamily="34" charset="0"/>
                <a:ea typeface="宋体" pitchFamily="2" charset="-122"/>
              </a:rPr>
              <a:t>Diabetes</a:t>
            </a:r>
            <a:r>
              <a:rPr kumimoji="0" lang="en-US" altLang="zh-CN" dirty="0" smtClean="0">
                <a:latin typeface="Arial" pitchFamily="34" charset="0"/>
                <a:ea typeface="宋体" pitchFamily="2" charset="-122"/>
              </a:rPr>
              <a:t>. 1998;47:159-169.</a:t>
            </a:r>
          </a:p>
          <a:p>
            <a:pPr marL="340572" lvl="1" indent="-114045">
              <a:lnSpc>
                <a:spcPct val="90000"/>
              </a:lnSpc>
            </a:pPr>
            <a:r>
              <a:rPr kumimoji="0" lang="en-US" altLang="zh-CN" dirty="0" smtClean="0">
                <a:latin typeface="Arial" pitchFamily="34" charset="0"/>
                <a:ea typeface="宋体" pitchFamily="2" charset="-122"/>
              </a:rPr>
              <a:t>Effect on Alpha cell: Larsson H, et al. </a:t>
            </a:r>
            <a:r>
              <a:rPr kumimoji="0" lang="en-US" altLang="zh-CN" i="1" dirty="0" err="1" smtClean="0">
                <a:latin typeface="Arial" pitchFamily="34" charset="0"/>
                <a:ea typeface="宋体" pitchFamily="2" charset="-122"/>
              </a:rPr>
              <a:t>Acta</a:t>
            </a:r>
            <a:r>
              <a:rPr kumimoji="0" lang="en-US" altLang="zh-CN" i="1" dirty="0" smtClean="0">
                <a:latin typeface="Arial" pitchFamily="34" charset="0"/>
                <a:ea typeface="宋体" pitchFamily="2" charset="-122"/>
              </a:rPr>
              <a:t> </a:t>
            </a:r>
            <a:r>
              <a:rPr kumimoji="0" lang="en-US" altLang="zh-CN" i="1" dirty="0" err="1" smtClean="0">
                <a:latin typeface="Arial" pitchFamily="34" charset="0"/>
                <a:ea typeface="宋体" pitchFamily="2" charset="-122"/>
              </a:rPr>
              <a:t>Physiol</a:t>
            </a:r>
            <a:r>
              <a:rPr kumimoji="0" lang="en-US" altLang="zh-CN" i="1" dirty="0" smtClean="0">
                <a:latin typeface="Arial" pitchFamily="34" charset="0"/>
                <a:ea typeface="宋体" pitchFamily="2" charset="-122"/>
              </a:rPr>
              <a:t> Scand</a:t>
            </a:r>
            <a:r>
              <a:rPr kumimoji="0" lang="en-US" altLang="zh-CN" dirty="0" smtClean="0">
                <a:latin typeface="Arial" pitchFamily="34" charset="0"/>
                <a:ea typeface="宋体" pitchFamily="2" charset="-122"/>
              </a:rPr>
              <a:t>. 1997;160:413-422.</a:t>
            </a:r>
          </a:p>
          <a:p>
            <a:pPr marL="340572" lvl="1" indent="-114045">
              <a:lnSpc>
                <a:spcPct val="90000"/>
              </a:lnSpc>
            </a:pPr>
            <a:r>
              <a:rPr kumimoji="0" lang="en-US" altLang="zh-CN" dirty="0" smtClean="0">
                <a:latin typeface="Arial" pitchFamily="34" charset="0"/>
                <a:ea typeface="宋体" pitchFamily="2" charset="-122"/>
              </a:rPr>
              <a:t>Effects on Liver: Larsson H, et al. </a:t>
            </a:r>
            <a:r>
              <a:rPr kumimoji="0" lang="en-US" altLang="zh-CN" i="1" dirty="0" err="1" smtClean="0">
                <a:latin typeface="Arial" pitchFamily="34" charset="0"/>
                <a:ea typeface="宋体" pitchFamily="2" charset="-122"/>
              </a:rPr>
              <a:t>Acta</a:t>
            </a:r>
            <a:r>
              <a:rPr kumimoji="0" lang="en-US" altLang="zh-CN" i="1" dirty="0" smtClean="0">
                <a:latin typeface="Arial" pitchFamily="34" charset="0"/>
                <a:ea typeface="宋体" pitchFamily="2" charset="-122"/>
              </a:rPr>
              <a:t> </a:t>
            </a:r>
            <a:r>
              <a:rPr kumimoji="0" lang="en-US" altLang="zh-CN" i="1" dirty="0" err="1" smtClean="0">
                <a:latin typeface="Arial" pitchFamily="34" charset="0"/>
                <a:ea typeface="宋体" pitchFamily="2" charset="-122"/>
              </a:rPr>
              <a:t>Physiol</a:t>
            </a:r>
            <a:r>
              <a:rPr kumimoji="0" lang="en-US" altLang="zh-CN" i="1" dirty="0" smtClean="0">
                <a:latin typeface="Arial" pitchFamily="34" charset="0"/>
                <a:ea typeface="宋体" pitchFamily="2" charset="-122"/>
              </a:rPr>
              <a:t> Scand</a:t>
            </a:r>
            <a:r>
              <a:rPr kumimoji="0" lang="en-US" altLang="zh-CN" dirty="0" smtClean="0">
                <a:latin typeface="Arial" pitchFamily="34" charset="0"/>
                <a:ea typeface="宋体" pitchFamily="2" charset="-122"/>
              </a:rPr>
              <a:t>. 1997;160:413-422.</a:t>
            </a:r>
          </a:p>
          <a:p>
            <a:pPr marL="340572" lvl="1" indent="-114045">
              <a:lnSpc>
                <a:spcPct val="90000"/>
              </a:lnSpc>
            </a:pPr>
            <a:r>
              <a:rPr kumimoji="0" lang="en-US" altLang="zh-CN" dirty="0" smtClean="0">
                <a:latin typeface="Arial" pitchFamily="34" charset="0"/>
                <a:ea typeface="宋体" pitchFamily="2" charset="-122"/>
              </a:rPr>
              <a:t>Effects on Stomach: </a:t>
            </a:r>
            <a:r>
              <a:rPr kumimoji="0" lang="en-US" altLang="zh-CN" dirty="0" err="1" smtClean="0">
                <a:latin typeface="Arial" pitchFamily="34" charset="0"/>
                <a:ea typeface="宋体" pitchFamily="2" charset="-122"/>
              </a:rPr>
              <a:t>Nauck</a:t>
            </a:r>
            <a:r>
              <a:rPr kumimoji="0" lang="en-US" altLang="zh-CN" dirty="0" smtClean="0">
                <a:latin typeface="Arial" pitchFamily="34" charset="0"/>
                <a:ea typeface="宋体" pitchFamily="2" charset="-122"/>
              </a:rPr>
              <a:t> MA, et al. </a:t>
            </a:r>
            <a:r>
              <a:rPr kumimoji="0" lang="en-US" altLang="zh-CN" i="1" dirty="0" err="1" smtClean="0">
                <a:latin typeface="Arial" pitchFamily="34" charset="0"/>
                <a:ea typeface="宋体" pitchFamily="2" charset="-122"/>
              </a:rPr>
              <a:t>Diabetologia</a:t>
            </a:r>
            <a:r>
              <a:rPr kumimoji="0" lang="en-US" altLang="zh-CN" dirty="0" smtClean="0">
                <a:latin typeface="Arial" pitchFamily="34" charset="0"/>
                <a:ea typeface="宋体" pitchFamily="2" charset="-122"/>
              </a:rPr>
              <a:t>. 1996;39:1546-1553.</a:t>
            </a:r>
          </a:p>
          <a:p>
            <a:pPr marL="340572" lvl="1" indent="-114045">
              <a:lnSpc>
                <a:spcPct val="90000"/>
              </a:lnSpc>
            </a:pPr>
            <a:r>
              <a:rPr kumimoji="0" lang="en-US" altLang="zh-CN" dirty="0" smtClean="0">
                <a:latin typeface="Arial" pitchFamily="34" charset="0"/>
                <a:ea typeface="宋体" pitchFamily="2" charset="-122"/>
              </a:rPr>
              <a:t>Effects on CNS: Flint A, et al. </a:t>
            </a:r>
            <a:r>
              <a:rPr kumimoji="0" lang="en-US" altLang="zh-CN" i="1" dirty="0" smtClean="0">
                <a:latin typeface="Arial" pitchFamily="34" charset="0"/>
                <a:ea typeface="宋体" pitchFamily="2" charset="-122"/>
              </a:rPr>
              <a:t>J </a:t>
            </a:r>
            <a:r>
              <a:rPr kumimoji="0" lang="en-US" altLang="zh-CN" i="1" dirty="0" err="1" smtClean="0">
                <a:latin typeface="Arial" pitchFamily="34" charset="0"/>
                <a:ea typeface="宋体" pitchFamily="2" charset="-122"/>
              </a:rPr>
              <a:t>Clin</a:t>
            </a:r>
            <a:r>
              <a:rPr kumimoji="0" lang="en-US" altLang="zh-CN" i="1" dirty="0" smtClean="0">
                <a:latin typeface="Arial" pitchFamily="34" charset="0"/>
                <a:ea typeface="宋体" pitchFamily="2" charset="-122"/>
              </a:rPr>
              <a:t> Invest</a:t>
            </a:r>
            <a:r>
              <a:rPr kumimoji="0" lang="en-US" altLang="zh-CN" dirty="0" smtClean="0">
                <a:latin typeface="Arial" pitchFamily="34" charset="0"/>
                <a:ea typeface="宋体" pitchFamily="2" charset="-122"/>
              </a:rPr>
              <a:t>. 1998;101:515-520.</a:t>
            </a:r>
          </a:p>
          <a:p>
            <a:pPr marL="114045" indent="-114045">
              <a:lnSpc>
                <a:spcPct val="90000"/>
              </a:lnSpc>
            </a:pPr>
            <a:endParaRPr lang="en-US" altLang="zh-CN" sz="900" b="1" dirty="0" smtClean="0">
              <a:latin typeface="Arial" pitchFamily="34" charset="0"/>
              <a:ea typeface="宋体" pitchFamily="2" charset="-122"/>
            </a:endParaRPr>
          </a:p>
        </p:txBody>
      </p:sp>
    </p:spTree>
    <p:extLst>
      <p:ext uri="{BB962C8B-B14F-4D97-AF65-F5344CB8AC3E}">
        <p14:creationId xmlns:p14="http://schemas.microsoft.com/office/powerpoint/2010/main" val="1194272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209550" y="317500"/>
            <a:ext cx="4597400" cy="2586038"/>
          </a:xfrm>
          <a:ln/>
        </p:spPr>
      </p:sp>
      <p:sp>
        <p:nvSpPr>
          <p:cNvPr id="56322" name="Rectangle 3"/>
          <p:cNvSpPr>
            <a:spLocks noGrp="1" noChangeArrowheads="1"/>
          </p:cNvSpPr>
          <p:nvPr>
            <p:ph type="body" idx="1"/>
          </p:nvPr>
        </p:nvSpPr>
        <p:spPr>
          <a:xfrm>
            <a:off x="380221" y="2979119"/>
            <a:ext cx="6292343" cy="4284733"/>
          </a:xfrm>
          <a:noFill/>
          <a:ln/>
        </p:spPr>
        <p:txBody>
          <a:bodyPr lIns="89964" tIns="44981" rIns="89964" bIns="44981"/>
          <a:lstStyle/>
          <a:p>
            <a:pPr marL="107796" indent="-107796">
              <a:spcBef>
                <a:spcPct val="20000"/>
              </a:spcBef>
            </a:pPr>
            <a:r>
              <a:rPr kumimoji="0" lang="en-US" altLang="zh-CN" dirty="0" smtClean="0">
                <a:latin typeface="Arial" pitchFamily="34" charset="0"/>
                <a:ea typeface="宋体" pitchFamily="2" charset="-122"/>
              </a:rPr>
              <a:t>DISCUSSION</a:t>
            </a:r>
          </a:p>
          <a:p>
            <a:pPr marL="334323" lvl="1" indent="-99985">
              <a:spcBef>
                <a:spcPct val="20000"/>
              </a:spcBef>
            </a:pPr>
            <a:r>
              <a:rPr kumimoji="0" lang="en-US" altLang="zh-CN" dirty="0" smtClean="0">
                <a:latin typeface="Arial" pitchFamily="34" charset="0"/>
                <a:ea typeface="宋体" pitchFamily="2" charset="-122"/>
              </a:rPr>
              <a:t>Despite its </a:t>
            </a:r>
            <a:r>
              <a:rPr kumimoji="0" lang="en-US" altLang="zh-CN" dirty="0" err="1" smtClean="0">
                <a:latin typeface="Arial" pitchFamily="34" charset="0"/>
                <a:ea typeface="宋体" pitchFamily="2" charset="-122"/>
              </a:rPr>
              <a:t>favourable</a:t>
            </a:r>
            <a:r>
              <a:rPr kumimoji="0" lang="en-US" altLang="zh-CN" dirty="0" smtClean="0">
                <a:latin typeface="Arial" pitchFamily="34" charset="0"/>
                <a:ea typeface="宋体" pitchFamily="2" charset="-122"/>
              </a:rPr>
              <a:t> biological actions, the therapeutic potential of </a:t>
            </a:r>
            <a:r>
              <a:rPr kumimoji="0" lang="en-CA" altLang="zh-CN" dirty="0" smtClean="0">
                <a:latin typeface="Arial" pitchFamily="34" charset="0"/>
                <a:ea typeface="宋体" pitchFamily="2" charset="-122"/>
              </a:rPr>
              <a:t>glucagon-like peptide 1 (GLP-1) </a:t>
            </a:r>
            <a:r>
              <a:rPr kumimoji="0" lang="en-US" altLang="zh-CN" dirty="0" smtClean="0">
                <a:latin typeface="Arial" pitchFamily="34" charset="0"/>
                <a:ea typeface="宋体" pitchFamily="2" charset="-122"/>
              </a:rPr>
              <a:t>is limited primarily by its rapid degradation by the ubiquitous enzyme </a:t>
            </a:r>
            <a:r>
              <a:rPr kumimoji="0" lang="en-US" altLang="zh-CN" dirty="0" err="1" smtClean="0">
                <a:latin typeface="Arial" pitchFamily="34" charset="0"/>
                <a:ea typeface="宋体" pitchFamily="2" charset="-122"/>
              </a:rPr>
              <a:t>dipeptidyl</a:t>
            </a:r>
            <a:r>
              <a:rPr kumimoji="0" lang="en-US" altLang="zh-CN" dirty="0" smtClean="0">
                <a:latin typeface="Arial" pitchFamily="34" charset="0"/>
                <a:ea typeface="宋体" pitchFamily="2" charset="-122"/>
              </a:rPr>
              <a:t> peptidase-4 (DPP-4)</a:t>
            </a:r>
          </a:p>
          <a:p>
            <a:pPr marL="334323" lvl="1" indent="-99985">
              <a:spcBef>
                <a:spcPct val="20000"/>
              </a:spcBef>
            </a:pPr>
            <a:r>
              <a:rPr kumimoji="0" lang="en-US" altLang="zh-CN" dirty="0" smtClean="0">
                <a:latin typeface="Arial" pitchFamily="34" charset="0"/>
                <a:ea typeface="宋体" pitchFamily="2" charset="-122"/>
              </a:rPr>
              <a:t>The rapid inactivation of GLP-1, in addition to its rapid renal clearance, contributes to a short half-life of less than two minutes. Thus, sustaining plasma concentrations of GLP-1 long enough to produce a therapeutic effect requires continuous administration.</a:t>
            </a:r>
          </a:p>
          <a:p>
            <a:pPr marL="334323" lvl="1" indent="-99985">
              <a:spcBef>
                <a:spcPct val="20000"/>
              </a:spcBef>
            </a:pPr>
            <a:r>
              <a:rPr kumimoji="0" lang="en-US" altLang="zh-CN" dirty="0" smtClean="0">
                <a:latin typeface="Arial" pitchFamily="34" charset="0"/>
                <a:ea typeface="宋体" pitchFamily="2" charset="-122"/>
              </a:rPr>
              <a:t>As is typical of other peptides, GLP-1 requires administration by injection</a:t>
            </a:r>
          </a:p>
          <a:p>
            <a:pPr marL="334323" lvl="1" indent="-99985"/>
            <a:endParaRPr lang="en-US" altLang="zh-CN" sz="1000" dirty="0" smtClean="0">
              <a:latin typeface="Arial" pitchFamily="34" charset="0"/>
              <a:ea typeface="宋体" pitchFamily="2" charset="-122"/>
            </a:endParaRPr>
          </a:p>
          <a:p>
            <a:pPr marL="107796" indent="-107796"/>
            <a:r>
              <a:rPr kumimoji="0" lang="en-US" altLang="zh-CN" dirty="0" smtClean="0">
                <a:latin typeface="Arial" pitchFamily="34" charset="0"/>
                <a:ea typeface="宋体" pitchFamily="2" charset="-122"/>
              </a:rPr>
              <a:t>BACKGROUND</a:t>
            </a:r>
          </a:p>
          <a:p>
            <a:pPr marL="334323" lvl="1" indent="-99985">
              <a:spcBef>
                <a:spcPct val="40000"/>
              </a:spcBef>
            </a:pPr>
            <a:r>
              <a:rPr kumimoji="0" lang="en-US" altLang="zh-CN" dirty="0" smtClean="0">
                <a:latin typeface="Arial" pitchFamily="34" charset="0"/>
                <a:ea typeface="宋体" pitchFamily="2" charset="-122"/>
              </a:rPr>
              <a:t>Although single or repeated subcutaneous injections of native GLP-1 decrease blood glucose in human subjects, the glucose-lowering effects are transient and no longer evident 1–2 h after peptide injection </a:t>
            </a:r>
          </a:p>
          <a:p>
            <a:pPr marL="334323" lvl="1" indent="-99985"/>
            <a:r>
              <a:rPr kumimoji="0" lang="en-US" altLang="zh-CN" dirty="0" smtClean="0">
                <a:latin typeface="Arial" pitchFamily="34" charset="0"/>
                <a:ea typeface="宋体" pitchFamily="2" charset="-122"/>
              </a:rPr>
              <a:t>Furthermore, continuous enhancement of GLP-1 action for 24 h/day appears superior for glucose control compared with peptide infusion for 16 h. Continuous intravenous or subcutaneous infusion of GLP-1 in short- and long-term studies has been shown to be highly effective in lowering blood glucose in diabetic subjects, but this intensive and expensive approach has major limitations for the treatment of large numbers of diabetic patients.</a:t>
            </a:r>
          </a:p>
          <a:p>
            <a:pPr marL="334323" lvl="1" indent="-99985"/>
            <a:r>
              <a:rPr kumimoji="0" lang="en-US" altLang="zh-CN" dirty="0" smtClean="0">
                <a:latin typeface="Arial" pitchFamily="34" charset="0"/>
                <a:ea typeface="宋体" pitchFamily="2" charset="-122"/>
              </a:rPr>
              <a:t>The rapid degradation and clearance of native endogenous and exogenously administered GLP-1 spurred the clinical development of degradation-resistant GLP-1 analogs with longer durations of action </a:t>
            </a:r>
            <a:r>
              <a:rPr kumimoji="0" lang="en-US" altLang="zh-CN" i="1" dirty="0" smtClean="0">
                <a:latin typeface="Arial" pitchFamily="34" charset="0"/>
                <a:ea typeface="宋体" pitchFamily="2" charset="-122"/>
              </a:rPr>
              <a:t>in vivo</a:t>
            </a:r>
          </a:p>
          <a:p>
            <a:pPr marL="334323" lvl="1" indent="-99985">
              <a:spcBef>
                <a:spcPct val="40000"/>
              </a:spcBef>
            </a:pPr>
            <a:endParaRPr kumimoji="0" lang="zh-CN" altLang="en-US" i="1" dirty="0" smtClean="0">
              <a:latin typeface="Arial" pitchFamily="34" charset="0"/>
              <a:ea typeface="宋体" pitchFamily="2" charset="-122"/>
            </a:endParaRPr>
          </a:p>
        </p:txBody>
      </p:sp>
    </p:spTree>
    <p:extLst>
      <p:ext uri="{BB962C8B-B14F-4D97-AF65-F5344CB8AC3E}">
        <p14:creationId xmlns:p14="http://schemas.microsoft.com/office/powerpoint/2010/main" val="1374745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206375" y="319088"/>
            <a:ext cx="4592638" cy="2584450"/>
          </a:xfrm>
          <a:ln/>
        </p:spPr>
      </p:sp>
      <p:sp>
        <p:nvSpPr>
          <p:cNvPr id="58370" name="Rectangle 3"/>
          <p:cNvSpPr>
            <a:spLocks noGrp="1" noChangeArrowheads="1"/>
          </p:cNvSpPr>
          <p:nvPr>
            <p:ph type="body" idx="1"/>
          </p:nvPr>
        </p:nvSpPr>
        <p:spPr>
          <a:xfrm>
            <a:off x="370871" y="2979119"/>
            <a:ext cx="6145865" cy="5291340"/>
          </a:xfrm>
          <a:noFill/>
          <a:ln/>
        </p:spPr>
        <p:txBody>
          <a:bodyPr lIns="89961" tIns="44980" rIns="89961" bIns="44980"/>
          <a:lstStyle/>
          <a:p>
            <a:r>
              <a:rPr kumimoji="0" lang="zh-CN" altLang="en-US" dirty="0" smtClean="0">
                <a:latin typeface="Arial" pitchFamily="34" charset="0"/>
                <a:ea typeface="宋体" pitchFamily="2" charset="-122"/>
              </a:rPr>
              <a:t>讨论</a:t>
            </a:r>
          </a:p>
          <a:p>
            <a:pPr marL="337448" lvl="1" indent="-112483"/>
            <a:r>
              <a:rPr kumimoji="0" lang="zh-CN" altLang="en-US" dirty="0" smtClean="0">
                <a:latin typeface="Arial" pitchFamily="34" charset="0"/>
                <a:ea typeface="宋体" pitchFamily="2" charset="-122"/>
              </a:rPr>
              <a:t>根据胰高糖素样肽</a:t>
            </a:r>
            <a:r>
              <a:rPr kumimoji="0" lang="en-CA" altLang="zh-CN" dirty="0" smtClean="0">
                <a:latin typeface="Arial" pitchFamily="34" charset="0"/>
                <a:ea typeface="宋体" pitchFamily="2" charset="-122"/>
              </a:rPr>
              <a:t>1 (GLP-1)</a:t>
            </a:r>
            <a:r>
              <a:rPr kumimoji="0" lang="zh-CN" altLang="en-CA" dirty="0" smtClean="0">
                <a:latin typeface="Arial" pitchFamily="34" charset="0"/>
                <a:ea typeface="宋体" pitchFamily="2" charset="-122"/>
              </a:rPr>
              <a:t>的治疗作用，</a:t>
            </a:r>
            <a:r>
              <a:rPr kumimoji="0" lang="zh-CN" altLang="en-US" dirty="0" smtClean="0">
                <a:latin typeface="Arial" pitchFamily="34" charset="0"/>
                <a:ea typeface="宋体" pitchFamily="2" charset="-122"/>
              </a:rPr>
              <a:t>已经开发出了一些药物：</a:t>
            </a:r>
          </a:p>
          <a:p>
            <a:pPr marL="562413" lvl="2" indent="-112483"/>
            <a:r>
              <a:rPr kumimoji="0" lang="zh-CN" altLang="en-US" dirty="0" smtClean="0">
                <a:latin typeface="Arial" pitchFamily="34" charset="0"/>
                <a:ea typeface="宋体" pitchFamily="2" charset="-122"/>
              </a:rPr>
              <a:t>肠促胰素类似物 </a:t>
            </a:r>
            <a:r>
              <a:rPr kumimoji="0" lang="en-US" altLang="zh-CN" dirty="0" smtClean="0">
                <a:latin typeface="Arial" pitchFamily="34" charset="0"/>
                <a:ea typeface="宋体" pitchFamily="2" charset="-122"/>
              </a:rPr>
              <a:t>– </a:t>
            </a:r>
            <a:r>
              <a:rPr kumimoji="0" lang="zh-CN" altLang="en-US" dirty="0" smtClean="0">
                <a:latin typeface="Arial" pitchFamily="34" charset="0"/>
                <a:ea typeface="宋体" pitchFamily="2" charset="-122"/>
              </a:rPr>
              <a:t>艾塞那肽是这类药物中的第一个产品，可用于治疗</a:t>
            </a:r>
            <a:r>
              <a:rPr kumimoji="0" lang="en-US" altLang="zh-CN" dirty="0" smtClean="0">
                <a:latin typeface="Arial" pitchFamily="34" charset="0"/>
                <a:ea typeface="宋体" pitchFamily="2" charset="-122"/>
              </a:rPr>
              <a:t>2</a:t>
            </a:r>
            <a:r>
              <a:rPr kumimoji="0" lang="zh-CN" altLang="en-US" dirty="0" smtClean="0">
                <a:latin typeface="Arial" pitchFamily="34" charset="0"/>
                <a:ea typeface="宋体" pitchFamily="2" charset="-122"/>
              </a:rPr>
              <a:t>型糖尿病</a:t>
            </a:r>
          </a:p>
          <a:p>
            <a:pPr marL="562413" lvl="2" indent="-112483"/>
            <a:r>
              <a:rPr kumimoji="0" lang="zh-CN" altLang="en-US" dirty="0" smtClean="0">
                <a:latin typeface="Arial" pitchFamily="34" charset="0"/>
                <a:ea typeface="宋体" pitchFamily="2" charset="-122"/>
              </a:rPr>
              <a:t>蛋白酶二肽基肽酶 </a:t>
            </a:r>
            <a:r>
              <a:rPr kumimoji="0" lang="en-US" altLang="zh-CN" dirty="0" smtClean="0">
                <a:latin typeface="Arial" pitchFamily="34" charset="0"/>
                <a:ea typeface="宋体" pitchFamily="2" charset="-122"/>
              </a:rPr>
              <a:t>(DPP)-4</a:t>
            </a:r>
            <a:r>
              <a:rPr kumimoji="0" lang="zh-CN" altLang="en-US" dirty="0" smtClean="0">
                <a:latin typeface="Arial" pitchFamily="34" charset="0"/>
                <a:ea typeface="宋体" pitchFamily="2" charset="-122"/>
              </a:rPr>
              <a:t>的抑制剂 </a:t>
            </a:r>
            <a:r>
              <a:rPr kumimoji="0" lang="en-US" altLang="zh-CN" dirty="0" smtClean="0">
                <a:latin typeface="Arial" pitchFamily="34" charset="0"/>
                <a:ea typeface="宋体" pitchFamily="2" charset="-122"/>
              </a:rPr>
              <a:t>–</a:t>
            </a:r>
            <a:r>
              <a:rPr kumimoji="0" lang="zh-CN" altLang="en-US" dirty="0" smtClean="0">
                <a:latin typeface="Arial" pitchFamily="34" charset="0"/>
                <a:ea typeface="宋体" pitchFamily="2" charset="-122"/>
              </a:rPr>
              <a:t>例如，西他列汀（</a:t>
            </a:r>
            <a:r>
              <a:rPr kumimoji="0" lang="en-US" altLang="zh-CN" dirty="0" err="1" smtClean="0">
                <a:latin typeface="Arial" pitchFamily="34" charset="0"/>
                <a:ea typeface="宋体" pitchFamily="2" charset="-122"/>
              </a:rPr>
              <a:t>sitagliptin</a:t>
            </a:r>
            <a:r>
              <a:rPr kumimoji="0" lang="zh-CN" altLang="en-US" dirty="0" smtClean="0">
                <a:latin typeface="Arial" pitchFamily="34" charset="0"/>
                <a:ea typeface="宋体" pitchFamily="2" charset="-122"/>
              </a:rPr>
              <a:t>）和维格列汀（</a:t>
            </a:r>
            <a:r>
              <a:rPr kumimoji="0" lang="en-US" altLang="zh-CN" dirty="0" err="1" smtClean="0">
                <a:latin typeface="Arial" pitchFamily="34" charset="0"/>
                <a:ea typeface="宋体" pitchFamily="2" charset="-122"/>
              </a:rPr>
              <a:t>vildagliptin</a:t>
            </a:r>
            <a:r>
              <a:rPr kumimoji="0" lang="zh-CN" altLang="en-US" dirty="0" smtClean="0">
                <a:latin typeface="Arial" pitchFamily="34" charset="0"/>
                <a:ea typeface="宋体" pitchFamily="2" charset="-122"/>
              </a:rPr>
              <a:t>）都是 </a:t>
            </a:r>
            <a:r>
              <a:rPr kumimoji="0" lang="en-US" altLang="zh-CN" dirty="0" smtClean="0">
                <a:latin typeface="Arial" pitchFamily="34" charset="0"/>
                <a:ea typeface="宋体" pitchFamily="2" charset="-122"/>
              </a:rPr>
              <a:t>DPP-4</a:t>
            </a:r>
            <a:r>
              <a:rPr kumimoji="0" lang="zh-CN" altLang="en-US" dirty="0" smtClean="0">
                <a:latin typeface="Arial" pitchFamily="34" charset="0"/>
                <a:ea typeface="宋体" pitchFamily="2" charset="-122"/>
              </a:rPr>
              <a:t>抑制剂。</a:t>
            </a:r>
            <a:endParaRPr kumimoji="0" lang="en-US" altLang="zh-CN" dirty="0" smtClean="0">
              <a:latin typeface="Arial" pitchFamily="34" charset="0"/>
              <a:ea typeface="宋体" pitchFamily="2" charset="-122"/>
            </a:endParaRPr>
          </a:p>
          <a:p>
            <a:endParaRPr kumimoji="0" lang="zh-CN" altLang="en-US" dirty="0" smtClean="0">
              <a:latin typeface="Arial" pitchFamily="34" charset="0"/>
              <a:ea typeface="宋体" pitchFamily="2" charset="-122"/>
            </a:endParaRPr>
          </a:p>
          <a:p>
            <a:r>
              <a:rPr kumimoji="0" lang="zh-CN" altLang="en-US" dirty="0" smtClean="0">
                <a:latin typeface="Arial" pitchFamily="34" charset="0"/>
                <a:ea typeface="宋体" pitchFamily="2" charset="-122"/>
              </a:rPr>
              <a:t>背景</a:t>
            </a:r>
          </a:p>
          <a:p>
            <a:pPr marL="337448" lvl="1" indent="-112483"/>
            <a:r>
              <a:rPr kumimoji="0" lang="zh-CN" altLang="en-GB" dirty="0" smtClean="0">
                <a:latin typeface="Arial" pitchFamily="34" charset="0"/>
                <a:ea typeface="宋体" pitchFamily="2" charset="-122"/>
              </a:rPr>
              <a:t>肠促胰素类似物通过模拟 </a:t>
            </a:r>
            <a:r>
              <a:rPr kumimoji="0" lang="en-GB" altLang="zh-CN" dirty="0" smtClean="0">
                <a:latin typeface="Arial" pitchFamily="34" charset="0"/>
                <a:ea typeface="宋体" pitchFamily="2" charset="-122"/>
              </a:rPr>
              <a:t>GLP-1</a:t>
            </a:r>
            <a:r>
              <a:rPr kumimoji="0" lang="zh-CN" altLang="en-GB" dirty="0" smtClean="0">
                <a:latin typeface="Arial" pitchFamily="34" charset="0"/>
                <a:ea typeface="宋体" pitchFamily="2" charset="-122"/>
              </a:rPr>
              <a:t>而发挥作用，而</a:t>
            </a:r>
            <a:r>
              <a:rPr kumimoji="0" lang="en-GB" altLang="zh-CN" dirty="0" smtClean="0">
                <a:latin typeface="Arial" pitchFamily="34" charset="0"/>
                <a:ea typeface="宋体" pitchFamily="2" charset="-122"/>
              </a:rPr>
              <a:t>DPP-4</a:t>
            </a:r>
            <a:r>
              <a:rPr kumimoji="0" lang="zh-CN" altLang="en-GB" dirty="0" smtClean="0">
                <a:latin typeface="Arial" pitchFamily="34" charset="0"/>
                <a:ea typeface="宋体" pitchFamily="2" charset="-122"/>
              </a:rPr>
              <a:t>抑制剂通过抑制 </a:t>
            </a:r>
            <a:r>
              <a:rPr kumimoji="0" lang="en-US" altLang="zh-CN" dirty="0" smtClean="0">
                <a:latin typeface="Arial" pitchFamily="34" charset="0"/>
                <a:ea typeface="宋体" pitchFamily="2" charset="-122"/>
              </a:rPr>
              <a:t>DPP-4</a:t>
            </a:r>
            <a:r>
              <a:rPr kumimoji="0" lang="zh-CN" altLang="en-GB" dirty="0" smtClean="0">
                <a:latin typeface="Arial" pitchFamily="34" charset="0"/>
                <a:ea typeface="宋体" pitchFamily="2" charset="-122"/>
              </a:rPr>
              <a:t>可延长内源性</a:t>
            </a:r>
            <a:r>
              <a:rPr kumimoji="0" lang="en-GB" altLang="zh-CN" dirty="0" smtClean="0">
                <a:latin typeface="Arial" pitchFamily="34" charset="0"/>
                <a:ea typeface="宋体" pitchFamily="2" charset="-122"/>
              </a:rPr>
              <a:t>GLP-1</a:t>
            </a:r>
            <a:r>
              <a:rPr kumimoji="0" lang="zh-CN" altLang="en-GB" dirty="0" smtClean="0">
                <a:latin typeface="Arial" pitchFamily="34" charset="0"/>
                <a:ea typeface="宋体" pitchFamily="2" charset="-122"/>
              </a:rPr>
              <a:t>的活性持续时间， </a:t>
            </a:r>
            <a:r>
              <a:rPr kumimoji="0" lang="en-US" altLang="zh-CN" dirty="0" smtClean="0">
                <a:latin typeface="Arial" pitchFamily="34" charset="0"/>
                <a:ea typeface="宋体" pitchFamily="2" charset="-122"/>
              </a:rPr>
              <a:t>DPP-4 </a:t>
            </a:r>
            <a:r>
              <a:rPr kumimoji="0" lang="zh-CN" altLang="en-US" dirty="0" smtClean="0">
                <a:latin typeface="Arial" pitchFamily="34" charset="0"/>
                <a:ea typeface="宋体" pitchFamily="2" charset="-122"/>
              </a:rPr>
              <a:t>是灭活肠促胰素的主要的酶。</a:t>
            </a:r>
          </a:p>
          <a:p>
            <a:pPr marL="337448" lvl="1" indent="-112483"/>
            <a:endParaRPr kumimoji="0" lang="en-US" altLang="zh-CN" b="1" dirty="0" smtClean="0">
              <a:latin typeface="Arial" pitchFamily="34" charset="0"/>
              <a:ea typeface="宋体" pitchFamily="2" charset="-122"/>
            </a:endParaRPr>
          </a:p>
          <a:p>
            <a:endParaRPr kumimoji="0" lang="zh-CN" altLang="en-US" dirty="0" smtClean="0">
              <a:latin typeface="Arial" pitchFamily="34" charset="0"/>
              <a:ea typeface="宋体" pitchFamily="2" charset="-122"/>
            </a:endParaRPr>
          </a:p>
        </p:txBody>
      </p:sp>
    </p:spTree>
    <p:extLst>
      <p:ext uri="{BB962C8B-B14F-4D97-AF65-F5344CB8AC3E}">
        <p14:creationId xmlns:p14="http://schemas.microsoft.com/office/powerpoint/2010/main" val="1051850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4294967295"/>
          </p:nvPr>
        </p:nvSpPr>
        <p:spPr bwMode="auto">
          <a:xfrm>
            <a:off x="3884798" y="8685312"/>
            <a:ext cx="2971643" cy="457122"/>
          </a:xfrm>
          <a:prstGeom prst="rect">
            <a:avLst/>
          </a:prstGeom>
          <a:noFill/>
          <a:ln>
            <a:miter lim="800000"/>
            <a:headEnd/>
            <a:tailEnd/>
          </a:ln>
        </p:spPr>
        <p:txBody>
          <a:bodyPr lIns="91426" tIns="45713" rIns="91426" bIns="45713"/>
          <a:lstStyle/>
          <a:p>
            <a:fld id="{2E248843-021E-483B-957D-B3DA3E896AD7}" type="slidenum">
              <a:rPr lang="en-US" altLang="zh-CN"/>
              <a:pPr/>
              <a:t>36</a:t>
            </a:fld>
            <a:endParaRPr lang="en-US" altLang="zh-CN"/>
          </a:p>
        </p:txBody>
      </p:sp>
      <p:sp>
        <p:nvSpPr>
          <p:cNvPr id="61442" name="Rectangle 2"/>
          <p:cNvSpPr>
            <a:spLocks noGrp="1" noRot="1" noChangeAspect="1" noChangeArrowheads="1" noTextEdit="1"/>
          </p:cNvSpPr>
          <p:nvPr>
            <p:ph type="sldImg"/>
          </p:nvPr>
        </p:nvSpPr>
        <p:spPr>
          <a:xfrm>
            <a:off x="685800" y="1143000"/>
            <a:ext cx="5486400" cy="3086100"/>
          </a:xfrm>
          <a:ln/>
        </p:spPr>
      </p:sp>
      <p:sp>
        <p:nvSpPr>
          <p:cNvPr id="61443" name="Rectangle 3"/>
          <p:cNvSpPr>
            <a:spLocks noGrp="1" noChangeArrowheads="1"/>
          </p:cNvSpPr>
          <p:nvPr>
            <p:ph type="body" idx="1"/>
          </p:nvPr>
        </p:nvSpPr>
        <p:spPr>
          <a:xfrm>
            <a:off x="685644" y="4344222"/>
            <a:ext cx="5486712" cy="4114095"/>
          </a:xfrm>
          <a:noFill/>
          <a:ln/>
        </p:spPr>
        <p:txBody>
          <a:bodyPr/>
          <a:lstStyle/>
          <a:p>
            <a:endParaRPr lang="en-US" altLang="en-US" smtClean="0">
              <a:latin typeface="Arial" pitchFamily="34" charset="0"/>
              <a:ea typeface="宋体" pitchFamily="2" charset="-122"/>
            </a:endParaRPr>
          </a:p>
        </p:txBody>
      </p:sp>
    </p:spTree>
    <p:extLst>
      <p:ext uri="{BB962C8B-B14F-4D97-AF65-F5344CB8AC3E}">
        <p14:creationId xmlns:p14="http://schemas.microsoft.com/office/powerpoint/2010/main" val="1022019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德谷胰岛素和甘精胰岛素 </a:t>
            </a:r>
            <a:r>
              <a:rPr lang="en-US" altLang="zh-CN" sz="1200" kern="1200" dirty="0" smtClean="0">
                <a:solidFill>
                  <a:schemeClr val="tx1"/>
                </a:solidFill>
                <a:effectLst/>
                <a:latin typeface="+mn-lt"/>
                <a:ea typeface="+mn-ea"/>
                <a:cs typeface="+mn-cs"/>
              </a:rPr>
              <a:t>U300(300 U/ml)</a:t>
            </a:r>
            <a:r>
              <a:rPr lang="zh-CN" altLang="en-US" sz="1200" kern="1200" dirty="0" smtClean="0">
                <a:solidFill>
                  <a:schemeClr val="tx1"/>
                </a:solidFill>
                <a:effectLst/>
                <a:latin typeface="+mn-lt"/>
                <a:ea typeface="+mn-ea"/>
                <a:cs typeface="+mn-cs"/>
              </a:rPr>
              <a:t>是两种新的长效胰岛素类似物。 </a:t>
            </a:r>
            <a:endParaRPr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t>44</a:t>
            </a:fld>
            <a:endParaRPr lang="zh-CN" altLang="en-US"/>
          </a:p>
        </p:txBody>
      </p:sp>
    </p:spTree>
    <p:extLst>
      <p:ext uri="{BB962C8B-B14F-4D97-AF65-F5344CB8AC3E}">
        <p14:creationId xmlns:p14="http://schemas.microsoft.com/office/powerpoint/2010/main" val="1763597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C25D176A-2CB4-45AC-A02E-6B73EE442FAB}" type="slidenum">
              <a:rPr lang="da-DK" smtClean="0"/>
              <a:pPr/>
              <a:t>51</a:t>
            </a:fld>
            <a:endParaRPr lang="da-DK"/>
          </a:p>
        </p:txBody>
      </p:sp>
    </p:spTree>
    <p:extLst>
      <p:ext uri="{BB962C8B-B14F-4D97-AF65-F5344CB8AC3E}">
        <p14:creationId xmlns:p14="http://schemas.microsoft.com/office/powerpoint/2010/main" val="251459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226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559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199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 xmlns:a16="http://schemas.microsoft.com/office/drawing/2014/main" id="{E03C3109-28F6-40CD-BA68-F5FC121E7D7C}"/>
              </a:ext>
            </a:extLst>
          </p:cNvPr>
          <p:cNvSpPr>
            <a:spLocks noGrp="1"/>
          </p:cNvSpPr>
          <p:nvPr>
            <p:ph type="body" idx="1"/>
          </p:nvPr>
        </p:nvSpPr>
        <p:spPr/>
        <p:txBody>
          <a:bodyPr/>
          <a:lstStyle/>
          <a:p>
            <a:endParaRPr lang="zh-CN" altLang="en-US" baseline="0" dirty="0"/>
          </a:p>
        </p:txBody>
      </p:sp>
    </p:spTree>
    <p:extLst>
      <p:ext uri="{BB962C8B-B14F-4D97-AF65-F5344CB8AC3E}">
        <p14:creationId xmlns:p14="http://schemas.microsoft.com/office/powerpoint/2010/main" val="133417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4"/>
            <a:ext cx="9313035" cy="597861"/>
          </a:xfrm>
        </p:spPr>
        <p:txBody>
          <a:bodyPr>
            <a:normAutofit/>
          </a:bodyPr>
          <a:lstStyle>
            <a:lvl1pPr>
              <a:defRPr sz="2800" b="1">
                <a:latin typeface="Microsoft YaHei" charset="-122"/>
                <a:ea typeface="Microsoft YaHei" charset="-122"/>
                <a:cs typeface="Microsoft YaHei" charset="-122"/>
              </a:defRPr>
            </a:lvl1pPr>
          </a:lstStyle>
          <a:p>
            <a:r>
              <a:rPr lang="zh-CN" altLang="en-US" dirty="0"/>
              <a:t>单击此处编辑母版标题样式</a:t>
            </a:r>
          </a:p>
        </p:txBody>
      </p:sp>
      <p:sp>
        <p:nvSpPr>
          <p:cNvPr id="1048590" name="内容占位符 2"/>
          <p:cNvSpPr>
            <a:spLocks noGrp="1"/>
          </p:cNvSpPr>
          <p:nvPr>
            <p:ph idx="1"/>
          </p:nvPr>
        </p:nvSpPr>
        <p:spPr>
          <a:xfrm>
            <a:off x="838200" y="1247876"/>
            <a:ext cx="10515600" cy="4621459"/>
          </a:xfrm>
        </p:spPr>
        <p:txBody>
          <a:bodyPr/>
          <a:lstStyle>
            <a:lvl1pPr>
              <a:defRPr sz="2400">
                <a:latin typeface="Microsoft YaHei" charset="-122"/>
                <a:ea typeface="Microsoft YaHei" charset="-122"/>
                <a:cs typeface="Microsoft YaHei" charset="-122"/>
              </a:defRPr>
            </a:lvl1pPr>
            <a:lvl2pPr>
              <a:defRPr sz="2000">
                <a:latin typeface="Microsoft YaHei" charset="-122"/>
                <a:ea typeface="Microsoft YaHei" charset="-122"/>
                <a:cs typeface="Microsoft YaHei" charset="-122"/>
              </a:defRPr>
            </a:lvl2pPr>
            <a:lvl3pPr>
              <a:defRPr sz="1800">
                <a:latin typeface="Microsoft YaHei" charset="-122"/>
                <a:ea typeface="Microsoft YaHei" charset="-122"/>
                <a:cs typeface="Microsoft YaHei" charset="-122"/>
              </a:defRPr>
            </a:lvl3pPr>
            <a:lvl4pPr>
              <a:defRPr sz="1600">
                <a:latin typeface="Microsoft YaHei" charset="-122"/>
                <a:ea typeface="Microsoft YaHei" charset="-122"/>
                <a:cs typeface="Microsoft YaHei" charset="-122"/>
              </a:defRPr>
            </a:lvl4pPr>
            <a:lvl5pPr>
              <a:defRPr sz="1400">
                <a:latin typeface="Microsoft YaHei" charset="-122"/>
                <a:ea typeface="Microsoft YaHei" charset="-122"/>
                <a:cs typeface="Microsoft YaHei"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2021/9/7</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1835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84200" y="73025"/>
            <a:ext cx="10932584" cy="1004888"/>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584200" y="1287465"/>
            <a:ext cx="10932584" cy="4732337"/>
          </a:xfrm>
        </p:spPr>
        <p:txBody>
          <a:bodyPr rtlCol="0">
            <a:normAutofit/>
          </a:bodyPr>
          <a:lstStyle/>
          <a:p>
            <a:pPr lvl="0"/>
            <a:endParaRPr lang="zh-CN" altLang="en-US" noProof="0" smtClean="0"/>
          </a:p>
        </p:txBody>
      </p:sp>
    </p:spTree>
    <p:extLst>
      <p:ext uri="{BB962C8B-B14F-4D97-AF65-F5344CB8AC3E}">
        <p14:creationId xmlns:p14="http://schemas.microsoft.com/office/powerpoint/2010/main" val="103805219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78"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 id="2147483663" r:id="rId13"/>
  </p:sldLayoutIdLst>
  <p:txStyles>
    <p:titleStyle>
      <a:lvl1pPr algn="l" defTabSz="914400" rtl="0" eaLnBrk="1" latinLnBrk="0" hangingPunct="1">
        <a:lnSpc>
          <a:spcPct val="90000"/>
        </a:lnSpc>
        <a:spcBef>
          <a:spcPct val="0"/>
        </a:spcBef>
        <a:buNone/>
        <a:defRPr sz="2800" b="1" kern="1200">
          <a:solidFill>
            <a:schemeClr val="tx1"/>
          </a:solidFill>
          <a:latin typeface="Microsoft YaHei" charset="-122"/>
          <a:ea typeface="Microsoft YaHei" charset="-122"/>
          <a:cs typeface="Microsoft YaHei"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icrosoft YaHei" charset="-122"/>
          <a:ea typeface="Microsoft YaHei" charset="-122"/>
          <a:cs typeface="Microsoft YaHei"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YaHei" charset="-122"/>
          <a:ea typeface="Microsoft YaHei" charset="-122"/>
          <a:cs typeface="Microsoft YaHei"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YaHei" charset="-122"/>
          <a:ea typeface="Microsoft YaHei" charset="-122"/>
          <a:cs typeface="Microsoft YaHei"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charset="-122"/>
          <a:ea typeface="Microsoft YaHei" charset="-122"/>
          <a:cs typeface="Microsoft YaHei"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charset="-122"/>
          <a:ea typeface="Microsoft YaHei" charset="-122"/>
          <a:cs typeface="Microsoft YaHei"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15.png"/><Relationship Id="rId10"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1.png"/></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a:bodyPr>
          <a:lstStyle/>
          <a:p>
            <a:r>
              <a:rPr lang="zh-CN" altLang="en-US" dirty="0">
                <a:latin typeface="微软雅黑" panose="020B0503020204020204" pitchFamily="34" charset="-122"/>
                <a:ea typeface="微软雅黑" panose="020B0503020204020204" pitchFamily="34" charset="-122"/>
              </a:rPr>
              <a:t>个人</a:t>
            </a:r>
            <a:r>
              <a:rPr lang="zh-CN" altLang="en-US" dirty="0" smtClean="0">
                <a:latin typeface="微软雅黑" panose="020B0503020204020204" pitchFamily="34" charset="-122"/>
                <a:ea typeface="微软雅黑" panose="020B0503020204020204" pitchFamily="34" charset="-122"/>
              </a:rPr>
              <a:t>简介</a:t>
            </a:r>
            <a:endParaRPr lang="zh-CN" altLang="en-US" dirty="0">
              <a:latin typeface="微软雅黑" panose="020B0503020204020204" pitchFamily="34" charset="-122"/>
              <a:ea typeface="微软雅黑" panose="020B0503020204020204" pitchFamily="34" charset="-122"/>
            </a:endParaRPr>
          </a:p>
        </p:txBody>
      </p:sp>
      <p:sp>
        <p:nvSpPr>
          <p:cNvPr id="1048612" name="内容占位符 2"/>
          <p:cNvSpPr>
            <a:spLocks noGrp="1"/>
          </p:cNvSpPr>
          <p:nvPr>
            <p:ph idx="1"/>
          </p:nvPr>
        </p:nvSpPr>
        <p:spPr>
          <a:xfrm>
            <a:off x="4655840" y="1225905"/>
            <a:ext cx="6984776" cy="5010057"/>
          </a:xfrm>
        </p:spPr>
        <p:txBody>
          <a:bodyPr>
            <a:noAutofit/>
          </a:bodyPr>
          <a:lstStyle/>
          <a:p>
            <a:pPr>
              <a:lnSpc>
                <a:spcPct val="150000"/>
              </a:lnSpc>
            </a:pPr>
            <a:r>
              <a:rPr lang="zh-CN" altLang="en-US" sz="2000" dirty="0"/>
              <a:t>基本情况：</a:t>
            </a:r>
            <a:r>
              <a:rPr lang="en-US" altLang="zh-CN" sz="2000" dirty="0"/>
              <a:t>2001</a:t>
            </a:r>
            <a:r>
              <a:rPr lang="zh-CN" altLang="en-US" sz="2000" dirty="0"/>
              <a:t>年毕业于中国协和医科大学临床医学八年制，获得博士学位。在北京协和医院内分泌科工作至今。</a:t>
            </a:r>
            <a:endParaRPr lang="en-US" altLang="zh-CN" sz="2000" dirty="0"/>
          </a:p>
          <a:p>
            <a:pPr>
              <a:lnSpc>
                <a:spcPct val="150000"/>
              </a:lnSpc>
            </a:pPr>
            <a:r>
              <a:rPr lang="zh-CN" altLang="en-US" sz="2000" dirty="0"/>
              <a:t>研究方向</a:t>
            </a:r>
            <a:r>
              <a:rPr lang="zh-CN" altLang="en-US" sz="2000" dirty="0"/>
              <a:t>：</a:t>
            </a:r>
            <a:r>
              <a:rPr lang="zh-CN" altLang="en-US" sz="2000" dirty="0"/>
              <a:t>糖尿病基础和临床研究。</a:t>
            </a:r>
            <a:endParaRPr lang="en-US" altLang="zh-CN" sz="2000" dirty="0"/>
          </a:p>
          <a:p>
            <a:pPr>
              <a:lnSpc>
                <a:spcPct val="150000"/>
              </a:lnSpc>
            </a:pPr>
            <a:r>
              <a:rPr lang="zh-CN" altLang="en-US" sz="2000" dirty="0"/>
              <a:t>学术成就</a:t>
            </a:r>
            <a:r>
              <a:rPr lang="zh-CN" altLang="en-US" sz="2000" dirty="0"/>
              <a:t>：</a:t>
            </a:r>
            <a:r>
              <a:rPr lang="zh-CN" altLang="en-US" sz="2000" dirty="0"/>
              <a:t>在</a:t>
            </a:r>
            <a:r>
              <a:rPr lang="zh-CN" altLang="en-US" sz="2000" dirty="0"/>
              <a:t>国内外核心期刊上以第一作者发表中英文</a:t>
            </a:r>
            <a:r>
              <a:rPr lang="zh-CN" altLang="en-US" sz="2000" dirty="0"/>
              <a:t>论文</a:t>
            </a:r>
            <a:r>
              <a:rPr lang="en-US" altLang="zh-CN" sz="2000" dirty="0"/>
              <a:t>4</a:t>
            </a:r>
            <a:r>
              <a:rPr lang="en-US" altLang="zh-CN" sz="2000" dirty="0"/>
              <a:t>0</a:t>
            </a:r>
            <a:r>
              <a:rPr lang="zh-CN" altLang="en-US" sz="2000" dirty="0"/>
              <a:t>余</a:t>
            </a:r>
            <a:r>
              <a:rPr lang="zh-CN" altLang="en-US" sz="2000" dirty="0"/>
              <a:t>篇。</a:t>
            </a:r>
            <a:endParaRPr lang="en-US" altLang="zh-CN" sz="2000" dirty="0"/>
          </a:p>
          <a:p>
            <a:pPr>
              <a:lnSpc>
                <a:spcPct val="150000"/>
              </a:lnSpc>
            </a:pPr>
            <a:r>
              <a:rPr lang="zh-CN" altLang="en-US" sz="2000" dirty="0"/>
              <a:t>学术</a:t>
            </a:r>
            <a:r>
              <a:rPr lang="zh-CN" altLang="en-US" sz="2000" dirty="0"/>
              <a:t>兼职</a:t>
            </a:r>
            <a:r>
              <a:rPr lang="zh-CN" altLang="en-US" sz="2000" dirty="0"/>
              <a:t>：</a:t>
            </a:r>
            <a:r>
              <a:rPr lang="zh-CN" altLang="en-US" sz="2000" dirty="0"/>
              <a:t>现任</a:t>
            </a:r>
            <a:r>
              <a:rPr lang="zh-CN" altLang="en-US" sz="2000" dirty="0"/>
              <a:t>北京医学会糖尿病学分会青年委员，</a:t>
            </a:r>
            <a:r>
              <a:rPr lang="en-US" altLang="zh-CN" sz="2000" dirty="0"/>
              <a:t>《</a:t>
            </a:r>
            <a:r>
              <a:rPr lang="zh-CN" altLang="en-US" sz="2000" dirty="0"/>
              <a:t>中华临床营养杂志</a:t>
            </a:r>
            <a:r>
              <a:rPr lang="en-US" altLang="zh-CN" sz="2000" dirty="0"/>
              <a:t>》</a:t>
            </a:r>
            <a:r>
              <a:rPr lang="zh-CN" altLang="en-US" sz="2000" dirty="0"/>
              <a:t>通讯编委</a:t>
            </a:r>
            <a:r>
              <a:rPr lang="zh-CN" altLang="en-US" sz="2000" dirty="0"/>
              <a:t>。</a:t>
            </a:r>
            <a:endParaRPr lang="zh-CN" altLang="en-US" dirty="0">
              <a:latin typeface="微软雅黑" pitchFamily="34" charset="-122"/>
              <a:ea typeface="微软雅黑" pitchFamily="34" charset="-122"/>
            </a:endParaRPr>
          </a:p>
        </p:txBody>
      </p:sp>
      <p:sp>
        <p:nvSpPr>
          <p:cNvPr id="1048614" name="TextBox 5"/>
          <p:cNvSpPr txBox="1"/>
          <p:nvPr/>
        </p:nvSpPr>
        <p:spPr>
          <a:xfrm>
            <a:off x="1480989" y="4296970"/>
            <a:ext cx="2500330" cy="1938992"/>
          </a:xfrm>
          <a:prstGeom prst="rect">
            <a:avLst/>
          </a:prstGeom>
          <a:noFill/>
          <a:ln w="9525">
            <a:solidFill>
              <a:schemeClr val="tx1"/>
            </a:solidFill>
          </a:ln>
        </p:spPr>
        <p:txBody>
          <a:bodyPr wrap="square" rtlCol="0">
            <a:spAutoFit/>
          </a:bodyPr>
          <a:lstStyle/>
          <a:p>
            <a:pPr>
              <a:lnSpc>
                <a:spcPct val="150000"/>
              </a:lnSpc>
            </a:pPr>
            <a:r>
              <a:rPr lang="zh-CN" altLang="en-US" sz="2000" dirty="0">
                <a:latin typeface="Microsoft YaHei" charset="-122"/>
                <a:ea typeface="Microsoft YaHei" charset="-122"/>
                <a:cs typeface="Microsoft YaHei" charset="-122"/>
              </a:rPr>
              <a:t>袁涛</a:t>
            </a:r>
            <a:endParaRPr lang="en-US" altLang="zh-CN" sz="2000" dirty="0">
              <a:latin typeface="Microsoft YaHei" charset="-122"/>
              <a:ea typeface="Microsoft YaHei" charset="-122"/>
              <a:cs typeface="Microsoft YaHei" charset="-122"/>
            </a:endParaRPr>
          </a:p>
          <a:p>
            <a:pPr>
              <a:lnSpc>
                <a:spcPct val="150000"/>
              </a:lnSpc>
            </a:pPr>
            <a:r>
              <a:rPr lang="zh-CN" altLang="en-US" sz="2000" dirty="0">
                <a:latin typeface="Microsoft YaHei" charset="-122"/>
                <a:ea typeface="Microsoft YaHei" charset="-122"/>
                <a:cs typeface="Microsoft YaHei" charset="-122"/>
              </a:rPr>
              <a:t>内分泌科</a:t>
            </a:r>
            <a:endParaRPr lang="en-US" altLang="zh-CN" sz="2000" dirty="0">
              <a:latin typeface="Microsoft YaHei" charset="-122"/>
              <a:ea typeface="Microsoft YaHei" charset="-122"/>
              <a:cs typeface="Microsoft YaHei" charset="-122"/>
            </a:endParaRPr>
          </a:p>
          <a:p>
            <a:pPr>
              <a:lnSpc>
                <a:spcPct val="150000"/>
              </a:lnSpc>
            </a:pPr>
            <a:r>
              <a:rPr lang="zh-CN" altLang="en-US" sz="2000" dirty="0">
                <a:latin typeface="Microsoft YaHei" charset="-122"/>
                <a:ea typeface="Microsoft YaHei" charset="-122"/>
                <a:cs typeface="Microsoft YaHei" charset="-122"/>
              </a:rPr>
              <a:t>主任医师，副教授，硕士研究生导师</a:t>
            </a:r>
            <a:endParaRPr lang="en-US" altLang="zh-CN" sz="2000" dirty="0">
              <a:latin typeface="Microsoft YaHei" charset="-122"/>
              <a:ea typeface="Microsoft YaHei" charset="-122"/>
              <a:cs typeface="Microsoft YaHei" charset="-122"/>
            </a:endParaRPr>
          </a:p>
        </p:txBody>
      </p:sp>
      <p:pic>
        <p:nvPicPr>
          <p:cNvPr id="6" name="内容占位符 6" descr="袁涛照片1-2019-1.jpg"/>
          <p:cNvPicPr>
            <a:picLocks noChangeAspect="1"/>
          </p:cNvPicPr>
          <p:nvPr/>
        </p:nvPicPr>
        <p:blipFill>
          <a:blip r:embed="rId2" cstate="print"/>
          <a:stretch>
            <a:fillRect/>
          </a:stretch>
        </p:blipFill>
        <p:spPr>
          <a:xfrm>
            <a:off x="1487488" y="1256697"/>
            <a:ext cx="1839148" cy="268379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238348" y="1785926"/>
            <a:ext cx="8034116" cy="2075122"/>
          </a:xfrm>
        </p:spPr>
        <p:txBody>
          <a:bodyPr>
            <a:normAutofit fontScale="90000"/>
          </a:bodyPr>
          <a:lstStyle/>
          <a:p>
            <a:pPr>
              <a:lnSpc>
                <a:spcPct val="150000"/>
              </a:lnSpc>
            </a:pPr>
            <a:r>
              <a:rPr lang="zh-CN" altLang="en-US" sz="5300" dirty="0">
                <a:solidFill>
                  <a:schemeClr val="accent1">
                    <a:lumMod val="50000"/>
                  </a:schemeClr>
                </a:solidFill>
                <a:latin typeface="微软雅黑" panose="020B0503020204020204" pitchFamily="34" charset="-122"/>
                <a:ea typeface="微软雅黑" panose="020B0503020204020204" pitchFamily="34" charset="-122"/>
              </a:rPr>
              <a:t>糖尿病药物处方审核要点</a:t>
            </a:r>
            <a:r>
              <a:rPr lang="en-US" altLang="zh-CN" sz="4800" dirty="0">
                <a:solidFill>
                  <a:schemeClr val="accent1">
                    <a:lumMod val="50000"/>
                  </a:schemeClr>
                </a:solidFill>
                <a:latin typeface="微软雅黑" panose="020B0503020204020204" pitchFamily="34" charset="-122"/>
                <a:ea typeface="微软雅黑" panose="020B0503020204020204" pitchFamily="34" charset="-122"/>
              </a:rPr>
              <a:t/>
            </a:r>
            <a:br>
              <a:rPr lang="en-US" altLang="zh-CN" sz="4800" dirty="0">
                <a:solidFill>
                  <a:schemeClr val="accent1">
                    <a:lumMod val="50000"/>
                  </a:schemeClr>
                </a:solidFill>
                <a:latin typeface="微软雅黑" panose="020B0503020204020204" pitchFamily="34" charset="-122"/>
                <a:ea typeface="微软雅黑" panose="020B0503020204020204" pitchFamily="34" charset="-122"/>
              </a:rPr>
            </a:br>
            <a:r>
              <a:rPr lang="en-US" altLang="zh-CN" sz="40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4000" dirty="0">
                <a:solidFill>
                  <a:schemeClr val="accent1">
                    <a:lumMod val="50000"/>
                  </a:schemeClr>
                </a:solidFill>
                <a:latin typeface="微软雅黑" panose="020B0503020204020204" pitchFamily="34" charset="-122"/>
                <a:ea typeface="微软雅黑" panose="020B0503020204020204" pitchFamily="34" charset="-122"/>
              </a:rPr>
              <a:t>糖尿病的药物治疗</a:t>
            </a:r>
            <a:endParaRPr lang="zh-CN" altLang="en-US" sz="4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48616" name="副标题 2"/>
          <p:cNvSpPr>
            <a:spLocks noGrp="1"/>
          </p:cNvSpPr>
          <p:nvPr>
            <p:ph type="subTitle" idx="1"/>
          </p:nvPr>
        </p:nvSpPr>
        <p:spPr>
          <a:xfrm>
            <a:off x="3952860" y="4572008"/>
            <a:ext cx="6400800" cy="1357322"/>
          </a:xfrm>
        </p:spPr>
        <p:txBody>
          <a:bodyPr>
            <a:normAutofit/>
          </a:bodyPr>
          <a:lstStyle/>
          <a:p>
            <a:pPr lvl="0"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袁涛</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dirty="0" smtClean="0">
                <a:latin typeface="黑体"/>
                <a:ea typeface="黑体"/>
                <a:cs typeface="黑体"/>
              </a:rPr>
              <a:t>2021-9-11</a:t>
            </a:r>
            <a:endParaRPr lang="en-US" altLang="zh-CN" sz="3200" dirty="0">
              <a:latin typeface="黑体"/>
              <a:ea typeface="黑体"/>
              <a:cs typeface="黑体"/>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3200" dirty="0">
                <a:latin typeface="微软雅黑" pitchFamily="34" charset="-122"/>
                <a:ea typeface="微软雅黑" pitchFamily="34" charset="-122"/>
              </a:rPr>
              <a:t>概要</a:t>
            </a:r>
            <a:endParaRPr lang="zh-CN" altLang="en-US" sz="3200" dirty="0">
              <a:latin typeface="微软雅黑" pitchFamily="34" charset="-122"/>
              <a:ea typeface="微软雅黑" pitchFamily="34" charset="-122"/>
            </a:endParaRPr>
          </a:p>
        </p:txBody>
      </p:sp>
      <p:sp>
        <p:nvSpPr>
          <p:cNvPr id="1048618" name="内容占位符 2"/>
          <p:cNvSpPr>
            <a:spLocks noGrp="1"/>
          </p:cNvSpPr>
          <p:nvPr>
            <p:ph idx="1"/>
          </p:nvPr>
        </p:nvSpPr>
        <p:spPr/>
        <p:txBody>
          <a:bodyPr/>
          <a:lstStyle/>
          <a:p>
            <a:pPr marL="228600" lvl="1">
              <a:lnSpc>
                <a:spcPct val="150000"/>
              </a:lnSpc>
              <a:spcBef>
                <a:spcPts val="1000"/>
              </a:spcBef>
            </a:pPr>
            <a:r>
              <a:rPr lang="en-US" altLang="zh-CN" sz="2400" dirty="0"/>
              <a:t>2</a:t>
            </a:r>
            <a:r>
              <a:rPr lang="zh-CN" altLang="en-US" sz="2400" dirty="0"/>
              <a:t>型糖尿病流行病学</a:t>
            </a:r>
            <a:endParaRPr lang="en-US" altLang="zh-CN" sz="2400" dirty="0"/>
          </a:p>
          <a:p>
            <a:pPr marL="228600" lvl="1">
              <a:lnSpc>
                <a:spcPct val="150000"/>
              </a:lnSpc>
              <a:spcBef>
                <a:spcPts val="1000"/>
              </a:spcBef>
            </a:pPr>
            <a:r>
              <a:rPr lang="zh-CN" altLang="en-US" sz="2400" dirty="0"/>
              <a:t>糖尿病诊断和分型</a:t>
            </a:r>
            <a:endParaRPr lang="en-US" altLang="zh-CN" sz="2400" dirty="0"/>
          </a:p>
          <a:p>
            <a:pPr marL="228600" lvl="1">
              <a:lnSpc>
                <a:spcPct val="150000"/>
              </a:lnSpc>
              <a:spcBef>
                <a:spcPts val="1000"/>
              </a:spcBef>
            </a:pPr>
            <a:r>
              <a:rPr lang="zh-CN" altLang="en-US" sz="2400" dirty="0"/>
              <a:t>糖尿病治疗药物</a:t>
            </a:r>
            <a:endParaRPr lang="en-US" altLang="zh-CN" sz="2400" dirty="0"/>
          </a:p>
          <a:p>
            <a:pPr marL="228600" lvl="1">
              <a:lnSpc>
                <a:spcPct val="150000"/>
              </a:lnSpc>
              <a:spcBef>
                <a:spcPts val="1000"/>
              </a:spcBef>
            </a:pPr>
            <a:r>
              <a:rPr lang="zh-CN" altLang="en-US" sz="2400" dirty="0"/>
              <a:t>国内外指南更新</a:t>
            </a:r>
            <a:endParaRPr lang="en-US" altLang="zh-CN" sz="2400" dirty="0"/>
          </a:p>
          <a:p>
            <a:pPr marL="228600" lvl="1">
              <a:lnSpc>
                <a:spcPct val="150000"/>
              </a:lnSpc>
              <a:spcBef>
                <a:spcPts val="1000"/>
              </a:spcBef>
            </a:pPr>
            <a:endParaRPr lang="en-US" altLang="zh-CN" dirty="0" smtClean="0">
              <a:latin typeface="微软雅黑" panose="020B0503020204020204" pitchFamily="34" charset="-122"/>
              <a:ea typeface="微软雅黑" panose="020B0503020204020204" pitchFamily="34" charset="-122"/>
            </a:endParaRPr>
          </a:p>
          <a:p>
            <a:pPr marL="228600" lvl="1">
              <a:lnSpc>
                <a:spcPct val="150000"/>
              </a:lnSpc>
              <a:spcBef>
                <a:spcPts val="1000"/>
              </a:spcBef>
            </a:pPr>
            <a:endParaRPr lang="en-US" altLang="zh-CN"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a:t>
            </a:r>
            <a:r>
              <a:rPr lang="en-US" altLang="zh-CN" dirty="0"/>
              <a:t>2</a:t>
            </a:r>
            <a:r>
              <a:rPr lang="zh-CN" altLang="en-US" dirty="0"/>
              <a:t>型糖尿病流行病学</a:t>
            </a:r>
            <a:endParaRPr kumimoji="1" lang="zh-CN" altLang="en-US" dirty="0"/>
          </a:p>
        </p:txBody>
      </p:sp>
      <p:pic>
        <p:nvPicPr>
          <p:cNvPr id="4" name="图片 3"/>
          <p:cNvPicPr>
            <a:picLocks noChangeAspect="1"/>
          </p:cNvPicPr>
          <p:nvPr/>
        </p:nvPicPr>
        <p:blipFill>
          <a:blip r:embed="rId2"/>
          <a:stretch>
            <a:fillRect/>
          </a:stretch>
        </p:blipFill>
        <p:spPr>
          <a:xfrm>
            <a:off x="1243771" y="1412776"/>
            <a:ext cx="10103276" cy="4104456"/>
          </a:xfrm>
          <a:prstGeom prst="rect">
            <a:avLst/>
          </a:prstGeom>
        </p:spPr>
      </p:pic>
      <p:sp>
        <p:nvSpPr>
          <p:cNvPr id="5"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957001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199" dirty="0"/>
              <a:t>中国</a:t>
            </a:r>
            <a:r>
              <a:rPr lang="en-US" altLang="zh-CN" sz="3199" dirty="0"/>
              <a:t>2</a:t>
            </a:r>
            <a:r>
              <a:rPr lang="zh-CN" altLang="en-US" sz="3199" dirty="0"/>
              <a:t>型糖尿病</a:t>
            </a:r>
            <a:r>
              <a:rPr lang="zh-CN" altLang="en-US" sz="3199" dirty="0"/>
              <a:t>流行病学</a:t>
            </a:r>
            <a:endParaRPr lang="zh-CN" altLang="en-US" sz="3199" dirty="0"/>
          </a:p>
        </p:txBody>
      </p:sp>
      <p:sp>
        <p:nvSpPr>
          <p:cNvPr id="4"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3143673" y="6453336"/>
            <a:ext cx="2714935" cy="246178"/>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44877"/>
          </a:xfrm>
          <a:prstGeom prst="rect">
            <a:avLst/>
          </a:prstGeom>
        </p:spPr>
      </p:pic>
    </p:spTree>
    <p:extLst>
      <p:ext uri="{BB962C8B-B14F-4D97-AF65-F5344CB8AC3E}">
        <p14:creationId xmlns:p14="http://schemas.microsoft.com/office/powerpoint/2010/main" val="1814175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12774" y="116633"/>
            <a:ext cx="3207163" cy="777669"/>
          </a:xfrm>
        </p:spPr>
        <p:txBody>
          <a:bodyPr>
            <a:normAutofit/>
          </a:bodyPr>
          <a:lstStyle/>
          <a:p>
            <a:r>
              <a:rPr lang="zh-CN" altLang="en-US" sz="3199" dirty="0"/>
              <a:t>糖尿病诊断</a:t>
            </a:r>
          </a:p>
        </p:txBody>
      </p:sp>
      <p:sp>
        <p:nvSpPr>
          <p:cNvPr id="5"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1919536" y="1146659"/>
            <a:ext cx="8751741" cy="4946637"/>
          </a:xfrm>
          <a:prstGeom prst="rect">
            <a:avLst/>
          </a:prstGeom>
        </p:spPr>
      </p:pic>
    </p:spTree>
    <p:extLst>
      <p:ext uri="{BB962C8B-B14F-4D97-AF65-F5344CB8AC3E}">
        <p14:creationId xmlns:p14="http://schemas.microsoft.com/office/powerpoint/2010/main" val="438412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12774" y="116633"/>
            <a:ext cx="3207163" cy="777669"/>
          </a:xfrm>
        </p:spPr>
        <p:txBody>
          <a:bodyPr>
            <a:normAutofit/>
          </a:bodyPr>
          <a:lstStyle/>
          <a:p>
            <a:r>
              <a:rPr lang="zh-CN" altLang="en-US" sz="3199" dirty="0"/>
              <a:t>糖尿病诊断</a:t>
            </a:r>
          </a:p>
        </p:txBody>
      </p:sp>
      <p:sp>
        <p:nvSpPr>
          <p:cNvPr id="4"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1847529" y="1124745"/>
            <a:ext cx="8820472" cy="5231830"/>
          </a:xfrm>
          <a:prstGeom prst="rect">
            <a:avLst/>
          </a:prstGeom>
        </p:spPr>
      </p:pic>
    </p:spTree>
    <p:extLst>
      <p:ext uri="{BB962C8B-B14F-4D97-AF65-F5344CB8AC3E}">
        <p14:creationId xmlns:p14="http://schemas.microsoft.com/office/powerpoint/2010/main" val="1971079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HbA1c</a:t>
            </a:r>
            <a:r>
              <a:rPr kumimoji="1" lang="zh-CN" altLang="en-US" dirty="0" smtClean="0"/>
              <a:t>诊断糖尿病的注意事项</a:t>
            </a:r>
            <a:endParaRPr kumimoji="1" lang="zh-CN" altLang="en-US" dirty="0"/>
          </a:p>
        </p:txBody>
      </p:sp>
      <p:sp>
        <p:nvSpPr>
          <p:cNvPr id="3" name="内容占位符 2"/>
          <p:cNvSpPr>
            <a:spLocks noGrp="1"/>
          </p:cNvSpPr>
          <p:nvPr>
            <p:ph idx="1"/>
          </p:nvPr>
        </p:nvSpPr>
        <p:spPr/>
        <p:txBody>
          <a:bodyPr>
            <a:normAutofit fontScale="92500"/>
          </a:bodyPr>
          <a:lstStyle/>
          <a:p>
            <a:pPr>
              <a:lnSpc>
                <a:spcPct val="150000"/>
              </a:lnSpc>
            </a:pPr>
            <a:r>
              <a:rPr lang="zh-CN" altLang="en-US" dirty="0"/>
              <a:t>临床检验中心组织的室间质量评价计划</a:t>
            </a:r>
            <a:r>
              <a:rPr lang="zh-CN" altLang="en-US" dirty="0" smtClean="0"/>
              <a:t>，我国的 </a:t>
            </a:r>
            <a:r>
              <a:rPr lang="en-US" altLang="zh-CN" dirty="0" smtClean="0"/>
              <a:t>HbA1c </a:t>
            </a:r>
            <a:r>
              <a:rPr lang="zh-CN" altLang="en-US" dirty="0" smtClean="0"/>
              <a:t>检测标准化程度逐步提高。</a:t>
            </a:r>
            <a:endParaRPr lang="en-US" altLang="zh-CN" dirty="0" smtClean="0"/>
          </a:p>
          <a:p>
            <a:pPr>
              <a:lnSpc>
                <a:spcPct val="150000"/>
              </a:lnSpc>
            </a:pPr>
            <a:r>
              <a:rPr lang="zh-CN" altLang="en-US" dirty="0" smtClean="0"/>
              <a:t>国内</a:t>
            </a:r>
            <a:r>
              <a:rPr lang="zh-CN" altLang="en-US" dirty="0"/>
              <a:t>一些</a:t>
            </a:r>
            <a:r>
              <a:rPr lang="zh-CN" altLang="en-US" dirty="0" smtClean="0"/>
              <a:t>横断面研究，中国成人</a:t>
            </a:r>
            <a:r>
              <a:rPr lang="en-US" altLang="zh-CN" dirty="0" smtClean="0"/>
              <a:t>HbA1c </a:t>
            </a:r>
            <a:r>
              <a:rPr lang="zh-CN" altLang="en-US" dirty="0"/>
              <a:t>诊断糖尿病</a:t>
            </a:r>
            <a:r>
              <a:rPr lang="zh-CN" altLang="en-US" dirty="0" smtClean="0"/>
              <a:t>的最佳</a:t>
            </a:r>
            <a:r>
              <a:rPr lang="zh-CN" altLang="en-US" dirty="0"/>
              <a:t>切点为 </a:t>
            </a:r>
            <a:r>
              <a:rPr lang="en-US" altLang="zh-CN" dirty="0"/>
              <a:t>6.2%~6.5%</a:t>
            </a:r>
            <a:r>
              <a:rPr lang="zh-CN" altLang="en-US" dirty="0" smtClean="0"/>
              <a:t>。</a:t>
            </a:r>
            <a:endParaRPr lang="en-US" altLang="zh-CN" dirty="0" smtClean="0"/>
          </a:p>
          <a:p>
            <a:pPr>
              <a:lnSpc>
                <a:spcPct val="150000"/>
              </a:lnSpc>
            </a:pPr>
            <a:r>
              <a:rPr lang="zh-CN" altLang="en-US" dirty="0" smtClean="0"/>
              <a:t>为了</a:t>
            </a:r>
            <a:r>
              <a:rPr lang="zh-CN" altLang="en-US" dirty="0"/>
              <a:t>与 </a:t>
            </a:r>
            <a:r>
              <a:rPr lang="en-US" altLang="zh-CN" dirty="0"/>
              <a:t>WHO </a:t>
            </a:r>
            <a:r>
              <a:rPr lang="zh-CN" altLang="en-US" dirty="0"/>
              <a:t>诊断标准</a:t>
            </a:r>
            <a:r>
              <a:rPr lang="zh-CN" altLang="en-US" dirty="0" smtClean="0"/>
              <a:t>接轨</a:t>
            </a:r>
            <a:r>
              <a:rPr lang="zh-CN" altLang="en-US" dirty="0"/>
              <a:t>，推荐在采用标准化检测方法且有严格质量</a:t>
            </a:r>
            <a:r>
              <a:rPr lang="zh-CN" altLang="en-US" dirty="0" smtClean="0"/>
              <a:t>控制的</a:t>
            </a:r>
            <a:r>
              <a:rPr lang="zh-CN" altLang="en-US" dirty="0"/>
              <a:t>医疗机构，可以将 </a:t>
            </a:r>
            <a:r>
              <a:rPr lang="en-US" altLang="zh-CN" dirty="0"/>
              <a:t>HbA1c</a:t>
            </a:r>
            <a:r>
              <a:rPr lang="zh-CN" altLang="en-US" dirty="0"/>
              <a:t>≥</a:t>
            </a:r>
            <a:r>
              <a:rPr lang="en-US" altLang="zh-CN" dirty="0"/>
              <a:t>6.5% </a:t>
            </a:r>
            <a:r>
              <a:rPr lang="zh-CN" altLang="en-US" dirty="0"/>
              <a:t>作为糖尿病的补充诊断标准</a:t>
            </a:r>
            <a:r>
              <a:rPr lang="zh-CN" altLang="en-US" dirty="0" smtClean="0"/>
              <a:t>。</a:t>
            </a:r>
            <a:endParaRPr lang="en-US" altLang="zh-CN" dirty="0" smtClean="0"/>
          </a:p>
          <a:p>
            <a:pPr>
              <a:lnSpc>
                <a:spcPct val="150000"/>
              </a:lnSpc>
            </a:pPr>
            <a:r>
              <a:rPr lang="zh-CN" altLang="en-US" dirty="0" smtClean="0"/>
              <a:t>在</a:t>
            </a:r>
            <a:r>
              <a:rPr lang="zh-CN" altLang="en-US" dirty="0"/>
              <a:t>以下情况下只能根据静脉血浆葡萄糖水平</a:t>
            </a:r>
            <a:r>
              <a:rPr lang="zh-CN" altLang="en-US" dirty="0" smtClean="0"/>
              <a:t>诊断糖尿病</a:t>
            </a:r>
            <a:r>
              <a:rPr lang="en-US" altLang="zh-CN" dirty="0"/>
              <a:t>:</a:t>
            </a:r>
            <a:r>
              <a:rPr lang="zh-CN" altLang="en-US" dirty="0"/>
              <a:t>镰状细胞病、妊娠</a:t>
            </a:r>
            <a:r>
              <a:rPr lang="en-US" altLang="zh-CN" dirty="0"/>
              <a:t>(</a:t>
            </a:r>
            <a:r>
              <a:rPr lang="zh-CN" altLang="en-US" dirty="0"/>
              <a:t>中、晚期</a:t>
            </a:r>
            <a:r>
              <a:rPr lang="en-US" altLang="zh-CN" dirty="0"/>
              <a:t>)</a:t>
            </a:r>
            <a:r>
              <a:rPr lang="zh-CN" altLang="en-US" dirty="0"/>
              <a:t>、葡萄糖</a:t>
            </a:r>
            <a:r>
              <a:rPr lang="en-US" altLang="zh-CN" dirty="0"/>
              <a:t>⁃6⁃</a:t>
            </a:r>
            <a:r>
              <a:rPr lang="zh-CN" altLang="en-US" dirty="0" smtClean="0"/>
              <a:t>磷酸</a:t>
            </a:r>
            <a:r>
              <a:rPr lang="zh-CN" altLang="en-US" dirty="0"/>
              <a:t>脱氢酶缺乏症、艾滋病、血液透析、近期失血或</a:t>
            </a:r>
            <a:r>
              <a:rPr lang="zh-CN" altLang="en-US" dirty="0" smtClean="0"/>
              <a:t>输血</a:t>
            </a:r>
            <a:r>
              <a:rPr lang="zh-CN" altLang="en-US" dirty="0"/>
              <a:t>、促红细胞生成素治疗等</a:t>
            </a:r>
            <a:r>
              <a:rPr lang="zh-CN" altLang="en-US" dirty="0" smtClean="0"/>
              <a:t>。</a:t>
            </a:r>
            <a:endParaRPr kumimoji="1" lang="zh-CN" altLang="en-US" dirty="0"/>
          </a:p>
        </p:txBody>
      </p:sp>
      <p:sp>
        <p:nvSpPr>
          <p:cNvPr id="4"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565598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2904" y="188641"/>
            <a:ext cx="4341168" cy="777669"/>
          </a:xfrm>
        </p:spPr>
        <p:txBody>
          <a:bodyPr>
            <a:normAutofit/>
          </a:bodyPr>
          <a:lstStyle/>
          <a:p>
            <a:r>
              <a:rPr lang="zh-CN" altLang="en-US" sz="3199" dirty="0"/>
              <a:t>糖尿病病因学分型</a:t>
            </a:r>
          </a:p>
        </p:txBody>
      </p:sp>
      <p:pic>
        <p:nvPicPr>
          <p:cNvPr id="4098" name="Picture 2"/>
          <p:cNvPicPr>
            <a:picLocks noChangeAspect="1" noChangeArrowheads="1"/>
          </p:cNvPicPr>
          <p:nvPr/>
        </p:nvPicPr>
        <p:blipFill>
          <a:blip r:embed="rId2"/>
          <a:srcRect/>
          <a:stretch>
            <a:fillRect/>
          </a:stretch>
        </p:blipFill>
        <p:spPr bwMode="auto">
          <a:xfrm>
            <a:off x="2855640" y="937252"/>
            <a:ext cx="6555684" cy="5516084"/>
          </a:xfrm>
          <a:prstGeom prst="rect">
            <a:avLst/>
          </a:prstGeom>
          <a:noFill/>
          <a:ln w="9525">
            <a:noFill/>
            <a:miter lim="800000"/>
            <a:headEnd/>
            <a:tailEnd/>
          </a:ln>
          <a:effectLst/>
        </p:spPr>
      </p:pic>
      <p:sp>
        <p:nvSpPr>
          <p:cNvPr id="4"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95014" y="6611780"/>
            <a:ext cx="2272986"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83805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中国人常见的</a:t>
            </a:r>
            <a:r>
              <a:rPr kumimoji="1" lang="en-US" altLang="zh-CN" dirty="0" smtClean="0"/>
              <a:t>MODY</a:t>
            </a:r>
            <a:r>
              <a:rPr kumimoji="1" lang="zh-CN" altLang="en-US" dirty="0" smtClean="0"/>
              <a:t>类型及临床特征</a:t>
            </a:r>
            <a:endParaRPr kumimoji="1" lang="zh-CN" altLang="en-US" dirty="0"/>
          </a:p>
        </p:txBody>
      </p:sp>
      <p:pic>
        <p:nvPicPr>
          <p:cNvPr id="4" name="图片 3"/>
          <p:cNvPicPr>
            <a:picLocks noChangeAspect="1"/>
          </p:cNvPicPr>
          <p:nvPr/>
        </p:nvPicPr>
        <p:blipFill>
          <a:blip r:embed="rId2"/>
          <a:stretch>
            <a:fillRect/>
          </a:stretch>
        </p:blipFill>
        <p:spPr>
          <a:xfrm>
            <a:off x="112224" y="1700808"/>
            <a:ext cx="12049339" cy="3888432"/>
          </a:xfrm>
          <a:prstGeom prst="rect">
            <a:avLst/>
          </a:prstGeom>
        </p:spPr>
      </p:pic>
      <p:sp>
        <p:nvSpPr>
          <p:cNvPr id="5"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280464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51584" y="1772816"/>
            <a:ext cx="7133620" cy="36599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69875" indent="-269875" algn="l" rtl="0" eaLnBrk="0" fontAlgn="base" hangingPunct="0">
              <a:spcBef>
                <a:spcPct val="0"/>
              </a:spcBef>
              <a:spcAft>
                <a:spcPct val="40000"/>
              </a:spcAft>
              <a:buClr>
                <a:schemeClr val="accent2"/>
              </a:buClr>
              <a:buChar char="•"/>
              <a:defRPr sz="2400" b="1">
                <a:solidFill>
                  <a:schemeClr val="tx1"/>
                </a:solidFill>
                <a:latin typeface="+mn-lt"/>
                <a:ea typeface="黑体" pitchFamily="2" charset="-122"/>
                <a:cs typeface="+mn-cs"/>
              </a:defRPr>
            </a:lvl1pPr>
            <a:lvl2pPr marL="719138" indent="-269875" algn="l" rtl="0" eaLnBrk="0" fontAlgn="base" hangingPunct="0">
              <a:spcBef>
                <a:spcPct val="0"/>
              </a:spcBef>
              <a:spcAft>
                <a:spcPct val="40000"/>
              </a:spcAft>
              <a:buClr>
                <a:schemeClr val="accent2"/>
              </a:buClr>
              <a:buChar char="–"/>
              <a:defRPr sz="2000" b="1">
                <a:solidFill>
                  <a:schemeClr val="tx1"/>
                </a:solidFill>
                <a:latin typeface="+mn-lt"/>
                <a:ea typeface="黑体" pitchFamily="2" charset="-122"/>
              </a:defRPr>
            </a:lvl2pPr>
            <a:lvl3pPr marL="1155700" indent="-257175" algn="l" rtl="0" eaLnBrk="0" fontAlgn="base" hangingPunct="0">
              <a:spcBef>
                <a:spcPct val="0"/>
              </a:spcBef>
              <a:spcAft>
                <a:spcPct val="40000"/>
              </a:spcAft>
              <a:buClr>
                <a:schemeClr val="accent2"/>
              </a:buClr>
              <a:buChar char="•"/>
              <a:defRPr sz="2400" b="1">
                <a:solidFill>
                  <a:schemeClr val="tx1"/>
                </a:solidFill>
                <a:latin typeface="+mn-lt"/>
                <a:ea typeface="黑体" pitchFamily="2" charset="-122"/>
              </a:defRPr>
            </a:lvl3pPr>
            <a:lvl4pPr marL="1519238" indent="-184150" algn="l" rtl="0" eaLnBrk="0" fontAlgn="base" hangingPunct="0">
              <a:spcBef>
                <a:spcPct val="0"/>
              </a:spcBef>
              <a:spcAft>
                <a:spcPct val="40000"/>
              </a:spcAft>
              <a:buClr>
                <a:schemeClr val="accent2"/>
              </a:buClr>
              <a:buChar char="–"/>
              <a:defRPr sz="1600" b="1">
                <a:solidFill>
                  <a:schemeClr val="tx1"/>
                </a:solidFill>
                <a:latin typeface="+mn-lt"/>
                <a:ea typeface="黑体" pitchFamily="2" charset="-122"/>
              </a:defRPr>
            </a:lvl4pPr>
            <a:lvl5pPr marL="1970088" indent="-269875" algn="l" rtl="0" eaLnBrk="0" fontAlgn="base" hangingPunct="0">
              <a:spcBef>
                <a:spcPct val="0"/>
              </a:spcBef>
              <a:spcAft>
                <a:spcPct val="40000"/>
              </a:spcAft>
              <a:buClr>
                <a:schemeClr val="accent2"/>
              </a:buClr>
              <a:buChar char="•"/>
              <a:defRPr sz="1400" b="1">
                <a:solidFill>
                  <a:schemeClr val="tx1"/>
                </a:solidFill>
                <a:latin typeface="+mn-lt"/>
                <a:ea typeface="黑体" pitchFamily="2" charset="-122"/>
              </a:defRPr>
            </a:lvl5pPr>
            <a:lvl6pPr marL="2427288" indent="-269875" algn="l" rtl="0" fontAlgn="base">
              <a:spcBef>
                <a:spcPct val="0"/>
              </a:spcBef>
              <a:spcAft>
                <a:spcPct val="40000"/>
              </a:spcAft>
              <a:buClr>
                <a:schemeClr val="accent2"/>
              </a:buClr>
              <a:buChar char="•"/>
              <a:defRPr sz="1400" b="1">
                <a:solidFill>
                  <a:schemeClr val="tx1"/>
                </a:solidFill>
                <a:latin typeface="+mn-lt"/>
                <a:ea typeface="+mn-ea"/>
              </a:defRPr>
            </a:lvl6pPr>
            <a:lvl7pPr marL="2884488" indent="-269875" algn="l" rtl="0" fontAlgn="base">
              <a:spcBef>
                <a:spcPct val="0"/>
              </a:spcBef>
              <a:spcAft>
                <a:spcPct val="40000"/>
              </a:spcAft>
              <a:buClr>
                <a:schemeClr val="accent2"/>
              </a:buClr>
              <a:buChar char="•"/>
              <a:defRPr sz="1400" b="1">
                <a:solidFill>
                  <a:schemeClr val="tx1"/>
                </a:solidFill>
                <a:latin typeface="+mn-lt"/>
                <a:ea typeface="+mn-ea"/>
              </a:defRPr>
            </a:lvl7pPr>
            <a:lvl8pPr marL="3341688" indent="-269875" algn="l" rtl="0" fontAlgn="base">
              <a:spcBef>
                <a:spcPct val="0"/>
              </a:spcBef>
              <a:spcAft>
                <a:spcPct val="40000"/>
              </a:spcAft>
              <a:buClr>
                <a:schemeClr val="accent2"/>
              </a:buClr>
              <a:buChar char="•"/>
              <a:defRPr sz="1400" b="1">
                <a:solidFill>
                  <a:schemeClr val="tx1"/>
                </a:solidFill>
                <a:latin typeface="+mn-lt"/>
                <a:ea typeface="+mn-ea"/>
              </a:defRPr>
            </a:lvl8pPr>
            <a:lvl9pPr marL="3798888" indent="-269875" algn="l" rtl="0" fontAlgn="base">
              <a:spcBef>
                <a:spcPct val="0"/>
              </a:spcBef>
              <a:spcAft>
                <a:spcPct val="40000"/>
              </a:spcAft>
              <a:buClr>
                <a:schemeClr val="accent2"/>
              </a:buClr>
              <a:buChar char="•"/>
              <a:defRPr sz="1400" b="1">
                <a:solidFill>
                  <a:schemeClr val="tx1"/>
                </a:solidFill>
                <a:latin typeface="+mn-lt"/>
                <a:ea typeface="+mn-ea"/>
              </a:defRPr>
            </a:lvl9pPr>
          </a:lstStyle>
          <a:p>
            <a:pPr marL="0" indent="0" eaLnBrk="1" hangingPunct="1">
              <a:lnSpc>
                <a:spcPct val="150000"/>
              </a:lnSpc>
              <a:spcBef>
                <a:spcPts val="600"/>
              </a:spcBef>
              <a:spcAft>
                <a:spcPts val="600"/>
              </a:spcAft>
              <a:buClr>
                <a:schemeClr val="tx1"/>
              </a:buClr>
              <a:buSzPct val="80000"/>
              <a:buNone/>
              <a:defRPr/>
            </a:pPr>
            <a:r>
              <a:rPr lang="zh-CN" altLang="en-US" dirty="0">
                <a:latin typeface="Microsoft YaHei" charset="-122"/>
                <a:ea typeface="Microsoft YaHei" charset="-122"/>
                <a:cs typeface="Microsoft YaHei" charset="-122"/>
              </a:rPr>
              <a:t>满足以患者为中心的个体化治疗</a:t>
            </a:r>
          </a:p>
          <a:p>
            <a:pPr eaLnBrk="1" hangingPunct="1">
              <a:lnSpc>
                <a:spcPct val="150000"/>
              </a:lnSpc>
              <a:spcBef>
                <a:spcPts val="600"/>
              </a:spcBef>
              <a:spcAft>
                <a:spcPts val="600"/>
              </a:spcAft>
              <a:buClr>
                <a:schemeClr val="tx1"/>
              </a:buClr>
              <a:buSzPct val="80000"/>
              <a:buFont typeface="Wingdings" pitchFamily="2" charset="2"/>
              <a:buChar char="§"/>
              <a:defRPr/>
            </a:pPr>
            <a:r>
              <a:rPr lang="zh-CN" altLang="en-US" dirty="0">
                <a:solidFill>
                  <a:srgbClr val="FF0000"/>
                </a:solidFill>
                <a:latin typeface="Microsoft YaHei" charset="-122"/>
                <a:ea typeface="Microsoft YaHei" charset="-122"/>
                <a:cs typeface="Microsoft YaHei" charset="-122"/>
              </a:rPr>
              <a:t>个体化设定血糖的控制目标</a:t>
            </a:r>
          </a:p>
          <a:p>
            <a:pPr eaLnBrk="1" hangingPunct="1">
              <a:lnSpc>
                <a:spcPct val="150000"/>
              </a:lnSpc>
              <a:spcBef>
                <a:spcPts val="600"/>
              </a:spcBef>
              <a:spcAft>
                <a:spcPts val="600"/>
              </a:spcAft>
              <a:buClr>
                <a:schemeClr val="tx1"/>
              </a:buClr>
              <a:buSzPct val="80000"/>
              <a:buFont typeface="Wingdings" pitchFamily="2" charset="2"/>
              <a:buChar char="§"/>
              <a:defRPr/>
            </a:pPr>
            <a:r>
              <a:rPr lang="zh-CN" altLang="en-US" dirty="0">
                <a:solidFill>
                  <a:srgbClr val="FF0000"/>
                </a:solidFill>
                <a:latin typeface="Microsoft YaHei" charset="-122"/>
                <a:ea typeface="Microsoft YaHei" charset="-122"/>
                <a:cs typeface="Microsoft YaHei" charset="-122"/>
              </a:rPr>
              <a:t>个体化选择治疗方案</a:t>
            </a:r>
          </a:p>
        </p:txBody>
      </p:sp>
      <p:pic>
        <p:nvPicPr>
          <p:cNvPr id="19460" name="图片 3"/>
          <p:cNvPicPr>
            <a:picLocks noChangeAspect="1"/>
          </p:cNvPicPr>
          <p:nvPr/>
        </p:nvPicPr>
        <p:blipFill>
          <a:blip r:embed="rId2" cstate="print"/>
          <a:srcRect l="7745" t="24788" r="13098" b="16055"/>
          <a:stretch>
            <a:fillRect/>
          </a:stretch>
        </p:blipFill>
        <p:spPr bwMode="auto">
          <a:xfrm>
            <a:off x="6096000" y="3786128"/>
            <a:ext cx="4114800" cy="2247858"/>
          </a:xfrm>
          <a:prstGeom prst="rect">
            <a:avLst/>
          </a:prstGeom>
          <a:noFill/>
          <a:ln w="9525">
            <a:noFill/>
            <a:miter lim="800000"/>
            <a:headEnd/>
            <a:tailEnd/>
          </a:ln>
        </p:spPr>
      </p:pic>
      <p:sp>
        <p:nvSpPr>
          <p:cNvPr id="2" name="标题 1"/>
          <p:cNvSpPr>
            <a:spLocks noGrp="1"/>
          </p:cNvSpPr>
          <p:nvPr>
            <p:ph type="title"/>
          </p:nvPr>
        </p:nvSpPr>
        <p:spPr/>
        <p:txBody>
          <a:bodyPr/>
          <a:lstStyle/>
          <a:p>
            <a:r>
              <a:rPr kumimoji="1" lang="zh-CN" altLang="en-US" dirty="0" smtClean="0"/>
              <a:t>近年来各种指南的共同治疗方向</a:t>
            </a:r>
            <a:endParaRPr kumimoji="1" lang="zh-CN" altLang="en-US" dirty="0"/>
          </a:p>
        </p:txBody>
      </p:sp>
    </p:spTree>
    <p:extLst>
      <p:ext uri="{BB962C8B-B14F-4D97-AF65-F5344CB8AC3E}">
        <p14:creationId xmlns:p14="http://schemas.microsoft.com/office/powerpoint/2010/main" val="59715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Autofit/>
          </a:bodyPr>
          <a:lstStyle/>
          <a:p>
            <a:r>
              <a:rPr lang="zh-CN" altLang="en-US" sz="3200" dirty="0"/>
              <a:t>中国</a:t>
            </a:r>
            <a:r>
              <a:rPr lang="en-US" altLang="zh-CN" sz="3200" dirty="0"/>
              <a:t>2</a:t>
            </a:r>
            <a:r>
              <a:rPr lang="zh-CN" altLang="en-US" sz="3200" dirty="0"/>
              <a:t>型糖尿病综合控制目标</a:t>
            </a:r>
          </a:p>
        </p:txBody>
      </p:sp>
      <p:pic>
        <p:nvPicPr>
          <p:cNvPr id="3" name="图片 2"/>
          <p:cNvPicPr>
            <a:picLocks noChangeAspect="1"/>
          </p:cNvPicPr>
          <p:nvPr/>
        </p:nvPicPr>
        <p:blipFill>
          <a:blip r:embed="rId2"/>
          <a:stretch>
            <a:fillRect/>
          </a:stretch>
        </p:blipFill>
        <p:spPr>
          <a:xfrm>
            <a:off x="2855640" y="1033950"/>
            <a:ext cx="6408712" cy="5494523"/>
          </a:xfrm>
          <a:prstGeom prst="rect">
            <a:avLst/>
          </a:prstGeom>
        </p:spPr>
      </p:pic>
      <p:sp>
        <p:nvSpPr>
          <p:cNvPr id="9"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021372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zh-CN" altLang="en-US" sz="2000" dirty="0"/>
              <a:t>成人</a:t>
            </a:r>
            <a:r>
              <a:rPr kumimoji="1" lang="en-US" altLang="zh-CN" sz="2000" dirty="0"/>
              <a:t>T2DM</a:t>
            </a:r>
            <a:r>
              <a:rPr kumimoji="1" lang="zh-CN" altLang="en-US" sz="2000" dirty="0"/>
              <a:t>患者个体化</a:t>
            </a:r>
            <a:r>
              <a:rPr kumimoji="1" lang="en-US" altLang="zh-CN" sz="2000" dirty="0"/>
              <a:t>HbA1c</a:t>
            </a:r>
            <a:r>
              <a:rPr kumimoji="1" lang="zh-CN" altLang="en-US" sz="2000" dirty="0"/>
              <a:t>控制目标设定的主要影响因素</a:t>
            </a:r>
            <a:endParaRPr kumimoji="1" lang="zh-CN" altLang="en-US" sz="2000" dirty="0"/>
          </a:p>
        </p:txBody>
      </p:sp>
      <p:pic>
        <p:nvPicPr>
          <p:cNvPr id="4" name="图片 3"/>
          <p:cNvPicPr>
            <a:picLocks noChangeAspect="1"/>
          </p:cNvPicPr>
          <p:nvPr/>
        </p:nvPicPr>
        <p:blipFill>
          <a:blip r:embed="rId2"/>
          <a:stretch>
            <a:fillRect/>
          </a:stretch>
        </p:blipFill>
        <p:spPr>
          <a:xfrm>
            <a:off x="2279576" y="983043"/>
            <a:ext cx="8280920" cy="5431858"/>
          </a:xfrm>
          <a:prstGeom prst="rect">
            <a:avLst/>
          </a:prstGeom>
        </p:spPr>
      </p:pic>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13670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2351584" y="204894"/>
            <a:ext cx="6984776" cy="597861"/>
          </a:xfrm>
        </p:spPr>
        <p:txBody>
          <a:bodyPr>
            <a:normAutofit/>
          </a:bodyPr>
          <a:lstStyle/>
          <a:p>
            <a:r>
              <a:rPr lang="zh-CN" altLang="en-US" sz="3200" dirty="0"/>
              <a:t>糖尿病的综合治疗</a:t>
            </a:r>
          </a:p>
        </p:txBody>
      </p:sp>
      <p:sp>
        <p:nvSpPr>
          <p:cNvPr id="26627" name="灯片编号占位符 3"/>
          <p:cNvSpPr>
            <a:spLocks noGrp="1"/>
          </p:cNvSpPr>
          <p:nvPr>
            <p:ph type="sldNum" sz="quarter" idx="12"/>
          </p:nvPr>
        </p:nvSpPr>
        <p:spPr bwMode="auto">
          <a:noFill/>
          <a:ln>
            <a:miter lim="800000"/>
            <a:headEnd/>
            <a:tailEnd/>
          </a:ln>
        </p:spPr>
        <p:txBody>
          <a:bodyPr/>
          <a:lstStyle/>
          <a:p>
            <a:fld id="{A459C410-9DB4-4E40-A7D0-F344C4D1E9E3}" type="slidenum">
              <a:rPr lang="zh-CN" altLang="en-US"/>
              <a:pPr/>
              <a:t>14</a:t>
            </a:fld>
            <a:endParaRPr lang="en-US" altLang="zh-CN"/>
          </a:p>
        </p:txBody>
      </p:sp>
      <p:pic>
        <p:nvPicPr>
          <p:cNvPr id="6" name="内容占位符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5480" y="1268760"/>
            <a:ext cx="9799402" cy="4616669"/>
          </a:xfrm>
        </p:spPr>
      </p:pic>
    </p:spTree>
    <p:extLst>
      <p:ext uri="{BB962C8B-B14F-4D97-AF65-F5344CB8AC3E}">
        <p14:creationId xmlns:p14="http://schemas.microsoft.com/office/powerpoint/2010/main" val="1364682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2904" y="188641"/>
            <a:ext cx="6429400" cy="706243"/>
          </a:xfrm>
        </p:spPr>
        <p:txBody>
          <a:bodyPr>
            <a:normAutofit/>
          </a:bodyPr>
          <a:lstStyle/>
          <a:p>
            <a:r>
              <a:rPr lang="en-US" altLang="zh-CN" sz="3199" dirty="0"/>
              <a:t>2</a:t>
            </a:r>
            <a:r>
              <a:rPr lang="zh-CN" altLang="en-US" sz="3199" dirty="0"/>
              <a:t>型糖尿病高血糖</a:t>
            </a:r>
            <a:r>
              <a:rPr lang="zh-CN" altLang="en-US" sz="3199" dirty="0"/>
              <a:t>治疗路径</a:t>
            </a:r>
            <a:endParaRPr lang="zh-CN" altLang="en-US" sz="3199" dirty="0"/>
          </a:p>
        </p:txBody>
      </p:sp>
      <p:pic>
        <p:nvPicPr>
          <p:cNvPr id="6" name="图片 5"/>
          <p:cNvPicPr>
            <a:picLocks noChangeAspect="1"/>
          </p:cNvPicPr>
          <p:nvPr/>
        </p:nvPicPr>
        <p:blipFill>
          <a:blip r:embed="rId2"/>
          <a:stretch>
            <a:fillRect/>
          </a:stretch>
        </p:blipFill>
        <p:spPr>
          <a:xfrm>
            <a:off x="983432" y="910206"/>
            <a:ext cx="10225136" cy="5384633"/>
          </a:xfrm>
          <a:prstGeom prst="rect">
            <a:avLst/>
          </a:prstGeom>
        </p:spPr>
      </p:pic>
      <p:sp>
        <p:nvSpPr>
          <p:cNvPr id="7" name="矩形 6">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092990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noChangeArrowheads="1"/>
          </p:cNvSpPr>
          <p:nvPr>
            <p:ph type="title"/>
          </p:nvPr>
        </p:nvSpPr>
        <p:spPr>
          <a:noFill/>
        </p:spPr>
        <p:txBody>
          <a:bodyPr>
            <a:normAutofit/>
          </a:bodyPr>
          <a:lstStyle/>
          <a:p>
            <a:r>
              <a:rPr lang="zh-CN" altLang="en-US" sz="3199" dirty="0">
                <a:sym typeface="Arial" pitchFamily="34" charset="0"/>
              </a:rPr>
              <a:t>糖尿病是多重机制共同作用的结果</a:t>
            </a:r>
            <a:endParaRPr lang="zh-CN" altLang="en-US" sz="3199" dirty="0"/>
          </a:p>
        </p:txBody>
      </p:sp>
      <p:sp>
        <p:nvSpPr>
          <p:cNvPr id="27650" name="矩形 4"/>
          <p:cNvSpPr>
            <a:spLocks noChangeArrowheads="1"/>
          </p:cNvSpPr>
          <p:nvPr/>
        </p:nvSpPr>
        <p:spPr bwMode="auto">
          <a:xfrm>
            <a:off x="9192344" y="6599246"/>
            <a:ext cx="3143488" cy="246178"/>
          </a:xfrm>
          <a:prstGeom prst="rect">
            <a:avLst/>
          </a:prstGeom>
          <a:noFill/>
          <a:ln w="9525">
            <a:noFill/>
            <a:miter lim="800000"/>
            <a:headEnd/>
            <a:tailEnd/>
          </a:ln>
        </p:spPr>
        <p:txBody>
          <a:bodyPr wrap="square">
            <a:spAutoFit/>
          </a:bodyPr>
          <a:lstStyle/>
          <a:p>
            <a:r>
              <a:rPr lang="zh-CN" altLang="en-US" sz="1000" dirty="0">
                <a:solidFill>
                  <a:srgbClr val="000000"/>
                </a:solidFill>
                <a:sym typeface="Arial" pitchFamily="34" charset="0"/>
              </a:rPr>
              <a:t>Tahrani AA, et al. Lancet. 2011; 378(9786): 182-97.</a:t>
            </a:r>
            <a:endParaRPr lang="zh-CN" altLang="en-US" dirty="0"/>
          </a:p>
        </p:txBody>
      </p:sp>
      <p:grpSp>
        <p:nvGrpSpPr>
          <p:cNvPr id="2" name="Group 4"/>
          <p:cNvGrpSpPr>
            <a:grpSpLocks/>
          </p:cNvGrpSpPr>
          <p:nvPr/>
        </p:nvGrpSpPr>
        <p:grpSpPr bwMode="auto">
          <a:xfrm>
            <a:off x="1991544" y="980728"/>
            <a:ext cx="8496943" cy="5472608"/>
            <a:chOff x="0" y="0"/>
            <a:chExt cx="7929618" cy="5347433"/>
          </a:xfrm>
        </p:grpSpPr>
        <p:pic>
          <p:nvPicPr>
            <p:cNvPr id="27652" name="Picture 3"/>
            <p:cNvPicPr>
              <a:picLocks noChangeAspect="1" noChangeArrowheads="1"/>
            </p:cNvPicPr>
            <p:nvPr/>
          </p:nvPicPr>
          <p:blipFill>
            <a:blip r:embed="rId2"/>
            <a:srcRect/>
            <a:stretch>
              <a:fillRect/>
            </a:stretch>
          </p:blipFill>
          <p:spPr bwMode="auto">
            <a:xfrm>
              <a:off x="0" y="0"/>
              <a:ext cx="7929618" cy="5347433"/>
            </a:xfrm>
            <a:prstGeom prst="rect">
              <a:avLst/>
            </a:prstGeom>
            <a:noFill/>
            <a:ln w="9525">
              <a:noFill/>
              <a:miter lim="800000"/>
              <a:headEnd/>
              <a:tailEnd/>
            </a:ln>
          </p:spPr>
        </p:pic>
        <p:sp>
          <p:nvSpPr>
            <p:cNvPr id="27653" name="矩形 6"/>
            <p:cNvSpPr>
              <a:spLocks noChangeArrowheads="1"/>
            </p:cNvSpPr>
            <p:nvPr/>
          </p:nvSpPr>
          <p:spPr bwMode="auto">
            <a:xfrm>
              <a:off x="221481" y="1756707"/>
              <a:ext cx="713915" cy="538756"/>
            </a:xfrm>
            <a:prstGeom prst="rect">
              <a:avLst/>
            </a:prstGeom>
            <a:solidFill>
              <a:srgbClr val="FFCCFF"/>
            </a:solidFill>
            <a:ln w="9525">
              <a:noFill/>
              <a:miter lim="800000"/>
              <a:headEnd/>
              <a:tailEnd/>
            </a:ln>
          </p:spPr>
          <p:txBody>
            <a:bodyPr>
              <a:spAutoFit/>
            </a:bodyPr>
            <a:lstStyle/>
            <a:p>
              <a:r>
                <a:rPr lang="en-US" altLang="zh-CN" sz="1400">
                  <a:solidFill>
                    <a:srgbClr val="000000"/>
                  </a:solidFill>
                  <a:ea typeface="微软雅黑" pitchFamily="34" charset="-122"/>
                  <a:sym typeface="Arial" pitchFamily="34" charset="0"/>
                </a:rPr>
                <a:t>α-</a:t>
              </a:r>
              <a:r>
                <a:rPr lang="zh-CN" altLang="en-US" sz="1400">
                  <a:solidFill>
                    <a:srgbClr val="000000"/>
                  </a:solidFill>
                  <a:ea typeface="微软雅黑" pitchFamily="34" charset="-122"/>
                  <a:sym typeface="Arial" pitchFamily="34" charset="0"/>
                </a:rPr>
                <a:t>细胞</a:t>
              </a:r>
              <a:endParaRPr lang="zh-CN" altLang="en-US"/>
            </a:p>
          </p:txBody>
        </p:sp>
        <p:sp>
          <p:nvSpPr>
            <p:cNvPr id="27654" name="矩形 7"/>
            <p:cNvSpPr>
              <a:spLocks noChangeArrowheads="1"/>
            </p:cNvSpPr>
            <p:nvPr/>
          </p:nvSpPr>
          <p:spPr bwMode="auto">
            <a:xfrm>
              <a:off x="4746" y="2736304"/>
              <a:ext cx="828000" cy="665523"/>
            </a:xfrm>
            <a:prstGeom prst="rect">
              <a:avLst/>
            </a:prstGeom>
            <a:solidFill>
              <a:srgbClr val="FFCCFF"/>
            </a:solidFill>
            <a:ln w="9525">
              <a:noFill/>
              <a:miter lim="800000"/>
              <a:headEnd/>
              <a:tailEnd/>
            </a:ln>
          </p:spPr>
          <p:txBody>
            <a:bodyPr>
              <a:spAutoFit/>
            </a:bodyPr>
            <a:lstStyle/>
            <a:p>
              <a:pPr algn="ctr"/>
              <a:r>
                <a:rPr lang="zh-CN" altLang="en-US" sz="1200">
                  <a:solidFill>
                    <a:srgbClr val="000000"/>
                  </a:solidFill>
                  <a:ea typeface="微软雅黑" pitchFamily="34" charset="-122"/>
                  <a:sym typeface="Arial" pitchFamily="34" charset="0"/>
                </a:rPr>
                <a:t>增加餐后</a:t>
              </a:r>
            </a:p>
            <a:p>
              <a:pPr algn="ctr"/>
              <a:r>
                <a:rPr lang="zh-CN" altLang="en-US" sz="1200">
                  <a:solidFill>
                    <a:srgbClr val="000000"/>
                  </a:solidFill>
                  <a:ea typeface="微软雅黑" pitchFamily="34" charset="-122"/>
                  <a:sym typeface="Arial" pitchFamily="34" charset="0"/>
                </a:rPr>
                <a:t>胰高血糖素分泌</a:t>
              </a:r>
              <a:endParaRPr lang="zh-CN" altLang="en-US"/>
            </a:p>
          </p:txBody>
        </p:sp>
        <p:sp>
          <p:nvSpPr>
            <p:cNvPr id="27655" name="矩形 8"/>
            <p:cNvSpPr>
              <a:spLocks noChangeArrowheads="1"/>
            </p:cNvSpPr>
            <p:nvPr/>
          </p:nvSpPr>
          <p:spPr bwMode="auto">
            <a:xfrm>
              <a:off x="1785950" y="647789"/>
              <a:ext cx="727963" cy="316916"/>
            </a:xfrm>
            <a:prstGeom prst="rect">
              <a:avLst/>
            </a:prstGeom>
            <a:solidFill>
              <a:srgbClr val="FDE9D8"/>
            </a:solidFill>
            <a:ln w="9525">
              <a:noFill/>
              <a:miter lim="800000"/>
              <a:headEnd/>
              <a:tailEnd/>
            </a:ln>
          </p:spPr>
          <p:txBody>
            <a:bodyPr wrap="none">
              <a:spAutoFit/>
            </a:bodyPr>
            <a:lstStyle/>
            <a:p>
              <a:r>
                <a:rPr lang="en-US" altLang="zh-CN" sz="1400">
                  <a:solidFill>
                    <a:srgbClr val="000000"/>
                  </a:solidFill>
                  <a:ea typeface="微软雅黑" pitchFamily="34" charset="-122"/>
                  <a:sym typeface="Arial" pitchFamily="34" charset="0"/>
                </a:rPr>
                <a:t>ß-</a:t>
              </a:r>
              <a:r>
                <a:rPr lang="zh-CN" altLang="en-US" sz="1400">
                  <a:solidFill>
                    <a:srgbClr val="000000"/>
                  </a:solidFill>
                  <a:ea typeface="微软雅黑" pitchFamily="34" charset="-122"/>
                  <a:sym typeface="Arial" pitchFamily="34" charset="0"/>
                </a:rPr>
                <a:t>细胞</a:t>
              </a:r>
              <a:endParaRPr lang="zh-CN" altLang="en-US"/>
            </a:p>
          </p:txBody>
        </p:sp>
        <p:sp>
          <p:nvSpPr>
            <p:cNvPr id="27656" name="矩形 9"/>
            <p:cNvSpPr>
              <a:spLocks noChangeArrowheads="1"/>
            </p:cNvSpPr>
            <p:nvPr/>
          </p:nvSpPr>
          <p:spPr bwMode="auto">
            <a:xfrm>
              <a:off x="1632624" y="1669318"/>
              <a:ext cx="714380" cy="443681"/>
            </a:xfrm>
            <a:prstGeom prst="rect">
              <a:avLst/>
            </a:prstGeom>
            <a:solidFill>
              <a:schemeClr val="bg1"/>
            </a:solidFill>
            <a:ln w="9525">
              <a:solidFill>
                <a:schemeClr val="bg1"/>
              </a:solidFill>
              <a:miter lim="800000"/>
              <a:headEnd/>
              <a:tailEnd/>
            </a:ln>
          </p:spPr>
          <p:txBody>
            <a:bodyPr lIns="0" tIns="0" rIns="0" bIns="0">
              <a:spAutoFit/>
            </a:bodyPr>
            <a:lstStyle/>
            <a:p>
              <a:pPr algn="ctr"/>
              <a:r>
                <a:rPr lang="zh-CN" altLang="en-US" sz="1400" dirty="0">
                  <a:solidFill>
                    <a:srgbClr val="000000"/>
                  </a:solidFill>
                  <a:ea typeface="微软雅黑" pitchFamily="34" charset="-122"/>
                  <a:sym typeface="Arial" pitchFamily="34" charset="0"/>
                </a:rPr>
                <a:t>胰岛素分泌减少</a:t>
              </a:r>
              <a:endParaRPr lang="zh-CN" altLang="en-US" dirty="0"/>
            </a:p>
          </p:txBody>
        </p:sp>
        <p:sp>
          <p:nvSpPr>
            <p:cNvPr id="27657" name="矩形 10"/>
            <p:cNvSpPr>
              <a:spLocks noChangeArrowheads="1"/>
            </p:cNvSpPr>
            <p:nvPr/>
          </p:nvSpPr>
          <p:spPr bwMode="auto">
            <a:xfrm>
              <a:off x="3242006" y="33"/>
              <a:ext cx="1800193" cy="316916"/>
            </a:xfrm>
            <a:prstGeom prst="rect">
              <a:avLst/>
            </a:prstGeom>
            <a:solidFill>
              <a:srgbClr val="FCE4D0"/>
            </a:solidFill>
            <a:ln w="9525">
              <a:noFill/>
              <a:miter lim="800000"/>
              <a:headEnd/>
              <a:tailEnd/>
            </a:ln>
          </p:spPr>
          <p:txBody>
            <a:bodyPr wrap="none">
              <a:spAutoFit/>
            </a:bodyPr>
            <a:lstStyle/>
            <a:p>
              <a:pPr algn="ctr"/>
              <a:r>
                <a:rPr lang="zh-CN" altLang="en-US" sz="1400">
                  <a:solidFill>
                    <a:srgbClr val="000000"/>
                  </a:solidFill>
                  <a:ea typeface="微软雅黑" pitchFamily="34" charset="-122"/>
                  <a:sym typeface="Arial" pitchFamily="34" charset="0"/>
                </a:rPr>
                <a:t>肠促胰岛素功能降低</a:t>
              </a:r>
              <a:endParaRPr lang="zh-CN" altLang="en-US"/>
            </a:p>
          </p:txBody>
        </p:sp>
        <p:sp>
          <p:nvSpPr>
            <p:cNvPr id="27658" name="矩形 11"/>
            <p:cNvSpPr>
              <a:spLocks noChangeArrowheads="1"/>
            </p:cNvSpPr>
            <p:nvPr/>
          </p:nvSpPr>
          <p:spPr bwMode="auto">
            <a:xfrm>
              <a:off x="6243575" y="1204029"/>
              <a:ext cx="1285915" cy="53875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脂肪水解增加糖吸收减少</a:t>
              </a:r>
              <a:endParaRPr lang="zh-CN" altLang="en-US"/>
            </a:p>
          </p:txBody>
        </p:sp>
        <p:sp>
          <p:nvSpPr>
            <p:cNvPr id="27659" name="矩形 12"/>
            <p:cNvSpPr>
              <a:spLocks noChangeArrowheads="1"/>
            </p:cNvSpPr>
            <p:nvPr/>
          </p:nvSpPr>
          <p:spPr bwMode="auto">
            <a:xfrm>
              <a:off x="6599592" y="3330323"/>
              <a:ext cx="1285915"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糖重吸收增加</a:t>
              </a:r>
              <a:endParaRPr lang="zh-CN" altLang="en-US"/>
            </a:p>
          </p:txBody>
        </p:sp>
        <p:sp>
          <p:nvSpPr>
            <p:cNvPr id="27660" name="矩形 13"/>
            <p:cNvSpPr>
              <a:spLocks noChangeArrowheads="1"/>
            </p:cNvSpPr>
            <p:nvPr/>
          </p:nvSpPr>
          <p:spPr bwMode="auto">
            <a:xfrm>
              <a:off x="6157317" y="3935519"/>
              <a:ext cx="1129360" cy="316916"/>
            </a:xfrm>
            <a:prstGeom prst="rect">
              <a:avLst/>
            </a:prstGeom>
            <a:solidFill>
              <a:srgbClr val="FCE4D0"/>
            </a:solidFill>
            <a:ln w="9525">
              <a:noFill/>
              <a:miter lim="800000"/>
              <a:headEnd/>
              <a:tailEnd/>
            </a:ln>
          </p:spPr>
          <p:txBody>
            <a:bodyPr>
              <a:spAutoFit/>
            </a:bodyPr>
            <a:lstStyle/>
            <a:p>
              <a:pPr algn="ctr"/>
              <a:r>
                <a:rPr lang="zh-CN" altLang="en-US" sz="1400" dirty="0">
                  <a:solidFill>
                    <a:srgbClr val="000000"/>
                  </a:solidFill>
                  <a:ea typeface="微软雅黑" pitchFamily="34" charset="-122"/>
                  <a:sym typeface="Arial" pitchFamily="34" charset="0"/>
                </a:rPr>
                <a:t>糖吸收减少</a:t>
              </a:r>
              <a:endParaRPr lang="zh-CN" altLang="en-US" dirty="0"/>
            </a:p>
          </p:txBody>
        </p:sp>
        <p:sp>
          <p:nvSpPr>
            <p:cNvPr id="27661" name="矩形 14"/>
            <p:cNvSpPr>
              <a:spLocks noChangeArrowheads="1"/>
            </p:cNvSpPr>
            <p:nvPr/>
          </p:nvSpPr>
          <p:spPr bwMode="auto">
            <a:xfrm>
              <a:off x="3286148" y="5017539"/>
              <a:ext cx="1928826"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神经递质功能紊乱</a:t>
              </a:r>
              <a:endParaRPr lang="zh-CN" altLang="en-US"/>
            </a:p>
          </p:txBody>
        </p:sp>
        <p:sp>
          <p:nvSpPr>
            <p:cNvPr id="27662" name="矩形 15"/>
            <p:cNvSpPr>
              <a:spLocks noChangeArrowheads="1"/>
            </p:cNvSpPr>
            <p:nvPr/>
          </p:nvSpPr>
          <p:spPr bwMode="auto">
            <a:xfrm>
              <a:off x="1336802" y="4516759"/>
              <a:ext cx="1357322"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肝糖输出增加</a:t>
              </a:r>
              <a:endParaRPr lang="zh-CN" altLang="en-US"/>
            </a:p>
          </p:txBody>
        </p:sp>
      </p:grpSp>
    </p:spTree>
    <p:extLst>
      <p:ext uri="{BB962C8B-B14F-4D97-AF65-F5344CB8AC3E}">
        <p14:creationId xmlns:p14="http://schemas.microsoft.com/office/powerpoint/2010/main" val="317191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10002" y="1625253"/>
            <a:ext cx="4786313" cy="4648121"/>
            <a:chOff x="0" y="0"/>
            <a:chExt cx="4929222" cy="4929222"/>
          </a:xfrm>
        </p:grpSpPr>
        <p:sp>
          <p:nvSpPr>
            <p:cNvPr id="28714" name="Rectangle 14"/>
            <p:cNvSpPr>
              <a:spLocks noChangeArrowheads="1"/>
            </p:cNvSpPr>
            <p:nvPr/>
          </p:nvSpPr>
          <p:spPr bwMode="auto">
            <a:xfrm>
              <a:off x="0" y="1928826"/>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5" name="Rectangle 15"/>
            <p:cNvSpPr>
              <a:spLocks noChangeArrowheads="1"/>
            </p:cNvSpPr>
            <p:nvPr/>
          </p:nvSpPr>
          <p:spPr bwMode="auto">
            <a:xfrm>
              <a:off x="3857652" y="1928826"/>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6" name="Rectangle 16"/>
            <p:cNvSpPr>
              <a:spLocks noChangeArrowheads="1"/>
            </p:cNvSpPr>
            <p:nvPr/>
          </p:nvSpPr>
          <p:spPr bwMode="auto">
            <a:xfrm>
              <a:off x="1928826" y="3857652"/>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7" name="Rectangle 17"/>
            <p:cNvSpPr>
              <a:spLocks noChangeArrowheads="1"/>
            </p:cNvSpPr>
            <p:nvPr/>
          </p:nvSpPr>
          <p:spPr bwMode="auto">
            <a:xfrm>
              <a:off x="1928826" y="0"/>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8" name="Rectangle 18"/>
            <p:cNvSpPr>
              <a:spLocks noChangeArrowheads="1"/>
            </p:cNvSpPr>
            <p:nvPr/>
          </p:nvSpPr>
          <p:spPr bwMode="auto">
            <a:xfrm rot="2641284">
              <a:off x="3293653" y="579008"/>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9" name="Rectangle 19"/>
            <p:cNvSpPr>
              <a:spLocks noChangeArrowheads="1"/>
            </p:cNvSpPr>
            <p:nvPr/>
          </p:nvSpPr>
          <p:spPr bwMode="auto">
            <a:xfrm rot="2641284">
              <a:off x="579008" y="579009"/>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20" name="Rectangle 20"/>
            <p:cNvSpPr>
              <a:spLocks noChangeArrowheads="1"/>
            </p:cNvSpPr>
            <p:nvPr/>
          </p:nvSpPr>
          <p:spPr bwMode="auto">
            <a:xfrm rot="2641284">
              <a:off x="3293653" y="3293652"/>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21" name="Rectangle 21"/>
            <p:cNvSpPr>
              <a:spLocks noChangeArrowheads="1"/>
            </p:cNvSpPr>
            <p:nvPr/>
          </p:nvSpPr>
          <p:spPr bwMode="auto">
            <a:xfrm rot="2641284">
              <a:off x="579008" y="3293652"/>
              <a:ext cx="1071570" cy="1071570"/>
            </a:xfrm>
            <a:prstGeom prst="rect">
              <a:avLst/>
            </a:prstGeom>
            <a:gradFill rotWithShape="1">
              <a:gsLst>
                <a:gs pos="0">
                  <a:srgbClr val="C00000"/>
                </a:gs>
                <a:gs pos="53000">
                  <a:srgbClr val="C00000"/>
                </a:gs>
                <a:gs pos="78000">
                  <a:srgbClr val="C00000"/>
                </a:gs>
                <a:gs pos="100000">
                  <a:srgbClr val="C00000"/>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grpSp>
      <p:grpSp>
        <p:nvGrpSpPr>
          <p:cNvPr id="3" name="Group 11"/>
          <p:cNvGrpSpPr>
            <a:grpSpLocks/>
          </p:cNvGrpSpPr>
          <p:nvPr/>
        </p:nvGrpSpPr>
        <p:grpSpPr bwMode="auto">
          <a:xfrm>
            <a:off x="3738565" y="931504"/>
            <a:ext cx="4929187" cy="4786871"/>
            <a:chOff x="0" y="0"/>
            <a:chExt cx="4929222" cy="4929222"/>
          </a:xfrm>
        </p:grpSpPr>
        <p:sp>
          <p:nvSpPr>
            <p:cNvPr id="28706" name="Rectangle 3"/>
            <p:cNvSpPr>
              <a:spLocks noChangeArrowheads="1"/>
            </p:cNvSpPr>
            <p:nvPr/>
          </p:nvSpPr>
          <p:spPr bwMode="auto">
            <a:xfrm>
              <a:off x="0" y="1928826"/>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7" name="Rectangle 4"/>
            <p:cNvSpPr>
              <a:spLocks noChangeArrowheads="1"/>
            </p:cNvSpPr>
            <p:nvPr/>
          </p:nvSpPr>
          <p:spPr bwMode="auto">
            <a:xfrm>
              <a:off x="3857652" y="1928826"/>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8" name="Rectangle 5"/>
            <p:cNvSpPr>
              <a:spLocks noChangeArrowheads="1"/>
            </p:cNvSpPr>
            <p:nvPr/>
          </p:nvSpPr>
          <p:spPr bwMode="auto">
            <a:xfrm>
              <a:off x="1928826" y="3857652"/>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9" name="Rectangle 6"/>
            <p:cNvSpPr>
              <a:spLocks noChangeArrowheads="1"/>
            </p:cNvSpPr>
            <p:nvPr/>
          </p:nvSpPr>
          <p:spPr bwMode="auto">
            <a:xfrm>
              <a:off x="1928826" y="0"/>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0" name="Rectangle 7"/>
            <p:cNvSpPr>
              <a:spLocks noChangeArrowheads="1"/>
            </p:cNvSpPr>
            <p:nvPr/>
          </p:nvSpPr>
          <p:spPr bwMode="auto">
            <a:xfrm rot="2641284">
              <a:off x="3293653" y="579008"/>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1" name="Rectangle 8"/>
            <p:cNvSpPr>
              <a:spLocks noChangeArrowheads="1"/>
            </p:cNvSpPr>
            <p:nvPr/>
          </p:nvSpPr>
          <p:spPr bwMode="auto">
            <a:xfrm rot="2641284">
              <a:off x="579008" y="579009"/>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2" name="Rectangle 9"/>
            <p:cNvSpPr>
              <a:spLocks noChangeArrowheads="1"/>
            </p:cNvSpPr>
            <p:nvPr/>
          </p:nvSpPr>
          <p:spPr bwMode="auto">
            <a:xfrm rot="2641284">
              <a:off x="3293653" y="3293652"/>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3" name="Rectangle 10"/>
            <p:cNvSpPr>
              <a:spLocks noChangeArrowheads="1"/>
            </p:cNvSpPr>
            <p:nvPr/>
          </p:nvSpPr>
          <p:spPr bwMode="auto">
            <a:xfrm rot="2641284">
              <a:off x="579008" y="3293652"/>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grpSp>
      <p:sp>
        <p:nvSpPr>
          <p:cNvPr id="28675" name="Oval 9"/>
          <p:cNvSpPr>
            <a:spLocks noChangeArrowheads="1"/>
          </p:cNvSpPr>
          <p:nvPr/>
        </p:nvSpPr>
        <p:spPr bwMode="auto">
          <a:xfrm>
            <a:off x="4186238" y="2443877"/>
            <a:ext cx="4286250" cy="2150623"/>
          </a:xfrm>
          <a:prstGeom prst="ellipse">
            <a:avLst/>
          </a:prstGeom>
          <a:solidFill>
            <a:srgbClr val="FEFFFF">
              <a:alpha val="50195"/>
            </a:srgbClr>
          </a:solidFill>
          <a:ln w="9525">
            <a:noFill/>
            <a:round/>
            <a:headEnd/>
            <a:tailEnd/>
          </a:ln>
        </p:spPr>
        <p:txBody>
          <a:bodyPr wrap="none" anchor="ctr"/>
          <a:lstStyle/>
          <a:p>
            <a:endParaRPr lang="zh-CN" altLang="en-US">
              <a:solidFill>
                <a:srgbClr val="000000"/>
              </a:solidFill>
              <a:ea typeface="微软雅黑" pitchFamily="34" charset="-122"/>
              <a:sym typeface="Arial" pitchFamily="34" charset="0"/>
            </a:endParaRPr>
          </a:p>
        </p:txBody>
      </p:sp>
      <p:sp>
        <p:nvSpPr>
          <p:cNvPr id="28676" name="Rectangle 2"/>
          <p:cNvSpPr>
            <a:spLocks noGrp="1" noChangeArrowheads="1"/>
          </p:cNvSpPr>
          <p:nvPr>
            <p:ph type="title"/>
          </p:nvPr>
        </p:nvSpPr>
        <p:spPr>
          <a:noFill/>
        </p:spPr>
        <p:txBody>
          <a:bodyPr>
            <a:normAutofit/>
          </a:bodyPr>
          <a:lstStyle/>
          <a:p>
            <a:r>
              <a:rPr lang="zh-CN" altLang="en-US" sz="3199" dirty="0">
                <a:solidFill>
                  <a:srgbClr val="000000"/>
                </a:solidFill>
                <a:sym typeface="Arial" pitchFamily="34" charset="0"/>
              </a:rPr>
              <a:t>传统药物作用机制</a:t>
            </a:r>
            <a:endParaRPr lang="zh-CN" altLang="en-US" sz="3199" dirty="0">
              <a:solidFill>
                <a:srgbClr val="000000"/>
              </a:solidFill>
            </a:endParaRPr>
          </a:p>
        </p:txBody>
      </p:sp>
      <p:sp>
        <p:nvSpPr>
          <p:cNvPr id="28677" name="矩形 30"/>
          <p:cNvSpPr>
            <a:spLocks noChangeArrowheads="1"/>
          </p:cNvSpPr>
          <p:nvPr/>
        </p:nvSpPr>
        <p:spPr bwMode="auto">
          <a:xfrm>
            <a:off x="8281175" y="6266774"/>
            <a:ext cx="3820697" cy="553998"/>
          </a:xfrm>
          <a:prstGeom prst="rect">
            <a:avLst/>
          </a:prstGeom>
          <a:noFill/>
          <a:ln w="9525">
            <a:noFill/>
            <a:miter lim="800000"/>
            <a:headEnd/>
            <a:tailEnd/>
          </a:ln>
        </p:spPr>
        <p:txBody>
          <a:bodyPr wrap="square">
            <a:spAutoFit/>
          </a:bodyPr>
          <a:lstStyle/>
          <a:p>
            <a:r>
              <a:rPr lang="zh-CN" altLang="en-US" sz="1000" dirty="0">
                <a:solidFill>
                  <a:srgbClr val="000000"/>
                </a:solidFill>
                <a:sym typeface="Arial" pitchFamily="34" charset="0"/>
              </a:rPr>
              <a:t>Defronzo RA. Diabetes. 2009; 58(4): 773-95. </a:t>
            </a:r>
            <a:endParaRPr lang="en-US" altLang="zh-CN" sz="1000" dirty="0">
              <a:solidFill>
                <a:srgbClr val="000000"/>
              </a:solidFill>
              <a:sym typeface="Arial" pitchFamily="34" charset="0"/>
            </a:endParaRPr>
          </a:p>
          <a:p>
            <a:r>
              <a:rPr lang="zh-CN" altLang="en-US" sz="1000" dirty="0">
                <a:solidFill>
                  <a:srgbClr val="000000"/>
                </a:solidFill>
                <a:sym typeface="Arial" pitchFamily="34" charset="0"/>
              </a:rPr>
              <a:t>Nathan DM, et al; ADA; EASD. Diabetes Care. 2009; 32(1): 193-203.</a:t>
            </a:r>
            <a:endParaRPr lang="en-US" altLang="zh-CN" sz="1000" dirty="0">
              <a:solidFill>
                <a:srgbClr val="000000"/>
              </a:solidFill>
              <a:sym typeface="Arial" pitchFamily="34" charset="0"/>
            </a:endParaRPr>
          </a:p>
          <a:p>
            <a:r>
              <a:rPr lang="zh-CN" altLang="en-US" sz="1000" dirty="0">
                <a:solidFill>
                  <a:srgbClr val="000000"/>
                </a:solidFill>
                <a:sym typeface="Arial" pitchFamily="34" charset="0"/>
              </a:rPr>
              <a:t>Tahrani AA, et al. Lancet. 2011; 378(9786): 182-97.</a:t>
            </a:r>
            <a:endParaRPr lang="zh-CN" altLang="en-US" dirty="0">
              <a:solidFill>
                <a:srgbClr val="000000"/>
              </a:solidFill>
            </a:endParaRPr>
          </a:p>
        </p:txBody>
      </p:sp>
      <p:pic>
        <p:nvPicPr>
          <p:cNvPr id="28678" name="Picture 4"/>
          <p:cNvPicPr>
            <a:picLocks noChangeAspect="1" noChangeArrowheads="1"/>
          </p:cNvPicPr>
          <p:nvPr/>
        </p:nvPicPr>
        <p:blipFill>
          <a:blip r:embed="rId2"/>
          <a:srcRect/>
          <a:stretch>
            <a:fillRect/>
          </a:stretch>
        </p:blipFill>
        <p:spPr bwMode="auto">
          <a:xfrm>
            <a:off x="2309813" y="3429002"/>
            <a:ext cx="1281112" cy="837125"/>
          </a:xfrm>
          <a:prstGeom prst="rect">
            <a:avLst/>
          </a:prstGeom>
          <a:noFill/>
          <a:ln w="19050">
            <a:solidFill>
              <a:srgbClr val="FF6600"/>
            </a:solidFill>
            <a:miter lim="800000"/>
            <a:headEnd/>
            <a:tailEnd/>
          </a:ln>
        </p:spPr>
      </p:pic>
      <p:sp>
        <p:nvSpPr>
          <p:cNvPr id="28679" name="矩形 46"/>
          <p:cNvSpPr>
            <a:spLocks noChangeArrowheads="1"/>
          </p:cNvSpPr>
          <p:nvPr/>
        </p:nvSpPr>
        <p:spPr bwMode="auto">
          <a:xfrm>
            <a:off x="2351089" y="4064166"/>
            <a:ext cx="1214437" cy="184634"/>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肝糖输出增加</a:t>
            </a:r>
            <a:endParaRPr lang="zh-CN" altLang="en-US">
              <a:solidFill>
                <a:srgbClr val="000000"/>
              </a:solidFill>
            </a:endParaRPr>
          </a:p>
        </p:txBody>
      </p:sp>
      <p:pic>
        <p:nvPicPr>
          <p:cNvPr id="28680" name="Picture 5"/>
          <p:cNvPicPr>
            <a:picLocks noChangeAspect="1" noChangeArrowheads="1"/>
          </p:cNvPicPr>
          <p:nvPr/>
        </p:nvPicPr>
        <p:blipFill>
          <a:blip r:embed="rId3"/>
          <a:srcRect/>
          <a:stretch>
            <a:fillRect/>
          </a:stretch>
        </p:blipFill>
        <p:spPr bwMode="auto">
          <a:xfrm>
            <a:off x="2952750" y="4898209"/>
            <a:ext cx="1295400" cy="855623"/>
          </a:xfrm>
          <a:prstGeom prst="rect">
            <a:avLst/>
          </a:prstGeom>
          <a:noFill/>
          <a:ln w="19050">
            <a:solidFill>
              <a:srgbClr val="FF6600"/>
            </a:solidFill>
            <a:miter lim="800000"/>
            <a:headEnd/>
            <a:tailEnd/>
          </a:ln>
        </p:spPr>
      </p:pic>
      <p:sp>
        <p:nvSpPr>
          <p:cNvPr id="28681" name="矩形 48"/>
          <p:cNvSpPr>
            <a:spLocks noChangeArrowheads="1"/>
          </p:cNvSpPr>
          <p:nvPr/>
        </p:nvSpPr>
        <p:spPr bwMode="auto">
          <a:xfrm>
            <a:off x="3087689" y="5536457"/>
            <a:ext cx="1044575" cy="184634"/>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糖吸收减少</a:t>
            </a:r>
            <a:endParaRPr lang="zh-CN" altLang="en-US">
              <a:solidFill>
                <a:srgbClr val="000000"/>
              </a:solidFill>
            </a:endParaRPr>
          </a:p>
        </p:txBody>
      </p:sp>
      <p:pic>
        <p:nvPicPr>
          <p:cNvPr id="28682" name="Picture 3"/>
          <p:cNvPicPr>
            <a:picLocks noChangeAspect="1" noChangeArrowheads="1"/>
          </p:cNvPicPr>
          <p:nvPr/>
        </p:nvPicPr>
        <p:blipFill>
          <a:blip r:embed="rId4"/>
          <a:srcRect/>
          <a:stretch>
            <a:fillRect/>
          </a:stretch>
        </p:blipFill>
        <p:spPr bwMode="auto">
          <a:xfrm>
            <a:off x="5595940" y="5266666"/>
            <a:ext cx="1214437" cy="975875"/>
          </a:xfrm>
          <a:prstGeom prst="rect">
            <a:avLst/>
          </a:prstGeom>
          <a:noFill/>
          <a:ln w="19050">
            <a:solidFill>
              <a:srgbClr val="FF6600"/>
            </a:solidFill>
            <a:miter lim="800000"/>
            <a:headEnd/>
            <a:tailEnd/>
          </a:ln>
        </p:spPr>
      </p:pic>
      <p:sp>
        <p:nvSpPr>
          <p:cNvPr id="28683" name="矩形 52"/>
          <p:cNvSpPr>
            <a:spLocks noChangeArrowheads="1"/>
          </p:cNvSpPr>
          <p:nvPr/>
        </p:nvSpPr>
        <p:spPr bwMode="auto">
          <a:xfrm>
            <a:off x="5622926" y="5863290"/>
            <a:ext cx="1143001" cy="369268"/>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脂肪水解增加糖吸收减少</a:t>
            </a:r>
            <a:endParaRPr lang="zh-CN" altLang="en-US">
              <a:solidFill>
                <a:srgbClr val="000000"/>
              </a:solidFill>
            </a:endParaRPr>
          </a:p>
        </p:txBody>
      </p:sp>
      <p:sp>
        <p:nvSpPr>
          <p:cNvPr id="28684" name="Rectangle 15"/>
          <p:cNvSpPr>
            <a:spLocks noChangeArrowheads="1"/>
          </p:cNvSpPr>
          <p:nvPr/>
        </p:nvSpPr>
        <p:spPr bwMode="auto">
          <a:xfrm>
            <a:off x="7178675" y="3769710"/>
            <a:ext cx="1107804" cy="646219"/>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磺脲类</a:t>
            </a:r>
          </a:p>
          <a:p>
            <a:r>
              <a:rPr lang="zh-CN" altLang="en-US">
                <a:solidFill>
                  <a:srgbClr val="000000"/>
                </a:solidFill>
                <a:ea typeface="微软雅黑" pitchFamily="34" charset="-122"/>
                <a:sym typeface="Arial" pitchFamily="34" charset="0"/>
              </a:rPr>
              <a:t>格列奈类</a:t>
            </a:r>
            <a:endParaRPr lang="zh-CN" altLang="en-US">
              <a:solidFill>
                <a:srgbClr val="000000"/>
              </a:solidFill>
            </a:endParaRPr>
          </a:p>
        </p:txBody>
      </p:sp>
      <p:grpSp>
        <p:nvGrpSpPr>
          <p:cNvPr id="4" name="Group 30"/>
          <p:cNvGrpSpPr>
            <a:grpSpLocks/>
          </p:cNvGrpSpPr>
          <p:nvPr/>
        </p:nvGrpSpPr>
        <p:grpSpPr bwMode="auto">
          <a:xfrm>
            <a:off x="8140701" y="4539000"/>
            <a:ext cx="1411288" cy="1109999"/>
            <a:chOff x="0" y="0"/>
            <a:chExt cx="1411254" cy="1143008"/>
          </a:xfrm>
        </p:grpSpPr>
        <p:pic>
          <p:nvPicPr>
            <p:cNvPr id="28703" name="Picture 6"/>
            <p:cNvPicPr>
              <a:picLocks noChangeAspect="1" noChangeArrowheads="1"/>
            </p:cNvPicPr>
            <p:nvPr/>
          </p:nvPicPr>
          <p:blipFill>
            <a:blip r:embed="rId5"/>
            <a:srcRect t="15787"/>
            <a:stretch>
              <a:fillRect/>
            </a:stretch>
          </p:blipFill>
          <p:spPr bwMode="auto">
            <a:xfrm>
              <a:off x="0" y="0"/>
              <a:ext cx="1411254" cy="1143008"/>
            </a:xfrm>
            <a:prstGeom prst="rect">
              <a:avLst/>
            </a:prstGeom>
            <a:noFill/>
            <a:ln w="9525">
              <a:solidFill>
                <a:srgbClr val="002060"/>
              </a:solidFill>
              <a:miter lim="800000"/>
              <a:headEnd/>
              <a:tailEnd/>
            </a:ln>
          </p:spPr>
        </p:pic>
        <p:sp>
          <p:nvSpPr>
            <p:cNvPr id="28704" name="矩形 57"/>
            <p:cNvSpPr>
              <a:spLocks noChangeArrowheads="1"/>
            </p:cNvSpPr>
            <p:nvPr/>
          </p:nvSpPr>
          <p:spPr bwMode="auto">
            <a:xfrm>
              <a:off x="732923" y="445474"/>
              <a:ext cx="651011" cy="190125"/>
            </a:xfrm>
            <a:prstGeom prst="rect">
              <a:avLst/>
            </a:prstGeom>
            <a:solidFill>
              <a:srgbClr val="FCE4D0"/>
            </a:solidFill>
            <a:ln w="9525">
              <a:noFill/>
              <a:miter lim="800000"/>
              <a:headEnd/>
              <a:tailEnd/>
            </a:ln>
          </p:spPr>
          <p:txBody>
            <a:bodyPr wrap="none" tIns="0" bIns="0">
              <a:spAutoFit/>
            </a:bodyPr>
            <a:lstStyle/>
            <a:p>
              <a:r>
                <a:rPr lang="en-US" altLang="zh-CN" sz="1200">
                  <a:solidFill>
                    <a:srgbClr val="000000"/>
                  </a:solidFill>
                  <a:ea typeface="微软雅黑" pitchFamily="34" charset="-122"/>
                  <a:sym typeface="Arial" pitchFamily="34" charset="0"/>
                </a:rPr>
                <a:t>ß-</a:t>
              </a:r>
              <a:r>
                <a:rPr lang="zh-CN" altLang="en-US" sz="1200">
                  <a:solidFill>
                    <a:srgbClr val="000000"/>
                  </a:solidFill>
                  <a:ea typeface="微软雅黑" pitchFamily="34" charset="-122"/>
                  <a:sym typeface="Arial" pitchFamily="34" charset="0"/>
                </a:rPr>
                <a:t>细胞</a:t>
              </a:r>
              <a:endParaRPr lang="zh-CN" altLang="en-US">
                <a:solidFill>
                  <a:srgbClr val="000000"/>
                </a:solidFill>
              </a:endParaRPr>
            </a:p>
          </p:txBody>
        </p:sp>
        <p:sp>
          <p:nvSpPr>
            <p:cNvPr id="28705" name="矩形 58"/>
            <p:cNvSpPr>
              <a:spLocks noChangeArrowheads="1"/>
            </p:cNvSpPr>
            <p:nvPr/>
          </p:nvSpPr>
          <p:spPr bwMode="auto">
            <a:xfrm>
              <a:off x="37086" y="728028"/>
              <a:ext cx="714380" cy="380249"/>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胰岛素分泌减少</a:t>
              </a:r>
              <a:endParaRPr lang="zh-CN" altLang="en-US">
                <a:solidFill>
                  <a:srgbClr val="000000"/>
                </a:solidFill>
              </a:endParaRPr>
            </a:p>
          </p:txBody>
        </p:sp>
      </p:grpSp>
      <p:grpSp>
        <p:nvGrpSpPr>
          <p:cNvPr id="5" name="Group 34"/>
          <p:cNvGrpSpPr>
            <a:grpSpLocks/>
          </p:cNvGrpSpPr>
          <p:nvPr/>
        </p:nvGrpSpPr>
        <p:grpSpPr bwMode="auto">
          <a:xfrm>
            <a:off x="8810627" y="2457752"/>
            <a:ext cx="1071563" cy="1500041"/>
            <a:chOff x="0" y="0"/>
            <a:chExt cx="1071570" cy="1545155"/>
          </a:xfrm>
        </p:grpSpPr>
        <p:pic>
          <p:nvPicPr>
            <p:cNvPr id="28701" name="Picture 8"/>
            <p:cNvPicPr>
              <a:picLocks noChangeAspect="1" noChangeArrowheads="1"/>
            </p:cNvPicPr>
            <p:nvPr/>
          </p:nvPicPr>
          <p:blipFill>
            <a:blip r:embed="rId6"/>
            <a:srcRect/>
            <a:stretch>
              <a:fillRect/>
            </a:stretch>
          </p:blipFill>
          <p:spPr bwMode="auto">
            <a:xfrm>
              <a:off x="0" y="0"/>
              <a:ext cx="1071570" cy="1545155"/>
            </a:xfrm>
            <a:prstGeom prst="rect">
              <a:avLst/>
            </a:prstGeom>
            <a:noFill/>
            <a:ln w="9525">
              <a:solidFill>
                <a:srgbClr val="002060"/>
              </a:solidFill>
              <a:miter lim="800000"/>
              <a:headEnd/>
              <a:tailEnd/>
            </a:ln>
          </p:spPr>
        </p:pic>
        <p:sp>
          <p:nvSpPr>
            <p:cNvPr id="28702" name="矩形 64"/>
            <p:cNvSpPr>
              <a:spLocks noChangeArrowheads="1"/>
            </p:cNvSpPr>
            <p:nvPr/>
          </p:nvSpPr>
          <p:spPr bwMode="auto">
            <a:xfrm>
              <a:off x="27296" y="1228094"/>
              <a:ext cx="1000132" cy="285280"/>
            </a:xfrm>
            <a:prstGeom prst="rect">
              <a:avLst/>
            </a:prstGeom>
            <a:solidFill>
              <a:srgbClr val="FCE4D0"/>
            </a:solidFill>
            <a:ln w="9525">
              <a:noFill/>
              <a:miter lim="800000"/>
              <a:headEnd/>
              <a:tailEnd/>
            </a:ln>
          </p:spPr>
          <p:txBody>
            <a:bodyPr lIns="0" rIns="0">
              <a:spAutoFit/>
            </a:bodyPr>
            <a:lstStyle/>
            <a:p>
              <a:pPr algn="ctr"/>
              <a:r>
                <a:rPr lang="zh-CN" altLang="en-US" sz="1200">
                  <a:solidFill>
                    <a:srgbClr val="000000"/>
                  </a:solidFill>
                  <a:ea typeface="微软雅黑" pitchFamily="34" charset="-122"/>
                  <a:sym typeface="Arial" pitchFamily="34" charset="0"/>
                </a:rPr>
                <a:t>糖重吸收增加</a:t>
              </a:r>
              <a:endParaRPr lang="zh-CN" altLang="en-US">
                <a:solidFill>
                  <a:srgbClr val="000000"/>
                </a:solidFill>
              </a:endParaRPr>
            </a:p>
          </p:txBody>
        </p:sp>
      </p:grpSp>
      <p:grpSp>
        <p:nvGrpSpPr>
          <p:cNvPr id="6" name="Group 37"/>
          <p:cNvGrpSpPr>
            <a:grpSpLocks/>
          </p:cNvGrpSpPr>
          <p:nvPr/>
        </p:nvGrpSpPr>
        <p:grpSpPr bwMode="auto">
          <a:xfrm>
            <a:off x="3595689" y="1209003"/>
            <a:ext cx="1454151" cy="1133124"/>
            <a:chOff x="0" y="0"/>
            <a:chExt cx="1454028" cy="1166811"/>
          </a:xfrm>
        </p:grpSpPr>
        <p:pic>
          <p:nvPicPr>
            <p:cNvPr id="28698" name="Picture 9"/>
            <p:cNvPicPr>
              <a:picLocks noChangeAspect="1" noChangeArrowheads="1"/>
            </p:cNvPicPr>
            <p:nvPr/>
          </p:nvPicPr>
          <p:blipFill>
            <a:blip r:embed="rId7"/>
            <a:srcRect t="10344"/>
            <a:stretch>
              <a:fillRect/>
            </a:stretch>
          </p:blipFill>
          <p:spPr bwMode="auto">
            <a:xfrm>
              <a:off x="0" y="0"/>
              <a:ext cx="1454028" cy="1166811"/>
            </a:xfrm>
            <a:prstGeom prst="rect">
              <a:avLst/>
            </a:prstGeom>
            <a:noFill/>
            <a:ln w="9525">
              <a:solidFill>
                <a:srgbClr val="002060"/>
              </a:solidFill>
              <a:miter lim="800000"/>
              <a:headEnd/>
              <a:tailEnd/>
            </a:ln>
          </p:spPr>
        </p:pic>
        <p:sp>
          <p:nvSpPr>
            <p:cNvPr id="28699" name="矩形 66"/>
            <p:cNvSpPr>
              <a:spLocks noChangeArrowheads="1"/>
            </p:cNvSpPr>
            <p:nvPr/>
          </p:nvSpPr>
          <p:spPr bwMode="auto">
            <a:xfrm>
              <a:off x="820060" y="425430"/>
              <a:ext cx="571504" cy="190123"/>
            </a:xfrm>
            <a:prstGeom prst="rect">
              <a:avLst/>
            </a:prstGeom>
            <a:solidFill>
              <a:srgbClr val="FCE4D0"/>
            </a:solidFill>
            <a:ln w="9525">
              <a:noFill/>
              <a:miter lim="800000"/>
              <a:headEnd/>
              <a:tailEnd/>
            </a:ln>
          </p:spPr>
          <p:txBody>
            <a:bodyPr lIns="0" tIns="0" rIns="0" bIns="0">
              <a:spAutoFit/>
            </a:bodyPr>
            <a:lstStyle/>
            <a:p>
              <a:pPr algn="ctr"/>
              <a:r>
                <a:rPr lang="en-US" altLang="zh-CN" sz="1200">
                  <a:solidFill>
                    <a:srgbClr val="000000"/>
                  </a:solidFill>
                  <a:ea typeface="微软雅黑" pitchFamily="34" charset="-122"/>
                  <a:sym typeface="Arial" pitchFamily="34" charset="0"/>
                </a:rPr>
                <a:t>α-</a:t>
              </a:r>
              <a:r>
                <a:rPr lang="zh-CN" altLang="en-US" sz="1200">
                  <a:solidFill>
                    <a:srgbClr val="000000"/>
                  </a:solidFill>
                  <a:ea typeface="微软雅黑" pitchFamily="34" charset="-122"/>
                  <a:sym typeface="Arial" pitchFamily="34" charset="0"/>
                </a:rPr>
                <a:t>细胞</a:t>
              </a:r>
              <a:endParaRPr lang="zh-CN" altLang="en-US">
                <a:solidFill>
                  <a:srgbClr val="000000"/>
                </a:solidFill>
              </a:endParaRPr>
            </a:p>
          </p:txBody>
        </p:sp>
        <p:sp>
          <p:nvSpPr>
            <p:cNvPr id="28700" name="矩形 67"/>
            <p:cNvSpPr>
              <a:spLocks noChangeArrowheads="1"/>
            </p:cNvSpPr>
            <p:nvPr/>
          </p:nvSpPr>
          <p:spPr bwMode="auto">
            <a:xfrm>
              <a:off x="51394" y="547406"/>
              <a:ext cx="673436" cy="570369"/>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增加餐后胰高血糖素分泌</a:t>
              </a:r>
              <a:endParaRPr lang="zh-CN" altLang="en-US">
                <a:solidFill>
                  <a:srgbClr val="000000"/>
                </a:solidFill>
              </a:endParaRPr>
            </a:p>
          </p:txBody>
        </p:sp>
      </p:grpSp>
      <p:pic>
        <p:nvPicPr>
          <p:cNvPr id="28688" name="Picture 7"/>
          <p:cNvPicPr>
            <a:picLocks noChangeAspect="1" noChangeArrowheads="1"/>
          </p:cNvPicPr>
          <p:nvPr/>
        </p:nvPicPr>
        <p:blipFill>
          <a:blip r:embed="rId8"/>
          <a:srcRect t="11966"/>
          <a:stretch>
            <a:fillRect/>
          </a:stretch>
        </p:blipFill>
        <p:spPr bwMode="auto">
          <a:xfrm>
            <a:off x="5667376" y="1000879"/>
            <a:ext cx="1004889" cy="1187082"/>
          </a:xfrm>
          <a:prstGeom prst="rect">
            <a:avLst/>
          </a:prstGeom>
          <a:noFill/>
          <a:ln w="9525">
            <a:solidFill>
              <a:srgbClr val="002060"/>
            </a:solidFill>
            <a:miter lim="800000"/>
            <a:headEnd/>
            <a:tailEnd/>
          </a:ln>
        </p:spPr>
      </p:pic>
      <p:sp>
        <p:nvSpPr>
          <p:cNvPr id="28689" name="矩形 69"/>
          <p:cNvSpPr>
            <a:spLocks noChangeArrowheads="1"/>
          </p:cNvSpPr>
          <p:nvPr/>
        </p:nvSpPr>
        <p:spPr bwMode="auto">
          <a:xfrm>
            <a:off x="5672138" y="1933585"/>
            <a:ext cx="857250" cy="369268"/>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肠促胰岛素</a:t>
            </a:r>
          </a:p>
          <a:p>
            <a:pPr algn="ctr"/>
            <a:r>
              <a:rPr lang="zh-CN" altLang="en-US" sz="1200">
                <a:solidFill>
                  <a:srgbClr val="000000"/>
                </a:solidFill>
                <a:ea typeface="微软雅黑" pitchFamily="34" charset="-122"/>
                <a:sym typeface="Arial" pitchFamily="34" charset="0"/>
              </a:rPr>
              <a:t>功能降低</a:t>
            </a:r>
            <a:endParaRPr lang="zh-CN" altLang="en-US">
              <a:solidFill>
                <a:srgbClr val="000000"/>
              </a:solidFill>
            </a:endParaRPr>
          </a:p>
        </p:txBody>
      </p:sp>
      <p:pic>
        <p:nvPicPr>
          <p:cNvPr id="28690" name="Picture 3"/>
          <p:cNvPicPr>
            <a:picLocks noChangeAspect="1" noChangeArrowheads="1"/>
          </p:cNvPicPr>
          <p:nvPr/>
        </p:nvPicPr>
        <p:blipFill>
          <a:blip r:embed="rId9"/>
          <a:srcRect l="41440" t="70804" r="38737" b="6485"/>
          <a:stretch>
            <a:fillRect/>
          </a:stretch>
        </p:blipFill>
        <p:spPr bwMode="auto">
          <a:xfrm>
            <a:off x="7096126" y="1278379"/>
            <a:ext cx="1571625" cy="1179373"/>
          </a:xfrm>
          <a:prstGeom prst="rect">
            <a:avLst/>
          </a:prstGeom>
          <a:noFill/>
          <a:ln w="9525">
            <a:solidFill>
              <a:srgbClr val="002060"/>
            </a:solidFill>
            <a:miter lim="800000"/>
            <a:headEnd/>
            <a:tailEnd/>
          </a:ln>
        </p:spPr>
      </p:pic>
      <p:sp>
        <p:nvSpPr>
          <p:cNvPr id="28691" name="矩形 71"/>
          <p:cNvSpPr>
            <a:spLocks noChangeArrowheads="1"/>
          </p:cNvSpPr>
          <p:nvPr/>
        </p:nvSpPr>
        <p:spPr bwMode="auto">
          <a:xfrm>
            <a:off x="7164390" y="1942836"/>
            <a:ext cx="642937" cy="461585"/>
          </a:xfrm>
          <a:prstGeom prst="rect">
            <a:avLst/>
          </a:prstGeom>
          <a:solidFill>
            <a:srgbClr val="FCE4D0"/>
          </a:solidFill>
          <a:ln w="9525">
            <a:noFill/>
            <a:miter lim="800000"/>
            <a:headEnd/>
            <a:tailEnd/>
          </a:ln>
        </p:spPr>
        <p:txBody>
          <a:bodyPr lIns="0" rIns="0">
            <a:spAutoFit/>
          </a:bodyPr>
          <a:lstStyle/>
          <a:p>
            <a:pPr algn="ctr"/>
            <a:r>
              <a:rPr lang="zh-CN" altLang="en-US" sz="1200">
                <a:solidFill>
                  <a:srgbClr val="000000"/>
                </a:solidFill>
                <a:ea typeface="微软雅黑" pitchFamily="34" charset="-122"/>
                <a:sym typeface="Arial" pitchFamily="34" charset="0"/>
              </a:rPr>
              <a:t>神经递质功能紊乱</a:t>
            </a:r>
            <a:endParaRPr lang="zh-CN" altLang="en-US">
              <a:solidFill>
                <a:srgbClr val="000000"/>
              </a:solidFill>
            </a:endParaRPr>
          </a:p>
        </p:txBody>
      </p:sp>
      <p:sp>
        <p:nvSpPr>
          <p:cNvPr id="28692" name="Rectangle 17"/>
          <p:cNvSpPr>
            <a:spLocks noChangeArrowheads="1"/>
          </p:cNvSpPr>
          <p:nvPr/>
        </p:nvSpPr>
        <p:spPr bwMode="auto">
          <a:xfrm>
            <a:off x="4656139" y="2519418"/>
            <a:ext cx="877011" cy="369268"/>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新药？</a:t>
            </a:r>
            <a:endParaRPr lang="zh-CN" altLang="en-US">
              <a:solidFill>
                <a:srgbClr val="000000"/>
              </a:solidFill>
            </a:endParaRPr>
          </a:p>
        </p:txBody>
      </p:sp>
      <p:sp>
        <p:nvSpPr>
          <p:cNvPr id="28693" name="Rectangle 17"/>
          <p:cNvSpPr>
            <a:spLocks noChangeArrowheads="1"/>
          </p:cNvSpPr>
          <p:nvPr/>
        </p:nvSpPr>
        <p:spPr bwMode="auto">
          <a:xfrm>
            <a:off x="5799138" y="2309751"/>
            <a:ext cx="915476" cy="369268"/>
          </a:xfrm>
          <a:prstGeom prst="rect">
            <a:avLst/>
          </a:prstGeom>
          <a:noFill/>
          <a:ln w="9525">
            <a:noFill/>
            <a:miter lim="800000"/>
            <a:headEnd/>
            <a:tailEnd/>
          </a:ln>
        </p:spPr>
        <p:txBody>
          <a:bodyPr wrap="none">
            <a:spAutoFit/>
          </a:bodyPr>
          <a:lstStyle/>
          <a:p>
            <a:r>
              <a:rPr lang="en-US" altLang="zh-CN">
                <a:solidFill>
                  <a:srgbClr val="000000"/>
                </a:solidFill>
                <a:ea typeface="微软雅黑" pitchFamily="34" charset="-122"/>
                <a:sym typeface="Arial" pitchFamily="34" charset="0"/>
              </a:rPr>
              <a:t>incretin</a:t>
            </a:r>
            <a:endParaRPr lang="en-US" altLang="zh-CN">
              <a:solidFill>
                <a:srgbClr val="000000"/>
              </a:solidFill>
            </a:endParaRPr>
          </a:p>
        </p:txBody>
      </p:sp>
      <p:sp>
        <p:nvSpPr>
          <p:cNvPr id="28694" name="Rectangle 17"/>
          <p:cNvSpPr>
            <a:spLocks noChangeArrowheads="1"/>
          </p:cNvSpPr>
          <p:nvPr/>
        </p:nvSpPr>
        <p:spPr bwMode="auto">
          <a:xfrm>
            <a:off x="7096127" y="2584168"/>
            <a:ext cx="877011" cy="369268"/>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新药？</a:t>
            </a:r>
            <a:endParaRPr lang="zh-CN" altLang="en-US">
              <a:solidFill>
                <a:srgbClr val="000000"/>
              </a:solidFill>
            </a:endParaRPr>
          </a:p>
        </p:txBody>
      </p:sp>
      <p:pic>
        <p:nvPicPr>
          <p:cNvPr id="28695" name="图片 91" descr="图片12.png"/>
          <p:cNvPicPr>
            <a:picLocks noChangeAspect="1" noChangeArrowheads="1"/>
          </p:cNvPicPr>
          <p:nvPr/>
        </p:nvPicPr>
        <p:blipFill>
          <a:blip r:embed="rId10"/>
          <a:srcRect/>
          <a:stretch>
            <a:fillRect/>
          </a:stretch>
        </p:blipFill>
        <p:spPr bwMode="auto">
          <a:xfrm rot="-235873">
            <a:off x="4125915" y="2483961"/>
            <a:ext cx="2973387" cy="2987747"/>
          </a:xfrm>
          <a:prstGeom prst="rect">
            <a:avLst/>
          </a:prstGeom>
          <a:noFill/>
          <a:ln w="9525">
            <a:noFill/>
            <a:miter lim="800000"/>
            <a:headEnd/>
            <a:tailEnd/>
          </a:ln>
        </p:spPr>
      </p:pic>
      <p:sp>
        <p:nvSpPr>
          <p:cNvPr id="28696" name="Rectangle 17"/>
          <p:cNvSpPr>
            <a:spLocks noChangeArrowheads="1"/>
          </p:cNvSpPr>
          <p:nvPr/>
        </p:nvSpPr>
        <p:spPr bwMode="auto">
          <a:xfrm>
            <a:off x="7672389" y="3100626"/>
            <a:ext cx="859382" cy="369268"/>
          </a:xfrm>
          <a:prstGeom prst="rect">
            <a:avLst/>
          </a:prstGeom>
          <a:noFill/>
          <a:ln w="9525">
            <a:noFill/>
            <a:miter lim="800000"/>
            <a:headEnd/>
            <a:tailEnd/>
          </a:ln>
        </p:spPr>
        <p:txBody>
          <a:bodyPr wrap="none">
            <a:spAutoFit/>
          </a:bodyPr>
          <a:lstStyle/>
          <a:p>
            <a:r>
              <a:rPr lang="en-US" altLang="zh-CN">
                <a:solidFill>
                  <a:srgbClr val="000000"/>
                </a:solidFill>
                <a:ea typeface="微软雅黑" pitchFamily="34" charset="-122"/>
                <a:sym typeface="Arial" pitchFamily="34" charset="0"/>
              </a:rPr>
              <a:t>SGLT2i</a:t>
            </a:r>
            <a:endParaRPr lang="en-US" altLang="zh-CN">
              <a:solidFill>
                <a:srgbClr val="000000"/>
              </a:solidFill>
            </a:endParaRPr>
          </a:p>
        </p:txBody>
      </p:sp>
      <p:sp>
        <p:nvSpPr>
          <p:cNvPr id="28697" name="Rectangle 14"/>
          <p:cNvSpPr>
            <a:spLocks noChangeArrowheads="1"/>
          </p:cNvSpPr>
          <p:nvPr/>
        </p:nvSpPr>
        <p:spPr bwMode="auto">
          <a:xfrm>
            <a:off x="4735513" y="3567750"/>
            <a:ext cx="1415526" cy="738536"/>
          </a:xfrm>
          <a:prstGeom prst="rect">
            <a:avLst/>
          </a:prstGeom>
          <a:noFill/>
          <a:ln w="9525">
            <a:noFill/>
            <a:miter lim="800000"/>
            <a:headEnd/>
            <a:tailEnd/>
          </a:ln>
        </p:spPr>
        <p:txBody>
          <a:bodyPr wrap="none">
            <a:spAutoFit/>
          </a:bodyPr>
          <a:lstStyle/>
          <a:p>
            <a:pPr algn="ctr"/>
            <a:r>
              <a:rPr lang="zh-CN" altLang="en-US" sz="2400">
                <a:solidFill>
                  <a:srgbClr val="000000"/>
                </a:solidFill>
                <a:ea typeface="微软雅黑" pitchFamily="34" charset="-122"/>
                <a:sym typeface="Arial" pitchFamily="34" charset="0"/>
              </a:rPr>
              <a:t>二甲双胍</a:t>
            </a:r>
          </a:p>
          <a:p>
            <a:pPr algn="ctr"/>
            <a:r>
              <a:rPr lang="en-US" altLang="zh-CN">
                <a:solidFill>
                  <a:srgbClr val="000000"/>
                </a:solidFill>
                <a:ea typeface="微软雅黑" pitchFamily="34" charset="-122"/>
                <a:sym typeface="Arial" pitchFamily="34" charset="0"/>
              </a:rPr>
              <a:t>TZDs</a:t>
            </a:r>
            <a:endParaRPr lang="zh-CN" altLang="en-US">
              <a:solidFill>
                <a:srgbClr val="000000"/>
              </a:solidFill>
            </a:endParaRPr>
          </a:p>
        </p:txBody>
      </p:sp>
    </p:spTree>
    <p:extLst>
      <p:ext uri="{BB962C8B-B14F-4D97-AF65-F5344CB8AC3E}">
        <p14:creationId xmlns:p14="http://schemas.microsoft.com/office/powerpoint/2010/main" val="9893136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30896" y="188640"/>
            <a:ext cx="5588602" cy="634818"/>
          </a:xfrm>
        </p:spPr>
        <p:txBody>
          <a:bodyPr>
            <a:normAutofit/>
          </a:bodyPr>
          <a:lstStyle/>
          <a:p>
            <a:r>
              <a:rPr lang="zh-CN" altLang="en-US" sz="3199" dirty="0"/>
              <a:t>口服降糖药分类</a:t>
            </a:r>
          </a:p>
        </p:txBody>
      </p:sp>
      <p:grpSp>
        <p:nvGrpSpPr>
          <p:cNvPr id="4" name="组合 22"/>
          <p:cNvGrpSpPr/>
          <p:nvPr/>
        </p:nvGrpSpPr>
        <p:grpSpPr>
          <a:xfrm>
            <a:off x="2096168" y="2236883"/>
            <a:ext cx="8329133" cy="2921141"/>
            <a:chOff x="167056" y="165928"/>
            <a:chExt cx="8678848" cy="3243736"/>
          </a:xfrm>
        </p:grpSpPr>
        <p:grpSp>
          <p:nvGrpSpPr>
            <p:cNvPr id="5" name="组合 3"/>
            <p:cNvGrpSpPr/>
            <p:nvPr/>
          </p:nvGrpSpPr>
          <p:grpSpPr>
            <a:xfrm>
              <a:off x="167056" y="165928"/>
              <a:ext cx="8678848" cy="3243736"/>
              <a:chOff x="167056" y="165928"/>
              <a:chExt cx="8678848" cy="3243736"/>
            </a:xfrm>
          </p:grpSpPr>
          <p:sp>
            <p:nvSpPr>
              <p:cNvPr id="7" name="椭圆 4"/>
              <p:cNvSpPr/>
              <p:nvPr/>
            </p:nvSpPr>
            <p:spPr>
              <a:xfrm>
                <a:off x="7457699" y="287621"/>
                <a:ext cx="1388205" cy="1387941"/>
              </a:xfrm>
              <a:prstGeom prst="ellipse">
                <a:avLst/>
              </a:prstGeom>
              <a:solidFill>
                <a:schemeClr val="accent2"/>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8" name="任意多边形 5"/>
              <p:cNvGrpSpPr/>
              <p:nvPr/>
            </p:nvGrpSpPr>
            <p:grpSpPr>
              <a:xfrm>
                <a:off x="7504441" y="333894"/>
                <a:ext cx="1295601" cy="1295396"/>
                <a:chOff x="-1" y="0"/>
                <a:chExt cx="1295600" cy="1295394"/>
              </a:xfrm>
            </p:grpSpPr>
            <p:sp>
              <p:nvSpPr>
                <p:cNvPr id="34" name="椭圆"/>
                <p:cNvSpPr/>
                <p:nvPr/>
              </p:nvSpPr>
              <p:spPr>
                <a:xfrm>
                  <a:off x="-1" y="0"/>
                  <a:ext cx="1295600" cy="1295394"/>
                </a:xfrm>
                <a:prstGeom prst="ellipse">
                  <a:avLst/>
                </a:prstGeom>
                <a:solidFill>
                  <a:srgbClr val="FFFFFF">
                    <a:alpha val="90000"/>
                  </a:srgbClr>
                </a:solidFill>
                <a:ln w="12700" cap="flat">
                  <a:solidFill>
                    <a:schemeClr val="accent2"/>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35" name="SGLT2抑制剂"/>
                <p:cNvSpPr txBox="1"/>
                <p:nvPr/>
              </p:nvSpPr>
              <p:spPr>
                <a:xfrm>
                  <a:off x="-1" y="82744"/>
                  <a:ext cx="1295600" cy="10870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0454" tIns="210454" rIns="210454" bIns="210454" numCol="1" anchor="ctr">
                  <a:spAutoFit/>
                </a:bodyPr>
                <a:lstStyle/>
                <a:p>
                  <a:pPr algn="ctr" defTabSz="888822">
                    <a:lnSpc>
                      <a:spcPct val="90000"/>
                    </a:lnSpc>
                    <a:spcBef>
                      <a:spcPts val="800"/>
                    </a:spcBef>
                    <a:defRPr sz="2000">
                      <a:solidFill>
                        <a:srgbClr val="C00000"/>
                      </a:solidFill>
                      <a:latin typeface="微软雅黑"/>
                      <a:ea typeface="微软雅黑"/>
                      <a:cs typeface="微软雅黑"/>
                      <a:sym typeface="微软雅黑"/>
                    </a:defRPr>
                  </a:pPr>
                  <a:r>
                    <a:rPr sz="2000">
                      <a:latin typeface="Microsoft YaHei" charset="-122"/>
                      <a:ea typeface="Microsoft YaHei" charset="-122"/>
                      <a:cs typeface="Microsoft YaHei" charset="-122"/>
                    </a:rPr>
                    <a:t>SGLT2抑制剂</a:t>
                  </a:r>
                </a:p>
              </p:txBody>
            </p:sp>
          </p:grpSp>
          <p:sp>
            <p:nvSpPr>
              <p:cNvPr id="9" name="泪滴形 6"/>
              <p:cNvSpPr/>
              <p:nvPr/>
            </p:nvSpPr>
            <p:spPr>
              <a:xfrm rot="2700000">
                <a:off x="6023731"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DC7A4B"/>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0" name="任意多边形 7"/>
              <p:cNvGrpSpPr/>
              <p:nvPr/>
            </p:nvGrpSpPr>
            <p:grpSpPr>
              <a:xfrm>
                <a:off x="6070375" y="333894"/>
                <a:ext cx="1295601" cy="1295396"/>
                <a:chOff x="-1" y="0"/>
                <a:chExt cx="1295600" cy="1295394"/>
              </a:xfrm>
            </p:grpSpPr>
            <p:sp>
              <p:nvSpPr>
                <p:cNvPr id="32" name="椭圆"/>
                <p:cNvSpPr/>
                <p:nvPr/>
              </p:nvSpPr>
              <p:spPr>
                <a:xfrm>
                  <a:off x="-1" y="0"/>
                  <a:ext cx="1295600" cy="1295394"/>
                </a:xfrm>
                <a:prstGeom prst="ellipse">
                  <a:avLst/>
                </a:prstGeom>
                <a:solidFill>
                  <a:srgbClr val="FFFFFF">
                    <a:alpha val="90000"/>
                  </a:srgbClr>
                </a:solidFill>
                <a:ln w="12700" cap="flat">
                  <a:solidFill>
                    <a:srgbClr val="DC7A4B"/>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33" name="DPP-4抑制剂"/>
                <p:cNvSpPr txBox="1"/>
                <p:nvPr/>
              </p:nvSpPr>
              <p:spPr>
                <a:xfrm>
                  <a:off x="-1" y="82744"/>
                  <a:ext cx="1295600" cy="10870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0454" tIns="210454" rIns="210454" bIns="210454"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a:latin typeface="Microsoft YaHei" charset="-122"/>
                      <a:ea typeface="Microsoft YaHei" charset="-122"/>
                      <a:cs typeface="Microsoft YaHei" charset="-122"/>
                    </a:rPr>
                    <a:t>DPP-4抑制剂</a:t>
                  </a:r>
                </a:p>
              </p:txBody>
            </p:sp>
          </p:grpSp>
          <p:sp>
            <p:nvSpPr>
              <p:cNvPr id="11" name="任意多边形 8"/>
              <p:cNvSpPr txBox="1"/>
              <p:nvPr/>
            </p:nvSpPr>
            <p:spPr>
              <a:xfrm>
                <a:off x="6070376" y="1701132"/>
                <a:ext cx="1434066" cy="10934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减少体内GLP-1 的分解</a:t>
                </a:r>
              </a:p>
            </p:txBody>
          </p:sp>
          <p:sp>
            <p:nvSpPr>
              <p:cNvPr id="12" name="泪滴形 9"/>
              <p:cNvSpPr/>
              <p:nvPr/>
            </p:nvSpPr>
            <p:spPr>
              <a:xfrm rot="2700000">
                <a:off x="4589664"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CC7D64"/>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3" name="任意多边形 10"/>
              <p:cNvGrpSpPr/>
              <p:nvPr/>
            </p:nvGrpSpPr>
            <p:grpSpPr>
              <a:xfrm>
                <a:off x="4636310" y="222584"/>
                <a:ext cx="1295600" cy="1406707"/>
                <a:chOff x="0" y="-50676"/>
                <a:chExt cx="1295599" cy="1406705"/>
              </a:xfrm>
            </p:grpSpPr>
            <p:sp>
              <p:nvSpPr>
                <p:cNvPr id="30" name="椭圆"/>
                <p:cNvSpPr/>
                <p:nvPr/>
              </p:nvSpPr>
              <p:spPr>
                <a:xfrm>
                  <a:off x="0" y="60634"/>
                  <a:ext cx="1295599" cy="1295395"/>
                </a:xfrm>
                <a:prstGeom prst="ellipse">
                  <a:avLst/>
                </a:prstGeom>
                <a:solidFill>
                  <a:srgbClr val="FFFFFF">
                    <a:alpha val="90000"/>
                  </a:srgbClr>
                </a:solidFill>
                <a:ln w="12700" cap="flat">
                  <a:solidFill>
                    <a:srgbClr val="CC7D64"/>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31" name="α-糖苷酶抑制剂"/>
                <p:cNvSpPr txBox="1"/>
                <p:nvPr/>
              </p:nvSpPr>
              <p:spPr>
                <a:xfrm>
                  <a:off x="0" y="-50676"/>
                  <a:ext cx="1295599" cy="13945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0454" tIns="210454" rIns="210454" bIns="210454"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a:latin typeface="Microsoft YaHei" charset="-122"/>
                      <a:ea typeface="Microsoft YaHei" charset="-122"/>
                      <a:cs typeface="Microsoft YaHei" charset="-122"/>
                    </a:rPr>
                    <a:t>α-糖苷酶抑制剂</a:t>
                  </a:r>
                </a:p>
              </p:txBody>
            </p:sp>
          </p:grpSp>
          <p:sp>
            <p:nvSpPr>
              <p:cNvPr id="14" name="任意多边形 11"/>
              <p:cNvSpPr txBox="1"/>
              <p:nvPr/>
            </p:nvSpPr>
            <p:spPr>
              <a:xfrm>
                <a:off x="4636310" y="1701132"/>
                <a:ext cx="1434066" cy="17085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延缓碳水化合物在肠道的消化吸收</a:t>
                </a:r>
              </a:p>
            </p:txBody>
          </p:sp>
          <p:sp>
            <p:nvSpPr>
              <p:cNvPr id="15" name="泪滴形 12"/>
              <p:cNvSpPr/>
              <p:nvPr/>
            </p:nvSpPr>
            <p:spPr>
              <a:xfrm rot="2700000">
                <a:off x="3155598"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BD867B"/>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6" name="任意多边形 13"/>
              <p:cNvGrpSpPr/>
              <p:nvPr/>
            </p:nvGrpSpPr>
            <p:grpSpPr>
              <a:xfrm>
                <a:off x="3202243" y="333894"/>
                <a:ext cx="1295601" cy="1295396"/>
                <a:chOff x="-1" y="0"/>
                <a:chExt cx="1295600" cy="1295394"/>
              </a:xfrm>
            </p:grpSpPr>
            <p:sp>
              <p:nvSpPr>
                <p:cNvPr id="28" name="椭圆"/>
                <p:cNvSpPr/>
                <p:nvPr/>
              </p:nvSpPr>
              <p:spPr>
                <a:xfrm>
                  <a:off x="-1" y="0"/>
                  <a:ext cx="1295600" cy="1295394"/>
                </a:xfrm>
                <a:prstGeom prst="ellipse">
                  <a:avLst/>
                </a:prstGeom>
                <a:solidFill>
                  <a:srgbClr val="FFFFFF">
                    <a:alpha val="90000"/>
                  </a:srgbClr>
                </a:solidFill>
                <a:ln w="12700" cap="flat">
                  <a:solidFill>
                    <a:srgbClr val="BD867B"/>
                  </a:solidFill>
                  <a:prstDash val="solid"/>
                  <a:miter lim="800000"/>
                </a:ln>
                <a:effectLst/>
              </p:spPr>
              <p:txBody>
                <a:bodyPr wrap="square" lIns="45711" tIns="45711" rIns="45711" bIns="45711" numCol="1" anchor="ctr">
                  <a:noAutofit/>
                </a:bodyPr>
                <a:lstStyle/>
                <a:p>
                  <a:pPr algn="ctr" defTabSz="888822">
                    <a:lnSpc>
                      <a:spcPct val="90000"/>
                    </a:lnSpc>
                    <a:spcBef>
                      <a:spcPts val="700"/>
                    </a:spcBef>
                    <a:defRPr sz="2000">
                      <a:latin typeface="微软雅黑"/>
                      <a:ea typeface="微软雅黑"/>
                      <a:cs typeface="微软雅黑"/>
                      <a:sym typeface="微软雅黑"/>
                    </a:defRPr>
                  </a:pPr>
                  <a:endParaRPr sz="2000">
                    <a:latin typeface="Microsoft YaHei" charset="-122"/>
                    <a:ea typeface="Microsoft YaHei" charset="-122"/>
                    <a:cs typeface="Microsoft YaHei" charset="-122"/>
                  </a:endParaRPr>
                </a:p>
              </p:txBody>
            </p:sp>
            <p:sp>
              <p:nvSpPr>
                <p:cNvPr id="29" name="TZDs"/>
                <p:cNvSpPr txBox="1"/>
                <p:nvPr/>
              </p:nvSpPr>
              <p:spPr>
                <a:xfrm>
                  <a:off x="-1" y="258807"/>
                  <a:ext cx="1295600" cy="7777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09693" tIns="209693" rIns="209693" bIns="209693" numCol="1" anchor="ctr">
                  <a:spAutoFit/>
                </a:bodyPr>
                <a:lstStyle>
                  <a:lvl1pPr algn="ctr" defTabSz="889000">
                    <a:lnSpc>
                      <a:spcPct val="90000"/>
                    </a:lnSpc>
                    <a:spcBef>
                      <a:spcPts val="800"/>
                    </a:spcBef>
                    <a:defRPr sz="2000">
                      <a:latin typeface="微软雅黑"/>
                      <a:ea typeface="微软雅黑"/>
                      <a:cs typeface="微软雅黑"/>
                      <a:sym typeface="微软雅黑"/>
                    </a:defRPr>
                  </a:lvl1pPr>
                </a:lstStyle>
                <a:p>
                  <a:r>
                    <a:rPr>
                      <a:latin typeface="Microsoft YaHei" charset="-122"/>
                      <a:ea typeface="Microsoft YaHei" charset="-122"/>
                      <a:cs typeface="Microsoft YaHei" charset="-122"/>
                    </a:rPr>
                    <a:t>TZDs</a:t>
                  </a:r>
                </a:p>
              </p:txBody>
            </p:sp>
          </p:grpSp>
          <p:sp>
            <p:nvSpPr>
              <p:cNvPr id="17" name="任意多边形 14"/>
              <p:cNvSpPr txBox="1"/>
              <p:nvPr/>
            </p:nvSpPr>
            <p:spPr>
              <a:xfrm>
                <a:off x="3202245" y="1701132"/>
                <a:ext cx="1553905" cy="785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改善胰岛素抵抗</a:t>
                </a:r>
              </a:p>
            </p:txBody>
          </p:sp>
          <p:sp>
            <p:nvSpPr>
              <p:cNvPr id="18" name="泪滴形 15"/>
              <p:cNvSpPr/>
              <p:nvPr/>
            </p:nvSpPr>
            <p:spPr>
              <a:xfrm rot="2700000">
                <a:off x="1721532"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B09391"/>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9" name="任意多边形 16"/>
              <p:cNvGrpSpPr/>
              <p:nvPr/>
            </p:nvGrpSpPr>
            <p:grpSpPr>
              <a:xfrm>
                <a:off x="1768178" y="165928"/>
                <a:ext cx="1295600" cy="1506757"/>
                <a:chOff x="0" y="-54754"/>
                <a:chExt cx="1295599" cy="1506755"/>
              </a:xfrm>
            </p:grpSpPr>
            <p:sp>
              <p:nvSpPr>
                <p:cNvPr id="26" name="椭圆"/>
                <p:cNvSpPr/>
                <p:nvPr/>
              </p:nvSpPr>
              <p:spPr>
                <a:xfrm>
                  <a:off x="0" y="113211"/>
                  <a:ext cx="1295599" cy="1295395"/>
                </a:xfrm>
                <a:prstGeom prst="ellipse">
                  <a:avLst/>
                </a:prstGeom>
                <a:solidFill>
                  <a:srgbClr val="FFFFFF">
                    <a:alpha val="90000"/>
                  </a:srgbClr>
                </a:solidFill>
                <a:ln w="12700" cap="flat">
                  <a:solidFill>
                    <a:srgbClr val="B09391"/>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27" name="磺脲类…"/>
                <p:cNvSpPr txBox="1"/>
                <p:nvPr/>
              </p:nvSpPr>
              <p:spPr>
                <a:xfrm>
                  <a:off x="0" y="-54754"/>
                  <a:ext cx="1295599" cy="15067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09693" tIns="209693" rIns="209693" bIns="209693"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磺脲类</a:t>
                  </a:r>
                </a:p>
                <a:p>
                  <a:pPr algn="ctr" defTabSz="888822">
                    <a:lnSpc>
                      <a:spcPct val="90000"/>
                    </a:lnSpc>
                    <a:spcBef>
                      <a:spcPts val="800"/>
                    </a:spcBef>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格列奈类</a:t>
                  </a:r>
                </a:p>
              </p:txBody>
            </p:sp>
          </p:grpSp>
          <p:sp>
            <p:nvSpPr>
              <p:cNvPr id="20" name="任意多边形 17"/>
              <p:cNvSpPr txBox="1"/>
              <p:nvPr/>
            </p:nvSpPr>
            <p:spPr>
              <a:xfrm>
                <a:off x="1721434" y="1701132"/>
                <a:ext cx="1555735" cy="785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促进胰岛素分泌</a:t>
                </a:r>
              </a:p>
            </p:txBody>
          </p:sp>
          <p:sp>
            <p:nvSpPr>
              <p:cNvPr id="21" name="泪滴形 18"/>
              <p:cNvSpPr/>
              <p:nvPr/>
            </p:nvSpPr>
            <p:spPr>
              <a:xfrm rot="2700000">
                <a:off x="287465"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3"/>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22" name="任意多边形 19"/>
              <p:cNvGrpSpPr/>
              <p:nvPr/>
            </p:nvGrpSpPr>
            <p:grpSpPr>
              <a:xfrm>
                <a:off x="333229" y="333894"/>
                <a:ext cx="1295601" cy="1295396"/>
                <a:chOff x="-1" y="0"/>
                <a:chExt cx="1295600" cy="1295394"/>
              </a:xfrm>
            </p:grpSpPr>
            <p:sp>
              <p:nvSpPr>
                <p:cNvPr id="24" name="椭圆"/>
                <p:cNvSpPr/>
                <p:nvPr/>
              </p:nvSpPr>
              <p:spPr>
                <a:xfrm>
                  <a:off x="-1" y="0"/>
                  <a:ext cx="1295600" cy="1295394"/>
                </a:xfrm>
                <a:prstGeom prst="ellipse">
                  <a:avLst/>
                </a:prstGeom>
                <a:solidFill>
                  <a:srgbClr val="FFFFFF">
                    <a:alpha val="90000"/>
                  </a:srgbClr>
                </a:solidFill>
                <a:ln w="12700" cap="flat">
                  <a:solidFill>
                    <a:schemeClr val="accent3"/>
                  </a:solidFill>
                  <a:prstDash val="solid"/>
                  <a:miter lim="800000"/>
                </a:ln>
                <a:effectLst/>
              </p:spPr>
              <p:txBody>
                <a:bodyPr wrap="square" lIns="45711" tIns="45711" rIns="45711" bIns="45711" numCol="1" anchor="ctr">
                  <a:noAutofit/>
                </a:bodyPr>
                <a:lstStyle/>
                <a:p>
                  <a:pPr algn="ctr" defTabSz="888822">
                    <a:lnSpc>
                      <a:spcPct val="90000"/>
                    </a:lnSpc>
                    <a:spcBef>
                      <a:spcPts val="700"/>
                    </a:spcBef>
                    <a:defRPr sz="2000">
                      <a:latin typeface="微软雅黑"/>
                      <a:ea typeface="微软雅黑"/>
                      <a:cs typeface="微软雅黑"/>
                      <a:sym typeface="微软雅黑"/>
                    </a:defRPr>
                  </a:pPr>
                  <a:endParaRPr sz="2000">
                    <a:latin typeface="Microsoft YaHei" charset="-122"/>
                    <a:ea typeface="Microsoft YaHei" charset="-122"/>
                    <a:cs typeface="Microsoft YaHei" charset="-122"/>
                  </a:endParaRPr>
                </a:p>
              </p:txBody>
            </p:sp>
            <p:sp>
              <p:nvSpPr>
                <p:cNvPr id="25" name="双胍类"/>
                <p:cNvSpPr txBox="1"/>
                <p:nvPr/>
              </p:nvSpPr>
              <p:spPr>
                <a:xfrm>
                  <a:off x="-1" y="231080"/>
                  <a:ext cx="1295600" cy="7794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0454" tIns="210454" rIns="210454" bIns="210454" numCol="1" anchor="ctr">
                  <a:spAutoFit/>
                </a:bodyPr>
                <a:lstStyle>
                  <a:lvl1pPr algn="ctr" defTabSz="889000">
                    <a:lnSpc>
                      <a:spcPct val="90000"/>
                    </a:lnSpc>
                    <a:spcBef>
                      <a:spcPts val="800"/>
                    </a:spcBef>
                    <a:defRPr sz="2000">
                      <a:latin typeface="微软雅黑"/>
                      <a:ea typeface="微软雅黑"/>
                      <a:cs typeface="微软雅黑"/>
                      <a:sym typeface="微软雅黑"/>
                    </a:defRPr>
                  </a:lvl1pPr>
                </a:lstStyle>
                <a:p>
                  <a:r>
                    <a:rPr dirty="0">
                      <a:latin typeface="Microsoft YaHei" charset="-122"/>
                      <a:ea typeface="Microsoft YaHei" charset="-122"/>
                      <a:cs typeface="Microsoft YaHei" charset="-122"/>
                    </a:rPr>
                    <a:t>双胍类</a:t>
                  </a:r>
                </a:p>
              </p:txBody>
            </p:sp>
          </p:grpSp>
          <p:sp>
            <p:nvSpPr>
              <p:cNvPr id="23" name="任意多边形 20"/>
              <p:cNvSpPr txBox="1"/>
              <p:nvPr/>
            </p:nvSpPr>
            <p:spPr>
              <a:xfrm>
                <a:off x="167056" y="1701132"/>
                <a:ext cx="1434066" cy="14009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减少肝脏葡萄糖的输出</a:t>
                </a:r>
              </a:p>
            </p:txBody>
          </p:sp>
        </p:grpSp>
        <p:sp>
          <p:nvSpPr>
            <p:cNvPr id="6" name="文本框 21"/>
            <p:cNvSpPr txBox="1"/>
            <p:nvPr/>
          </p:nvSpPr>
          <p:spPr>
            <a:xfrm>
              <a:off x="7431889" y="1675561"/>
              <a:ext cx="1368153" cy="14693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1" tIns="45711" rIns="45711" bIns="45711" numCol="1" anchor="t">
              <a:spAutoFit/>
            </a:bodyPr>
            <a:lstStyle>
              <a:lvl1pPr marL="342900" indent="-342900">
                <a:buSzPct val="100000"/>
                <a:buFont typeface="Arial"/>
                <a:buChar char="•"/>
                <a:defRPr sz="2000">
                  <a:solidFill>
                    <a:srgbClr val="C00000"/>
                  </a:solidFill>
                  <a:latin typeface="微软雅黑"/>
                  <a:ea typeface="微软雅黑"/>
                  <a:cs typeface="微软雅黑"/>
                  <a:sym typeface="微软雅黑"/>
                </a:defRPr>
              </a:lvl1pPr>
            </a:lstStyle>
            <a:p>
              <a:r>
                <a:rPr>
                  <a:latin typeface="Microsoft YaHei" charset="-122"/>
                  <a:ea typeface="Microsoft YaHei" charset="-122"/>
                  <a:cs typeface="Microsoft YaHei" charset="-122"/>
                </a:rPr>
                <a:t>抑制尿液中葡萄糖的重吸收</a:t>
              </a:r>
            </a:p>
          </p:txBody>
        </p:sp>
      </p:grpSp>
      <p:sp>
        <p:nvSpPr>
          <p:cNvPr id="36" name="矩形 8">
            <a:extLst>
              <a:ext uri="{FF2B5EF4-FFF2-40B4-BE49-F238E27FC236}">
                <a16:creationId xmlns="" xmlns:a16="http://schemas.microsoft.com/office/drawing/2014/main" id="{10683BB1-CDF7-4664-9E6B-E1763376F9C1}"/>
              </a:ext>
            </a:extLst>
          </p:cNvPr>
          <p:cNvSpPr>
            <a:spLocks noChangeArrowheads="1"/>
          </p:cNvSpPr>
          <p:nvPr/>
        </p:nvSpPr>
        <p:spPr bwMode="auto">
          <a:xfrm>
            <a:off x="9504502" y="6590616"/>
            <a:ext cx="2714935" cy="246178"/>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575649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p:txBody>
          <a:bodyPr>
            <a:normAutofit/>
          </a:bodyPr>
          <a:lstStyle/>
          <a:p>
            <a:r>
              <a:rPr lang="zh-CN" altLang="en-US" sz="3199" dirty="0"/>
              <a:t>二甲双胍</a:t>
            </a:r>
          </a:p>
        </p:txBody>
      </p:sp>
      <p:sp>
        <p:nvSpPr>
          <p:cNvPr id="31746" name="内容占位符 2"/>
          <p:cNvSpPr>
            <a:spLocks noGrp="1"/>
          </p:cNvSpPr>
          <p:nvPr>
            <p:ph idx="1"/>
          </p:nvPr>
        </p:nvSpPr>
        <p:spPr>
          <a:xfrm>
            <a:off x="947639" y="1412775"/>
            <a:ext cx="10260929" cy="3744417"/>
          </a:xfrm>
        </p:spPr>
        <p:txBody>
          <a:bodyPr>
            <a:normAutofit/>
          </a:bodyPr>
          <a:lstStyle/>
          <a:p>
            <a:pPr marL="285693" indent="-285693">
              <a:lnSpc>
                <a:spcPct val="150000"/>
              </a:lnSpc>
              <a:spcBef>
                <a:spcPts val="600"/>
              </a:spcBef>
            </a:pPr>
            <a:r>
              <a:rPr lang="zh-CN" altLang="en-US" sz="2000" dirty="0"/>
              <a:t>剂量</a:t>
            </a:r>
            <a:r>
              <a:rPr lang="en-US" altLang="zh-CN" sz="2000" dirty="0"/>
              <a:t>-</a:t>
            </a:r>
            <a:r>
              <a:rPr lang="zh-CN" altLang="en-US" sz="2000" dirty="0"/>
              <a:t>效应关系，最小有效剂量</a:t>
            </a:r>
            <a:r>
              <a:rPr lang="en-US" altLang="zh-CN" sz="2000" dirty="0"/>
              <a:t>0.5g</a:t>
            </a:r>
            <a:r>
              <a:rPr lang="zh-CN" altLang="en-US" sz="2000" dirty="0"/>
              <a:t>，最佳剂量</a:t>
            </a:r>
            <a:r>
              <a:rPr lang="en-US" altLang="zh-CN" sz="2000" dirty="0"/>
              <a:t>2.0g</a:t>
            </a:r>
            <a:r>
              <a:rPr lang="zh-CN" altLang="en-US" sz="2000" dirty="0"/>
              <a:t>，最大剂量</a:t>
            </a:r>
            <a:r>
              <a:rPr lang="en-US" altLang="zh-CN" sz="2000" dirty="0"/>
              <a:t>2.55g</a:t>
            </a:r>
            <a:r>
              <a:rPr lang="zh-CN" altLang="en-US" sz="2000" dirty="0"/>
              <a:t> </a:t>
            </a:r>
            <a:endParaRPr lang="en-US" altLang="zh-CN" sz="2000" dirty="0"/>
          </a:p>
          <a:p>
            <a:pPr marL="285693" indent="-285693">
              <a:lnSpc>
                <a:spcPct val="150000"/>
              </a:lnSpc>
              <a:spcBef>
                <a:spcPts val="600"/>
              </a:spcBef>
            </a:pPr>
            <a:r>
              <a:rPr lang="zh-CN" altLang="en-US" sz="2000" dirty="0"/>
              <a:t>减少肝脏葡萄糖的输出和改善外周胰岛素抵抗</a:t>
            </a:r>
            <a:endParaRPr lang="en-US" altLang="zh-CN" sz="2000" dirty="0"/>
          </a:p>
          <a:p>
            <a:pPr marL="285693" indent="-285693">
              <a:lnSpc>
                <a:spcPct val="150000"/>
              </a:lnSpc>
              <a:spcBef>
                <a:spcPts val="600"/>
              </a:spcBef>
            </a:pPr>
            <a:r>
              <a:rPr lang="zh-CN" altLang="en-US" sz="2000" dirty="0"/>
              <a:t>二甲双胍作为</a:t>
            </a:r>
            <a:r>
              <a:rPr lang="en-US" altLang="zh-CN" sz="2000" dirty="0"/>
              <a:t>2</a:t>
            </a:r>
            <a:r>
              <a:rPr lang="zh-CN" altLang="en-US" sz="2000" dirty="0"/>
              <a:t>型糖尿病患者的一线用药和联合用药中的基础用药</a:t>
            </a:r>
            <a:endParaRPr lang="en-US" altLang="zh-CN" sz="2000" dirty="0"/>
          </a:p>
          <a:p>
            <a:pPr marL="285693" indent="-285693">
              <a:lnSpc>
                <a:spcPct val="150000"/>
              </a:lnSpc>
              <a:spcBef>
                <a:spcPts val="600"/>
              </a:spcBef>
            </a:pPr>
            <a:r>
              <a:rPr lang="en-US" altLang="zh-CN" sz="2000" dirty="0"/>
              <a:t>HbA1c</a:t>
            </a:r>
            <a:r>
              <a:rPr lang="zh-CN" altLang="en-US" sz="2000" dirty="0"/>
              <a:t>下降</a:t>
            </a:r>
            <a:r>
              <a:rPr lang="en-US" altLang="zh-CN" sz="2000" dirty="0"/>
              <a:t>1%-1.5%</a:t>
            </a:r>
          </a:p>
          <a:p>
            <a:pPr marL="285693" indent="-285693">
              <a:lnSpc>
                <a:spcPct val="150000"/>
              </a:lnSpc>
              <a:spcBef>
                <a:spcPts val="600"/>
              </a:spcBef>
            </a:pPr>
            <a:r>
              <a:rPr lang="zh-CN" altLang="en-US" sz="2000" dirty="0"/>
              <a:t>体重下降，</a:t>
            </a:r>
            <a:r>
              <a:rPr lang="en-US" altLang="zh-CN" sz="2000" dirty="0"/>
              <a:t>UKPDS</a:t>
            </a:r>
            <a:r>
              <a:rPr lang="zh-CN" altLang="en-US" sz="2000" dirty="0"/>
              <a:t>研究示减少肥胖</a:t>
            </a:r>
            <a:r>
              <a:rPr lang="en-US" altLang="zh-CN" sz="2000" dirty="0"/>
              <a:t>2</a:t>
            </a:r>
            <a:r>
              <a:rPr lang="zh-CN" altLang="en-US" sz="2000" dirty="0"/>
              <a:t>型糖尿病患者心血管事件和死亡 </a:t>
            </a:r>
            <a:endParaRPr lang="en-US" altLang="zh-CN" sz="2000" dirty="0"/>
          </a:p>
          <a:p>
            <a:pPr marL="285693" indent="-285693">
              <a:lnSpc>
                <a:spcPct val="150000"/>
              </a:lnSpc>
              <a:spcBef>
                <a:spcPts val="600"/>
              </a:spcBef>
            </a:pPr>
            <a:r>
              <a:rPr lang="zh-CN" altLang="en-US" sz="2000" dirty="0"/>
              <a:t>单用时不导致低血糖，但与胰岛素或促胰岛素分泌剂联用时可增加低血糖发生的危险性 </a:t>
            </a:r>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26682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a:xfrm>
            <a:off x="2279576" y="137877"/>
            <a:ext cx="4104456" cy="842852"/>
          </a:xfrm>
        </p:spPr>
        <p:txBody>
          <a:bodyPr>
            <a:normAutofit/>
          </a:bodyPr>
          <a:lstStyle/>
          <a:p>
            <a:r>
              <a:rPr lang="zh-CN" altLang="en-US" sz="3199" dirty="0"/>
              <a:t>二甲双胍</a:t>
            </a:r>
          </a:p>
        </p:txBody>
      </p:sp>
      <p:sp>
        <p:nvSpPr>
          <p:cNvPr id="32770" name="内容占位符 2"/>
          <p:cNvSpPr>
            <a:spLocks noGrp="1"/>
          </p:cNvSpPr>
          <p:nvPr>
            <p:ph idx="1"/>
          </p:nvPr>
        </p:nvSpPr>
        <p:spPr>
          <a:xfrm>
            <a:off x="983432" y="1268760"/>
            <a:ext cx="10585176" cy="4917429"/>
          </a:xfrm>
        </p:spPr>
        <p:txBody>
          <a:bodyPr>
            <a:normAutofit/>
          </a:bodyPr>
          <a:lstStyle/>
          <a:p>
            <a:pPr>
              <a:lnSpc>
                <a:spcPct val="150000"/>
              </a:lnSpc>
              <a:spcBef>
                <a:spcPts val="1200"/>
              </a:spcBef>
            </a:pPr>
            <a:r>
              <a:rPr lang="zh-CN" altLang="en-US" sz="2000" dirty="0"/>
              <a:t>副作用为胃肠道反应，小剂量起始、餐中或餐后服来减轻 </a:t>
            </a:r>
            <a:endParaRPr lang="en-US" altLang="zh-CN" sz="2000" dirty="0"/>
          </a:p>
          <a:p>
            <a:pPr>
              <a:lnSpc>
                <a:spcPct val="150000"/>
              </a:lnSpc>
            </a:pPr>
            <a:r>
              <a:rPr lang="zh-CN" altLang="en-US" sz="2000" dirty="0"/>
              <a:t>罕见的严重副作用是诱发乳酸酸中毒。</a:t>
            </a:r>
            <a:r>
              <a:rPr lang="zh-CN" altLang="en-US" sz="2000" dirty="0">
                <a:solidFill>
                  <a:srgbClr val="FF0000"/>
                </a:solidFill>
              </a:rPr>
              <a:t>双胍类药物禁用于肾功能不全（血肌酐水平男性</a:t>
            </a:r>
            <a:r>
              <a:rPr lang="en-US" altLang="zh-CN" sz="2000" dirty="0">
                <a:solidFill>
                  <a:srgbClr val="FF0000"/>
                </a:solidFill>
              </a:rPr>
              <a:t>&gt;1.5mg/</a:t>
            </a:r>
            <a:r>
              <a:rPr lang="en-US" altLang="zh-CN" sz="2000" dirty="0" err="1">
                <a:solidFill>
                  <a:srgbClr val="FF0000"/>
                </a:solidFill>
              </a:rPr>
              <a:t>dL</a:t>
            </a:r>
            <a:r>
              <a:rPr lang="zh-CN" altLang="en-US" sz="2000" dirty="0">
                <a:solidFill>
                  <a:srgbClr val="FF0000"/>
                </a:solidFill>
              </a:rPr>
              <a:t>，女性</a:t>
            </a:r>
            <a:r>
              <a:rPr lang="en-US" altLang="zh-CN" sz="2000" dirty="0">
                <a:solidFill>
                  <a:srgbClr val="FF0000"/>
                </a:solidFill>
              </a:rPr>
              <a:t>&gt;1.4mg/</a:t>
            </a:r>
            <a:r>
              <a:rPr lang="en-US" altLang="zh-CN" sz="2000" dirty="0" err="1">
                <a:solidFill>
                  <a:srgbClr val="FF0000"/>
                </a:solidFill>
              </a:rPr>
              <a:t>dL</a:t>
            </a:r>
            <a:r>
              <a:rPr lang="zh-CN" altLang="en-US" sz="2000" dirty="0">
                <a:solidFill>
                  <a:srgbClr val="FF0000"/>
                </a:solidFill>
              </a:rPr>
              <a:t>或肾小球滤过率</a:t>
            </a:r>
            <a:r>
              <a:rPr lang="en-US" altLang="zh-CN" sz="2000" dirty="0">
                <a:solidFill>
                  <a:srgbClr val="FF0000"/>
                </a:solidFill>
              </a:rPr>
              <a:t>&lt;45ml/min/1.73m</a:t>
            </a:r>
            <a:r>
              <a:rPr lang="en-US" altLang="zh-CN" sz="2000" baseline="30000" dirty="0">
                <a:solidFill>
                  <a:srgbClr val="FF0000"/>
                </a:solidFill>
              </a:rPr>
              <a:t>2</a:t>
            </a:r>
            <a:r>
              <a:rPr lang="zh-CN" altLang="en-US" sz="2000" dirty="0">
                <a:solidFill>
                  <a:srgbClr val="FF0000"/>
                </a:solidFill>
              </a:rPr>
              <a:t>）、肝功能不全、严重感染、缺氧或接受大手术的患者。</a:t>
            </a:r>
            <a:r>
              <a:rPr lang="zh-CN" altLang="en-US" sz="2000" dirty="0"/>
              <a:t>正在服用二甲双胍者当</a:t>
            </a:r>
            <a:r>
              <a:rPr lang="en-US" altLang="zh-CN" sz="2000" dirty="0" err="1"/>
              <a:t>eGFR</a:t>
            </a:r>
            <a:r>
              <a:rPr lang="en-US" altLang="zh-CN" sz="2000" dirty="0"/>
              <a:t> </a:t>
            </a:r>
            <a:r>
              <a:rPr lang="zh-CN" altLang="en-US" sz="2000" dirty="0"/>
              <a:t>在</a:t>
            </a:r>
            <a:r>
              <a:rPr lang="en-US" altLang="zh-CN" sz="2000" dirty="0"/>
              <a:t>45</a:t>
            </a:r>
            <a:r>
              <a:rPr lang="zh-CN" altLang="en-US" sz="2000" dirty="0"/>
              <a:t>～</a:t>
            </a:r>
            <a:r>
              <a:rPr lang="en-US" altLang="zh-CN" sz="2000" dirty="0"/>
              <a:t>59 ml/min/1.73m</a:t>
            </a:r>
            <a:r>
              <a:rPr lang="en-US" altLang="zh-CN" sz="2000" baseline="30000" dirty="0"/>
              <a:t>2</a:t>
            </a:r>
            <a:r>
              <a:rPr lang="zh-CN" altLang="en-US" sz="2000" dirty="0"/>
              <a:t>不需停用，可以适当减量继续使用。</a:t>
            </a:r>
            <a:endParaRPr lang="en-US" altLang="zh-CN" sz="2000" dirty="0"/>
          </a:p>
          <a:p>
            <a:pPr>
              <a:lnSpc>
                <a:spcPct val="150000"/>
              </a:lnSpc>
            </a:pPr>
            <a:r>
              <a:rPr lang="zh-CN" altLang="en-US" sz="2000" dirty="0"/>
              <a:t>二甲双胍与乳酸性酸中毒发生风险间的关系尚不确定</a:t>
            </a:r>
            <a:endParaRPr lang="en-US" altLang="zh-CN" sz="2000" dirty="0"/>
          </a:p>
          <a:p>
            <a:pPr>
              <a:lnSpc>
                <a:spcPct val="150000"/>
              </a:lnSpc>
            </a:pPr>
            <a:r>
              <a:rPr lang="zh-CN" altLang="en-US" sz="2000" dirty="0"/>
              <a:t>长期使用二甲双胍者应注意维生素</a:t>
            </a:r>
            <a:r>
              <a:rPr lang="en-US" altLang="zh-CN" sz="2000" dirty="0"/>
              <a:t>B12</a:t>
            </a:r>
            <a:r>
              <a:rPr lang="zh-CN" altLang="en-US" sz="2000" dirty="0"/>
              <a:t>缺乏的</a:t>
            </a:r>
            <a:r>
              <a:rPr lang="zh-CN" altLang="en-US" sz="2000" dirty="0"/>
              <a:t>可能性，每年检测一次</a:t>
            </a:r>
            <a:endParaRPr lang="en-US" altLang="zh-CN" sz="2000" dirty="0">
              <a:solidFill>
                <a:srgbClr val="FF0000"/>
              </a:solidFill>
            </a:endParaRPr>
          </a:p>
          <a:p>
            <a:pPr>
              <a:lnSpc>
                <a:spcPct val="150000"/>
              </a:lnSpc>
              <a:spcBef>
                <a:spcPts val="1200"/>
              </a:spcBef>
            </a:pPr>
            <a:r>
              <a:rPr lang="zh-CN" altLang="en-US" sz="2000" dirty="0"/>
              <a:t>在作造影检查使用碘造影剂时，应暂时停用二甲双</a:t>
            </a:r>
            <a:r>
              <a:rPr lang="zh-CN" altLang="en-US" sz="2000" dirty="0"/>
              <a:t>胍，在检查完成至少</a:t>
            </a:r>
            <a:r>
              <a:rPr lang="en-US" altLang="zh-CN" sz="2000" dirty="0"/>
              <a:t>48h</a:t>
            </a:r>
            <a:r>
              <a:rPr lang="zh-CN" altLang="en-US" sz="2000" dirty="0"/>
              <a:t>且复查肾功能无恶化后可继续使用</a:t>
            </a:r>
            <a:endParaRPr lang="en-US" altLang="zh-CN" sz="2000" dirty="0"/>
          </a:p>
          <a:p>
            <a:pPr>
              <a:lnSpc>
                <a:spcPct val="150000"/>
              </a:lnSpc>
              <a:spcBef>
                <a:spcPts val="1200"/>
              </a:spcBef>
            </a:pPr>
            <a:endParaRPr lang="zh-CN" altLang="en-US" sz="2000" dirty="0"/>
          </a:p>
          <a:p>
            <a:pPr>
              <a:lnSpc>
                <a:spcPct val="150000"/>
              </a:lnSpc>
              <a:spcBef>
                <a:spcPts val="1200"/>
              </a:spcBef>
            </a:pPr>
            <a:endParaRPr lang="zh-CN" altLang="en-US" sz="2000"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221717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幻灯片4"/>
          <p:cNvPicPr>
            <a:picLocks noChangeAspect="1" noChangeArrowheads="1"/>
          </p:cNvPicPr>
          <p:nvPr/>
        </p:nvPicPr>
        <p:blipFill>
          <a:blip r:embed="rId3"/>
          <a:srcRect/>
          <a:stretch>
            <a:fillRect/>
          </a:stretch>
        </p:blipFill>
        <p:spPr bwMode="auto">
          <a:xfrm>
            <a:off x="2127894" y="1268760"/>
            <a:ext cx="7856538" cy="4674328"/>
          </a:xfrm>
          <a:prstGeom prst="rect">
            <a:avLst/>
          </a:prstGeom>
          <a:noFill/>
          <a:ln w="9525">
            <a:noFill/>
            <a:miter lim="800000"/>
            <a:headEnd/>
            <a:tailEnd/>
          </a:ln>
        </p:spPr>
      </p:pic>
      <p:sp>
        <p:nvSpPr>
          <p:cNvPr id="34819" name="Text Box 4"/>
          <p:cNvSpPr txBox="1">
            <a:spLocks noChangeArrowheads="1"/>
          </p:cNvSpPr>
          <p:nvPr/>
        </p:nvSpPr>
        <p:spPr bwMode="auto">
          <a:xfrm>
            <a:off x="2932757" y="1553970"/>
            <a:ext cx="1210378" cy="400041"/>
          </a:xfrm>
          <a:prstGeom prst="rect">
            <a:avLst/>
          </a:prstGeom>
          <a:noFill/>
          <a:ln w="9525">
            <a:noFill/>
            <a:miter lim="800000"/>
            <a:headEnd/>
            <a:tailEnd/>
          </a:ln>
        </p:spPr>
        <p:txBody>
          <a:bodyPr wrap="none">
            <a:spAutoFit/>
          </a:bodyPr>
          <a:lstStyle/>
          <a:p>
            <a:pPr eaLnBrk="0" hangingPunct="0"/>
            <a:r>
              <a:rPr kumimoji="1" lang="zh-CN" altLang="en-US" sz="2000">
                <a:solidFill>
                  <a:schemeClr val="bg1"/>
                </a:solidFill>
                <a:latin typeface="Times New Roman" pitchFamily="18" charset="0"/>
              </a:rPr>
              <a:t>那格列奈</a:t>
            </a:r>
          </a:p>
        </p:txBody>
      </p:sp>
      <p:sp>
        <p:nvSpPr>
          <p:cNvPr id="34820" name="Text Box 5"/>
          <p:cNvSpPr txBox="1">
            <a:spLocks noChangeArrowheads="1"/>
          </p:cNvSpPr>
          <p:nvPr/>
        </p:nvSpPr>
        <p:spPr bwMode="auto">
          <a:xfrm>
            <a:off x="3913833" y="1274927"/>
            <a:ext cx="2079054" cy="400041"/>
          </a:xfrm>
          <a:prstGeom prst="rect">
            <a:avLst/>
          </a:prstGeom>
          <a:noFill/>
          <a:ln w="9525">
            <a:noFill/>
            <a:miter lim="800000"/>
            <a:headEnd/>
            <a:tailEnd/>
          </a:ln>
        </p:spPr>
        <p:txBody>
          <a:bodyPr wrap="none">
            <a:spAutoFit/>
          </a:bodyPr>
          <a:lstStyle/>
          <a:p>
            <a:pPr eaLnBrk="0" hangingPunct="0"/>
            <a:r>
              <a:rPr kumimoji="1" lang="zh-CN" altLang="en-US" sz="2000">
                <a:solidFill>
                  <a:schemeClr val="bg1"/>
                </a:solidFill>
                <a:latin typeface="Times New Roman" pitchFamily="18" charset="0"/>
              </a:rPr>
              <a:t>瑞格列奈 </a:t>
            </a:r>
            <a:r>
              <a:rPr kumimoji="1" lang="en-US" altLang="zh-CN" sz="2000">
                <a:solidFill>
                  <a:schemeClr val="bg1"/>
                </a:solidFill>
                <a:latin typeface="Times New Roman" pitchFamily="18" charset="0"/>
              </a:rPr>
              <a:t>(36 kD)</a:t>
            </a:r>
          </a:p>
        </p:txBody>
      </p:sp>
      <p:sp>
        <p:nvSpPr>
          <p:cNvPr id="34821" name="Text Box 6"/>
          <p:cNvSpPr txBox="1">
            <a:spLocks noChangeArrowheads="1"/>
          </p:cNvSpPr>
          <p:nvPr/>
        </p:nvSpPr>
        <p:spPr bwMode="auto">
          <a:xfrm>
            <a:off x="2850208" y="2836633"/>
            <a:ext cx="1800180" cy="369268"/>
          </a:xfrm>
          <a:prstGeom prst="rect">
            <a:avLst/>
          </a:prstGeom>
          <a:noFill/>
          <a:ln w="9525">
            <a:noFill/>
            <a:miter lim="800000"/>
            <a:headEnd/>
            <a:tailEnd/>
          </a:ln>
        </p:spPr>
        <p:txBody>
          <a:bodyPr wrap="none">
            <a:spAutoFit/>
          </a:bodyPr>
          <a:lstStyle/>
          <a:p>
            <a:pPr eaLnBrk="0" hangingPunct="0"/>
            <a:r>
              <a:rPr kumimoji="1" lang="zh-CN" altLang="en-US">
                <a:solidFill>
                  <a:schemeClr val="bg1"/>
                </a:solidFill>
                <a:latin typeface="Times New Roman" pitchFamily="18" charset="0"/>
              </a:rPr>
              <a:t>磺脲类药物受体</a:t>
            </a:r>
          </a:p>
        </p:txBody>
      </p:sp>
      <p:sp>
        <p:nvSpPr>
          <p:cNvPr id="34822" name="Text Box 7"/>
          <p:cNvSpPr txBox="1">
            <a:spLocks noChangeArrowheads="1"/>
          </p:cNvSpPr>
          <p:nvPr/>
        </p:nvSpPr>
        <p:spPr bwMode="auto">
          <a:xfrm>
            <a:off x="5641034" y="2836633"/>
            <a:ext cx="1800180" cy="369268"/>
          </a:xfrm>
          <a:prstGeom prst="rect">
            <a:avLst/>
          </a:prstGeom>
          <a:noFill/>
          <a:ln w="9525">
            <a:noFill/>
            <a:miter lim="800000"/>
            <a:headEnd/>
            <a:tailEnd/>
          </a:ln>
        </p:spPr>
        <p:txBody>
          <a:bodyPr wrap="none">
            <a:spAutoFit/>
          </a:bodyPr>
          <a:lstStyle/>
          <a:p>
            <a:pPr eaLnBrk="0" hangingPunct="0"/>
            <a:r>
              <a:rPr kumimoji="1" lang="zh-CN" altLang="en-US">
                <a:solidFill>
                  <a:schemeClr val="bg1"/>
                </a:solidFill>
                <a:latin typeface="Times New Roman" pitchFamily="18" charset="0"/>
              </a:rPr>
              <a:t>磺脲类药物受体</a:t>
            </a:r>
          </a:p>
        </p:txBody>
      </p:sp>
      <p:sp>
        <p:nvSpPr>
          <p:cNvPr id="34823" name="Text Box 8"/>
          <p:cNvSpPr txBox="1">
            <a:spLocks noChangeArrowheads="1"/>
          </p:cNvSpPr>
          <p:nvPr/>
        </p:nvSpPr>
        <p:spPr bwMode="auto">
          <a:xfrm>
            <a:off x="6422082" y="1712761"/>
            <a:ext cx="1107804"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去极化</a:t>
            </a:r>
          </a:p>
        </p:txBody>
      </p:sp>
      <p:sp>
        <p:nvSpPr>
          <p:cNvPr id="34824" name="Text Box 9"/>
          <p:cNvSpPr txBox="1">
            <a:spLocks noChangeArrowheads="1"/>
          </p:cNvSpPr>
          <p:nvPr/>
        </p:nvSpPr>
        <p:spPr bwMode="auto">
          <a:xfrm>
            <a:off x="4123383" y="4154758"/>
            <a:ext cx="732318" cy="461585"/>
          </a:xfrm>
          <a:prstGeom prst="rect">
            <a:avLst/>
          </a:prstGeom>
          <a:noFill/>
          <a:ln w="9525">
            <a:noFill/>
            <a:miter lim="800000"/>
            <a:headEnd/>
            <a:tailEnd/>
          </a:ln>
        </p:spPr>
        <p:txBody>
          <a:bodyPr wrap="none">
            <a:spAutoFit/>
          </a:bodyPr>
          <a:lstStyle/>
          <a:p>
            <a:pPr eaLnBrk="0" hangingPunct="0"/>
            <a:r>
              <a:rPr kumimoji="1" lang="en-US" altLang="zh-CN" sz="2400">
                <a:solidFill>
                  <a:schemeClr val="bg1"/>
                </a:solidFill>
                <a:latin typeface="Times New Roman" pitchFamily="18" charset="0"/>
              </a:rPr>
              <a:t>ATP</a:t>
            </a:r>
          </a:p>
        </p:txBody>
      </p:sp>
      <p:sp>
        <p:nvSpPr>
          <p:cNvPr id="34825" name="Text Box 10"/>
          <p:cNvSpPr txBox="1">
            <a:spLocks noChangeArrowheads="1"/>
          </p:cNvSpPr>
          <p:nvPr/>
        </p:nvSpPr>
        <p:spPr bwMode="auto">
          <a:xfrm>
            <a:off x="3339159" y="4524758"/>
            <a:ext cx="2792267"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格列美脲（</a:t>
            </a:r>
            <a:r>
              <a:rPr kumimoji="1" lang="en-US" altLang="zh-CN" sz="2400">
                <a:solidFill>
                  <a:schemeClr val="bg1"/>
                </a:solidFill>
                <a:latin typeface="Times New Roman" pitchFamily="18" charset="0"/>
              </a:rPr>
              <a:t>65 kD</a:t>
            </a:r>
            <a:r>
              <a:rPr kumimoji="1" lang="zh-CN" altLang="en-US" sz="2400">
                <a:solidFill>
                  <a:schemeClr val="bg1"/>
                </a:solidFill>
                <a:latin typeface="Times New Roman" pitchFamily="18" charset="0"/>
              </a:rPr>
              <a:t>）</a:t>
            </a:r>
          </a:p>
        </p:txBody>
      </p:sp>
      <p:sp>
        <p:nvSpPr>
          <p:cNvPr id="34826" name="Text Box 11"/>
          <p:cNvSpPr txBox="1">
            <a:spLocks noChangeArrowheads="1"/>
          </p:cNvSpPr>
          <p:nvPr/>
        </p:nvSpPr>
        <p:spPr bwMode="auto">
          <a:xfrm>
            <a:off x="2932758" y="4968758"/>
            <a:ext cx="2946129"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格列本脲（</a:t>
            </a:r>
            <a:r>
              <a:rPr kumimoji="1" lang="en-US" altLang="zh-CN" sz="2400">
                <a:solidFill>
                  <a:schemeClr val="bg1"/>
                </a:solidFill>
                <a:latin typeface="Times New Roman" pitchFamily="18" charset="0"/>
              </a:rPr>
              <a:t>140 kD</a:t>
            </a:r>
            <a:r>
              <a:rPr kumimoji="1" lang="zh-CN" altLang="en-US" sz="2400">
                <a:solidFill>
                  <a:schemeClr val="bg1"/>
                </a:solidFill>
                <a:latin typeface="Times New Roman" pitchFamily="18" charset="0"/>
              </a:rPr>
              <a:t>）</a:t>
            </a:r>
          </a:p>
        </p:txBody>
      </p:sp>
      <p:sp>
        <p:nvSpPr>
          <p:cNvPr id="34827" name="Text Box 12"/>
          <p:cNvSpPr txBox="1">
            <a:spLocks noChangeArrowheads="1"/>
          </p:cNvSpPr>
          <p:nvPr/>
        </p:nvSpPr>
        <p:spPr bwMode="auto">
          <a:xfrm>
            <a:off x="4666308" y="1566303"/>
            <a:ext cx="910669" cy="400041"/>
          </a:xfrm>
          <a:prstGeom prst="rect">
            <a:avLst/>
          </a:prstGeom>
          <a:noFill/>
          <a:ln w="9525">
            <a:noFill/>
            <a:miter lim="800000"/>
            <a:headEnd/>
            <a:tailEnd/>
          </a:ln>
        </p:spPr>
        <p:txBody>
          <a:bodyPr wrap="none">
            <a:spAutoFit/>
          </a:bodyPr>
          <a:lstStyle/>
          <a:p>
            <a:pPr eaLnBrk="0" hangingPunct="0"/>
            <a:r>
              <a:rPr kumimoji="1" lang="en-US" altLang="zh-CN" sz="2000">
                <a:solidFill>
                  <a:schemeClr val="bg1"/>
                </a:solidFill>
                <a:latin typeface="Times New Roman" pitchFamily="18" charset="0"/>
              </a:rPr>
              <a:t>Kir 6.2</a:t>
            </a:r>
          </a:p>
        </p:txBody>
      </p:sp>
      <p:sp>
        <p:nvSpPr>
          <p:cNvPr id="2" name="标题 1"/>
          <p:cNvSpPr>
            <a:spLocks noGrp="1"/>
          </p:cNvSpPr>
          <p:nvPr>
            <p:ph type="title"/>
          </p:nvPr>
        </p:nvSpPr>
        <p:spPr/>
        <p:txBody>
          <a:bodyPr>
            <a:normAutofit/>
          </a:bodyPr>
          <a:lstStyle/>
          <a:p>
            <a:r>
              <a:rPr kumimoji="1" lang="zh-CN" altLang="en-US" sz="3200" dirty="0"/>
              <a:t>磺脲类药物受体</a:t>
            </a:r>
            <a:endParaRPr kumimoji="1" lang="zh-CN" altLang="en-US" sz="3200" dirty="0"/>
          </a:p>
        </p:txBody>
      </p:sp>
    </p:spTree>
    <p:extLst>
      <p:ext uri="{BB962C8B-B14F-4D97-AF65-F5344CB8AC3E}">
        <p14:creationId xmlns:p14="http://schemas.microsoft.com/office/powerpoint/2010/main" val="7025858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1"/>
          <p:cNvSpPr>
            <a:spLocks noGrp="1"/>
          </p:cNvSpPr>
          <p:nvPr>
            <p:ph type="title"/>
          </p:nvPr>
        </p:nvSpPr>
        <p:spPr/>
        <p:txBody>
          <a:bodyPr>
            <a:normAutofit/>
          </a:bodyPr>
          <a:lstStyle/>
          <a:p>
            <a:r>
              <a:rPr lang="zh-CN" altLang="en-US" sz="3199" dirty="0"/>
              <a:t>磺脲类分类</a:t>
            </a:r>
          </a:p>
        </p:txBody>
      </p:sp>
      <p:sp>
        <p:nvSpPr>
          <p:cNvPr id="75778" name="内容占位符 2"/>
          <p:cNvSpPr>
            <a:spLocks noGrp="1"/>
          </p:cNvSpPr>
          <p:nvPr>
            <p:ph idx="1"/>
          </p:nvPr>
        </p:nvSpPr>
        <p:spPr>
          <a:xfrm>
            <a:off x="2234728" y="980728"/>
            <a:ext cx="8397775" cy="5375622"/>
          </a:xfrm>
        </p:spPr>
        <p:txBody>
          <a:bodyPr>
            <a:normAutofit lnSpcReduction="10000"/>
          </a:bodyPr>
          <a:lstStyle/>
          <a:p>
            <a:pPr>
              <a:lnSpc>
                <a:spcPct val="150000"/>
              </a:lnSpc>
            </a:pPr>
            <a:r>
              <a:rPr lang="zh-CN" altLang="en-US" dirty="0"/>
              <a:t>第一代</a:t>
            </a:r>
            <a:endParaRPr lang="en-US" altLang="zh-CN" dirty="0"/>
          </a:p>
          <a:p>
            <a:pPr lvl="1">
              <a:lnSpc>
                <a:spcPct val="150000"/>
              </a:lnSpc>
            </a:pPr>
            <a:r>
              <a:rPr lang="zh-CN" altLang="en-US" dirty="0"/>
              <a:t>甲磺丁脲（</a:t>
            </a:r>
            <a:r>
              <a:rPr lang="en-US" altLang="zh-CN" dirty="0" err="1"/>
              <a:t>tolbutamide</a:t>
            </a:r>
            <a:r>
              <a:rPr lang="zh-CN" altLang="en-US" dirty="0"/>
              <a:t>）</a:t>
            </a:r>
            <a:endParaRPr lang="en-US" altLang="zh-CN" dirty="0"/>
          </a:p>
          <a:p>
            <a:pPr lvl="1">
              <a:lnSpc>
                <a:spcPct val="150000"/>
              </a:lnSpc>
            </a:pPr>
            <a:r>
              <a:rPr lang="zh-CN" altLang="en-US" dirty="0"/>
              <a:t>氯磺丙脲（</a:t>
            </a:r>
            <a:r>
              <a:rPr lang="en-US" altLang="zh-CN" dirty="0" err="1"/>
              <a:t>chlorpropamide</a:t>
            </a:r>
            <a:r>
              <a:rPr lang="zh-CN" altLang="en-US" dirty="0"/>
              <a:t>）</a:t>
            </a:r>
            <a:endParaRPr lang="en-US" altLang="zh-CN" dirty="0"/>
          </a:p>
          <a:p>
            <a:pPr>
              <a:lnSpc>
                <a:spcPct val="150000"/>
              </a:lnSpc>
            </a:pPr>
            <a:r>
              <a:rPr lang="zh-CN" altLang="en-US" dirty="0"/>
              <a:t>第二代</a:t>
            </a:r>
            <a:endParaRPr lang="en-US" altLang="zh-CN" dirty="0"/>
          </a:p>
          <a:p>
            <a:pPr lvl="1">
              <a:lnSpc>
                <a:spcPct val="150000"/>
              </a:lnSpc>
            </a:pPr>
            <a:r>
              <a:rPr lang="zh-CN" altLang="en-US" dirty="0"/>
              <a:t>格列苯脲（</a:t>
            </a:r>
            <a:r>
              <a:rPr lang="en-US" altLang="zh-CN" dirty="0" err="1"/>
              <a:t>glibenclamide</a:t>
            </a:r>
            <a:r>
              <a:rPr lang="zh-CN" altLang="en-US" dirty="0"/>
              <a:t>）</a:t>
            </a:r>
            <a:endParaRPr lang="en-US" altLang="zh-CN" dirty="0"/>
          </a:p>
          <a:p>
            <a:pPr lvl="1">
              <a:lnSpc>
                <a:spcPct val="150000"/>
              </a:lnSpc>
            </a:pPr>
            <a:r>
              <a:rPr lang="zh-CN" altLang="en-US" dirty="0"/>
              <a:t>格列齐特（</a:t>
            </a:r>
            <a:r>
              <a:rPr lang="en-US" altLang="zh-CN" dirty="0" err="1"/>
              <a:t>gliclazide</a:t>
            </a:r>
            <a:r>
              <a:rPr lang="zh-CN" altLang="en-US" dirty="0"/>
              <a:t>）</a:t>
            </a:r>
            <a:endParaRPr lang="en-US" altLang="zh-CN" dirty="0"/>
          </a:p>
          <a:p>
            <a:pPr lvl="1">
              <a:lnSpc>
                <a:spcPct val="150000"/>
              </a:lnSpc>
            </a:pPr>
            <a:r>
              <a:rPr lang="zh-CN" altLang="en-US" dirty="0"/>
              <a:t>格列吡嗪（</a:t>
            </a:r>
            <a:r>
              <a:rPr lang="en-US" altLang="zh-CN" dirty="0" err="1"/>
              <a:t>glipizide</a:t>
            </a:r>
            <a:r>
              <a:rPr lang="zh-CN" altLang="en-US" dirty="0"/>
              <a:t>）</a:t>
            </a:r>
            <a:endParaRPr lang="en-US" altLang="zh-CN" dirty="0"/>
          </a:p>
          <a:p>
            <a:pPr lvl="1">
              <a:lnSpc>
                <a:spcPct val="150000"/>
              </a:lnSpc>
            </a:pPr>
            <a:r>
              <a:rPr lang="zh-CN" altLang="en-US" dirty="0"/>
              <a:t>格列喹酮（</a:t>
            </a:r>
            <a:r>
              <a:rPr lang="en-US" altLang="zh-CN" dirty="0" err="1"/>
              <a:t>gliquidone</a:t>
            </a:r>
            <a:r>
              <a:rPr lang="zh-CN" altLang="en-US" dirty="0"/>
              <a:t>）</a:t>
            </a:r>
            <a:endParaRPr lang="en-US" altLang="zh-CN" dirty="0"/>
          </a:p>
          <a:p>
            <a:pPr>
              <a:lnSpc>
                <a:spcPct val="150000"/>
              </a:lnSpc>
            </a:pPr>
            <a:r>
              <a:rPr lang="zh-CN" altLang="en-US" dirty="0"/>
              <a:t>第三代</a:t>
            </a:r>
            <a:endParaRPr lang="en-US" altLang="zh-CN" dirty="0"/>
          </a:p>
          <a:p>
            <a:pPr lvl="1">
              <a:lnSpc>
                <a:spcPct val="150000"/>
              </a:lnSpc>
            </a:pPr>
            <a:r>
              <a:rPr lang="zh-CN" altLang="en-US" dirty="0"/>
              <a:t>格列美脲（</a:t>
            </a:r>
            <a:r>
              <a:rPr lang="en-US" altLang="zh-CN" dirty="0" err="1"/>
              <a:t>glimepiride</a:t>
            </a:r>
            <a:r>
              <a:rPr lang="zh-CN" altLang="en-US" dirty="0"/>
              <a:t>）</a:t>
            </a:r>
          </a:p>
        </p:txBody>
      </p:sp>
      <p:sp>
        <p:nvSpPr>
          <p:cNvPr id="4" name="幻灯片编号占位符 3"/>
          <p:cNvSpPr>
            <a:spLocks noGrp="1"/>
          </p:cNvSpPr>
          <p:nvPr>
            <p:ph type="sldNum" sz="quarter" idx="12"/>
          </p:nvPr>
        </p:nvSpPr>
        <p:spPr/>
        <p:txBody>
          <a:bodyPr/>
          <a:lstStyle/>
          <a:p>
            <a:fld id="{3FE4B280-FACB-4D49-BA77-41F392B526FB}" type="slidenum">
              <a:rPr lang="zh-CN" altLang="en-US"/>
              <a:pPr/>
              <a:t>22</a:t>
            </a:fld>
            <a:endParaRPr lang="en-US" altLang="zh-CN"/>
          </a:p>
        </p:txBody>
      </p:sp>
    </p:spTree>
    <p:extLst>
      <p:ext uri="{BB962C8B-B14F-4D97-AF65-F5344CB8AC3E}">
        <p14:creationId xmlns:p14="http://schemas.microsoft.com/office/powerpoint/2010/main" val="1423251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normAutofit/>
          </a:bodyPr>
          <a:lstStyle/>
          <a:p>
            <a:r>
              <a:rPr lang="zh-CN" altLang="en-US" sz="3199" dirty="0"/>
              <a:t>磺脲类药物</a:t>
            </a:r>
          </a:p>
        </p:txBody>
      </p:sp>
      <p:sp>
        <p:nvSpPr>
          <p:cNvPr id="37890" name="内容占位符 2"/>
          <p:cNvSpPr>
            <a:spLocks noGrp="1"/>
          </p:cNvSpPr>
          <p:nvPr>
            <p:ph idx="1"/>
          </p:nvPr>
        </p:nvSpPr>
        <p:spPr>
          <a:xfrm>
            <a:off x="767407" y="1282462"/>
            <a:ext cx="9900593" cy="4743704"/>
          </a:xfrm>
        </p:spPr>
        <p:txBody>
          <a:bodyPr/>
          <a:lstStyle/>
          <a:p>
            <a:pPr>
              <a:lnSpc>
                <a:spcPct val="150000"/>
              </a:lnSpc>
              <a:spcBef>
                <a:spcPts val="1200"/>
              </a:spcBef>
            </a:pPr>
            <a:r>
              <a:rPr lang="en-US" altLang="zh-CN" sz="2000" dirty="0"/>
              <a:t>HbA1c</a:t>
            </a:r>
            <a:r>
              <a:rPr lang="zh-CN" altLang="en-US" sz="2000" dirty="0"/>
              <a:t>降低</a:t>
            </a:r>
            <a:r>
              <a:rPr lang="en-US" altLang="zh-CN" sz="2000" dirty="0"/>
              <a:t>1%-1.5%</a:t>
            </a:r>
          </a:p>
          <a:p>
            <a:pPr>
              <a:lnSpc>
                <a:spcPct val="150000"/>
              </a:lnSpc>
              <a:spcBef>
                <a:spcPts val="1200"/>
              </a:spcBef>
            </a:pPr>
            <a:r>
              <a:rPr lang="zh-CN" altLang="en-US" sz="2000" dirty="0"/>
              <a:t>格列苯脲、格列喹酮、</a:t>
            </a:r>
            <a:r>
              <a:rPr lang="zh-CN" altLang="en-US" sz="2000" dirty="0">
                <a:solidFill>
                  <a:srgbClr val="FF0000"/>
                </a:solidFill>
              </a:rPr>
              <a:t>格列齐特、格列吡嗪和格列美脲</a:t>
            </a:r>
            <a:endParaRPr lang="en-US" altLang="zh-CN" sz="2000" dirty="0"/>
          </a:p>
          <a:p>
            <a:pPr>
              <a:lnSpc>
                <a:spcPct val="150000"/>
              </a:lnSpc>
              <a:spcBef>
                <a:spcPts val="1200"/>
              </a:spcBef>
            </a:pPr>
            <a:r>
              <a:rPr lang="zh-CN" altLang="en-US" sz="2000" dirty="0"/>
              <a:t>副作用：低血糖，特别是老年和肝、肾功能不全患者；体重增加</a:t>
            </a:r>
            <a:endParaRPr lang="en-US" altLang="zh-CN" sz="2000" dirty="0"/>
          </a:p>
          <a:p>
            <a:pPr>
              <a:lnSpc>
                <a:spcPct val="150000"/>
              </a:lnSpc>
              <a:spcBef>
                <a:spcPts val="1200"/>
              </a:spcBef>
            </a:pPr>
            <a:r>
              <a:rPr lang="zh-CN" altLang="en-US" sz="2000" dirty="0"/>
              <a:t>肾功能轻度不全的患者，宜选择格列喹酮</a:t>
            </a:r>
            <a:endParaRPr lang="en-US" altLang="zh-CN" sz="2000" dirty="0"/>
          </a:p>
          <a:p>
            <a:pPr>
              <a:lnSpc>
                <a:spcPct val="150000"/>
              </a:lnSpc>
              <a:spcBef>
                <a:spcPts val="1200"/>
              </a:spcBef>
            </a:pPr>
            <a:r>
              <a:rPr lang="zh-CN" altLang="en-US" sz="2000" dirty="0"/>
              <a:t>非缓释剂型，餐前</a:t>
            </a:r>
            <a:r>
              <a:rPr lang="en-US" altLang="zh-CN" sz="2000" dirty="0"/>
              <a:t>30</a:t>
            </a:r>
            <a:r>
              <a:rPr lang="zh-CN" altLang="en-US" sz="2000" dirty="0"/>
              <a:t>分钟服用</a:t>
            </a:r>
            <a:endParaRPr lang="en-US" altLang="zh-CN" sz="2000" dirty="0"/>
          </a:p>
          <a:p>
            <a:pPr>
              <a:lnSpc>
                <a:spcPct val="150000"/>
              </a:lnSpc>
              <a:spcBef>
                <a:spcPts val="1200"/>
              </a:spcBef>
            </a:pPr>
            <a:r>
              <a:rPr lang="zh-CN" altLang="en-US" sz="2000" dirty="0"/>
              <a:t>患者依从性差时，建议服用每天一次的磺脲类药物，与进餐时间无关</a:t>
            </a:r>
          </a:p>
          <a:p>
            <a:pPr>
              <a:lnSpc>
                <a:spcPct val="150000"/>
              </a:lnSpc>
              <a:spcBef>
                <a:spcPts val="1200"/>
              </a:spcBef>
            </a:pPr>
            <a:endParaRPr lang="zh-CN" altLang="en-US" sz="2000"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9177052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p:cNvSpPr>
          <p:nvPr>
            <p:ph type="title"/>
          </p:nvPr>
        </p:nvSpPr>
        <p:spPr/>
        <p:txBody>
          <a:bodyPr>
            <a:normAutofit/>
          </a:bodyPr>
          <a:lstStyle/>
          <a:p>
            <a:r>
              <a:rPr lang="zh-CN" altLang="en-US" sz="3199" dirty="0"/>
              <a:t>格列奈类药物</a:t>
            </a:r>
          </a:p>
        </p:txBody>
      </p:sp>
      <p:sp>
        <p:nvSpPr>
          <p:cNvPr id="38914" name="内容占位符 2"/>
          <p:cNvSpPr>
            <a:spLocks noGrp="1"/>
          </p:cNvSpPr>
          <p:nvPr>
            <p:ph idx="1"/>
          </p:nvPr>
        </p:nvSpPr>
        <p:spPr>
          <a:xfrm>
            <a:off x="1415480" y="1346216"/>
            <a:ext cx="8565865" cy="4099009"/>
          </a:xfrm>
        </p:spPr>
        <p:txBody>
          <a:bodyPr/>
          <a:lstStyle/>
          <a:p>
            <a:pPr>
              <a:lnSpc>
                <a:spcPct val="150000"/>
              </a:lnSpc>
              <a:spcBef>
                <a:spcPts val="1200"/>
              </a:spcBef>
            </a:pPr>
            <a:r>
              <a:rPr lang="zh-CN" altLang="en-US" sz="2000" dirty="0"/>
              <a:t>我国上市的有瑞</a:t>
            </a:r>
            <a:r>
              <a:rPr lang="zh-CN" altLang="en-US" sz="2000" dirty="0"/>
              <a:t>格列奈、那格列奈和米格列奈</a:t>
            </a:r>
          </a:p>
          <a:p>
            <a:pPr>
              <a:lnSpc>
                <a:spcPct val="150000"/>
              </a:lnSpc>
              <a:spcBef>
                <a:spcPts val="1200"/>
              </a:spcBef>
            </a:pPr>
            <a:r>
              <a:rPr lang="zh-CN" altLang="en-US" sz="2000" dirty="0"/>
              <a:t>具有吸收快、起效快和作用时间短的特点</a:t>
            </a:r>
            <a:endParaRPr lang="en-US" altLang="zh-CN" sz="2000" dirty="0"/>
          </a:p>
          <a:p>
            <a:pPr>
              <a:lnSpc>
                <a:spcPct val="150000"/>
              </a:lnSpc>
              <a:spcBef>
                <a:spcPts val="1200"/>
              </a:spcBef>
            </a:pPr>
            <a:r>
              <a:rPr lang="en-US" altLang="zh-CN" sz="2000" dirty="0"/>
              <a:t>HbA1c </a:t>
            </a:r>
            <a:r>
              <a:rPr lang="zh-CN" altLang="en-US" sz="2000" dirty="0"/>
              <a:t>下降</a:t>
            </a:r>
            <a:r>
              <a:rPr lang="en-US" altLang="zh-CN" sz="2000" dirty="0"/>
              <a:t>0.5%-1.5%</a:t>
            </a:r>
          </a:p>
          <a:p>
            <a:pPr>
              <a:lnSpc>
                <a:spcPct val="150000"/>
              </a:lnSpc>
              <a:spcBef>
                <a:spcPts val="1200"/>
              </a:spcBef>
            </a:pPr>
            <a:r>
              <a:rPr lang="zh-CN" altLang="en-US" sz="2000" dirty="0">
                <a:solidFill>
                  <a:srgbClr val="FF0000"/>
                </a:solidFill>
              </a:rPr>
              <a:t>餐前即刻服用</a:t>
            </a:r>
            <a:r>
              <a:rPr lang="zh-CN" altLang="en-US" sz="2000" dirty="0"/>
              <a:t>，可单独使用或与其它降糖药物联合应用（磺脲类除外）</a:t>
            </a:r>
            <a:endParaRPr lang="en-US" altLang="zh-CN" sz="2000" dirty="0"/>
          </a:p>
          <a:p>
            <a:pPr>
              <a:lnSpc>
                <a:spcPct val="150000"/>
              </a:lnSpc>
              <a:spcBef>
                <a:spcPts val="1200"/>
              </a:spcBef>
            </a:pPr>
            <a:r>
              <a:rPr lang="zh-CN" altLang="en-US" sz="2000" dirty="0"/>
              <a:t>低血糖和体重增加，但低血糖的发生频率和程度较磺脲类药物</a:t>
            </a:r>
            <a:r>
              <a:rPr lang="zh-CN" altLang="en-US" sz="2000" dirty="0"/>
              <a:t>轻</a:t>
            </a:r>
            <a:endParaRPr lang="en-US" altLang="zh-CN" sz="2000" dirty="0"/>
          </a:p>
          <a:p>
            <a:pPr>
              <a:lnSpc>
                <a:spcPct val="150000"/>
              </a:lnSpc>
              <a:spcBef>
                <a:spcPts val="1200"/>
              </a:spcBef>
            </a:pPr>
            <a:r>
              <a:rPr lang="zh-CN" altLang="en-US" sz="2000" dirty="0"/>
              <a:t>格列奈类药物可以在肾功能不全患者中使用</a:t>
            </a:r>
            <a:endParaRPr lang="zh-CN" altLang="en-US" sz="2000" dirty="0"/>
          </a:p>
          <a:p>
            <a:pPr>
              <a:lnSpc>
                <a:spcPct val="150000"/>
              </a:lnSpc>
              <a:spcBef>
                <a:spcPts val="1200"/>
              </a:spcBef>
            </a:pPr>
            <a:endParaRPr lang="zh-CN" altLang="en-US" sz="2000" dirty="0"/>
          </a:p>
          <a:p>
            <a:pPr>
              <a:lnSpc>
                <a:spcPct val="150000"/>
              </a:lnSpc>
              <a:spcBef>
                <a:spcPts val="1200"/>
              </a:spcBef>
            </a:pPr>
            <a:endParaRPr lang="zh-CN" altLang="en-US" sz="2000"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383861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Freeform 250"/>
          <p:cNvSpPr>
            <a:spLocks/>
          </p:cNvSpPr>
          <p:nvPr/>
        </p:nvSpPr>
        <p:spPr bwMode="auto">
          <a:xfrm>
            <a:off x="4251326" y="1734713"/>
            <a:ext cx="455613" cy="877207"/>
          </a:xfrm>
          <a:custGeom>
            <a:avLst/>
            <a:gdLst>
              <a:gd name="T0" fmla="*/ 2147483647 w 363"/>
              <a:gd name="T1" fmla="*/ 2147483647 h 569"/>
              <a:gd name="T2" fmla="*/ 2147483647 w 363"/>
              <a:gd name="T3" fmla="*/ 2147483647 h 569"/>
              <a:gd name="T4" fmla="*/ 2147483647 w 363"/>
              <a:gd name="T5" fmla="*/ 2147483647 h 569"/>
              <a:gd name="T6" fmla="*/ 2147483647 w 363"/>
              <a:gd name="T7" fmla="*/ 2147483647 h 569"/>
              <a:gd name="T8" fmla="*/ 2147483647 w 363"/>
              <a:gd name="T9" fmla="*/ 2147483647 h 569"/>
              <a:gd name="T10" fmla="*/ 2147483647 w 363"/>
              <a:gd name="T11" fmla="*/ 2147483647 h 569"/>
              <a:gd name="T12" fmla="*/ 2147483647 w 363"/>
              <a:gd name="T13" fmla="*/ 2147483647 h 569"/>
              <a:gd name="T14" fmla="*/ 2147483647 w 363"/>
              <a:gd name="T15" fmla="*/ 2147483647 h 569"/>
              <a:gd name="T16" fmla="*/ 2147483647 w 363"/>
              <a:gd name="T17" fmla="*/ 2147483647 h 569"/>
              <a:gd name="T18" fmla="*/ 2147483647 w 363"/>
              <a:gd name="T19" fmla="*/ 2147483647 h 569"/>
              <a:gd name="T20" fmla="*/ 2147483647 w 363"/>
              <a:gd name="T21" fmla="*/ 2147483647 h 569"/>
              <a:gd name="T22" fmla="*/ 2147483647 w 363"/>
              <a:gd name="T23" fmla="*/ 2147483647 h 569"/>
              <a:gd name="T24" fmla="*/ 2147483647 w 363"/>
              <a:gd name="T25" fmla="*/ 0 h 569"/>
              <a:gd name="T26" fmla="*/ 2147483647 w 363"/>
              <a:gd name="T27" fmla="*/ 2147483647 h 569"/>
              <a:gd name="T28" fmla="*/ 2147483647 w 363"/>
              <a:gd name="T29" fmla="*/ 2147483647 h 569"/>
              <a:gd name="T30" fmla="*/ 2147483647 w 363"/>
              <a:gd name="T31" fmla="*/ 2147483647 h 569"/>
              <a:gd name="T32" fmla="*/ 2147483647 w 363"/>
              <a:gd name="T33" fmla="*/ 2147483647 h 569"/>
              <a:gd name="T34" fmla="*/ 2147483647 w 363"/>
              <a:gd name="T35" fmla="*/ 2147483647 h 569"/>
              <a:gd name="T36" fmla="*/ 2147483647 w 363"/>
              <a:gd name="T37" fmla="*/ 2147483647 h 569"/>
              <a:gd name="T38" fmla="*/ 2147483647 w 363"/>
              <a:gd name="T39" fmla="*/ 2147483647 h 569"/>
              <a:gd name="T40" fmla="*/ 2147483647 w 363"/>
              <a:gd name="T41" fmla="*/ 2147483647 h 569"/>
              <a:gd name="T42" fmla="*/ 2147483647 w 363"/>
              <a:gd name="T43" fmla="*/ 2147483647 h 569"/>
              <a:gd name="T44" fmla="*/ 2147483647 w 363"/>
              <a:gd name="T45" fmla="*/ 2147483647 h 569"/>
              <a:gd name="T46" fmla="*/ 2147483647 w 363"/>
              <a:gd name="T47" fmla="*/ 2147483647 h 569"/>
              <a:gd name="T48" fmla="*/ 2147483647 w 363"/>
              <a:gd name="T49" fmla="*/ 2147483647 h 569"/>
              <a:gd name="T50" fmla="*/ 2147483647 w 363"/>
              <a:gd name="T51" fmla="*/ 2147483647 h 569"/>
              <a:gd name="T52" fmla="*/ 2147483647 w 363"/>
              <a:gd name="T53" fmla="*/ 2147483647 h 569"/>
              <a:gd name="T54" fmla="*/ 2147483647 w 363"/>
              <a:gd name="T55" fmla="*/ 2147483647 h 569"/>
              <a:gd name="T56" fmla="*/ 2147483647 w 363"/>
              <a:gd name="T57" fmla="*/ 2147483647 h 569"/>
              <a:gd name="T58" fmla="*/ 2147483647 w 363"/>
              <a:gd name="T59" fmla="*/ 2147483647 h 569"/>
              <a:gd name="T60" fmla="*/ 2147483647 w 363"/>
              <a:gd name="T61" fmla="*/ 2147483647 h 569"/>
              <a:gd name="T62" fmla="*/ 2147483647 w 363"/>
              <a:gd name="T63" fmla="*/ 2147483647 h 569"/>
              <a:gd name="T64" fmla="*/ 2147483647 w 363"/>
              <a:gd name="T65" fmla="*/ 2147483647 h 569"/>
              <a:gd name="T66" fmla="*/ 2147483647 w 363"/>
              <a:gd name="T67" fmla="*/ 2147483647 h 569"/>
              <a:gd name="T68" fmla="*/ 2147483647 w 363"/>
              <a:gd name="T69" fmla="*/ 2147483647 h 569"/>
              <a:gd name="T70" fmla="*/ 2147483647 w 363"/>
              <a:gd name="T71" fmla="*/ 2147483647 h 569"/>
              <a:gd name="T72" fmla="*/ 2147483647 w 363"/>
              <a:gd name="T73" fmla="*/ 2147483647 h 569"/>
              <a:gd name="T74" fmla="*/ 2147483647 w 363"/>
              <a:gd name="T75" fmla="*/ 2147483647 h 569"/>
              <a:gd name="T76" fmla="*/ 2147483647 w 363"/>
              <a:gd name="T77" fmla="*/ 2147483647 h 569"/>
              <a:gd name="T78" fmla="*/ 2147483647 w 363"/>
              <a:gd name="T79" fmla="*/ 2147483647 h 569"/>
              <a:gd name="T80" fmla="*/ 2147483647 w 363"/>
              <a:gd name="T81" fmla="*/ 2147483647 h 569"/>
              <a:gd name="T82" fmla="*/ 2147483647 w 363"/>
              <a:gd name="T83" fmla="*/ 2147483647 h 569"/>
              <a:gd name="T84" fmla="*/ 2147483647 w 363"/>
              <a:gd name="T85" fmla="*/ 2147483647 h 569"/>
              <a:gd name="T86" fmla="*/ 2147483647 w 363"/>
              <a:gd name="T87" fmla="*/ 2147483647 h 569"/>
              <a:gd name="T88" fmla="*/ 2147483647 w 363"/>
              <a:gd name="T89" fmla="*/ 2147483647 h 569"/>
              <a:gd name="T90" fmla="*/ 2147483647 w 363"/>
              <a:gd name="T91" fmla="*/ 2147483647 h 569"/>
              <a:gd name="T92" fmla="*/ 2147483647 w 363"/>
              <a:gd name="T93" fmla="*/ 2147483647 h 569"/>
              <a:gd name="T94" fmla="*/ 2147483647 w 363"/>
              <a:gd name="T95" fmla="*/ 2147483647 h 569"/>
              <a:gd name="T96" fmla="*/ 2147483647 w 363"/>
              <a:gd name="T97" fmla="*/ 2147483647 h 569"/>
              <a:gd name="T98" fmla="*/ 2147483647 w 363"/>
              <a:gd name="T99" fmla="*/ 2147483647 h 569"/>
              <a:gd name="T100" fmla="*/ 2147483647 w 363"/>
              <a:gd name="T101" fmla="*/ 2147483647 h 569"/>
              <a:gd name="T102" fmla="*/ 2147483647 w 363"/>
              <a:gd name="T103" fmla="*/ 2147483647 h 569"/>
              <a:gd name="T104" fmla="*/ 2147483647 w 363"/>
              <a:gd name="T105" fmla="*/ 2147483647 h 569"/>
              <a:gd name="T106" fmla="*/ 2147483647 w 363"/>
              <a:gd name="T107" fmla="*/ 2147483647 h 5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3"/>
              <a:gd name="T163" fmla="*/ 0 h 569"/>
              <a:gd name="T164" fmla="*/ 363 w 363"/>
              <a:gd name="T165" fmla="*/ 569 h 5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3" h="569">
                <a:moveTo>
                  <a:pt x="10" y="280"/>
                </a:moveTo>
                <a:lnTo>
                  <a:pt x="4" y="184"/>
                </a:lnTo>
                <a:lnTo>
                  <a:pt x="5" y="182"/>
                </a:lnTo>
                <a:lnTo>
                  <a:pt x="9" y="176"/>
                </a:lnTo>
                <a:lnTo>
                  <a:pt x="15" y="167"/>
                </a:lnTo>
                <a:lnTo>
                  <a:pt x="23" y="156"/>
                </a:lnTo>
                <a:lnTo>
                  <a:pt x="31" y="142"/>
                </a:lnTo>
                <a:lnTo>
                  <a:pt x="40" y="127"/>
                </a:lnTo>
                <a:lnTo>
                  <a:pt x="48" y="111"/>
                </a:lnTo>
                <a:lnTo>
                  <a:pt x="56" y="95"/>
                </a:lnTo>
                <a:lnTo>
                  <a:pt x="61" y="87"/>
                </a:lnTo>
                <a:lnTo>
                  <a:pt x="68" y="79"/>
                </a:lnTo>
                <a:lnTo>
                  <a:pt x="77" y="71"/>
                </a:lnTo>
                <a:lnTo>
                  <a:pt x="88" y="62"/>
                </a:lnTo>
                <a:lnTo>
                  <a:pt x="100" y="54"/>
                </a:lnTo>
                <a:lnTo>
                  <a:pt x="114" y="46"/>
                </a:lnTo>
                <a:lnTo>
                  <a:pt x="128" y="38"/>
                </a:lnTo>
                <a:lnTo>
                  <a:pt x="141" y="31"/>
                </a:lnTo>
                <a:lnTo>
                  <a:pt x="155" y="24"/>
                </a:lnTo>
                <a:lnTo>
                  <a:pt x="168" y="19"/>
                </a:lnTo>
                <a:lnTo>
                  <a:pt x="180" y="13"/>
                </a:lnTo>
                <a:lnTo>
                  <a:pt x="191" y="8"/>
                </a:lnTo>
                <a:lnTo>
                  <a:pt x="200" y="5"/>
                </a:lnTo>
                <a:lnTo>
                  <a:pt x="207" y="2"/>
                </a:lnTo>
                <a:lnTo>
                  <a:pt x="211" y="0"/>
                </a:lnTo>
                <a:lnTo>
                  <a:pt x="213" y="0"/>
                </a:lnTo>
                <a:lnTo>
                  <a:pt x="215" y="9"/>
                </a:lnTo>
                <a:lnTo>
                  <a:pt x="219" y="20"/>
                </a:lnTo>
                <a:lnTo>
                  <a:pt x="225" y="31"/>
                </a:lnTo>
                <a:lnTo>
                  <a:pt x="231" y="44"/>
                </a:lnTo>
                <a:lnTo>
                  <a:pt x="238" y="57"/>
                </a:lnTo>
                <a:lnTo>
                  <a:pt x="246" y="71"/>
                </a:lnTo>
                <a:lnTo>
                  <a:pt x="254" y="84"/>
                </a:lnTo>
                <a:lnTo>
                  <a:pt x="262" y="97"/>
                </a:lnTo>
                <a:lnTo>
                  <a:pt x="270" y="110"/>
                </a:lnTo>
                <a:lnTo>
                  <a:pt x="278" y="121"/>
                </a:lnTo>
                <a:lnTo>
                  <a:pt x="285" y="132"/>
                </a:lnTo>
                <a:lnTo>
                  <a:pt x="292" y="141"/>
                </a:lnTo>
                <a:lnTo>
                  <a:pt x="297" y="149"/>
                </a:lnTo>
                <a:lnTo>
                  <a:pt x="301" y="155"/>
                </a:lnTo>
                <a:lnTo>
                  <a:pt x="304" y="159"/>
                </a:lnTo>
                <a:lnTo>
                  <a:pt x="305" y="160"/>
                </a:lnTo>
                <a:lnTo>
                  <a:pt x="324" y="237"/>
                </a:lnTo>
                <a:lnTo>
                  <a:pt x="335" y="326"/>
                </a:lnTo>
                <a:lnTo>
                  <a:pt x="335" y="327"/>
                </a:lnTo>
                <a:lnTo>
                  <a:pt x="335" y="332"/>
                </a:lnTo>
                <a:lnTo>
                  <a:pt x="335" y="339"/>
                </a:lnTo>
                <a:lnTo>
                  <a:pt x="335" y="348"/>
                </a:lnTo>
                <a:lnTo>
                  <a:pt x="335" y="359"/>
                </a:lnTo>
                <a:lnTo>
                  <a:pt x="336" y="371"/>
                </a:lnTo>
                <a:lnTo>
                  <a:pt x="336" y="384"/>
                </a:lnTo>
                <a:lnTo>
                  <a:pt x="337" y="397"/>
                </a:lnTo>
                <a:lnTo>
                  <a:pt x="334" y="402"/>
                </a:lnTo>
                <a:lnTo>
                  <a:pt x="329" y="407"/>
                </a:lnTo>
                <a:lnTo>
                  <a:pt x="322" y="413"/>
                </a:lnTo>
                <a:lnTo>
                  <a:pt x="313" y="420"/>
                </a:lnTo>
                <a:lnTo>
                  <a:pt x="304" y="427"/>
                </a:lnTo>
                <a:lnTo>
                  <a:pt x="297" y="433"/>
                </a:lnTo>
                <a:lnTo>
                  <a:pt x="292" y="438"/>
                </a:lnTo>
                <a:lnTo>
                  <a:pt x="290" y="443"/>
                </a:lnTo>
                <a:lnTo>
                  <a:pt x="293" y="453"/>
                </a:lnTo>
                <a:lnTo>
                  <a:pt x="300" y="459"/>
                </a:lnTo>
                <a:lnTo>
                  <a:pt x="310" y="462"/>
                </a:lnTo>
                <a:lnTo>
                  <a:pt x="320" y="463"/>
                </a:lnTo>
                <a:lnTo>
                  <a:pt x="330" y="463"/>
                </a:lnTo>
                <a:lnTo>
                  <a:pt x="338" y="462"/>
                </a:lnTo>
                <a:lnTo>
                  <a:pt x="345" y="462"/>
                </a:lnTo>
                <a:lnTo>
                  <a:pt x="348" y="464"/>
                </a:lnTo>
                <a:lnTo>
                  <a:pt x="353" y="475"/>
                </a:lnTo>
                <a:lnTo>
                  <a:pt x="358" y="486"/>
                </a:lnTo>
                <a:lnTo>
                  <a:pt x="361" y="496"/>
                </a:lnTo>
                <a:lnTo>
                  <a:pt x="363" y="505"/>
                </a:lnTo>
                <a:lnTo>
                  <a:pt x="361" y="513"/>
                </a:lnTo>
                <a:lnTo>
                  <a:pt x="356" y="522"/>
                </a:lnTo>
                <a:lnTo>
                  <a:pt x="348" y="531"/>
                </a:lnTo>
                <a:lnTo>
                  <a:pt x="335" y="541"/>
                </a:lnTo>
                <a:lnTo>
                  <a:pt x="327" y="546"/>
                </a:lnTo>
                <a:lnTo>
                  <a:pt x="315" y="551"/>
                </a:lnTo>
                <a:lnTo>
                  <a:pt x="301" y="556"/>
                </a:lnTo>
                <a:lnTo>
                  <a:pt x="285" y="559"/>
                </a:lnTo>
                <a:lnTo>
                  <a:pt x="268" y="562"/>
                </a:lnTo>
                <a:lnTo>
                  <a:pt x="250" y="565"/>
                </a:lnTo>
                <a:lnTo>
                  <a:pt x="231" y="568"/>
                </a:lnTo>
                <a:lnTo>
                  <a:pt x="212" y="569"/>
                </a:lnTo>
                <a:lnTo>
                  <a:pt x="193" y="569"/>
                </a:lnTo>
                <a:lnTo>
                  <a:pt x="174" y="569"/>
                </a:lnTo>
                <a:lnTo>
                  <a:pt x="156" y="567"/>
                </a:lnTo>
                <a:lnTo>
                  <a:pt x="140" y="564"/>
                </a:lnTo>
                <a:lnTo>
                  <a:pt x="124" y="561"/>
                </a:lnTo>
                <a:lnTo>
                  <a:pt x="111" y="556"/>
                </a:lnTo>
                <a:lnTo>
                  <a:pt x="101" y="549"/>
                </a:lnTo>
                <a:lnTo>
                  <a:pt x="93" y="541"/>
                </a:lnTo>
                <a:lnTo>
                  <a:pt x="86" y="532"/>
                </a:lnTo>
                <a:lnTo>
                  <a:pt x="78" y="523"/>
                </a:lnTo>
                <a:lnTo>
                  <a:pt x="69" y="512"/>
                </a:lnTo>
                <a:lnTo>
                  <a:pt x="60" y="501"/>
                </a:lnTo>
                <a:lnTo>
                  <a:pt x="50" y="490"/>
                </a:lnTo>
                <a:lnTo>
                  <a:pt x="41" y="477"/>
                </a:lnTo>
                <a:lnTo>
                  <a:pt x="32" y="463"/>
                </a:lnTo>
                <a:lnTo>
                  <a:pt x="24" y="448"/>
                </a:lnTo>
                <a:lnTo>
                  <a:pt x="16" y="432"/>
                </a:lnTo>
                <a:lnTo>
                  <a:pt x="9" y="415"/>
                </a:lnTo>
                <a:lnTo>
                  <a:pt x="4" y="397"/>
                </a:lnTo>
                <a:lnTo>
                  <a:pt x="1" y="376"/>
                </a:lnTo>
                <a:lnTo>
                  <a:pt x="0" y="355"/>
                </a:lnTo>
                <a:lnTo>
                  <a:pt x="1" y="331"/>
                </a:lnTo>
                <a:lnTo>
                  <a:pt x="4" y="306"/>
                </a:lnTo>
                <a:lnTo>
                  <a:pt x="10" y="280"/>
                </a:lnTo>
                <a:close/>
              </a:path>
            </a:pathLst>
          </a:custGeom>
          <a:solidFill>
            <a:srgbClr val="FFCC99"/>
          </a:solidFill>
          <a:ln w="9525">
            <a:noFill/>
            <a:round/>
            <a:headEnd/>
            <a:tailEnd/>
          </a:ln>
        </p:spPr>
        <p:txBody>
          <a:bodyPr/>
          <a:lstStyle/>
          <a:p>
            <a:endParaRPr lang="zh-CN" altLang="en-US"/>
          </a:p>
        </p:txBody>
      </p:sp>
      <p:sp>
        <p:nvSpPr>
          <p:cNvPr id="39938" name="Freeform 251"/>
          <p:cNvSpPr>
            <a:spLocks/>
          </p:cNvSpPr>
          <p:nvPr/>
        </p:nvSpPr>
        <p:spPr bwMode="auto">
          <a:xfrm>
            <a:off x="8262938" y="1734713"/>
            <a:ext cx="455612" cy="877207"/>
          </a:xfrm>
          <a:custGeom>
            <a:avLst/>
            <a:gdLst>
              <a:gd name="T0" fmla="*/ 2147483647 w 363"/>
              <a:gd name="T1" fmla="*/ 2147483647 h 569"/>
              <a:gd name="T2" fmla="*/ 2147483647 w 363"/>
              <a:gd name="T3" fmla="*/ 2147483647 h 569"/>
              <a:gd name="T4" fmla="*/ 2147483647 w 363"/>
              <a:gd name="T5" fmla="*/ 2147483647 h 569"/>
              <a:gd name="T6" fmla="*/ 2147483647 w 363"/>
              <a:gd name="T7" fmla="*/ 2147483647 h 569"/>
              <a:gd name="T8" fmla="*/ 2147483647 w 363"/>
              <a:gd name="T9" fmla="*/ 2147483647 h 569"/>
              <a:gd name="T10" fmla="*/ 2147483647 w 363"/>
              <a:gd name="T11" fmla="*/ 2147483647 h 569"/>
              <a:gd name="T12" fmla="*/ 2147483647 w 363"/>
              <a:gd name="T13" fmla="*/ 2147483647 h 569"/>
              <a:gd name="T14" fmla="*/ 2147483647 w 363"/>
              <a:gd name="T15" fmla="*/ 2147483647 h 569"/>
              <a:gd name="T16" fmla="*/ 2147483647 w 363"/>
              <a:gd name="T17" fmla="*/ 2147483647 h 569"/>
              <a:gd name="T18" fmla="*/ 2147483647 w 363"/>
              <a:gd name="T19" fmla="*/ 2147483647 h 569"/>
              <a:gd name="T20" fmla="*/ 2147483647 w 363"/>
              <a:gd name="T21" fmla="*/ 2147483647 h 569"/>
              <a:gd name="T22" fmla="*/ 2147483647 w 363"/>
              <a:gd name="T23" fmla="*/ 2147483647 h 569"/>
              <a:gd name="T24" fmla="*/ 2147483647 w 363"/>
              <a:gd name="T25" fmla="*/ 0 h 569"/>
              <a:gd name="T26" fmla="*/ 2147483647 w 363"/>
              <a:gd name="T27" fmla="*/ 2147483647 h 569"/>
              <a:gd name="T28" fmla="*/ 2147483647 w 363"/>
              <a:gd name="T29" fmla="*/ 2147483647 h 569"/>
              <a:gd name="T30" fmla="*/ 2147483647 w 363"/>
              <a:gd name="T31" fmla="*/ 2147483647 h 569"/>
              <a:gd name="T32" fmla="*/ 2147483647 w 363"/>
              <a:gd name="T33" fmla="*/ 2147483647 h 569"/>
              <a:gd name="T34" fmla="*/ 2147483647 w 363"/>
              <a:gd name="T35" fmla="*/ 2147483647 h 569"/>
              <a:gd name="T36" fmla="*/ 2147483647 w 363"/>
              <a:gd name="T37" fmla="*/ 2147483647 h 569"/>
              <a:gd name="T38" fmla="*/ 2147483647 w 363"/>
              <a:gd name="T39" fmla="*/ 2147483647 h 569"/>
              <a:gd name="T40" fmla="*/ 2147483647 w 363"/>
              <a:gd name="T41" fmla="*/ 2147483647 h 569"/>
              <a:gd name="T42" fmla="*/ 2147483647 w 363"/>
              <a:gd name="T43" fmla="*/ 2147483647 h 569"/>
              <a:gd name="T44" fmla="*/ 2147483647 w 363"/>
              <a:gd name="T45" fmla="*/ 2147483647 h 569"/>
              <a:gd name="T46" fmla="*/ 2147483647 w 363"/>
              <a:gd name="T47" fmla="*/ 2147483647 h 569"/>
              <a:gd name="T48" fmla="*/ 2147483647 w 363"/>
              <a:gd name="T49" fmla="*/ 2147483647 h 569"/>
              <a:gd name="T50" fmla="*/ 2147483647 w 363"/>
              <a:gd name="T51" fmla="*/ 2147483647 h 569"/>
              <a:gd name="T52" fmla="*/ 2147483647 w 363"/>
              <a:gd name="T53" fmla="*/ 2147483647 h 569"/>
              <a:gd name="T54" fmla="*/ 2147483647 w 363"/>
              <a:gd name="T55" fmla="*/ 2147483647 h 569"/>
              <a:gd name="T56" fmla="*/ 2147483647 w 363"/>
              <a:gd name="T57" fmla="*/ 2147483647 h 569"/>
              <a:gd name="T58" fmla="*/ 2147483647 w 363"/>
              <a:gd name="T59" fmla="*/ 2147483647 h 569"/>
              <a:gd name="T60" fmla="*/ 2147483647 w 363"/>
              <a:gd name="T61" fmla="*/ 2147483647 h 569"/>
              <a:gd name="T62" fmla="*/ 2147483647 w 363"/>
              <a:gd name="T63" fmla="*/ 2147483647 h 569"/>
              <a:gd name="T64" fmla="*/ 2147483647 w 363"/>
              <a:gd name="T65" fmla="*/ 2147483647 h 569"/>
              <a:gd name="T66" fmla="*/ 2147483647 w 363"/>
              <a:gd name="T67" fmla="*/ 2147483647 h 569"/>
              <a:gd name="T68" fmla="*/ 2147483647 w 363"/>
              <a:gd name="T69" fmla="*/ 2147483647 h 569"/>
              <a:gd name="T70" fmla="*/ 2147483647 w 363"/>
              <a:gd name="T71" fmla="*/ 2147483647 h 569"/>
              <a:gd name="T72" fmla="*/ 2147483647 w 363"/>
              <a:gd name="T73" fmla="*/ 2147483647 h 569"/>
              <a:gd name="T74" fmla="*/ 2147483647 w 363"/>
              <a:gd name="T75" fmla="*/ 2147483647 h 569"/>
              <a:gd name="T76" fmla="*/ 2147483647 w 363"/>
              <a:gd name="T77" fmla="*/ 2147483647 h 569"/>
              <a:gd name="T78" fmla="*/ 2147483647 w 363"/>
              <a:gd name="T79" fmla="*/ 2147483647 h 569"/>
              <a:gd name="T80" fmla="*/ 2147483647 w 363"/>
              <a:gd name="T81" fmla="*/ 2147483647 h 569"/>
              <a:gd name="T82" fmla="*/ 2147483647 w 363"/>
              <a:gd name="T83" fmla="*/ 2147483647 h 569"/>
              <a:gd name="T84" fmla="*/ 2147483647 w 363"/>
              <a:gd name="T85" fmla="*/ 2147483647 h 569"/>
              <a:gd name="T86" fmla="*/ 2147483647 w 363"/>
              <a:gd name="T87" fmla="*/ 2147483647 h 569"/>
              <a:gd name="T88" fmla="*/ 2147483647 w 363"/>
              <a:gd name="T89" fmla="*/ 2147483647 h 569"/>
              <a:gd name="T90" fmla="*/ 2147483647 w 363"/>
              <a:gd name="T91" fmla="*/ 2147483647 h 569"/>
              <a:gd name="T92" fmla="*/ 2147483647 w 363"/>
              <a:gd name="T93" fmla="*/ 2147483647 h 569"/>
              <a:gd name="T94" fmla="*/ 2147483647 w 363"/>
              <a:gd name="T95" fmla="*/ 2147483647 h 569"/>
              <a:gd name="T96" fmla="*/ 2147483647 w 363"/>
              <a:gd name="T97" fmla="*/ 2147483647 h 569"/>
              <a:gd name="T98" fmla="*/ 2147483647 w 363"/>
              <a:gd name="T99" fmla="*/ 2147483647 h 569"/>
              <a:gd name="T100" fmla="*/ 2147483647 w 363"/>
              <a:gd name="T101" fmla="*/ 2147483647 h 569"/>
              <a:gd name="T102" fmla="*/ 2147483647 w 363"/>
              <a:gd name="T103" fmla="*/ 2147483647 h 569"/>
              <a:gd name="T104" fmla="*/ 2147483647 w 363"/>
              <a:gd name="T105" fmla="*/ 2147483647 h 569"/>
              <a:gd name="T106" fmla="*/ 2147483647 w 363"/>
              <a:gd name="T107" fmla="*/ 2147483647 h 5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3"/>
              <a:gd name="T163" fmla="*/ 0 h 569"/>
              <a:gd name="T164" fmla="*/ 363 w 363"/>
              <a:gd name="T165" fmla="*/ 569 h 5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3" h="569">
                <a:moveTo>
                  <a:pt x="11" y="280"/>
                </a:moveTo>
                <a:lnTo>
                  <a:pt x="4" y="184"/>
                </a:lnTo>
                <a:lnTo>
                  <a:pt x="6" y="182"/>
                </a:lnTo>
                <a:lnTo>
                  <a:pt x="10" y="176"/>
                </a:lnTo>
                <a:lnTo>
                  <a:pt x="16" y="167"/>
                </a:lnTo>
                <a:lnTo>
                  <a:pt x="23" y="156"/>
                </a:lnTo>
                <a:lnTo>
                  <a:pt x="32" y="142"/>
                </a:lnTo>
                <a:lnTo>
                  <a:pt x="41" y="127"/>
                </a:lnTo>
                <a:lnTo>
                  <a:pt x="49" y="111"/>
                </a:lnTo>
                <a:lnTo>
                  <a:pt x="56" y="95"/>
                </a:lnTo>
                <a:lnTo>
                  <a:pt x="61" y="87"/>
                </a:lnTo>
                <a:lnTo>
                  <a:pt x="68" y="79"/>
                </a:lnTo>
                <a:lnTo>
                  <a:pt x="78" y="71"/>
                </a:lnTo>
                <a:lnTo>
                  <a:pt x="89" y="62"/>
                </a:lnTo>
                <a:lnTo>
                  <a:pt x="101" y="54"/>
                </a:lnTo>
                <a:lnTo>
                  <a:pt x="114" y="46"/>
                </a:lnTo>
                <a:lnTo>
                  <a:pt x="128" y="38"/>
                </a:lnTo>
                <a:lnTo>
                  <a:pt x="142" y="31"/>
                </a:lnTo>
                <a:lnTo>
                  <a:pt x="156" y="24"/>
                </a:lnTo>
                <a:lnTo>
                  <a:pt x="169" y="19"/>
                </a:lnTo>
                <a:lnTo>
                  <a:pt x="181" y="13"/>
                </a:lnTo>
                <a:lnTo>
                  <a:pt x="192" y="8"/>
                </a:lnTo>
                <a:lnTo>
                  <a:pt x="201" y="5"/>
                </a:lnTo>
                <a:lnTo>
                  <a:pt x="208" y="2"/>
                </a:lnTo>
                <a:lnTo>
                  <a:pt x="212" y="0"/>
                </a:lnTo>
                <a:lnTo>
                  <a:pt x="214" y="0"/>
                </a:lnTo>
                <a:lnTo>
                  <a:pt x="216" y="9"/>
                </a:lnTo>
                <a:lnTo>
                  <a:pt x="220" y="20"/>
                </a:lnTo>
                <a:lnTo>
                  <a:pt x="226" y="31"/>
                </a:lnTo>
                <a:lnTo>
                  <a:pt x="232" y="44"/>
                </a:lnTo>
                <a:lnTo>
                  <a:pt x="239" y="57"/>
                </a:lnTo>
                <a:lnTo>
                  <a:pt x="247" y="71"/>
                </a:lnTo>
                <a:lnTo>
                  <a:pt x="255" y="84"/>
                </a:lnTo>
                <a:lnTo>
                  <a:pt x="263" y="97"/>
                </a:lnTo>
                <a:lnTo>
                  <a:pt x="271" y="110"/>
                </a:lnTo>
                <a:lnTo>
                  <a:pt x="279" y="121"/>
                </a:lnTo>
                <a:lnTo>
                  <a:pt x="286" y="132"/>
                </a:lnTo>
                <a:lnTo>
                  <a:pt x="292" y="141"/>
                </a:lnTo>
                <a:lnTo>
                  <a:pt x="298" y="149"/>
                </a:lnTo>
                <a:lnTo>
                  <a:pt x="302" y="155"/>
                </a:lnTo>
                <a:lnTo>
                  <a:pt x="305" y="159"/>
                </a:lnTo>
                <a:lnTo>
                  <a:pt x="306" y="160"/>
                </a:lnTo>
                <a:lnTo>
                  <a:pt x="325" y="237"/>
                </a:lnTo>
                <a:lnTo>
                  <a:pt x="336" y="326"/>
                </a:lnTo>
                <a:lnTo>
                  <a:pt x="336" y="327"/>
                </a:lnTo>
                <a:lnTo>
                  <a:pt x="336" y="332"/>
                </a:lnTo>
                <a:lnTo>
                  <a:pt x="336" y="339"/>
                </a:lnTo>
                <a:lnTo>
                  <a:pt x="336" y="348"/>
                </a:lnTo>
                <a:lnTo>
                  <a:pt x="336" y="359"/>
                </a:lnTo>
                <a:lnTo>
                  <a:pt x="337" y="371"/>
                </a:lnTo>
                <a:lnTo>
                  <a:pt x="337" y="384"/>
                </a:lnTo>
                <a:lnTo>
                  <a:pt x="337" y="397"/>
                </a:lnTo>
                <a:lnTo>
                  <a:pt x="335" y="402"/>
                </a:lnTo>
                <a:lnTo>
                  <a:pt x="330" y="407"/>
                </a:lnTo>
                <a:lnTo>
                  <a:pt x="322" y="413"/>
                </a:lnTo>
                <a:lnTo>
                  <a:pt x="314" y="420"/>
                </a:lnTo>
                <a:lnTo>
                  <a:pt x="305" y="427"/>
                </a:lnTo>
                <a:lnTo>
                  <a:pt x="298" y="433"/>
                </a:lnTo>
                <a:lnTo>
                  <a:pt x="292" y="438"/>
                </a:lnTo>
                <a:lnTo>
                  <a:pt x="291" y="443"/>
                </a:lnTo>
                <a:lnTo>
                  <a:pt x="294" y="453"/>
                </a:lnTo>
                <a:lnTo>
                  <a:pt x="301" y="459"/>
                </a:lnTo>
                <a:lnTo>
                  <a:pt x="310" y="462"/>
                </a:lnTo>
                <a:lnTo>
                  <a:pt x="321" y="463"/>
                </a:lnTo>
                <a:lnTo>
                  <a:pt x="330" y="463"/>
                </a:lnTo>
                <a:lnTo>
                  <a:pt x="339" y="462"/>
                </a:lnTo>
                <a:lnTo>
                  <a:pt x="346" y="462"/>
                </a:lnTo>
                <a:lnTo>
                  <a:pt x="349" y="464"/>
                </a:lnTo>
                <a:lnTo>
                  <a:pt x="354" y="475"/>
                </a:lnTo>
                <a:lnTo>
                  <a:pt x="359" y="486"/>
                </a:lnTo>
                <a:lnTo>
                  <a:pt x="362" y="496"/>
                </a:lnTo>
                <a:lnTo>
                  <a:pt x="363" y="505"/>
                </a:lnTo>
                <a:lnTo>
                  <a:pt x="362" y="513"/>
                </a:lnTo>
                <a:lnTo>
                  <a:pt x="357" y="522"/>
                </a:lnTo>
                <a:lnTo>
                  <a:pt x="349" y="531"/>
                </a:lnTo>
                <a:lnTo>
                  <a:pt x="336" y="541"/>
                </a:lnTo>
                <a:lnTo>
                  <a:pt x="328" y="546"/>
                </a:lnTo>
                <a:lnTo>
                  <a:pt x="315" y="551"/>
                </a:lnTo>
                <a:lnTo>
                  <a:pt x="302" y="556"/>
                </a:lnTo>
                <a:lnTo>
                  <a:pt x="286" y="559"/>
                </a:lnTo>
                <a:lnTo>
                  <a:pt x="269" y="562"/>
                </a:lnTo>
                <a:lnTo>
                  <a:pt x="251" y="565"/>
                </a:lnTo>
                <a:lnTo>
                  <a:pt x="232" y="568"/>
                </a:lnTo>
                <a:lnTo>
                  <a:pt x="212" y="569"/>
                </a:lnTo>
                <a:lnTo>
                  <a:pt x="193" y="569"/>
                </a:lnTo>
                <a:lnTo>
                  <a:pt x="175" y="569"/>
                </a:lnTo>
                <a:lnTo>
                  <a:pt x="156" y="567"/>
                </a:lnTo>
                <a:lnTo>
                  <a:pt x="140" y="564"/>
                </a:lnTo>
                <a:lnTo>
                  <a:pt x="125" y="561"/>
                </a:lnTo>
                <a:lnTo>
                  <a:pt x="112" y="556"/>
                </a:lnTo>
                <a:lnTo>
                  <a:pt x="102" y="549"/>
                </a:lnTo>
                <a:lnTo>
                  <a:pt x="94" y="541"/>
                </a:lnTo>
                <a:lnTo>
                  <a:pt x="87" y="532"/>
                </a:lnTo>
                <a:lnTo>
                  <a:pt x="79" y="523"/>
                </a:lnTo>
                <a:lnTo>
                  <a:pt x="70" y="512"/>
                </a:lnTo>
                <a:lnTo>
                  <a:pt x="61" y="501"/>
                </a:lnTo>
                <a:lnTo>
                  <a:pt x="51" y="490"/>
                </a:lnTo>
                <a:lnTo>
                  <a:pt x="42" y="477"/>
                </a:lnTo>
                <a:lnTo>
                  <a:pt x="33" y="463"/>
                </a:lnTo>
                <a:lnTo>
                  <a:pt x="25" y="448"/>
                </a:lnTo>
                <a:lnTo>
                  <a:pt x="17" y="432"/>
                </a:lnTo>
                <a:lnTo>
                  <a:pt x="10" y="415"/>
                </a:lnTo>
                <a:lnTo>
                  <a:pt x="5" y="397"/>
                </a:lnTo>
                <a:lnTo>
                  <a:pt x="2" y="376"/>
                </a:lnTo>
                <a:lnTo>
                  <a:pt x="0" y="355"/>
                </a:lnTo>
                <a:lnTo>
                  <a:pt x="2" y="331"/>
                </a:lnTo>
                <a:lnTo>
                  <a:pt x="4" y="306"/>
                </a:lnTo>
                <a:lnTo>
                  <a:pt x="11" y="280"/>
                </a:lnTo>
                <a:close/>
              </a:path>
            </a:pathLst>
          </a:custGeom>
          <a:solidFill>
            <a:srgbClr val="FFCC99"/>
          </a:solidFill>
          <a:ln w="9525">
            <a:noFill/>
            <a:round/>
            <a:headEnd/>
            <a:tailEnd/>
          </a:ln>
        </p:spPr>
        <p:txBody>
          <a:bodyPr/>
          <a:lstStyle/>
          <a:p>
            <a:endParaRPr lang="zh-CN" altLang="en-US"/>
          </a:p>
        </p:txBody>
      </p:sp>
      <p:sp>
        <p:nvSpPr>
          <p:cNvPr id="39939" name="Freeform 252"/>
          <p:cNvSpPr>
            <a:spLocks/>
          </p:cNvSpPr>
          <p:nvPr/>
        </p:nvSpPr>
        <p:spPr bwMode="auto">
          <a:xfrm>
            <a:off x="4217988" y="2013752"/>
            <a:ext cx="68262" cy="134126"/>
          </a:xfrm>
          <a:custGeom>
            <a:avLst/>
            <a:gdLst>
              <a:gd name="T0" fmla="*/ 2147483647 w 55"/>
              <a:gd name="T1" fmla="*/ 2147483647 h 87"/>
              <a:gd name="T2" fmla="*/ 2147483647 w 55"/>
              <a:gd name="T3" fmla="*/ 0 h 87"/>
              <a:gd name="T4" fmla="*/ 2147483647 w 55"/>
              <a:gd name="T5" fmla="*/ 0 h 87"/>
              <a:gd name="T6" fmla="*/ 2147483647 w 55"/>
              <a:gd name="T7" fmla="*/ 0 h 87"/>
              <a:gd name="T8" fmla="*/ 2147483647 w 55"/>
              <a:gd name="T9" fmla="*/ 2147483647 h 87"/>
              <a:gd name="T10" fmla="*/ 2147483647 w 55"/>
              <a:gd name="T11" fmla="*/ 2147483647 h 87"/>
              <a:gd name="T12" fmla="*/ 2147483647 w 55"/>
              <a:gd name="T13" fmla="*/ 2147483647 h 87"/>
              <a:gd name="T14" fmla="*/ 2147483647 w 55"/>
              <a:gd name="T15" fmla="*/ 2147483647 h 87"/>
              <a:gd name="T16" fmla="*/ 0 w 55"/>
              <a:gd name="T17" fmla="*/ 2147483647 h 87"/>
              <a:gd name="T18" fmla="*/ 0 w 55"/>
              <a:gd name="T19" fmla="*/ 2147483647 h 87"/>
              <a:gd name="T20" fmla="*/ 2147483647 w 55"/>
              <a:gd name="T21" fmla="*/ 2147483647 h 87"/>
              <a:gd name="T22" fmla="*/ 2147483647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87"/>
              <a:gd name="T80" fmla="*/ 55 w 55"/>
              <a:gd name="T81" fmla="*/ 87 h 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87">
                <a:moveTo>
                  <a:pt x="37" y="1"/>
                </a:moveTo>
                <a:lnTo>
                  <a:pt x="35" y="0"/>
                </a:lnTo>
                <a:lnTo>
                  <a:pt x="32" y="0"/>
                </a:lnTo>
                <a:lnTo>
                  <a:pt x="26" y="0"/>
                </a:lnTo>
                <a:lnTo>
                  <a:pt x="20" y="1"/>
                </a:lnTo>
                <a:lnTo>
                  <a:pt x="13" y="4"/>
                </a:lnTo>
                <a:lnTo>
                  <a:pt x="7" y="9"/>
                </a:lnTo>
                <a:lnTo>
                  <a:pt x="2" y="19"/>
                </a:lnTo>
                <a:lnTo>
                  <a:pt x="0" y="31"/>
                </a:lnTo>
                <a:lnTo>
                  <a:pt x="0" y="45"/>
                </a:lnTo>
                <a:lnTo>
                  <a:pt x="2" y="57"/>
                </a:lnTo>
                <a:lnTo>
                  <a:pt x="6" y="66"/>
                </a:lnTo>
                <a:lnTo>
                  <a:pt x="12" y="74"/>
                </a:lnTo>
                <a:lnTo>
                  <a:pt x="17" y="80"/>
                </a:lnTo>
                <a:lnTo>
                  <a:pt x="24" y="84"/>
                </a:lnTo>
                <a:lnTo>
                  <a:pt x="31" y="86"/>
                </a:lnTo>
                <a:lnTo>
                  <a:pt x="37" y="87"/>
                </a:lnTo>
                <a:lnTo>
                  <a:pt x="42" y="87"/>
                </a:lnTo>
                <a:lnTo>
                  <a:pt x="46" y="87"/>
                </a:lnTo>
                <a:lnTo>
                  <a:pt x="50" y="87"/>
                </a:lnTo>
                <a:lnTo>
                  <a:pt x="52" y="87"/>
                </a:lnTo>
                <a:lnTo>
                  <a:pt x="54" y="87"/>
                </a:lnTo>
                <a:lnTo>
                  <a:pt x="55" y="87"/>
                </a:lnTo>
                <a:lnTo>
                  <a:pt x="37" y="1"/>
                </a:lnTo>
                <a:close/>
              </a:path>
            </a:pathLst>
          </a:custGeom>
          <a:solidFill>
            <a:srgbClr val="E5E5E5"/>
          </a:solidFill>
          <a:ln w="9525">
            <a:noFill/>
            <a:round/>
            <a:headEnd/>
            <a:tailEnd/>
          </a:ln>
        </p:spPr>
        <p:txBody>
          <a:bodyPr/>
          <a:lstStyle/>
          <a:p>
            <a:endParaRPr lang="zh-CN" altLang="en-US"/>
          </a:p>
        </p:txBody>
      </p:sp>
      <p:sp>
        <p:nvSpPr>
          <p:cNvPr id="39940" name="Freeform 253"/>
          <p:cNvSpPr>
            <a:spLocks/>
          </p:cNvSpPr>
          <p:nvPr/>
        </p:nvSpPr>
        <p:spPr bwMode="auto">
          <a:xfrm>
            <a:off x="8229601" y="2013752"/>
            <a:ext cx="69850" cy="134126"/>
          </a:xfrm>
          <a:custGeom>
            <a:avLst/>
            <a:gdLst>
              <a:gd name="T0" fmla="*/ 2147483647 w 55"/>
              <a:gd name="T1" fmla="*/ 2147483647 h 87"/>
              <a:gd name="T2" fmla="*/ 2147483647 w 55"/>
              <a:gd name="T3" fmla="*/ 0 h 87"/>
              <a:gd name="T4" fmla="*/ 2147483647 w 55"/>
              <a:gd name="T5" fmla="*/ 0 h 87"/>
              <a:gd name="T6" fmla="*/ 2147483647 w 55"/>
              <a:gd name="T7" fmla="*/ 0 h 87"/>
              <a:gd name="T8" fmla="*/ 2147483647 w 55"/>
              <a:gd name="T9" fmla="*/ 2147483647 h 87"/>
              <a:gd name="T10" fmla="*/ 2147483647 w 55"/>
              <a:gd name="T11" fmla="*/ 2147483647 h 87"/>
              <a:gd name="T12" fmla="*/ 2147483647 w 55"/>
              <a:gd name="T13" fmla="*/ 2147483647 h 87"/>
              <a:gd name="T14" fmla="*/ 2147483647 w 55"/>
              <a:gd name="T15" fmla="*/ 2147483647 h 87"/>
              <a:gd name="T16" fmla="*/ 0 w 55"/>
              <a:gd name="T17" fmla="*/ 2147483647 h 87"/>
              <a:gd name="T18" fmla="*/ 0 w 55"/>
              <a:gd name="T19" fmla="*/ 2147483647 h 87"/>
              <a:gd name="T20" fmla="*/ 2147483647 w 55"/>
              <a:gd name="T21" fmla="*/ 2147483647 h 87"/>
              <a:gd name="T22" fmla="*/ 2147483647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87"/>
              <a:gd name="T80" fmla="*/ 55 w 55"/>
              <a:gd name="T81" fmla="*/ 87 h 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87">
                <a:moveTo>
                  <a:pt x="37" y="1"/>
                </a:moveTo>
                <a:lnTo>
                  <a:pt x="35" y="0"/>
                </a:lnTo>
                <a:lnTo>
                  <a:pt x="32" y="0"/>
                </a:lnTo>
                <a:lnTo>
                  <a:pt x="26" y="0"/>
                </a:lnTo>
                <a:lnTo>
                  <a:pt x="20" y="1"/>
                </a:lnTo>
                <a:lnTo>
                  <a:pt x="13" y="4"/>
                </a:lnTo>
                <a:lnTo>
                  <a:pt x="7" y="9"/>
                </a:lnTo>
                <a:lnTo>
                  <a:pt x="2" y="19"/>
                </a:lnTo>
                <a:lnTo>
                  <a:pt x="0" y="31"/>
                </a:lnTo>
                <a:lnTo>
                  <a:pt x="0" y="45"/>
                </a:lnTo>
                <a:lnTo>
                  <a:pt x="2" y="57"/>
                </a:lnTo>
                <a:lnTo>
                  <a:pt x="6" y="66"/>
                </a:lnTo>
                <a:lnTo>
                  <a:pt x="11" y="74"/>
                </a:lnTo>
                <a:lnTo>
                  <a:pt x="17" y="80"/>
                </a:lnTo>
                <a:lnTo>
                  <a:pt x="24" y="84"/>
                </a:lnTo>
                <a:lnTo>
                  <a:pt x="30" y="86"/>
                </a:lnTo>
                <a:lnTo>
                  <a:pt x="37" y="87"/>
                </a:lnTo>
                <a:lnTo>
                  <a:pt x="42" y="87"/>
                </a:lnTo>
                <a:lnTo>
                  <a:pt x="46" y="87"/>
                </a:lnTo>
                <a:lnTo>
                  <a:pt x="49" y="87"/>
                </a:lnTo>
                <a:lnTo>
                  <a:pt x="52" y="87"/>
                </a:lnTo>
                <a:lnTo>
                  <a:pt x="53" y="87"/>
                </a:lnTo>
                <a:lnTo>
                  <a:pt x="55" y="87"/>
                </a:lnTo>
                <a:lnTo>
                  <a:pt x="37" y="1"/>
                </a:lnTo>
                <a:close/>
              </a:path>
            </a:pathLst>
          </a:custGeom>
          <a:solidFill>
            <a:srgbClr val="E5E5E5"/>
          </a:solidFill>
          <a:ln w="9525">
            <a:noFill/>
            <a:round/>
            <a:headEnd/>
            <a:tailEnd/>
          </a:ln>
        </p:spPr>
        <p:txBody>
          <a:bodyPr/>
          <a:lstStyle/>
          <a:p>
            <a:endParaRPr lang="zh-CN" altLang="en-US"/>
          </a:p>
        </p:txBody>
      </p:sp>
      <p:sp>
        <p:nvSpPr>
          <p:cNvPr id="39941" name="Freeform 254"/>
          <p:cNvSpPr>
            <a:spLocks/>
          </p:cNvSpPr>
          <p:nvPr/>
        </p:nvSpPr>
        <p:spPr bwMode="auto">
          <a:xfrm>
            <a:off x="4217988" y="2013752"/>
            <a:ext cx="68262" cy="134126"/>
          </a:xfrm>
          <a:custGeom>
            <a:avLst/>
            <a:gdLst>
              <a:gd name="T0" fmla="*/ 2147483647 w 55"/>
              <a:gd name="T1" fmla="*/ 2147483647 h 87"/>
              <a:gd name="T2" fmla="*/ 2147483647 w 55"/>
              <a:gd name="T3" fmla="*/ 2147483647 h 87"/>
              <a:gd name="T4" fmla="*/ 2147483647 w 55"/>
              <a:gd name="T5" fmla="*/ 0 h 87"/>
              <a:gd name="T6" fmla="*/ 2147483647 w 55"/>
              <a:gd name="T7" fmla="*/ 0 h 87"/>
              <a:gd name="T8" fmla="*/ 2147483647 w 55"/>
              <a:gd name="T9" fmla="*/ 0 h 87"/>
              <a:gd name="T10" fmla="*/ 2147483647 w 55"/>
              <a:gd name="T11" fmla="*/ 2147483647 h 87"/>
              <a:gd name="T12" fmla="*/ 2147483647 w 55"/>
              <a:gd name="T13" fmla="*/ 2147483647 h 87"/>
              <a:gd name="T14" fmla="*/ 2147483647 w 55"/>
              <a:gd name="T15" fmla="*/ 2147483647 h 87"/>
              <a:gd name="T16" fmla="*/ 2147483647 w 55"/>
              <a:gd name="T17" fmla="*/ 2147483647 h 87"/>
              <a:gd name="T18" fmla="*/ 0 w 55"/>
              <a:gd name="T19" fmla="*/ 2147483647 h 87"/>
              <a:gd name="T20" fmla="*/ 0 w 55"/>
              <a:gd name="T21" fmla="*/ 2147483647 h 87"/>
              <a:gd name="T22" fmla="*/ 0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2147483647 w 55"/>
              <a:gd name="T53" fmla="*/ 2147483647 h 87"/>
              <a:gd name="T54" fmla="*/ 2147483647 w 55"/>
              <a:gd name="T55" fmla="*/ 2147483647 h 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5"/>
              <a:gd name="T85" fmla="*/ 0 h 87"/>
              <a:gd name="T86" fmla="*/ 55 w 55"/>
              <a:gd name="T87" fmla="*/ 87 h 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5" h="87">
                <a:moveTo>
                  <a:pt x="37" y="1"/>
                </a:moveTo>
                <a:lnTo>
                  <a:pt x="37" y="1"/>
                </a:lnTo>
                <a:lnTo>
                  <a:pt x="35" y="0"/>
                </a:lnTo>
                <a:lnTo>
                  <a:pt x="32" y="0"/>
                </a:lnTo>
                <a:lnTo>
                  <a:pt x="26" y="0"/>
                </a:lnTo>
                <a:lnTo>
                  <a:pt x="20" y="1"/>
                </a:lnTo>
                <a:lnTo>
                  <a:pt x="13" y="4"/>
                </a:lnTo>
                <a:lnTo>
                  <a:pt x="7" y="9"/>
                </a:lnTo>
                <a:lnTo>
                  <a:pt x="2" y="19"/>
                </a:lnTo>
                <a:lnTo>
                  <a:pt x="0" y="31"/>
                </a:lnTo>
                <a:lnTo>
                  <a:pt x="0" y="45"/>
                </a:lnTo>
                <a:lnTo>
                  <a:pt x="2" y="57"/>
                </a:lnTo>
                <a:lnTo>
                  <a:pt x="6" y="66"/>
                </a:lnTo>
                <a:lnTo>
                  <a:pt x="12" y="74"/>
                </a:lnTo>
                <a:lnTo>
                  <a:pt x="17" y="80"/>
                </a:lnTo>
                <a:lnTo>
                  <a:pt x="24" y="84"/>
                </a:lnTo>
                <a:lnTo>
                  <a:pt x="31" y="86"/>
                </a:lnTo>
                <a:lnTo>
                  <a:pt x="37" y="87"/>
                </a:lnTo>
                <a:lnTo>
                  <a:pt x="42" y="87"/>
                </a:lnTo>
                <a:lnTo>
                  <a:pt x="46" y="87"/>
                </a:lnTo>
                <a:lnTo>
                  <a:pt x="50" y="87"/>
                </a:lnTo>
                <a:lnTo>
                  <a:pt x="52" y="87"/>
                </a:lnTo>
                <a:lnTo>
                  <a:pt x="54" y="87"/>
                </a:lnTo>
                <a:lnTo>
                  <a:pt x="55" y="87"/>
                </a:lnTo>
              </a:path>
            </a:pathLst>
          </a:custGeom>
          <a:noFill/>
          <a:ln w="1588">
            <a:solidFill>
              <a:srgbClr val="000000"/>
            </a:solidFill>
            <a:round/>
            <a:headEnd/>
            <a:tailEnd/>
          </a:ln>
        </p:spPr>
        <p:txBody>
          <a:bodyPr/>
          <a:lstStyle/>
          <a:p>
            <a:endParaRPr lang="zh-CN" altLang="en-US"/>
          </a:p>
        </p:txBody>
      </p:sp>
      <p:sp>
        <p:nvSpPr>
          <p:cNvPr id="39942" name="Freeform 255"/>
          <p:cNvSpPr>
            <a:spLocks/>
          </p:cNvSpPr>
          <p:nvPr/>
        </p:nvSpPr>
        <p:spPr bwMode="auto">
          <a:xfrm>
            <a:off x="8229601" y="2013752"/>
            <a:ext cx="69850" cy="134126"/>
          </a:xfrm>
          <a:custGeom>
            <a:avLst/>
            <a:gdLst>
              <a:gd name="T0" fmla="*/ 2147483647 w 55"/>
              <a:gd name="T1" fmla="*/ 2147483647 h 87"/>
              <a:gd name="T2" fmla="*/ 2147483647 w 55"/>
              <a:gd name="T3" fmla="*/ 2147483647 h 87"/>
              <a:gd name="T4" fmla="*/ 2147483647 w 55"/>
              <a:gd name="T5" fmla="*/ 0 h 87"/>
              <a:gd name="T6" fmla="*/ 2147483647 w 55"/>
              <a:gd name="T7" fmla="*/ 0 h 87"/>
              <a:gd name="T8" fmla="*/ 2147483647 w 55"/>
              <a:gd name="T9" fmla="*/ 0 h 87"/>
              <a:gd name="T10" fmla="*/ 2147483647 w 55"/>
              <a:gd name="T11" fmla="*/ 2147483647 h 87"/>
              <a:gd name="T12" fmla="*/ 2147483647 w 55"/>
              <a:gd name="T13" fmla="*/ 2147483647 h 87"/>
              <a:gd name="T14" fmla="*/ 2147483647 w 55"/>
              <a:gd name="T15" fmla="*/ 2147483647 h 87"/>
              <a:gd name="T16" fmla="*/ 2147483647 w 55"/>
              <a:gd name="T17" fmla="*/ 2147483647 h 87"/>
              <a:gd name="T18" fmla="*/ 0 w 55"/>
              <a:gd name="T19" fmla="*/ 2147483647 h 87"/>
              <a:gd name="T20" fmla="*/ 0 w 55"/>
              <a:gd name="T21" fmla="*/ 2147483647 h 87"/>
              <a:gd name="T22" fmla="*/ 0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2147483647 w 55"/>
              <a:gd name="T53" fmla="*/ 2147483647 h 87"/>
              <a:gd name="T54" fmla="*/ 2147483647 w 55"/>
              <a:gd name="T55" fmla="*/ 2147483647 h 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5"/>
              <a:gd name="T85" fmla="*/ 0 h 87"/>
              <a:gd name="T86" fmla="*/ 55 w 55"/>
              <a:gd name="T87" fmla="*/ 87 h 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5" h="87">
                <a:moveTo>
                  <a:pt x="37" y="1"/>
                </a:moveTo>
                <a:lnTo>
                  <a:pt x="37" y="1"/>
                </a:lnTo>
                <a:lnTo>
                  <a:pt x="35" y="0"/>
                </a:lnTo>
                <a:lnTo>
                  <a:pt x="32" y="0"/>
                </a:lnTo>
                <a:lnTo>
                  <a:pt x="26" y="0"/>
                </a:lnTo>
                <a:lnTo>
                  <a:pt x="20" y="1"/>
                </a:lnTo>
                <a:lnTo>
                  <a:pt x="13" y="4"/>
                </a:lnTo>
                <a:lnTo>
                  <a:pt x="7" y="9"/>
                </a:lnTo>
                <a:lnTo>
                  <a:pt x="2" y="19"/>
                </a:lnTo>
                <a:lnTo>
                  <a:pt x="0" y="31"/>
                </a:lnTo>
                <a:lnTo>
                  <a:pt x="0" y="45"/>
                </a:lnTo>
                <a:lnTo>
                  <a:pt x="2" y="57"/>
                </a:lnTo>
                <a:lnTo>
                  <a:pt x="6" y="66"/>
                </a:lnTo>
                <a:lnTo>
                  <a:pt x="11" y="74"/>
                </a:lnTo>
                <a:lnTo>
                  <a:pt x="17" y="80"/>
                </a:lnTo>
                <a:lnTo>
                  <a:pt x="24" y="84"/>
                </a:lnTo>
                <a:lnTo>
                  <a:pt x="30" y="86"/>
                </a:lnTo>
                <a:lnTo>
                  <a:pt x="37" y="87"/>
                </a:lnTo>
                <a:lnTo>
                  <a:pt x="42" y="87"/>
                </a:lnTo>
                <a:lnTo>
                  <a:pt x="46" y="87"/>
                </a:lnTo>
                <a:lnTo>
                  <a:pt x="49" y="87"/>
                </a:lnTo>
                <a:lnTo>
                  <a:pt x="52" y="87"/>
                </a:lnTo>
                <a:lnTo>
                  <a:pt x="53" y="87"/>
                </a:lnTo>
                <a:lnTo>
                  <a:pt x="55" y="87"/>
                </a:lnTo>
              </a:path>
            </a:pathLst>
          </a:custGeom>
          <a:noFill/>
          <a:ln w="1588">
            <a:solidFill>
              <a:srgbClr val="000000"/>
            </a:solidFill>
            <a:round/>
            <a:headEnd/>
            <a:tailEnd/>
          </a:ln>
        </p:spPr>
        <p:txBody>
          <a:bodyPr/>
          <a:lstStyle/>
          <a:p>
            <a:endParaRPr lang="zh-CN" altLang="en-US"/>
          </a:p>
        </p:txBody>
      </p:sp>
      <p:sp>
        <p:nvSpPr>
          <p:cNvPr id="39943" name="Freeform 256"/>
          <p:cNvSpPr>
            <a:spLocks/>
          </p:cNvSpPr>
          <p:nvPr/>
        </p:nvSpPr>
        <p:spPr bwMode="auto">
          <a:xfrm>
            <a:off x="3778250" y="3987083"/>
            <a:ext cx="1347788"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76"/>
              <a:gd name="T172" fmla="*/ 0 h 896"/>
              <a:gd name="T173" fmla="*/ 1076 w 1076"/>
              <a:gd name="T174" fmla="*/ 896 h 8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76" h="896">
                <a:moveTo>
                  <a:pt x="1076" y="281"/>
                </a:moveTo>
                <a:lnTo>
                  <a:pt x="1068" y="311"/>
                </a:lnTo>
                <a:lnTo>
                  <a:pt x="1057" y="338"/>
                </a:lnTo>
                <a:lnTo>
                  <a:pt x="1046" y="362"/>
                </a:lnTo>
                <a:lnTo>
                  <a:pt x="1033" y="385"/>
                </a:lnTo>
                <a:lnTo>
                  <a:pt x="1019" y="404"/>
                </a:lnTo>
                <a:lnTo>
                  <a:pt x="1004" y="422"/>
                </a:lnTo>
                <a:lnTo>
                  <a:pt x="989" y="438"/>
                </a:lnTo>
                <a:lnTo>
                  <a:pt x="973" y="452"/>
                </a:lnTo>
                <a:lnTo>
                  <a:pt x="956" y="464"/>
                </a:lnTo>
                <a:lnTo>
                  <a:pt x="939" y="475"/>
                </a:lnTo>
                <a:lnTo>
                  <a:pt x="921" y="484"/>
                </a:lnTo>
                <a:lnTo>
                  <a:pt x="903" y="493"/>
                </a:lnTo>
                <a:lnTo>
                  <a:pt x="884" y="500"/>
                </a:lnTo>
                <a:lnTo>
                  <a:pt x="866" y="506"/>
                </a:lnTo>
                <a:lnTo>
                  <a:pt x="848" y="512"/>
                </a:lnTo>
                <a:lnTo>
                  <a:pt x="830" y="517"/>
                </a:lnTo>
                <a:lnTo>
                  <a:pt x="811" y="522"/>
                </a:lnTo>
                <a:lnTo>
                  <a:pt x="794" y="526"/>
                </a:lnTo>
                <a:lnTo>
                  <a:pt x="777" y="530"/>
                </a:lnTo>
                <a:lnTo>
                  <a:pt x="760" y="534"/>
                </a:lnTo>
                <a:lnTo>
                  <a:pt x="744" y="539"/>
                </a:lnTo>
                <a:lnTo>
                  <a:pt x="728" y="544"/>
                </a:lnTo>
                <a:lnTo>
                  <a:pt x="714" y="549"/>
                </a:lnTo>
                <a:lnTo>
                  <a:pt x="701" y="555"/>
                </a:lnTo>
                <a:lnTo>
                  <a:pt x="688" y="562"/>
                </a:lnTo>
                <a:lnTo>
                  <a:pt x="677" y="569"/>
                </a:lnTo>
                <a:lnTo>
                  <a:pt x="667" y="578"/>
                </a:lnTo>
                <a:lnTo>
                  <a:pt x="659" y="588"/>
                </a:lnTo>
                <a:lnTo>
                  <a:pt x="651" y="599"/>
                </a:lnTo>
                <a:lnTo>
                  <a:pt x="646" y="612"/>
                </a:lnTo>
                <a:lnTo>
                  <a:pt x="642" y="627"/>
                </a:lnTo>
                <a:lnTo>
                  <a:pt x="640" y="643"/>
                </a:lnTo>
                <a:lnTo>
                  <a:pt x="632" y="785"/>
                </a:lnTo>
                <a:lnTo>
                  <a:pt x="632" y="784"/>
                </a:lnTo>
                <a:lnTo>
                  <a:pt x="635" y="781"/>
                </a:lnTo>
                <a:lnTo>
                  <a:pt x="636" y="778"/>
                </a:lnTo>
                <a:lnTo>
                  <a:pt x="637" y="775"/>
                </a:lnTo>
                <a:lnTo>
                  <a:pt x="637" y="774"/>
                </a:lnTo>
                <a:lnTo>
                  <a:pt x="633" y="776"/>
                </a:lnTo>
                <a:lnTo>
                  <a:pt x="626" y="783"/>
                </a:lnTo>
                <a:lnTo>
                  <a:pt x="614" y="794"/>
                </a:lnTo>
                <a:lnTo>
                  <a:pt x="606" y="801"/>
                </a:lnTo>
                <a:lnTo>
                  <a:pt x="597" y="808"/>
                </a:lnTo>
                <a:lnTo>
                  <a:pt x="586" y="814"/>
                </a:lnTo>
                <a:lnTo>
                  <a:pt x="576" y="820"/>
                </a:lnTo>
                <a:lnTo>
                  <a:pt x="564" y="825"/>
                </a:lnTo>
                <a:lnTo>
                  <a:pt x="553"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5" y="514"/>
                </a:lnTo>
                <a:lnTo>
                  <a:pt x="495" y="518"/>
                </a:lnTo>
                <a:lnTo>
                  <a:pt x="494" y="523"/>
                </a:lnTo>
                <a:lnTo>
                  <a:pt x="493" y="529"/>
                </a:lnTo>
                <a:lnTo>
                  <a:pt x="492" y="534"/>
                </a:lnTo>
                <a:lnTo>
                  <a:pt x="490" y="541"/>
                </a:lnTo>
                <a:lnTo>
                  <a:pt x="488" y="547"/>
                </a:lnTo>
                <a:lnTo>
                  <a:pt x="487" y="554"/>
                </a:lnTo>
                <a:lnTo>
                  <a:pt x="485" y="562"/>
                </a:lnTo>
                <a:lnTo>
                  <a:pt x="483" y="569"/>
                </a:lnTo>
                <a:lnTo>
                  <a:pt x="482" y="577"/>
                </a:lnTo>
                <a:lnTo>
                  <a:pt x="481" y="585"/>
                </a:lnTo>
                <a:lnTo>
                  <a:pt x="480" y="593"/>
                </a:lnTo>
                <a:lnTo>
                  <a:pt x="480" y="601"/>
                </a:lnTo>
                <a:lnTo>
                  <a:pt x="480" y="609"/>
                </a:lnTo>
                <a:lnTo>
                  <a:pt x="481" y="617"/>
                </a:lnTo>
                <a:lnTo>
                  <a:pt x="482" y="625"/>
                </a:lnTo>
                <a:lnTo>
                  <a:pt x="482" y="633"/>
                </a:lnTo>
                <a:lnTo>
                  <a:pt x="482" y="641"/>
                </a:lnTo>
                <a:lnTo>
                  <a:pt x="481" y="649"/>
                </a:lnTo>
                <a:lnTo>
                  <a:pt x="480" y="657"/>
                </a:lnTo>
                <a:lnTo>
                  <a:pt x="478" y="665"/>
                </a:lnTo>
                <a:lnTo>
                  <a:pt x="476" y="672"/>
                </a:lnTo>
                <a:lnTo>
                  <a:pt x="474" y="679"/>
                </a:lnTo>
                <a:lnTo>
                  <a:pt x="472" y="685"/>
                </a:lnTo>
                <a:lnTo>
                  <a:pt x="470" y="692"/>
                </a:lnTo>
                <a:lnTo>
                  <a:pt x="469" y="697"/>
                </a:lnTo>
                <a:lnTo>
                  <a:pt x="467" y="701"/>
                </a:lnTo>
                <a:lnTo>
                  <a:pt x="465" y="704"/>
                </a:lnTo>
                <a:lnTo>
                  <a:pt x="464" y="707"/>
                </a:lnTo>
                <a:lnTo>
                  <a:pt x="463" y="709"/>
                </a:lnTo>
                <a:lnTo>
                  <a:pt x="463" y="710"/>
                </a:lnTo>
                <a:lnTo>
                  <a:pt x="463" y="821"/>
                </a:lnTo>
                <a:lnTo>
                  <a:pt x="463" y="820"/>
                </a:lnTo>
                <a:lnTo>
                  <a:pt x="466" y="817"/>
                </a:lnTo>
                <a:lnTo>
                  <a:pt x="468" y="812"/>
                </a:lnTo>
                <a:lnTo>
                  <a:pt x="472" y="806"/>
                </a:lnTo>
                <a:lnTo>
                  <a:pt x="476" y="800"/>
                </a:lnTo>
                <a:lnTo>
                  <a:pt x="479" y="794"/>
                </a:lnTo>
                <a:lnTo>
                  <a:pt x="482" y="788"/>
                </a:lnTo>
                <a:lnTo>
                  <a:pt x="485" y="783"/>
                </a:lnTo>
                <a:lnTo>
                  <a:pt x="487"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70"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5" y="866"/>
                </a:lnTo>
                <a:lnTo>
                  <a:pt x="185" y="865"/>
                </a:lnTo>
                <a:lnTo>
                  <a:pt x="186" y="861"/>
                </a:lnTo>
                <a:lnTo>
                  <a:pt x="186" y="855"/>
                </a:lnTo>
                <a:lnTo>
                  <a:pt x="188" y="846"/>
                </a:lnTo>
                <a:lnTo>
                  <a:pt x="189" y="837"/>
                </a:lnTo>
                <a:lnTo>
                  <a:pt x="191" y="825"/>
                </a:lnTo>
                <a:lnTo>
                  <a:pt x="193" y="814"/>
                </a:lnTo>
                <a:lnTo>
                  <a:pt x="195" y="801"/>
                </a:lnTo>
                <a:lnTo>
                  <a:pt x="196" y="788"/>
                </a:lnTo>
                <a:lnTo>
                  <a:pt x="197" y="775"/>
                </a:lnTo>
                <a:lnTo>
                  <a:pt x="199" y="763"/>
                </a:lnTo>
                <a:lnTo>
                  <a:pt x="199" y="752"/>
                </a:lnTo>
                <a:lnTo>
                  <a:pt x="200" y="741"/>
                </a:lnTo>
                <a:lnTo>
                  <a:pt x="200" y="732"/>
                </a:lnTo>
                <a:lnTo>
                  <a:pt x="199" y="725"/>
                </a:lnTo>
                <a:lnTo>
                  <a:pt x="198" y="719"/>
                </a:lnTo>
                <a:lnTo>
                  <a:pt x="197" y="712"/>
                </a:lnTo>
                <a:lnTo>
                  <a:pt x="200" y="705"/>
                </a:lnTo>
                <a:lnTo>
                  <a:pt x="206" y="699"/>
                </a:lnTo>
                <a:lnTo>
                  <a:pt x="215" y="693"/>
                </a:lnTo>
                <a:lnTo>
                  <a:pt x="224" y="688"/>
                </a:lnTo>
                <a:lnTo>
                  <a:pt x="234" y="683"/>
                </a:lnTo>
                <a:lnTo>
                  <a:pt x="243" y="677"/>
                </a:lnTo>
                <a:lnTo>
                  <a:pt x="251" y="671"/>
                </a:lnTo>
                <a:lnTo>
                  <a:pt x="254" y="665"/>
                </a:lnTo>
                <a:lnTo>
                  <a:pt x="251" y="660"/>
                </a:lnTo>
                <a:lnTo>
                  <a:pt x="243" y="656"/>
                </a:lnTo>
                <a:lnTo>
                  <a:pt x="233" y="653"/>
                </a:lnTo>
                <a:lnTo>
                  <a:pt x="222" y="651"/>
                </a:lnTo>
                <a:lnTo>
                  <a:pt x="212" y="650"/>
                </a:lnTo>
                <a:lnTo>
                  <a:pt x="204" y="649"/>
                </a:lnTo>
                <a:lnTo>
                  <a:pt x="201" y="649"/>
                </a:lnTo>
                <a:lnTo>
                  <a:pt x="201" y="648"/>
                </a:lnTo>
                <a:lnTo>
                  <a:pt x="203" y="646"/>
                </a:lnTo>
                <a:lnTo>
                  <a:pt x="203" y="642"/>
                </a:lnTo>
                <a:lnTo>
                  <a:pt x="205" y="638"/>
                </a:lnTo>
                <a:lnTo>
                  <a:pt x="206" y="632"/>
                </a:lnTo>
                <a:lnTo>
                  <a:pt x="208" y="625"/>
                </a:lnTo>
                <a:lnTo>
                  <a:pt x="209" y="619"/>
                </a:lnTo>
                <a:lnTo>
                  <a:pt x="212" y="611"/>
                </a:lnTo>
                <a:lnTo>
                  <a:pt x="214"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9" y="504"/>
                </a:lnTo>
                <a:lnTo>
                  <a:pt x="191" y="497"/>
                </a:lnTo>
                <a:lnTo>
                  <a:pt x="181" y="490"/>
                </a:lnTo>
                <a:lnTo>
                  <a:pt x="171" y="480"/>
                </a:lnTo>
                <a:lnTo>
                  <a:pt x="169" y="480"/>
                </a:lnTo>
                <a:lnTo>
                  <a:pt x="165" y="478"/>
                </a:lnTo>
                <a:lnTo>
                  <a:pt x="157" y="475"/>
                </a:lnTo>
                <a:lnTo>
                  <a:pt x="147" y="471"/>
                </a:lnTo>
                <a:lnTo>
                  <a:pt x="135" y="465"/>
                </a:lnTo>
                <a:lnTo>
                  <a:pt x="121" y="458"/>
                </a:lnTo>
                <a:lnTo>
                  <a:pt x="107" y="449"/>
                </a:lnTo>
                <a:lnTo>
                  <a:pt x="93" y="440"/>
                </a:lnTo>
                <a:lnTo>
                  <a:pt x="77" y="429"/>
                </a:lnTo>
                <a:lnTo>
                  <a:pt x="62" y="417"/>
                </a:lnTo>
                <a:lnTo>
                  <a:pt x="48" y="403"/>
                </a:lnTo>
                <a:lnTo>
                  <a:pt x="35" y="388"/>
                </a:lnTo>
                <a:lnTo>
                  <a:pt x="23" y="372"/>
                </a:lnTo>
                <a:lnTo>
                  <a:pt x="14" y="354"/>
                </a:lnTo>
                <a:lnTo>
                  <a:pt x="6" y="335"/>
                </a:lnTo>
                <a:lnTo>
                  <a:pt x="2" y="315"/>
                </a:lnTo>
                <a:lnTo>
                  <a:pt x="1" y="307"/>
                </a:lnTo>
                <a:lnTo>
                  <a:pt x="0" y="298"/>
                </a:lnTo>
                <a:lnTo>
                  <a:pt x="0" y="288"/>
                </a:lnTo>
                <a:lnTo>
                  <a:pt x="0" y="278"/>
                </a:lnTo>
                <a:lnTo>
                  <a:pt x="1" y="268"/>
                </a:lnTo>
                <a:lnTo>
                  <a:pt x="2" y="257"/>
                </a:lnTo>
                <a:lnTo>
                  <a:pt x="3" y="248"/>
                </a:lnTo>
                <a:lnTo>
                  <a:pt x="4" y="237"/>
                </a:lnTo>
                <a:lnTo>
                  <a:pt x="5" y="228"/>
                </a:lnTo>
                <a:lnTo>
                  <a:pt x="6" y="219"/>
                </a:lnTo>
                <a:lnTo>
                  <a:pt x="7" y="211"/>
                </a:lnTo>
                <a:lnTo>
                  <a:pt x="8" y="204"/>
                </a:lnTo>
                <a:lnTo>
                  <a:pt x="10" y="199"/>
                </a:lnTo>
                <a:lnTo>
                  <a:pt x="10" y="195"/>
                </a:lnTo>
                <a:lnTo>
                  <a:pt x="11" y="192"/>
                </a:lnTo>
                <a:lnTo>
                  <a:pt x="11" y="191"/>
                </a:lnTo>
                <a:lnTo>
                  <a:pt x="13" y="191"/>
                </a:lnTo>
                <a:lnTo>
                  <a:pt x="18" y="192"/>
                </a:lnTo>
                <a:lnTo>
                  <a:pt x="27" y="192"/>
                </a:lnTo>
                <a:lnTo>
                  <a:pt x="39" y="191"/>
                </a:lnTo>
                <a:lnTo>
                  <a:pt x="53" y="190"/>
                </a:lnTo>
                <a:lnTo>
                  <a:pt x="70" y="188"/>
                </a:lnTo>
                <a:lnTo>
                  <a:pt x="89" y="184"/>
                </a:lnTo>
                <a:lnTo>
                  <a:pt x="109" y="179"/>
                </a:lnTo>
                <a:lnTo>
                  <a:pt x="129" y="172"/>
                </a:lnTo>
                <a:lnTo>
                  <a:pt x="152" y="164"/>
                </a:lnTo>
                <a:lnTo>
                  <a:pt x="174" y="152"/>
                </a:lnTo>
                <a:lnTo>
                  <a:pt x="197" y="138"/>
                </a:lnTo>
                <a:lnTo>
                  <a:pt x="219" y="121"/>
                </a:lnTo>
                <a:lnTo>
                  <a:pt x="241" y="100"/>
                </a:lnTo>
                <a:lnTo>
                  <a:pt x="261" y="77"/>
                </a:lnTo>
                <a:lnTo>
                  <a:pt x="281" y="49"/>
                </a:lnTo>
                <a:lnTo>
                  <a:pt x="298" y="24"/>
                </a:lnTo>
                <a:lnTo>
                  <a:pt x="314" y="9"/>
                </a:lnTo>
                <a:lnTo>
                  <a:pt x="327" y="1"/>
                </a:lnTo>
                <a:lnTo>
                  <a:pt x="338" y="0"/>
                </a:lnTo>
                <a:lnTo>
                  <a:pt x="349" y="6"/>
                </a:lnTo>
                <a:lnTo>
                  <a:pt x="359" y="16"/>
                </a:lnTo>
                <a:lnTo>
                  <a:pt x="367" y="30"/>
                </a:lnTo>
                <a:lnTo>
                  <a:pt x="376" y="47"/>
                </a:lnTo>
                <a:lnTo>
                  <a:pt x="385" y="67"/>
                </a:lnTo>
                <a:lnTo>
                  <a:pt x="394" y="88"/>
                </a:lnTo>
                <a:lnTo>
                  <a:pt x="404" y="108"/>
                </a:lnTo>
                <a:lnTo>
                  <a:pt x="415" y="128"/>
                </a:lnTo>
                <a:lnTo>
                  <a:pt x="427" y="146"/>
                </a:lnTo>
                <a:lnTo>
                  <a:pt x="441" y="160"/>
                </a:lnTo>
                <a:lnTo>
                  <a:pt x="458" y="171"/>
                </a:lnTo>
                <a:lnTo>
                  <a:pt x="476" y="177"/>
                </a:lnTo>
                <a:lnTo>
                  <a:pt x="487" y="179"/>
                </a:lnTo>
                <a:lnTo>
                  <a:pt x="500" y="181"/>
                </a:lnTo>
                <a:lnTo>
                  <a:pt x="515" y="184"/>
                </a:lnTo>
                <a:lnTo>
                  <a:pt x="532" y="187"/>
                </a:lnTo>
                <a:lnTo>
                  <a:pt x="550" y="190"/>
                </a:lnTo>
                <a:lnTo>
                  <a:pt x="570" y="193"/>
                </a:lnTo>
                <a:lnTo>
                  <a:pt x="591" y="197"/>
                </a:lnTo>
                <a:lnTo>
                  <a:pt x="613" y="200"/>
                </a:lnTo>
                <a:lnTo>
                  <a:pt x="636" y="204"/>
                </a:lnTo>
                <a:lnTo>
                  <a:pt x="659" y="208"/>
                </a:lnTo>
                <a:lnTo>
                  <a:pt x="683" y="212"/>
                </a:lnTo>
                <a:lnTo>
                  <a:pt x="708" y="217"/>
                </a:lnTo>
                <a:lnTo>
                  <a:pt x="734" y="221"/>
                </a:lnTo>
                <a:lnTo>
                  <a:pt x="759" y="226"/>
                </a:lnTo>
                <a:lnTo>
                  <a:pt x="784" y="230"/>
                </a:lnTo>
                <a:lnTo>
                  <a:pt x="810" y="234"/>
                </a:lnTo>
                <a:lnTo>
                  <a:pt x="835" y="238"/>
                </a:lnTo>
                <a:lnTo>
                  <a:pt x="859" y="242"/>
                </a:lnTo>
                <a:lnTo>
                  <a:pt x="883" y="247"/>
                </a:lnTo>
                <a:lnTo>
                  <a:pt x="907" y="251"/>
                </a:lnTo>
                <a:lnTo>
                  <a:pt x="929" y="255"/>
                </a:lnTo>
                <a:lnTo>
                  <a:pt x="951" y="259"/>
                </a:lnTo>
                <a:lnTo>
                  <a:pt x="971" y="262"/>
                </a:lnTo>
                <a:lnTo>
                  <a:pt x="990" y="265"/>
                </a:lnTo>
                <a:lnTo>
                  <a:pt x="1008" y="268"/>
                </a:lnTo>
                <a:lnTo>
                  <a:pt x="1023" y="271"/>
                </a:lnTo>
                <a:lnTo>
                  <a:pt x="1038" y="274"/>
                </a:lnTo>
                <a:lnTo>
                  <a:pt x="1050" y="276"/>
                </a:lnTo>
                <a:lnTo>
                  <a:pt x="1060" y="278"/>
                </a:lnTo>
                <a:lnTo>
                  <a:pt x="1068" y="279"/>
                </a:lnTo>
                <a:lnTo>
                  <a:pt x="1073" y="280"/>
                </a:lnTo>
                <a:lnTo>
                  <a:pt x="1076" y="281"/>
                </a:lnTo>
                <a:close/>
              </a:path>
            </a:pathLst>
          </a:custGeom>
          <a:solidFill>
            <a:srgbClr val="669999"/>
          </a:solidFill>
          <a:ln w="9525">
            <a:noFill/>
            <a:round/>
            <a:headEnd/>
            <a:tailEnd/>
          </a:ln>
        </p:spPr>
        <p:txBody>
          <a:bodyPr/>
          <a:lstStyle/>
          <a:p>
            <a:endParaRPr lang="zh-CN" altLang="en-US"/>
          </a:p>
        </p:txBody>
      </p:sp>
      <p:sp>
        <p:nvSpPr>
          <p:cNvPr id="39944" name="Freeform 257"/>
          <p:cNvSpPr>
            <a:spLocks/>
          </p:cNvSpPr>
          <p:nvPr/>
        </p:nvSpPr>
        <p:spPr bwMode="auto">
          <a:xfrm>
            <a:off x="7789865" y="3987083"/>
            <a:ext cx="1349375"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76"/>
              <a:gd name="T172" fmla="*/ 0 h 896"/>
              <a:gd name="T173" fmla="*/ 1076 w 1076"/>
              <a:gd name="T174" fmla="*/ 896 h 8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76" h="896">
                <a:moveTo>
                  <a:pt x="1076" y="281"/>
                </a:moveTo>
                <a:lnTo>
                  <a:pt x="1068" y="306"/>
                </a:lnTo>
                <a:lnTo>
                  <a:pt x="1059" y="328"/>
                </a:lnTo>
                <a:lnTo>
                  <a:pt x="1048" y="349"/>
                </a:lnTo>
                <a:lnTo>
                  <a:pt x="1036" y="367"/>
                </a:lnTo>
                <a:lnTo>
                  <a:pt x="1023" y="384"/>
                </a:lnTo>
                <a:lnTo>
                  <a:pt x="1009" y="399"/>
                </a:lnTo>
                <a:lnTo>
                  <a:pt x="994" y="412"/>
                </a:lnTo>
                <a:lnTo>
                  <a:pt x="978" y="424"/>
                </a:lnTo>
                <a:lnTo>
                  <a:pt x="961" y="434"/>
                </a:lnTo>
                <a:lnTo>
                  <a:pt x="944" y="444"/>
                </a:lnTo>
                <a:lnTo>
                  <a:pt x="926" y="452"/>
                </a:lnTo>
                <a:lnTo>
                  <a:pt x="908" y="460"/>
                </a:lnTo>
                <a:lnTo>
                  <a:pt x="890" y="466"/>
                </a:lnTo>
                <a:lnTo>
                  <a:pt x="872" y="473"/>
                </a:lnTo>
                <a:lnTo>
                  <a:pt x="853" y="479"/>
                </a:lnTo>
                <a:lnTo>
                  <a:pt x="835" y="484"/>
                </a:lnTo>
                <a:lnTo>
                  <a:pt x="816" y="489"/>
                </a:lnTo>
                <a:lnTo>
                  <a:pt x="798" y="494"/>
                </a:lnTo>
                <a:lnTo>
                  <a:pt x="781" y="499"/>
                </a:lnTo>
                <a:lnTo>
                  <a:pt x="764" y="505"/>
                </a:lnTo>
                <a:lnTo>
                  <a:pt x="748" y="511"/>
                </a:lnTo>
                <a:lnTo>
                  <a:pt x="732" y="518"/>
                </a:lnTo>
                <a:lnTo>
                  <a:pt x="717" y="525"/>
                </a:lnTo>
                <a:lnTo>
                  <a:pt x="703" y="533"/>
                </a:lnTo>
                <a:lnTo>
                  <a:pt x="691" y="542"/>
                </a:lnTo>
                <a:lnTo>
                  <a:pt x="679" y="552"/>
                </a:lnTo>
                <a:lnTo>
                  <a:pt x="669" y="563"/>
                </a:lnTo>
                <a:lnTo>
                  <a:pt x="660" y="576"/>
                </a:lnTo>
                <a:lnTo>
                  <a:pt x="652" y="590"/>
                </a:lnTo>
                <a:lnTo>
                  <a:pt x="646" y="606"/>
                </a:lnTo>
                <a:lnTo>
                  <a:pt x="642" y="624"/>
                </a:lnTo>
                <a:lnTo>
                  <a:pt x="640" y="643"/>
                </a:lnTo>
                <a:lnTo>
                  <a:pt x="631" y="785"/>
                </a:lnTo>
                <a:lnTo>
                  <a:pt x="632" y="784"/>
                </a:lnTo>
                <a:lnTo>
                  <a:pt x="634" y="781"/>
                </a:lnTo>
                <a:lnTo>
                  <a:pt x="636" y="778"/>
                </a:lnTo>
                <a:lnTo>
                  <a:pt x="637" y="775"/>
                </a:lnTo>
                <a:lnTo>
                  <a:pt x="637" y="774"/>
                </a:lnTo>
                <a:lnTo>
                  <a:pt x="633" y="776"/>
                </a:lnTo>
                <a:lnTo>
                  <a:pt x="626" y="783"/>
                </a:lnTo>
                <a:lnTo>
                  <a:pt x="614" y="794"/>
                </a:lnTo>
                <a:lnTo>
                  <a:pt x="605" y="801"/>
                </a:lnTo>
                <a:lnTo>
                  <a:pt x="596" y="808"/>
                </a:lnTo>
                <a:lnTo>
                  <a:pt x="586" y="814"/>
                </a:lnTo>
                <a:lnTo>
                  <a:pt x="576" y="820"/>
                </a:lnTo>
                <a:lnTo>
                  <a:pt x="564" y="825"/>
                </a:lnTo>
                <a:lnTo>
                  <a:pt x="552"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4" y="514"/>
                </a:lnTo>
                <a:lnTo>
                  <a:pt x="494" y="518"/>
                </a:lnTo>
                <a:lnTo>
                  <a:pt x="494" y="523"/>
                </a:lnTo>
                <a:lnTo>
                  <a:pt x="493" y="529"/>
                </a:lnTo>
                <a:lnTo>
                  <a:pt x="491" y="534"/>
                </a:lnTo>
                <a:lnTo>
                  <a:pt x="490" y="541"/>
                </a:lnTo>
                <a:lnTo>
                  <a:pt x="488" y="547"/>
                </a:lnTo>
                <a:lnTo>
                  <a:pt x="486" y="554"/>
                </a:lnTo>
                <a:lnTo>
                  <a:pt x="485" y="562"/>
                </a:lnTo>
                <a:lnTo>
                  <a:pt x="483" y="569"/>
                </a:lnTo>
                <a:lnTo>
                  <a:pt x="482" y="577"/>
                </a:lnTo>
                <a:lnTo>
                  <a:pt x="481" y="585"/>
                </a:lnTo>
                <a:lnTo>
                  <a:pt x="479" y="593"/>
                </a:lnTo>
                <a:lnTo>
                  <a:pt x="479" y="601"/>
                </a:lnTo>
                <a:lnTo>
                  <a:pt x="479" y="609"/>
                </a:lnTo>
                <a:lnTo>
                  <a:pt x="481" y="617"/>
                </a:lnTo>
                <a:lnTo>
                  <a:pt x="482" y="625"/>
                </a:lnTo>
                <a:lnTo>
                  <a:pt x="482" y="633"/>
                </a:lnTo>
                <a:lnTo>
                  <a:pt x="482" y="641"/>
                </a:lnTo>
                <a:lnTo>
                  <a:pt x="481" y="649"/>
                </a:lnTo>
                <a:lnTo>
                  <a:pt x="479" y="657"/>
                </a:lnTo>
                <a:lnTo>
                  <a:pt x="478" y="665"/>
                </a:lnTo>
                <a:lnTo>
                  <a:pt x="476" y="672"/>
                </a:lnTo>
                <a:lnTo>
                  <a:pt x="474" y="679"/>
                </a:lnTo>
                <a:lnTo>
                  <a:pt x="472" y="685"/>
                </a:lnTo>
                <a:lnTo>
                  <a:pt x="470" y="692"/>
                </a:lnTo>
                <a:lnTo>
                  <a:pt x="468" y="697"/>
                </a:lnTo>
                <a:lnTo>
                  <a:pt x="467" y="701"/>
                </a:lnTo>
                <a:lnTo>
                  <a:pt x="465" y="704"/>
                </a:lnTo>
                <a:lnTo>
                  <a:pt x="464" y="707"/>
                </a:lnTo>
                <a:lnTo>
                  <a:pt x="463" y="709"/>
                </a:lnTo>
                <a:lnTo>
                  <a:pt x="463" y="710"/>
                </a:lnTo>
                <a:lnTo>
                  <a:pt x="463" y="821"/>
                </a:lnTo>
                <a:lnTo>
                  <a:pt x="463" y="820"/>
                </a:lnTo>
                <a:lnTo>
                  <a:pt x="466" y="817"/>
                </a:lnTo>
                <a:lnTo>
                  <a:pt x="468" y="812"/>
                </a:lnTo>
                <a:lnTo>
                  <a:pt x="471" y="806"/>
                </a:lnTo>
                <a:lnTo>
                  <a:pt x="475" y="800"/>
                </a:lnTo>
                <a:lnTo>
                  <a:pt x="479" y="794"/>
                </a:lnTo>
                <a:lnTo>
                  <a:pt x="482" y="788"/>
                </a:lnTo>
                <a:lnTo>
                  <a:pt x="485" y="783"/>
                </a:lnTo>
                <a:lnTo>
                  <a:pt x="486"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69"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4" y="866"/>
                </a:lnTo>
                <a:lnTo>
                  <a:pt x="184" y="865"/>
                </a:lnTo>
                <a:lnTo>
                  <a:pt x="186" y="861"/>
                </a:lnTo>
                <a:lnTo>
                  <a:pt x="186" y="855"/>
                </a:lnTo>
                <a:lnTo>
                  <a:pt x="188" y="846"/>
                </a:lnTo>
                <a:lnTo>
                  <a:pt x="189" y="837"/>
                </a:lnTo>
                <a:lnTo>
                  <a:pt x="191" y="825"/>
                </a:lnTo>
                <a:lnTo>
                  <a:pt x="193" y="814"/>
                </a:lnTo>
                <a:lnTo>
                  <a:pt x="194" y="801"/>
                </a:lnTo>
                <a:lnTo>
                  <a:pt x="195" y="788"/>
                </a:lnTo>
                <a:lnTo>
                  <a:pt x="197" y="775"/>
                </a:lnTo>
                <a:lnTo>
                  <a:pt x="198" y="763"/>
                </a:lnTo>
                <a:lnTo>
                  <a:pt x="199" y="752"/>
                </a:lnTo>
                <a:lnTo>
                  <a:pt x="199" y="741"/>
                </a:lnTo>
                <a:lnTo>
                  <a:pt x="199" y="732"/>
                </a:lnTo>
                <a:lnTo>
                  <a:pt x="199" y="725"/>
                </a:lnTo>
                <a:lnTo>
                  <a:pt x="198" y="719"/>
                </a:lnTo>
                <a:lnTo>
                  <a:pt x="197" y="712"/>
                </a:lnTo>
                <a:lnTo>
                  <a:pt x="200" y="705"/>
                </a:lnTo>
                <a:lnTo>
                  <a:pt x="206" y="699"/>
                </a:lnTo>
                <a:lnTo>
                  <a:pt x="214" y="693"/>
                </a:lnTo>
                <a:lnTo>
                  <a:pt x="224" y="688"/>
                </a:lnTo>
                <a:lnTo>
                  <a:pt x="233" y="683"/>
                </a:lnTo>
                <a:lnTo>
                  <a:pt x="243" y="677"/>
                </a:lnTo>
                <a:lnTo>
                  <a:pt x="251" y="671"/>
                </a:lnTo>
                <a:lnTo>
                  <a:pt x="254" y="665"/>
                </a:lnTo>
                <a:lnTo>
                  <a:pt x="251" y="660"/>
                </a:lnTo>
                <a:lnTo>
                  <a:pt x="243" y="656"/>
                </a:lnTo>
                <a:lnTo>
                  <a:pt x="233" y="653"/>
                </a:lnTo>
                <a:lnTo>
                  <a:pt x="221" y="651"/>
                </a:lnTo>
                <a:lnTo>
                  <a:pt x="212" y="650"/>
                </a:lnTo>
                <a:lnTo>
                  <a:pt x="204" y="649"/>
                </a:lnTo>
                <a:lnTo>
                  <a:pt x="201" y="649"/>
                </a:lnTo>
                <a:lnTo>
                  <a:pt x="201" y="648"/>
                </a:lnTo>
                <a:lnTo>
                  <a:pt x="202" y="646"/>
                </a:lnTo>
                <a:lnTo>
                  <a:pt x="203" y="642"/>
                </a:lnTo>
                <a:lnTo>
                  <a:pt x="205" y="638"/>
                </a:lnTo>
                <a:lnTo>
                  <a:pt x="206" y="632"/>
                </a:lnTo>
                <a:lnTo>
                  <a:pt x="208" y="625"/>
                </a:lnTo>
                <a:lnTo>
                  <a:pt x="209" y="619"/>
                </a:lnTo>
                <a:lnTo>
                  <a:pt x="212" y="611"/>
                </a:lnTo>
                <a:lnTo>
                  <a:pt x="213"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8" y="504"/>
                </a:lnTo>
                <a:lnTo>
                  <a:pt x="191" y="497"/>
                </a:lnTo>
                <a:lnTo>
                  <a:pt x="181" y="490"/>
                </a:lnTo>
                <a:lnTo>
                  <a:pt x="171" y="480"/>
                </a:lnTo>
                <a:lnTo>
                  <a:pt x="169" y="480"/>
                </a:lnTo>
                <a:lnTo>
                  <a:pt x="164" y="478"/>
                </a:lnTo>
                <a:lnTo>
                  <a:pt x="156" y="475"/>
                </a:lnTo>
                <a:lnTo>
                  <a:pt x="146" y="471"/>
                </a:lnTo>
                <a:lnTo>
                  <a:pt x="134" y="465"/>
                </a:lnTo>
                <a:lnTo>
                  <a:pt x="121" y="458"/>
                </a:lnTo>
                <a:lnTo>
                  <a:pt x="107" y="449"/>
                </a:lnTo>
                <a:lnTo>
                  <a:pt x="92" y="440"/>
                </a:lnTo>
                <a:lnTo>
                  <a:pt x="77" y="429"/>
                </a:lnTo>
                <a:lnTo>
                  <a:pt x="62" y="417"/>
                </a:lnTo>
                <a:lnTo>
                  <a:pt x="48" y="403"/>
                </a:lnTo>
                <a:lnTo>
                  <a:pt x="35" y="388"/>
                </a:lnTo>
                <a:lnTo>
                  <a:pt x="23" y="372"/>
                </a:lnTo>
                <a:lnTo>
                  <a:pt x="13" y="354"/>
                </a:lnTo>
                <a:lnTo>
                  <a:pt x="6" y="335"/>
                </a:lnTo>
                <a:lnTo>
                  <a:pt x="1" y="315"/>
                </a:lnTo>
                <a:lnTo>
                  <a:pt x="1" y="307"/>
                </a:lnTo>
                <a:lnTo>
                  <a:pt x="0" y="298"/>
                </a:lnTo>
                <a:lnTo>
                  <a:pt x="0" y="288"/>
                </a:lnTo>
                <a:lnTo>
                  <a:pt x="0" y="278"/>
                </a:lnTo>
                <a:lnTo>
                  <a:pt x="1" y="268"/>
                </a:lnTo>
                <a:lnTo>
                  <a:pt x="2" y="257"/>
                </a:lnTo>
                <a:lnTo>
                  <a:pt x="2" y="248"/>
                </a:lnTo>
                <a:lnTo>
                  <a:pt x="4" y="237"/>
                </a:lnTo>
                <a:lnTo>
                  <a:pt x="5" y="228"/>
                </a:lnTo>
                <a:lnTo>
                  <a:pt x="6" y="219"/>
                </a:lnTo>
                <a:lnTo>
                  <a:pt x="7" y="211"/>
                </a:lnTo>
                <a:lnTo>
                  <a:pt x="8" y="204"/>
                </a:lnTo>
                <a:lnTo>
                  <a:pt x="9" y="199"/>
                </a:lnTo>
                <a:lnTo>
                  <a:pt x="10" y="195"/>
                </a:lnTo>
                <a:lnTo>
                  <a:pt x="11" y="192"/>
                </a:lnTo>
                <a:lnTo>
                  <a:pt x="11" y="191"/>
                </a:lnTo>
                <a:lnTo>
                  <a:pt x="12" y="191"/>
                </a:lnTo>
                <a:lnTo>
                  <a:pt x="18" y="192"/>
                </a:lnTo>
                <a:lnTo>
                  <a:pt x="27" y="192"/>
                </a:lnTo>
                <a:lnTo>
                  <a:pt x="39" y="191"/>
                </a:lnTo>
                <a:lnTo>
                  <a:pt x="53" y="190"/>
                </a:lnTo>
                <a:lnTo>
                  <a:pt x="70" y="188"/>
                </a:lnTo>
                <a:lnTo>
                  <a:pt x="88" y="184"/>
                </a:lnTo>
                <a:lnTo>
                  <a:pt x="108" y="179"/>
                </a:lnTo>
                <a:lnTo>
                  <a:pt x="129" y="172"/>
                </a:lnTo>
                <a:lnTo>
                  <a:pt x="152" y="164"/>
                </a:lnTo>
                <a:lnTo>
                  <a:pt x="174" y="152"/>
                </a:lnTo>
                <a:lnTo>
                  <a:pt x="197" y="138"/>
                </a:lnTo>
                <a:lnTo>
                  <a:pt x="218" y="121"/>
                </a:lnTo>
                <a:lnTo>
                  <a:pt x="240" y="100"/>
                </a:lnTo>
                <a:lnTo>
                  <a:pt x="261" y="77"/>
                </a:lnTo>
                <a:lnTo>
                  <a:pt x="281" y="49"/>
                </a:lnTo>
                <a:lnTo>
                  <a:pt x="298" y="24"/>
                </a:lnTo>
                <a:lnTo>
                  <a:pt x="313" y="9"/>
                </a:lnTo>
                <a:lnTo>
                  <a:pt x="327" y="1"/>
                </a:lnTo>
                <a:lnTo>
                  <a:pt x="338" y="0"/>
                </a:lnTo>
                <a:lnTo>
                  <a:pt x="349" y="6"/>
                </a:lnTo>
                <a:lnTo>
                  <a:pt x="358" y="16"/>
                </a:lnTo>
                <a:lnTo>
                  <a:pt x="367" y="30"/>
                </a:lnTo>
                <a:lnTo>
                  <a:pt x="376" y="47"/>
                </a:lnTo>
                <a:lnTo>
                  <a:pt x="384" y="67"/>
                </a:lnTo>
                <a:lnTo>
                  <a:pt x="394" y="88"/>
                </a:lnTo>
                <a:lnTo>
                  <a:pt x="403" y="108"/>
                </a:lnTo>
                <a:lnTo>
                  <a:pt x="414" y="128"/>
                </a:lnTo>
                <a:lnTo>
                  <a:pt x="427" y="146"/>
                </a:lnTo>
                <a:lnTo>
                  <a:pt x="441" y="160"/>
                </a:lnTo>
                <a:lnTo>
                  <a:pt x="457" y="171"/>
                </a:lnTo>
                <a:lnTo>
                  <a:pt x="476" y="177"/>
                </a:lnTo>
                <a:lnTo>
                  <a:pt x="487" y="179"/>
                </a:lnTo>
                <a:lnTo>
                  <a:pt x="500" y="181"/>
                </a:lnTo>
                <a:lnTo>
                  <a:pt x="516" y="184"/>
                </a:lnTo>
                <a:lnTo>
                  <a:pt x="533" y="186"/>
                </a:lnTo>
                <a:lnTo>
                  <a:pt x="551" y="189"/>
                </a:lnTo>
                <a:lnTo>
                  <a:pt x="572" y="192"/>
                </a:lnTo>
                <a:lnTo>
                  <a:pt x="593" y="195"/>
                </a:lnTo>
                <a:lnTo>
                  <a:pt x="615" y="199"/>
                </a:lnTo>
                <a:lnTo>
                  <a:pt x="639" y="202"/>
                </a:lnTo>
                <a:lnTo>
                  <a:pt x="664" y="206"/>
                </a:lnTo>
                <a:lnTo>
                  <a:pt x="688" y="210"/>
                </a:lnTo>
                <a:lnTo>
                  <a:pt x="714" y="214"/>
                </a:lnTo>
                <a:lnTo>
                  <a:pt x="740" y="218"/>
                </a:lnTo>
                <a:lnTo>
                  <a:pt x="766" y="222"/>
                </a:lnTo>
                <a:lnTo>
                  <a:pt x="792" y="226"/>
                </a:lnTo>
                <a:lnTo>
                  <a:pt x="818" y="230"/>
                </a:lnTo>
                <a:lnTo>
                  <a:pt x="843" y="234"/>
                </a:lnTo>
                <a:lnTo>
                  <a:pt x="869" y="238"/>
                </a:lnTo>
                <a:lnTo>
                  <a:pt x="893" y="242"/>
                </a:lnTo>
                <a:lnTo>
                  <a:pt x="916" y="245"/>
                </a:lnTo>
                <a:lnTo>
                  <a:pt x="939" y="249"/>
                </a:lnTo>
                <a:lnTo>
                  <a:pt x="960" y="253"/>
                </a:lnTo>
                <a:lnTo>
                  <a:pt x="980" y="257"/>
                </a:lnTo>
                <a:lnTo>
                  <a:pt x="999" y="260"/>
                </a:lnTo>
                <a:lnTo>
                  <a:pt x="1016" y="264"/>
                </a:lnTo>
                <a:lnTo>
                  <a:pt x="1032" y="267"/>
                </a:lnTo>
                <a:lnTo>
                  <a:pt x="1045" y="270"/>
                </a:lnTo>
                <a:lnTo>
                  <a:pt x="1056" y="272"/>
                </a:lnTo>
                <a:lnTo>
                  <a:pt x="1065" y="275"/>
                </a:lnTo>
                <a:lnTo>
                  <a:pt x="1071" y="278"/>
                </a:lnTo>
                <a:lnTo>
                  <a:pt x="1075" y="279"/>
                </a:lnTo>
                <a:lnTo>
                  <a:pt x="1076" y="281"/>
                </a:lnTo>
                <a:close/>
              </a:path>
            </a:pathLst>
          </a:custGeom>
          <a:solidFill>
            <a:srgbClr val="669999"/>
          </a:solidFill>
          <a:ln w="9525">
            <a:noFill/>
            <a:round/>
            <a:headEnd/>
            <a:tailEnd/>
          </a:ln>
        </p:spPr>
        <p:txBody>
          <a:bodyPr/>
          <a:lstStyle/>
          <a:p>
            <a:endParaRPr lang="zh-CN" altLang="en-US"/>
          </a:p>
        </p:txBody>
      </p:sp>
      <p:sp>
        <p:nvSpPr>
          <p:cNvPr id="39945" name="Freeform 258"/>
          <p:cNvSpPr>
            <a:spLocks/>
          </p:cNvSpPr>
          <p:nvPr/>
        </p:nvSpPr>
        <p:spPr bwMode="auto">
          <a:xfrm>
            <a:off x="3778250" y="3987083"/>
            <a:ext cx="1347788"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2147483647 w 1076"/>
              <a:gd name="T115" fmla="*/ 2147483647 h 896"/>
              <a:gd name="T116" fmla="*/ 2147483647 w 1076"/>
              <a:gd name="T117" fmla="*/ 2147483647 h 896"/>
              <a:gd name="T118" fmla="*/ 2147483647 w 1076"/>
              <a:gd name="T119" fmla="*/ 2147483647 h 8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76"/>
              <a:gd name="T181" fmla="*/ 0 h 896"/>
              <a:gd name="T182" fmla="*/ 1076 w 1076"/>
              <a:gd name="T183" fmla="*/ 896 h 8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76" h="896">
                <a:moveTo>
                  <a:pt x="1076" y="281"/>
                </a:moveTo>
                <a:lnTo>
                  <a:pt x="1076" y="281"/>
                </a:lnTo>
                <a:lnTo>
                  <a:pt x="1068" y="311"/>
                </a:lnTo>
                <a:lnTo>
                  <a:pt x="1057" y="338"/>
                </a:lnTo>
                <a:lnTo>
                  <a:pt x="1046" y="362"/>
                </a:lnTo>
                <a:lnTo>
                  <a:pt x="1033" y="385"/>
                </a:lnTo>
                <a:lnTo>
                  <a:pt x="1019" y="404"/>
                </a:lnTo>
                <a:lnTo>
                  <a:pt x="1004" y="422"/>
                </a:lnTo>
                <a:lnTo>
                  <a:pt x="989" y="438"/>
                </a:lnTo>
                <a:lnTo>
                  <a:pt x="973" y="452"/>
                </a:lnTo>
                <a:lnTo>
                  <a:pt x="956" y="464"/>
                </a:lnTo>
                <a:lnTo>
                  <a:pt x="939" y="475"/>
                </a:lnTo>
                <a:lnTo>
                  <a:pt x="921" y="484"/>
                </a:lnTo>
                <a:lnTo>
                  <a:pt x="903" y="493"/>
                </a:lnTo>
                <a:lnTo>
                  <a:pt x="884" y="500"/>
                </a:lnTo>
                <a:lnTo>
                  <a:pt x="866" y="506"/>
                </a:lnTo>
                <a:lnTo>
                  <a:pt x="848" y="512"/>
                </a:lnTo>
                <a:lnTo>
                  <a:pt x="830" y="517"/>
                </a:lnTo>
                <a:lnTo>
                  <a:pt x="811" y="522"/>
                </a:lnTo>
                <a:lnTo>
                  <a:pt x="794" y="526"/>
                </a:lnTo>
                <a:lnTo>
                  <a:pt x="777" y="530"/>
                </a:lnTo>
                <a:lnTo>
                  <a:pt x="760" y="534"/>
                </a:lnTo>
                <a:lnTo>
                  <a:pt x="744" y="539"/>
                </a:lnTo>
                <a:lnTo>
                  <a:pt x="728" y="544"/>
                </a:lnTo>
                <a:lnTo>
                  <a:pt x="714" y="549"/>
                </a:lnTo>
                <a:lnTo>
                  <a:pt x="701" y="555"/>
                </a:lnTo>
                <a:lnTo>
                  <a:pt x="688" y="562"/>
                </a:lnTo>
                <a:lnTo>
                  <a:pt x="677" y="569"/>
                </a:lnTo>
                <a:lnTo>
                  <a:pt x="667" y="578"/>
                </a:lnTo>
                <a:lnTo>
                  <a:pt x="659" y="588"/>
                </a:lnTo>
                <a:lnTo>
                  <a:pt x="651" y="599"/>
                </a:lnTo>
                <a:lnTo>
                  <a:pt x="646" y="612"/>
                </a:lnTo>
                <a:lnTo>
                  <a:pt x="642" y="627"/>
                </a:lnTo>
                <a:lnTo>
                  <a:pt x="640" y="643"/>
                </a:lnTo>
                <a:lnTo>
                  <a:pt x="632" y="785"/>
                </a:lnTo>
                <a:lnTo>
                  <a:pt x="632" y="784"/>
                </a:lnTo>
                <a:lnTo>
                  <a:pt x="635" y="781"/>
                </a:lnTo>
                <a:lnTo>
                  <a:pt x="636" y="778"/>
                </a:lnTo>
                <a:lnTo>
                  <a:pt x="637" y="775"/>
                </a:lnTo>
                <a:lnTo>
                  <a:pt x="637" y="774"/>
                </a:lnTo>
                <a:lnTo>
                  <a:pt x="633" y="776"/>
                </a:lnTo>
                <a:lnTo>
                  <a:pt x="626" y="783"/>
                </a:lnTo>
                <a:lnTo>
                  <a:pt x="614" y="794"/>
                </a:lnTo>
                <a:lnTo>
                  <a:pt x="606" y="801"/>
                </a:lnTo>
                <a:lnTo>
                  <a:pt x="597" y="808"/>
                </a:lnTo>
                <a:lnTo>
                  <a:pt x="586" y="814"/>
                </a:lnTo>
                <a:lnTo>
                  <a:pt x="576" y="820"/>
                </a:lnTo>
                <a:lnTo>
                  <a:pt x="564" y="825"/>
                </a:lnTo>
                <a:lnTo>
                  <a:pt x="553"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5" y="514"/>
                </a:lnTo>
                <a:lnTo>
                  <a:pt x="495" y="518"/>
                </a:lnTo>
                <a:lnTo>
                  <a:pt x="494" y="523"/>
                </a:lnTo>
                <a:lnTo>
                  <a:pt x="493" y="529"/>
                </a:lnTo>
                <a:lnTo>
                  <a:pt x="492" y="534"/>
                </a:lnTo>
                <a:lnTo>
                  <a:pt x="490" y="541"/>
                </a:lnTo>
                <a:lnTo>
                  <a:pt x="488" y="547"/>
                </a:lnTo>
                <a:lnTo>
                  <a:pt x="487" y="554"/>
                </a:lnTo>
                <a:lnTo>
                  <a:pt x="485" y="562"/>
                </a:lnTo>
                <a:lnTo>
                  <a:pt x="483" y="569"/>
                </a:lnTo>
                <a:lnTo>
                  <a:pt x="482" y="577"/>
                </a:lnTo>
                <a:lnTo>
                  <a:pt x="481" y="585"/>
                </a:lnTo>
                <a:lnTo>
                  <a:pt x="480" y="593"/>
                </a:lnTo>
                <a:lnTo>
                  <a:pt x="480" y="601"/>
                </a:lnTo>
                <a:lnTo>
                  <a:pt x="480" y="609"/>
                </a:lnTo>
                <a:lnTo>
                  <a:pt x="481" y="617"/>
                </a:lnTo>
                <a:lnTo>
                  <a:pt x="482" y="625"/>
                </a:lnTo>
                <a:lnTo>
                  <a:pt x="482" y="633"/>
                </a:lnTo>
                <a:lnTo>
                  <a:pt x="482" y="641"/>
                </a:lnTo>
                <a:lnTo>
                  <a:pt x="481" y="649"/>
                </a:lnTo>
                <a:lnTo>
                  <a:pt x="480" y="657"/>
                </a:lnTo>
                <a:lnTo>
                  <a:pt x="478" y="665"/>
                </a:lnTo>
                <a:lnTo>
                  <a:pt x="476" y="672"/>
                </a:lnTo>
                <a:lnTo>
                  <a:pt x="474" y="679"/>
                </a:lnTo>
                <a:lnTo>
                  <a:pt x="472" y="685"/>
                </a:lnTo>
                <a:lnTo>
                  <a:pt x="470" y="692"/>
                </a:lnTo>
                <a:lnTo>
                  <a:pt x="469" y="697"/>
                </a:lnTo>
                <a:lnTo>
                  <a:pt x="467" y="701"/>
                </a:lnTo>
                <a:lnTo>
                  <a:pt x="465" y="704"/>
                </a:lnTo>
                <a:lnTo>
                  <a:pt x="464" y="707"/>
                </a:lnTo>
                <a:lnTo>
                  <a:pt x="463" y="709"/>
                </a:lnTo>
                <a:lnTo>
                  <a:pt x="463" y="710"/>
                </a:lnTo>
                <a:lnTo>
                  <a:pt x="463" y="821"/>
                </a:lnTo>
                <a:lnTo>
                  <a:pt x="463" y="820"/>
                </a:lnTo>
                <a:lnTo>
                  <a:pt x="466" y="817"/>
                </a:lnTo>
                <a:lnTo>
                  <a:pt x="468" y="812"/>
                </a:lnTo>
                <a:lnTo>
                  <a:pt x="472" y="806"/>
                </a:lnTo>
                <a:lnTo>
                  <a:pt x="476" y="800"/>
                </a:lnTo>
                <a:lnTo>
                  <a:pt x="479" y="794"/>
                </a:lnTo>
                <a:lnTo>
                  <a:pt x="482" y="788"/>
                </a:lnTo>
                <a:lnTo>
                  <a:pt x="485" y="783"/>
                </a:lnTo>
                <a:lnTo>
                  <a:pt x="487"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70"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5" y="866"/>
                </a:lnTo>
                <a:lnTo>
                  <a:pt x="185" y="865"/>
                </a:lnTo>
                <a:lnTo>
                  <a:pt x="186" y="861"/>
                </a:lnTo>
                <a:lnTo>
                  <a:pt x="186" y="855"/>
                </a:lnTo>
                <a:lnTo>
                  <a:pt x="188" y="846"/>
                </a:lnTo>
                <a:lnTo>
                  <a:pt x="189" y="837"/>
                </a:lnTo>
                <a:lnTo>
                  <a:pt x="191" y="825"/>
                </a:lnTo>
                <a:lnTo>
                  <a:pt x="193" y="814"/>
                </a:lnTo>
                <a:lnTo>
                  <a:pt x="195" y="801"/>
                </a:lnTo>
                <a:lnTo>
                  <a:pt x="196" y="788"/>
                </a:lnTo>
                <a:lnTo>
                  <a:pt x="197" y="775"/>
                </a:lnTo>
                <a:lnTo>
                  <a:pt x="199" y="763"/>
                </a:lnTo>
                <a:lnTo>
                  <a:pt x="199" y="752"/>
                </a:lnTo>
                <a:lnTo>
                  <a:pt x="200" y="741"/>
                </a:lnTo>
                <a:lnTo>
                  <a:pt x="200" y="732"/>
                </a:lnTo>
                <a:lnTo>
                  <a:pt x="199" y="725"/>
                </a:lnTo>
                <a:lnTo>
                  <a:pt x="198" y="719"/>
                </a:lnTo>
                <a:lnTo>
                  <a:pt x="197" y="712"/>
                </a:lnTo>
                <a:lnTo>
                  <a:pt x="200" y="705"/>
                </a:lnTo>
                <a:lnTo>
                  <a:pt x="206" y="699"/>
                </a:lnTo>
                <a:lnTo>
                  <a:pt x="215" y="693"/>
                </a:lnTo>
                <a:lnTo>
                  <a:pt x="224" y="688"/>
                </a:lnTo>
                <a:lnTo>
                  <a:pt x="234" y="683"/>
                </a:lnTo>
                <a:lnTo>
                  <a:pt x="243" y="677"/>
                </a:lnTo>
                <a:lnTo>
                  <a:pt x="251" y="671"/>
                </a:lnTo>
                <a:lnTo>
                  <a:pt x="254" y="665"/>
                </a:lnTo>
                <a:lnTo>
                  <a:pt x="251" y="660"/>
                </a:lnTo>
                <a:lnTo>
                  <a:pt x="243" y="656"/>
                </a:lnTo>
                <a:lnTo>
                  <a:pt x="233" y="653"/>
                </a:lnTo>
                <a:lnTo>
                  <a:pt x="222" y="651"/>
                </a:lnTo>
                <a:lnTo>
                  <a:pt x="212" y="650"/>
                </a:lnTo>
                <a:lnTo>
                  <a:pt x="204" y="649"/>
                </a:lnTo>
                <a:lnTo>
                  <a:pt x="201" y="649"/>
                </a:lnTo>
                <a:lnTo>
                  <a:pt x="201" y="648"/>
                </a:lnTo>
                <a:lnTo>
                  <a:pt x="203" y="646"/>
                </a:lnTo>
                <a:lnTo>
                  <a:pt x="203" y="642"/>
                </a:lnTo>
                <a:lnTo>
                  <a:pt x="205" y="638"/>
                </a:lnTo>
                <a:lnTo>
                  <a:pt x="206" y="632"/>
                </a:lnTo>
                <a:lnTo>
                  <a:pt x="208" y="625"/>
                </a:lnTo>
                <a:lnTo>
                  <a:pt x="209" y="619"/>
                </a:lnTo>
                <a:lnTo>
                  <a:pt x="212" y="611"/>
                </a:lnTo>
                <a:lnTo>
                  <a:pt x="214"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9" y="504"/>
                </a:lnTo>
                <a:lnTo>
                  <a:pt x="191" y="497"/>
                </a:lnTo>
                <a:lnTo>
                  <a:pt x="181" y="490"/>
                </a:lnTo>
                <a:lnTo>
                  <a:pt x="171" y="480"/>
                </a:lnTo>
                <a:lnTo>
                  <a:pt x="169" y="480"/>
                </a:lnTo>
                <a:lnTo>
                  <a:pt x="165" y="478"/>
                </a:lnTo>
                <a:lnTo>
                  <a:pt x="157" y="475"/>
                </a:lnTo>
                <a:lnTo>
                  <a:pt x="147" y="471"/>
                </a:lnTo>
                <a:lnTo>
                  <a:pt x="135" y="465"/>
                </a:lnTo>
                <a:lnTo>
                  <a:pt x="121" y="458"/>
                </a:lnTo>
                <a:lnTo>
                  <a:pt x="107" y="449"/>
                </a:lnTo>
                <a:lnTo>
                  <a:pt x="93" y="440"/>
                </a:lnTo>
                <a:lnTo>
                  <a:pt x="77" y="429"/>
                </a:lnTo>
                <a:lnTo>
                  <a:pt x="62" y="417"/>
                </a:lnTo>
                <a:lnTo>
                  <a:pt x="48" y="403"/>
                </a:lnTo>
                <a:lnTo>
                  <a:pt x="35" y="388"/>
                </a:lnTo>
                <a:lnTo>
                  <a:pt x="23" y="372"/>
                </a:lnTo>
                <a:lnTo>
                  <a:pt x="14" y="354"/>
                </a:lnTo>
                <a:lnTo>
                  <a:pt x="6" y="335"/>
                </a:lnTo>
                <a:lnTo>
                  <a:pt x="2" y="315"/>
                </a:lnTo>
                <a:lnTo>
                  <a:pt x="1" y="307"/>
                </a:lnTo>
                <a:lnTo>
                  <a:pt x="0" y="298"/>
                </a:lnTo>
                <a:lnTo>
                  <a:pt x="0" y="288"/>
                </a:lnTo>
                <a:lnTo>
                  <a:pt x="0" y="278"/>
                </a:lnTo>
                <a:lnTo>
                  <a:pt x="1" y="268"/>
                </a:lnTo>
                <a:lnTo>
                  <a:pt x="2" y="257"/>
                </a:lnTo>
                <a:lnTo>
                  <a:pt x="3" y="248"/>
                </a:lnTo>
                <a:lnTo>
                  <a:pt x="4" y="237"/>
                </a:lnTo>
                <a:lnTo>
                  <a:pt x="5" y="228"/>
                </a:lnTo>
                <a:lnTo>
                  <a:pt x="6" y="219"/>
                </a:lnTo>
                <a:lnTo>
                  <a:pt x="7" y="211"/>
                </a:lnTo>
                <a:lnTo>
                  <a:pt x="8" y="204"/>
                </a:lnTo>
                <a:lnTo>
                  <a:pt x="10" y="199"/>
                </a:lnTo>
                <a:lnTo>
                  <a:pt x="10" y="195"/>
                </a:lnTo>
                <a:lnTo>
                  <a:pt x="11" y="192"/>
                </a:lnTo>
                <a:lnTo>
                  <a:pt x="11" y="191"/>
                </a:lnTo>
                <a:lnTo>
                  <a:pt x="13" y="191"/>
                </a:lnTo>
                <a:lnTo>
                  <a:pt x="18" y="192"/>
                </a:lnTo>
                <a:lnTo>
                  <a:pt x="27" y="192"/>
                </a:lnTo>
                <a:lnTo>
                  <a:pt x="39" y="191"/>
                </a:lnTo>
                <a:lnTo>
                  <a:pt x="53" y="190"/>
                </a:lnTo>
                <a:lnTo>
                  <a:pt x="70" y="188"/>
                </a:lnTo>
                <a:lnTo>
                  <a:pt x="89" y="184"/>
                </a:lnTo>
                <a:lnTo>
                  <a:pt x="109" y="179"/>
                </a:lnTo>
                <a:lnTo>
                  <a:pt x="129" y="172"/>
                </a:lnTo>
                <a:lnTo>
                  <a:pt x="152" y="164"/>
                </a:lnTo>
                <a:lnTo>
                  <a:pt x="174" y="152"/>
                </a:lnTo>
                <a:lnTo>
                  <a:pt x="197" y="138"/>
                </a:lnTo>
                <a:lnTo>
                  <a:pt x="219" y="121"/>
                </a:lnTo>
                <a:lnTo>
                  <a:pt x="241" y="100"/>
                </a:lnTo>
                <a:lnTo>
                  <a:pt x="261" y="77"/>
                </a:lnTo>
                <a:lnTo>
                  <a:pt x="281" y="49"/>
                </a:lnTo>
                <a:lnTo>
                  <a:pt x="298" y="24"/>
                </a:lnTo>
                <a:lnTo>
                  <a:pt x="314" y="9"/>
                </a:lnTo>
                <a:lnTo>
                  <a:pt x="327" y="1"/>
                </a:lnTo>
                <a:lnTo>
                  <a:pt x="338" y="0"/>
                </a:lnTo>
                <a:lnTo>
                  <a:pt x="349" y="6"/>
                </a:lnTo>
                <a:lnTo>
                  <a:pt x="359" y="16"/>
                </a:lnTo>
                <a:lnTo>
                  <a:pt x="367" y="30"/>
                </a:lnTo>
                <a:lnTo>
                  <a:pt x="376" y="47"/>
                </a:lnTo>
                <a:lnTo>
                  <a:pt x="385" y="67"/>
                </a:lnTo>
                <a:lnTo>
                  <a:pt x="394" y="88"/>
                </a:lnTo>
                <a:lnTo>
                  <a:pt x="404" y="108"/>
                </a:lnTo>
                <a:lnTo>
                  <a:pt x="415" y="128"/>
                </a:lnTo>
                <a:lnTo>
                  <a:pt x="427" y="146"/>
                </a:lnTo>
                <a:lnTo>
                  <a:pt x="441" y="160"/>
                </a:lnTo>
                <a:lnTo>
                  <a:pt x="458" y="171"/>
                </a:lnTo>
                <a:lnTo>
                  <a:pt x="476" y="177"/>
                </a:lnTo>
                <a:lnTo>
                  <a:pt x="487" y="179"/>
                </a:lnTo>
                <a:lnTo>
                  <a:pt x="500" y="181"/>
                </a:lnTo>
                <a:lnTo>
                  <a:pt x="515" y="184"/>
                </a:lnTo>
                <a:lnTo>
                  <a:pt x="532" y="187"/>
                </a:lnTo>
                <a:lnTo>
                  <a:pt x="550" y="190"/>
                </a:lnTo>
                <a:lnTo>
                  <a:pt x="570" y="193"/>
                </a:lnTo>
                <a:lnTo>
                  <a:pt x="591" y="197"/>
                </a:lnTo>
                <a:lnTo>
                  <a:pt x="613" y="200"/>
                </a:lnTo>
                <a:lnTo>
                  <a:pt x="636" y="204"/>
                </a:lnTo>
                <a:lnTo>
                  <a:pt x="659" y="208"/>
                </a:lnTo>
                <a:lnTo>
                  <a:pt x="683" y="212"/>
                </a:lnTo>
                <a:lnTo>
                  <a:pt x="708" y="217"/>
                </a:lnTo>
                <a:lnTo>
                  <a:pt x="734" y="221"/>
                </a:lnTo>
                <a:lnTo>
                  <a:pt x="759" y="226"/>
                </a:lnTo>
                <a:lnTo>
                  <a:pt x="784" y="230"/>
                </a:lnTo>
                <a:lnTo>
                  <a:pt x="810" y="234"/>
                </a:lnTo>
                <a:lnTo>
                  <a:pt x="835" y="238"/>
                </a:lnTo>
                <a:lnTo>
                  <a:pt x="859" y="242"/>
                </a:lnTo>
                <a:lnTo>
                  <a:pt x="883" y="247"/>
                </a:lnTo>
                <a:lnTo>
                  <a:pt x="907" y="251"/>
                </a:lnTo>
                <a:lnTo>
                  <a:pt x="929" y="255"/>
                </a:lnTo>
                <a:lnTo>
                  <a:pt x="951" y="259"/>
                </a:lnTo>
                <a:lnTo>
                  <a:pt x="971" y="262"/>
                </a:lnTo>
                <a:lnTo>
                  <a:pt x="990" y="265"/>
                </a:lnTo>
                <a:lnTo>
                  <a:pt x="1008" y="268"/>
                </a:lnTo>
                <a:lnTo>
                  <a:pt x="1023" y="271"/>
                </a:lnTo>
                <a:lnTo>
                  <a:pt x="1038" y="274"/>
                </a:lnTo>
                <a:lnTo>
                  <a:pt x="1050" y="276"/>
                </a:lnTo>
                <a:lnTo>
                  <a:pt x="1060" y="278"/>
                </a:lnTo>
                <a:lnTo>
                  <a:pt x="1068" y="279"/>
                </a:lnTo>
                <a:lnTo>
                  <a:pt x="1073" y="280"/>
                </a:lnTo>
                <a:lnTo>
                  <a:pt x="1076" y="281"/>
                </a:lnTo>
                <a:close/>
              </a:path>
            </a:pathLst>
          </a:custGeom>
          <a:noFill/>
          <a:ln w="1588">
            <a:solidFill>
              <a:srgbClr val="000000"/>
            </a:solidFill>
            <a:round/>
            <a:headEnd/>
            <a:tailEnd/>
          </a:ln>
        </p:spPr>
        <p:txBody>
          <a:bodyPr/>
          <a:lstStyle/>
          <a:p>
            <a:endParaRPr lang="zh-CN" altLang="en-US"/>
          </a:p>
        </p:txBody>
      </p:sp>
      <p:sp>
        <p:nvSpPr>
          <p:cNvPr id="39946" name="Freeform 259"/>
          <p:cNvSpPr>
            <a:spLocks/>
          </p:cNvSpPr>
          <p:nvPr/>
        </p:nvSpPr>
        <p:spPr bwMode="auto">
          <a:xfrm>
            <a:off x="7789865" y="3987083"/>
            <a:ext cx="1349375"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2147483647 w 1076"/>
              <a:gd name="T115" fmla="*/ 2147483647 h 896"/>
              <a:gd name="T116" fmla="*/ 2147483647 w 1076"/>
              <a:gd name="T117" fmla="*/ 2147483647 h 896"/>
              <a:gd name="T118" fmla="*/ 2147483647 w 1076"/>
              <a:gd name="T119" fmla="*/ 2147483647 h 8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76"/>
              <a:gd name="T181" fmla="*/ 0 h 896"/>
              <a:gd name="T182" fmla="*/ 1076 w 1076"/>
              <a:gd name="T183" fmla="*/ 896 h 8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76" h="896">
                <a:moveTo>
                  <a:pt x="1076" y="281"/>
                </a:moveTo>
                <a:lnTo>
                  <a:pt x="1076" y="281"/>
                </a:lnTo>
                <a:lnTo>
                  <a:pt x="1068" y="306"/>
                </a:lnTo>
                <a:lnTo>
                  <a:pt x="1059" y="328"/>
                </a:lnTo>
                <a:lnTo>
                  <a:pt x="1048" y="349"/>
                </a:lnTo>
                <a:lnTo>
                  <a:pt x="1036" y="367"/>
                </a:lnTo>
                <a:lnTo>
                  <a:pt x="1023" y="384"/>
                </a:lnTo>
                <a:lnTo>
                  <a:pt x="1009" y="399"/>
                </a:lnTo>
                <a:lnTo>
                  <a:pt x="994" y="412"/>
                </a:lnTo>
                <a:lnTo>
                  <a:pt x="978" y="424"/>
                </a:lnTo>
                <a:lnTo>
                  <a:pt x="961" y="434"/>
                </a:lnTo>
                <a:lnTo>
                  <a:pt x="944" y="444"/>
                </a:lnTo>
                <a:lnTo>
                  <a:pt x="926" y="452"/>
                </a:lnTo>
                <a:lnTo>
                  <a:pt x="908" y="460"/>
                </a:lnTo>
                <a:lnTo>
                  <a:pt x="890" y="466"/>
                </a:lnTo>
                <a:lnTo>
                  <a:pt x="872" y="473"/>
                </a:lnTo>
                <a:lnTo>
                  <a:pt x="853" y="479"/>
                </a:lnTo>
                <a:lnTo>
                  <a:pt x="835" y="484"/>
                </a:lnTo>
                <a:lnTo>
                  <a:pt x="816" y="489"/>
                </a:lnTo>
                <a:lnTo>
                  <a:pt x="798" y="494"/>
                </a:lnTo>
                <a:lnTo>
                  <a:pt x="781" y="499"/>
                </a:lnTo>
                <a:lnTo>
                  <a:pt x="764" y="505"/>
                </a:lnTo>
                <a:lnTo>
                  <a:pt x="748" y="511"/>
                </a:lnTo>
                <a:lnTo>
                  <a:pt x="732" y="518"/>
                </a:lnTo>
                <a:lnTo>
                  <a:pt x="717" y="525"/>
                </a:lnTo>
                <a:lnTo>
                  <a:pt x="703" y="533"/>
                </a:lnTo>
                <a:lnTo>
                  <a:pt x="691" y="542"/>
                </a:lnTo>
                <a:lnTo>
                  <a:pt x="679" y="552"/>
                </a:lnTo>
                <a:lnTo>
                  <a:pt x="669" y="563"/>
                </a:lnTo>
                <a:lnTo>
                  <a:pt x="660" y="576"/>
                </a:lnTo>
                <a:lnTo>
                  <a:pt x="652" y="590"/>
                </a:lnTo>
                <a:lnTo>
                  <a:pt x="646" y="606"/>
                </a:lnTo>
                <a:lnTo>
                  <a:pt x="642" y="624"/>
                </a:lnTo>
                <a:lnTo>
                  <a:pt x="640" y="643"/>
                </a:lnTo>
                <a:lnTo>
                  <a:pt x="631" y="785"/>
                </a:lnTo>
                <a:lnTo>
                  <a:pt x="632" y="784"/>
                </a:lnTo>
                <a:lnTo>
                  <a:pt x="634" y="781"/>
                </a:lnTo>
                <a:lnTo>
                  <a:pt x="636" y="778"/>
                </a:lnTo>
                <a:lnTo>
                  <a:pt x="637" y="775"/>
                </a:lnTo>
                <a:lnTo>
                  <a:pt x="637" y="774"/>
                </a:lnTo>
                <a:lnTo>
                  <a:pt x="633" y="776"/>
                </a:lnTo>
                <a:lnTo>
                  <a:pt x="626" y="783"/>
                </a:lnTo>
                <a:lnTo>
                  <a:pt x="614" y="794"/>
                </a:lnTo>
                <a:lnTo>
                  <a:pt x="605" y="801"/>
                </a:lnTo>
                <a:lnTo>
                  <a:pt x="596" y="808"/>
                </a:lnTo>
                <a:lnTo>
                  <a:pt x="586" y="814"/>
                </a:lnTo>
                <a:lnTo>
                  <a:pt x="576" y="820"/>
                </a:lnTo>
                <a:lnTo>
                  <a:pt x="564" y="825"/>
                </a:lnTo>
                <a:lnTo>
                  <a:pt x="552"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4" y="514"/>
                </a:lnTo>
                <a:lnTo>
                  <a:pt x="494" y="518"/>
                </a:lnTo>
                <a:lnTo>
                  <a:pt x="494" y="523"/>
                </a:lnTo>
                <a:lnTo>
                  <a:pt x="493" y="529"/>
                </a:lnTo>
                <a:lnTo>
                  <a:pt x="491" y="534"/>
                </a:lnTo>
                <a:lnTo>
                  <a:pt x="490" y="541"/>
                </a:lnTo>
                <a:lnTo>
                  <a:pt x="488" y="547"/>
                </a:lnTo>
                <a:lnTo>
                  <a:pt x="486" y="554"/>
                </a:lnTo>
                <a:lnTo>
                  <a:pt x="485" y="562"/>
                </a:lnTo>
                <a:lnTo>
                  <a:pt x="483" y="569"/>
                </a:lnTo>
                <a:lnTo>
                  <a:pt x="482" y="577"/>
                </a:lnTo>
                <a:lnTo>
                  <a:pt x="481" y="585"/>
                </a:lnTo>
                <a:lnTo>
                  <a:pt x="479" y="593"/>
                </a:lnTo>
                <a:lnTo>
                  <a:pt x="479" y="601"/>
                </a:lnTo>
                <a:lnTo>
                  <a:pt x="479" y="609"/>
                </a:lnTo>
                <a:lnTo>
                  <a:pt x="481" y="617"/>
                </a:lnTo>
                <a:lnTo>
                  <a:pt x="482" y="625"/>
                </a:lnTo>
                <a:lnTo>
                  <a:pt x="482" y="633"/>
                </a:lnTo>
                <a:lnTo>
                  <a:pt x="482" y="641"/>
                </a:lnTo>
                <a:lnTo>
                  <a:pt x="481" y="649"/>
                </a:lnTo>
                <a:lnTo>
                  <a:pt x="479" y="657"/>
                </a:lnTo>
                <a:lnTo>
                  <a:pt x="478" y="665"/>
                </a:lnTo>
                <a:lnTo>
                  <a:pt x="476" y="672"/>
                </a:lnTo>
                <a:lnTo>
                  <a:pt x="474" y="679"/>
                </a:lnTo>
                <a:lnTo>
                  <a:pt x="472" y="685"/>
                </a:lnTo>
                <a:lnTo>
                  <a:pt x="470" y="692"/>
                </a:lnTo>
                <a:lnTo>
                  <a:pt x="468" y="697"/>
                </a:lnTo>
                <a:lnTo>
                  <a:pt x="467" y="701"/>
                </a:lnTo>
                <a:lnTo>
                  <a:pt x="465" y="704"/>
                </a:lnTo>
                <a:lnTo>
                  <a:pt x="464" y="707"/>
                </a:lnTo>
                <a:lnTo>
                  <a:pt x="463" y="709"/>
                </a:lnTo>
                <a:lnTo>
                  <a:pt x="463" y="710"/>
                </a:lnTo>
                <a:lnTo>
                  <a:pt x="463" y="821"/>
                </a:lnTo>
                <a:lnTo>
                  <a:pt x="463" y="820"/>
                </a:lnTo>
                <a:lnTo>
                  <a:pt x="466" y="817"/>
                </a:lnTo>
                <a:lnTo>
                  <a:pt x="468" y="812"/>
                </a:lnTo>
                <a:lnTo>
                  <a:pt x="471" y="806"/>
                </a:lnTo>
                <a:lnTo>
                  <a:pt x="475" y="800"/>
                </a:lnTo>
                <a:lnTo>
                  <a:pt x="479" y="794"/>
                </a:lnTo>
                <a:lnTo>
                  <a:pt x="482" y="788"/>
                </a:lnTo>
                <a:lnTo>
                  <a:pt x="485" y="783"/>
                </a:lnTo>
                <a:lnTo>
                  <a:pt x="486"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69"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4" y="866"/>
                </a:lnTo>
                <a:lnTo>
                  <a:pt x="184" y="865"/>
                </a:lnTo>
                <a:lnTo>
                  <a:pt x="186" y="861"/>
                </a:lnTo>
                <a:lnTo>
                  <a:pt x="186" y="855"/>
                </a:lnTo>
                <a:lnTo>
                  <a:pt x="188" y="846"/>
                </a:lnTo>
                <a:lnTo>
                  <a:pt x="189" y="837"/>
                </a:lnTo>
                <a:lnTo>
                  <a:pt x="191" y="825"/>
                </a:lnTo>
                <a:lnTo>
                  <a:pt x="193" y="814"/>
                </a:lnTo>
                <a:lnTo>
                  <a:pt x="194" y="801"/>
                </a:lnTo>
                <a:lnTo>
                  <a:pt x="195" y="788"/>
                </a:lnTo>
                <a:lnTo>
                  <a:pt x="197" y="775"/>
                </a:lnTo>
                <a:lnTo>
                  <a:pt x="198" y="763"/>
                </a:lnTo>
                <a:lnTo>
                  <a:pt x="199" y="752"/>
                </a:lnTo>
                <a:lnTo>
                  <a:pt x="199" y="741"/>
                </a:lnTo>
                <a:lnTo>
                  <a:pt x="199" y="732"/>
                </a:lnTo>
                <a:lnTo>
                  <a:pt x="199" y="725"/>
                </a:lnTo>
                <a:lnTo>
                  <a:pt x="198" y="719"/>
                </a:lnTo>
                <a:lnTo>
                  <a:pt x="197" y="712"/>
                </a:lnTo>
                <a:lnTo>
                  <a:pt x="200" y="705"/>
                </a:lnTo>
                <a:lnTo>
                  <a:pt x="206" y="699"/>
                </a:lnTo>
                <a:lnTo>
                  <a:pt x="214" y="693"/>
                </a:lnTo>
                <a:lnTo>
                  <a:pt x="224" y="688"/>
                </a:lnTo>
                <a:lnTo>
                  <a:pt x="233" y="683"/>
                </a:lnTo>
                <a:lnTo>
                  <a:pt x="243" y="677"/>
                </a:lnTo>
                <a:lnTo>
                  <a:pt x="251" y="671"/>
                </a:lnTo>
                <a:lnTo>
                  <a:pt x="254" y="665"/>
                </a:lnTo>
                <a:lnTo>
                  <a:pt x="251" y="660"/>
                </a:lnTo>
                <a:lnTo>
                  <a:pt x="243" y="656"/>
                </a:lnTo>
                <a:lnTo>
                  <a:pt x="233" y="653"/>
                </a:lnTo>
                <a:lnTo>
                  <a:pt x="221" y="651"/>
                </a:lnTo>
                <a:lnTo>
                  <a:pt x="212" y="650"/>
                </a:lnTo>
                <a:lnTo>
                  <a:pt x="204" y="649"/>
                </a:lnTo>
                <a:lnTo>
                  <a:pt x="201" y="649"/>
                </a:lnTo>
                <a:lnTo>
                  <a:pt x="201" y="648"/>
                </a:lnTo>
                <a:lnTo>
                  <a:pt x="202" y="646"/>
                </a:lnTo>
                <a:lnTo>
                  <a:pt x="203" y="642"/>
                </a:lnTo>
                <a:lnTo>
                  <a:pt x="205" y="638"/>
                </a:lnTo>
                <a:lnTo>
                  <a:pt x="206" y="632"/>
                </a:lnTo>
                <a:lnTo>
                  <a:pt x="208" y="625"/>
                </a:lnTo>
                <a:lnTo>
                  <a:pt x="209" y="619"/>
                </a:lnTo>
                <a:lnTo>
                  <a:pt x="212" y="611"/>
                </a:lnTo>
                <a:lnTo>
                  <a:pt x="213"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8" y="504"/>
                </a:lnTo>
                <a:lnTo>
                  <a:pt x="191" y="497"/>
                </a:lnTo>
                <a:lnTo>
                  <a:pt x="181" y="490"/>
                </a:lnTo>
                <a:lnTo>
                  <a:pt x="171" y="480"/>
                </a:lnTo>
                <a:lnTo>
                  <a:pt x="169" y="480"/>
                </a:lnTo>
                <a:lnTo>
                  <a:pt x="164" y="478"/>
                </a:lnTo>
                <a:lnTo>
                  <a:pt x="156" y="475"/>
                </a:lnTo>
                <a:lnTo>
                  <a:pt x="146" y="471"/>
                </a:lnTo>
                <a:lnTo>
                  <a:pt x="134" y="465"/>
                </a:lnTo>
                <a:lnTo>
                  <a:pt x="121" y="458"/>
                </a:lnTo>
                <a:lnTo>
                  <a:pt x="107" y="449"/>
                </a:lnTo>
                <a:lnTo>
                  <a:pt x="92" y="440"/>
                </a:lnTo>
                <a:lnTo>
                  <a:pt x="77" y="429"/>
                </a:lnTo>
                <a:lnTo>
                  <a:pt x="62" y="417"/>
                </a:lnTo>
                <a:lnTo>
                  <a:pt x="48" y="403"/>
                </a:lnTo>
                <a:lnTo>
                  <a:pt x="35" y="388"/>
                </a:lnTo>
                <a:lnTo>
                  <a:pt x="23" y="372"/>
                </a:lnTo>
                <a:lnTo>
                  <a:pt x="13" y="354"/>
                </a:lnTo>
                <a:lnTo>
                  <a:pt x="6" y="335"/>
                </a:lnTo>
                <a:lnTo>
                  <a:pt x="1" y="315"/>
                </a:lnTo>
                <a:lnTo>
                  <a:pt x="1" y="307"/>
                </a:lnTo>
                <a:lnTo>
                  <a:pt x="0" y="298"/>
                </a:lnTo>
                <a:lnTo>
                  <a:pt x="0" y="288"/>
                </a:lnTo>
                <a:lnTo>
                  <a:pt x="0" y="278"/>
                </a:lnTo>
                <a:lnTo>
                  <a:pt x="1" y="268"/>
                </a:lnTo>
                <a:lnTo>
                  <a:pt x="2" y="257"/>
                </a:lnTo>
                <a:lnTo>
                  <a:pt x="2" y="248"/>
                </a:lnTo>
                <a:lnTo>
                  <a:pt x="4" y="237"/>
                </a:lnTo>
                <a:lnTo>
                  <a:pt x="5" y="228"/>
                </a:lnTo>
                <a:lnTo>
                  <a:pt x="6" y="219"/>
                </a:lnTo>
                <a:lnTo>
                  <a:pt x="7" y="211"/>
                </a:lnTo>
                <a:lnTo>
                  <a:pt x="8" y="204"/>
                </a:lnTo>
                <a:lnTo>
                  <a:pt x="9" y="199"/>
                </a:lnTo>
                <a:lnTo>
                  <a:pt x="10" y="195"/>
                </a:lnTo>
                <a:lnTo>
                  <a:pt x="11" y="192"/>
                </a:lnTo>
                <a:lnTo>
                  <a:pt x="11" y="191"/>
                </a:lnTo>
                <a:lnTo>
                  <a:pt x="12" y="191"/>
                </a:lnTo>
                <a:lnTo>
                  <a:pt x="18" y="192"/>
                </a:lnTo>
                <a:lnTo>
                  <a:pt x="27" y="192"/>
                </a:lnTo>
                <a:lnTo>
                  <a:pt x="39" y="191"/>
                </a:lnTo>
                <a:lnTo>
                  <a:pt x="53" y="190"/>
                </a:lnTo>
                <a:lnTo>
                  <a:pt x="70" y="188"/>
                </a:lnTo>
                <a:lnTo>
                  <a:pt x="88" y="184"/>
                </a:lnTo>
                <a:lnTo>
                  <a:pt x="108" y="179"/>
                </a:lnTo>
                <a:lnTo>
                  <a:pt x="129" y="172"/>
                </a:lnTo>
                <a:lnTo>
                  <a:pt x="152" y="164"/>
                </a:lnTo>
                <a:lnTo>
                  <a:pt x="174" y="152"/>
                </a:lnTo>
                <a:lnTo>
                  <a:pt x="197" y="138"/>
                </a:lnTo>
                <a:lnTo>
                  <a:pt x="218" y="121"/>
                </a:lnTo>
                <a:lnTo>
                  <a:pt x="240" y="100"/>
                </a:lnTo>
                <a:lnTo>
                  <a:pt x="261" y="77"/>
                </a:lnTo>
                <a:lnTo>
                  <a:pt x="281" y="49"/>
                </a:lnTo>
                <a:lnTo>
                  <a:pt x="298" y="24"/>
                </a:lnTo>
                <a:lnTo>
                  <a:pt x="313" y="9"/>
                </a:lnTo>
                <a:lnTo>
                  <a:pt x="327" y="1"/>
                </a:lnTo>
                <a:lnTo>
                  <a:pt x="338" y="0"/>
                </a:lnTo>
                <a:lnTo>
                  <a:pt x="349" y="6"/>
                </a:lnTo>
                <a:lnTo>
                  <a:pt x="358" y="16"/>
                </a:lnTo>
                <a:lnTo>
                  <a:pt x="367" y="30"/>
                </a:lnTo>
                <a:lnTo>
                  <a:pt x="376" y="47"/>
                </a:lnTo>
                <a:lnTo>
                  <a:pt x="384" y="67"/>
                </a:lnTo>
                <a:lnTo>
                  <a:pt x="394" y="88"/>
                </a:lnTo>
                <a:lnTo>
                  <a:pt x="403" y="108"/>
                </a:lnTo>
                <a:lnTo>
                  <a:pt x="414" y="128"/>
                </a:lnTo>
                <a:lnTo>
                  <a:pt x="427" y="146"/>
                </a:lnTo>
                <a:lnTo>
                  <a:pt x="441" y="160"/>
                </a:lnTo>
                <a:lnTo>
                  <a:pt x="457" y="171"/>
                </a:lnTo>
                <a:lnTo>
                  <a:pt x="476" y="177"/>
                </a:lnTo>
                <a:lnTo>
                  <a:pt x="487" y="179"/>
                </a:lnTo>
                <a:lnTo>
                  <a:pt x="500" y="181"/>
                </a:lnTo>
                <a:lnTo>
                  <a:pt x="516" y="184"/>
                </a:lnTo>
                <a:lnTo>
                  <a:pt x="533" y="186"/>
                </a:lnTo>
                <a:lnTo>
                  <a:pt x="551" y="189"/>
                </a:lnTo>
                <a:lnTo>
                  <a:pt x="572" y="192"/>
                </a:lnTo>
                <a:lnTo>
                  <a:pt x="593" y="195"/>
                </a:lnTo>
                <a:lnTo>
                  <a:pt x="615" y="199"/>
                </a:lnTo>
                <a:lnTo>
                  <a:pt x="639" y="202"/>
                </a:lnTo>
                <a:lnTo>
                  <a:pt x="664" y="206"/>
                </a:lnTo>
                <a:lnTo>
                  <a:pt x="688" y="210"/>
                </a:lnTo>
                <a:lnTo>
                  <a:pt x="714" y="214"/>
                </a:lnTo>
                <a:lnTo>
                  <a:pt x="740" y="218"/>
                </a:lnTo>
                <a:lnTo>
                  <a:pt x="766" y="222"/>
                </a:lnTo>
                <a:lnTo>
                  <a:pt x="792" y="226"/>
                </a:lnTo>
                <a:lnTo>
                  <a:pt x="818" y="230"/>
                </a:lnTo>
                <a:lnTo>
                  <a:pt x="843" y="234"/>
                </a:lnTo>
                <a:lnTo>
                  <a:pt x="869" y="238"/>
                </a:lnTo>
                <a:lnTo>
                  <a:pt x="893" y="242"/>
                </a:lnTo>
                <a:lnTo>
                  <a:pt x="916" y="245"/>
                </a:lnTo>
                <a:lnTo>
                  <a:pt x="939" y="249"/>
                </a:lnTo>
                <a:lnTo>
                  <a:pt x="960" y="253"/>
                </a:lnTo>
                <a:lnTo>
                  <a:pt x="980" y="257"/>
                </a:lnTo>
                <a:lnTo>
                  <a:pt x="999" y="260"/>
                </a:lnTo>
                <a:lnTo>
                  <a:pt x="1016" y="264"/>
                </a:lnTo>
                <a:lnTo>
                  <a:pt x="1032" y="267"/>
                </a:lnTo>
                <a:lnTo>
                  <a:pt x="1045" y="270"/>
                </a:lnTo>
                <a:lnTo>
                  <a:pt x="1056" y="272"/>
                </a:lnTo>
                <a:lnTo>
                  <a:pt x="1065" y="275"/>
                </a:lnTo>
                <a:lnTo>
                  <a:pt x="1071" y="278"/>
                </a:lnTo>
                <a:lnTo>
                  <a:pt x="1075" y="279"/>
                </a:lnTo>
                <a:lnTo>
                  <a:pt x="1076" y="281"/>
                </a:lnTo>
                <a:close/>
              </a:path>
            </a:pathLst>
          </a:custGeom>
          <a:noFill/>
          <a:ln w="1588">
            <a:solidFill>
              <a:srgbClr val="000000"/>
            </a:solidFill>
            <a:round/>
            <a:headEnd/>
            <a:tailEnd/>
          </a:ln>
        </p:spPr>
        <p:txBody>
          <a:bodyPr/>
          <a:lstStyle/>
          <a:p>
            <a:endParaRPr lang="zh-CN" altLang="en-US"/>
          </a:p>
        </p:txBody>
      </p:sp>
      <p:sp>
        <p:nvSpPr>
          <p:cNvPr id="39947" name="Freeform 260"/>
          <p:cNvSpPr>
            <a:spLocks/>
          </p:cNvSpPr>
          <p:nvPr/>
        </p:nvSpPr>
        <p:spPr bwMode="auto">
          <a:xfrm>
            <a:off x="42608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0 w 729"/>
              <a:gd name="T71" fmla="*/ 2147483647 h 183"/>
              <a:gd name="T72" fmla="*/ 2147483647 w 729"/>
              <a:gd name="T73" fmla="*/ 2147483647 h 183"/>
              <a:gd name="T74" fmla="*/ 2147483647 w 729"/>
              <a:gd name="T75" fmla="*/ 2147483647 h 183"/>
              <a:gd name="T76" fmla="*/ 2147483647 w 729"/>
              <a:gd name="T77" fmla="*/ 0 h 183"/>
              <a:gd name="T78" fmla="*/ 2147483647 w 729"/>
              <a:gd name="T79" fmla="*/ 0 h 183"/>
              <a:gd name="T80" fmla="*/ 2147483647 w 729"/>
              <a:gd name="T81" fmla="*/ 2147483647 h 183"/>
              <a:gd name="T82" fmla="*/ 2147483647 w 729"/>
              <a:gd name="T83" fmla="*/ 2147483647 h 183"/>
              <a:gd name="T84" fmla="*/ 2147483647 w 729"/>
              <a:gd name="T85" fmla="*/ 2147483647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9"/>
              <a:gd name="T130" fmla="*/ 0 h 183"/>
              <a:gd name="T131" fmla="*/ 729 w 729"/>
              <a:gd name="T132" fmla="*/ 183 h 1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9" h="183">
                <a:moveTo>
                  <a:pt x="46" y="4"/>
                </a:moveTo>
                <a:lnTo>
                  <a:pt x="729" y="15"/>
                </a:lnTo>
                <a:lnTo>
                  <a:pt x="666" y="158"/>
                </a:lnTo>
                <a:lnTo>
                  <a:pt x="661" y="161"/>
                </a:lnTo>
                <a:lnTo>
                  <a:pt x="653" y="165"/>
                </a:lnTo>
                <a:lnTo>
                  <a:pt x="642" y="168"/>
                </a:lnTo>
                <a:lnTo>
                  <a:pt x="630" y="171"/>
                </a:lnTo>
                <a:lnTo>
                  <a:pt x="615" y="174"/>
                </a:lnTo>
                <a:lnTo>
                  <a:pt x="598" y="176"/>
                </a:lnTo>
                <a:lnTo>
                  <a:pt x="580" y="179"/>
                </a:lnTo>
                <a:lnTo>
                  <a:pt x="560" y="180"/>
                </a:lnTo>
                <a:lnTo>
                  <a:pt x="538" y="182"/>
                </a:lnTo>
                <a:lnTo>
                  <a:pt x="515" y="183"/>
                </a:lnTo>
                <a:lnTo>
                  <a:pt x="491" y="183"/>
                </a:lnTo>
                <a:lnTo>
                  <a:pt x="466" y="183"/>
                </a:lnTo>
                <a:lnTo>
                  <a:pt x="440" y="182"/>
                </a:lnTo>
                <a:lnTo>
                  <a:pt x="414" y="182"/>
                </a:lnTo>
                <a:lnTo>
                  <a:pt x="387" y="180"/>
                </a:lnTo>
                <a:lnTo>
                  <a:pt x="360" y="177"/>
                </a:lnTo>
                <a:lnTo>
                  <a:pt x="332" y="174"/>
                </a:lnTo>
                <a:lnTo>
                  <a:pt x="304" y="171"/>
                </a:lnTo>
                <a:lnTo>
                  <a:pt x="277" y="166"/>
                </a:lnTo>
                <a:lnTo>
                  <a:pt x="250" y="161"/>
                </a:lnTo>
                <a:lnTo>
                  <a:pt x="224" y="155"/>
                </a:lnTo>
                <a:lnTo>
                  <a:pt x="197" y="148"/>
                </a:lnTo>
                <a:lnTo>
                  <a:pt x="172" y="140"/>
                </a:lnTo>
                <a:lnTo>
                  <a:pt x="148" y="132"/>
                </a:lnTo>
                <a:lnTo>
                  <a:pt x="125" y="122"/>
                </a:lnTo>
                <a:lnTo>
                  <a:pt x="102" y="111"/>
                </a:lnTo>
                <a:lnTo>
                  <a:pt x="82" y="100"/>
                </a:lnTo>
                <a:lnTo>
                  <a:pt x="63" y="87"/>
                </a:lnTo>
                <a:lnTo>
                  <a:pt x="45" y="73"/>
                </a:lnTo>
                <a:lnTo>
                  <a:pt x="30" y="59"/>
                </a:lnTo>
                <a:lnTo>
                  <a:pt x="16" y="43"/>
                </a:lnTo>
                <a:lnTo>
                  <a:pt x="5" y="26"/>
                </a:lnTo>
                <a:lnTo>
                  <a:pt x="0" y="13"/>
                </a:lnTo>
                <a:lnTo>
                  <a:pt x="2" y="5"/>
                </a:lnTo>
                <a:lnTo>
                  <a:pt x="8" y="1"/>
                </a:lnTo>
                <a:lnTo>
                  <a:pt x="17" y="0"/>
                </a:lnTo>
                <a:lnTo>
                  <a:pt x="27" y="0"/>
                </a:lnTo>
                <a:lnTo>
                  <a:pt x="37" y="1"/>
                </a:lnTo>
                <a:lnTo>
                  <a:pt x="43" y="3"/>
                </a:lnTo>
                <a:lnTo>
                  <a:pt x="46" y="4"/>
                </a:lnTo>
                <a:close/>
              </a:path>
            </a:pathLst>
          </a:custGeom>
          <a:solidFill>
            <a:srgbClr val="336699"/>
          </a:solidFill>
          <a:ln w="9525">
            <a:noFill/>
            <a:round/>
            <a:headEnd/>
            <a:tailEnd/>
          </a:ln>
        </p:spPr>
        <p:txBody>
          <a:bodyPr/>
          <a:lstStyle/>
          <a:p>
            <a:endParaRPr lang="zh-CN" altLang="en-US"/>
          </a:p>
        </p:txBody>
      </p:sp>
      <p:sp>
        <p:nvSpPr>
          <p:cNvPr id="39948" name="Freeform 261"/>
          <p:cNvSpPr>
            <a:spLocks/>
          </p:cNvSpPr>
          <p:nvPr/>
        </p:nvSpPr>
        <p:spPr bwMode="auto">
          <a:xfrm>
            <a:off x="82740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0 w 729"/>
              <a:gd name="T71" fmla="*/ 2147483647 h 183"/>
              <a:gd name="T72" fmla="*/ 2147483647 w 729"/>
              <a:gd name="T73" fmla="*/ 2147483647 h 183"/>
              <a:gd name="T74" fmla="*/ 2147483647 w 729"/>
              <a:gd name="T75" fmla="*/ 2147483647 h 183"/>
              <a:gd name="T76" fmla="*/ 2147483647 w 729"/>
              <a:gd name="T77" fmla="*/ 0 h 183"/>
              <a:gd name="T78" fmla="*/ 2147483647 w 729"/>
              <a:gd name="T79" fmla="*/ 0 h 183"/>
              <a:gd name="T80" fmla="*/ 2147483647 w 729"/>
              <a:gd name="T81" fmla="*/ 2147483647 h 183"/>
              <a:gd name="T82" fmla="*/ 2147483647 w 729"/>
              <a:gd name="T83" fmla="*/ 2147483647 h 183"/>
              <a:gd name="T84" fmla="*/ 2147483647 w 729"/>
              <a:gd name="T85" fmla="*/ 2147483647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9"/>
              <a:gd name="T130" fmla="*/ 0 h 183"/>
              <a:gd name="T131" fmla="*/ 729 w 729"/>
              <a:gd name="T132" fmla="*/ 183 h 1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9" h="183">
                <a:moveTo>
                  <a:pt x="46" y="4"/>
                </a:moveTo>
                <a:lnTo>
                  <a:pt x="729" y="15"/>
                </a:lnTo>
                <a:lnTo>
                  <a:pt x="666" y="158"/>
                </a:lnTo>
                <a:lnTo>
                  <a:pt x="661" y="161"/>
                </a:lnTo>
                <a:lnTo>
                  <a:pt x="653" y="165"/>
                </a:lnTo>
                <a:lnTo>
                  <a:pt x="642" y="168"/>
                </a:lnTo>
                <a:lnTo>
                  <a:pt x="630" y="171"/>
                </a:lnTo>
                <a:lnTo>
                  <a:pt x="615" y="174"/>
                </a:lnTo>
                <a:lnTo>
                  <a:pt x="598" y="176"/>
                </a:lnTo>
                <a:lnTo>
                  <a:pt x="579" y="179"/>
                </a:lnTo>
                <a:lnTo>
                  <a:pt x="559" y="180"/>
                </a:lnTo>
                <a:lnTo>
                  <a:pt x="538" y="182"/>
                </a:lnTo>
                <a:lnTo>
                  <a:pt x="515" y="183"/>
                </a:lnTo>
                <a:lnTo>
                  <a:pt x="491" y="183"/>
                </a:lnTo>
                <a:lnTo>
                  <a:pt x="466" y="183"/>
                </a:lnTo>
                <a:lnTo>
                  <a:pt x="440" y="182"/>
                </a:lnTo>
                <a:lnTo>
                  <a:pt x="414" y="182"/>
                </a:lnTo>
                <a:lnTo>
                  <a:pt x="387" y="180"/>
                </a:lnTo>
                <a:lnTo>
                  <a:pt x="359" y="177"/>
                </a:lnTo>
                <a:lnTo>
                  <a:pt x="332" y="174"/>
                </a:lnTo>
                <a:lnTo>
                  <a:pt x="304" y="171"/>
                </a:lnTo>
                <a:lnTo>
                  <a:pt x="277" y="166"/>
                </a:lnTo>
                <a:lnTo>
                  <a:pt x="250" y="161"/>
                </a:lnTo>
                <a:lnTo>
                  <a:pt x="224" y="155"/>
                </a:lnTo>
                <a:lnTo>
                  <a:pt x="197" y="148"/>
                </a:lnTo>
                <a:lnTo>
                  <a:pt x="172" y="140"/>
                </a:lnTo>
                <a:lnTo>
                  <a:pt x="147" y="132"/>
                </a:lnTo>
                <a:lnTo>
                  <a:pt x="124" y="122"/>
                </a:lnTo>
                <a:lnTo>
                  <a:pt x="102" y="111"/>
                </a:lnTo>
                <a:lnTo>
                  <a:pt x="81" y="100"/>
                </a:lnTo>
                <a:lnTo>
                  <a:pt x="62" y="87"/>
                </a:lnTo>
                <a:lnTo>
                  <a:pt x="45" y="73"/>
                </a:lnTo>
                <a:lnTo>
                  <a:pt x="29" y="59"/>
                </a:lnTo>
                <a:lnTo>
                  <a:pt x="16" y="43"/>
                </a:lnTo>
                <a:lnTo>
                  <a:pt x="5" y="26"/>
                </a:lnTo>
                <a:lnTo>
                  <a:pt x="0" y="13"/>
                </a:lnTo>
                <a:lnTo>
                  <a:pt x="2" y="5"/>
                </a:lnTo>
                <a:lnTo>
                  <a:pt x="8" y="1"/>
                </a:lnTo>
                <a:lnTo>
                  <a:pt x="17" y="0"/>
                </a:lnTo>
                <a:lnTo>
                  <a:pt x="27" y="0"/>
                </a:lnTo>
                <a:lnTo>
                  <a:pt x="36" y="1"/>
                </a:lnTo>
                <a:lnTo>
                  <a:pt x="43" y="3"/>
                </a:lnTo>
                <a:lnTo>
                  <a:pt x="46" y="4"/>
                </a:lnTo>
                <a:close/>
              </a:path>
            </a:pathLst>
          </a:custGeom>
          <a:solidFill>
            <a:srgbClr val="336699"/>
          </a:solidFill>
          <a:ln w="9525">
            <a:noFill/>
            <a:round/>
            <a:headEnd/>
            <a:tailEnd/>
          </a:ln>
        </p:spPr>
        <p:txBody>
          <a:bodyPr/>
          <a:lstStyle/>
          <a:p>
            <a:endParaRPr lang="zh-CN" altLang="en-US"/>
          </a:p>
        </p:txBody>
      </p:sp>
      <p:sp>
        <p:nvSpPr>
          <p:cNvPr id="39949" name="Freeform 262"/>
          <p:cNvSpPr>
            <a:spLocks/>
          </p:cNvSpPr>
          <p:nvPr/>
        </p:nvSpPr>
        <p:spPr bwMode="auto">
          <a:xfrm>
            <a:off x="42608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2147483647 w 729"/>
              <a:gd name="T71" fmla="*/ 2147483647 h 183"/>
              <a:gd name="T72" fmla="*/ 2147483647 w 729"/>
              <a:gd name="T73" fmla="*/ 2147483647 h 183"/>
              <a:gd name="T74" fmla="*/ 0 w 729"/>
              <a:gd name="T75" fmla="*/ 2147483647 h 183"/>
              <a:gd name="T76" fmla="*/ 2147483647 w 729"/>
              <a:gd name="T77" fmla="*/ 2147483647 h 183"/>
              <a:gd name="T78" fmla="*/ 2147483647 w 729"/>
              <a:gd name="T79" fmla="*/ 2147483647 h 183"/>
              <a:gd name="T80" fmla="*/ 2147483647 w 729"/>
              <a:gd name="T81" fmla="*/ 0 h 183"/>
              <a:gd name="T82" fmla="*/ 2147483647 w 729"/>
              <a:gd name="T83" fmla="*/ 0 h 183"/>
              <a:gd name="T84" fmla="*/ 2147483647 w 729"/>
              <a:gd name="T85" fmla="*/ 2147483647 h 183"/>
              <a:gd name="T86" fmla="*/ 2147483647 w 729"/>
              <a:gd name="T87" fmla="*/ 2147483647 h 183"/>
              <a:gd name="T88" fmla="*/ 2147483647 w 729"/>
              <a:gd name="T89" fmla="*/ 2147483647 h 1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29"/>
              <a:gd name="T136" fmla="*/ 0 h 183"/>
              <a:gd name="T137" fmla="*/ 729 w 729"/>
              <a:gd name="T138" fmla="*/ 183 h 18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29" h="183">
                <a:moveTo>
                  <a:pt x="46" y="4"/>
                </a:moveTo>
                <a:lnTo>
                  <a:pt x="729" y="15"/>
                </a:lnTo>
                <a:lnTo>
                  <a:pt x="666" y="158"/>
                </a:lnTo>
                <a:lnTo>
                  <a:pt x="661" y="161"/>
                </a:lnTo>
                <a:lnTo>
                  <a:pt x="653" y="165"/>
                </a:lnTo>
                <a:lnTo>
                  <a:pt x="642" y="168"/>
                </a:lnTo>
                <a:lnTo>
                  <a:pt x="630" y="171"/>
                </a:lnTo>
                <a:lnTo>
                  <a:pt x="615" y="174"/>
                </a:lnTo>
                <a:lnTo>
                  <a:pt x="598" y="176"/>
                </a:lnTo>
                <a:lnTo>
                  <a:pt x="580" y="179"/>
                </a:lnTo>
                <a:lnTo>
                  <a:pt x="560" y="180"/>
                </a:lnTo>
                <a:lnTo>
                  <a:pt x="538" y="182"/>
                </a:lnTo>
                <a:lnTo>
                  <a:pt x="515" y="183"/>
                </a:lnTo>
                <a:lnTo>
                  <a:pt x="491" y="183"/>
                </a:lnTo>
                <a:lnTo>
                  <a:pt x="466" y="183"/>
                </a:lnTo>
                <a:lnTo>
                  <a:pt x="440" y="182"/>
                </a:lnTo>
                <a:lnTo>
                  <a:pt x="414" y="182"/>
                </a:lnTo>
                <a:lnTo>
                  <a:pt x="387" y="180"/>
                </a:lnTo>
                <a:lnTo>
                  <a:pt x="360" y="177"/>
                </a:lnTo>
                <a:lnTo>
                  <a:pt x="332" y="174"/>
                </a:lnTo>
                <a:lnTo>
                  <a:pt x="304" y="171"/>
                </a:lnTo>
                <a:lnTo>
                  <a:pt x="277" y="166"/>
                </a:lnTo>
                <a:lnTo>
                  <a:pt x="250" y="161"/>
                </a:lnTo>
                <a:lnTo>
                  <a:pt x="224" y="155"/>
                </a:lnTo>
                <a:lnTo>
                  <a:pt x="197" y="148"/>
                </a:lnTo>
                <a:lnTo>
                  <a:pt x="172" y="140"/>
                </a:lnTo>
                <a:lnTo>
                  <a:pt x="148" y="132"/>
                </a:lnTo>
                <a:lnTo>
                  <a:pt x="125" y="122"/>
                </a:lnTo>
                <a:lnTo>
                  <a:pt x="102" y="111"/>
                </a:lnTo>
                <a:lnTo>
                  <a:pt x="82" y="100"/>
                </a:lnTo>
                <a:lnTo>
                  <a:pt x="63" y="87"/>
                </a:lnTo>
                <a:lnTo>
                  <a:pt x="45" y="73"/>
                </a:lnTo>
                <a:lnTo>
                  <a:pt x="30" y="59"/>
                </a:lnTo>
                <a:lnTo>
                  <a:pt x="16" y="43"/>
                </a:lnTo>
                <a:lnTo>
                  <a:pt x="5" y="26"/>
                </a:lnTo>
                <a:lnTo>
                  <a:pt x="0" y="13"/>
                </a:lnTo>
                <a:lnTo>
                  <a:pt x="2" y="5"/>
                </a:lnTo>
                <a:lnTo>
                  <a:pt x="8" y="1"/>
                </a:lnTo>
                <a:lnTo>
                  <a:pt x="17" y="0"/>
                </a:lnTo>
                <a:lnTo>
                  <a:pt x="27" y="0"/>
                </a:lnTo>
                <a:lnTo>
                  <a:pt x="37" y="1"/>
                </a:lnTo>
                <a:lnTo>
                  <a:pt x="43" y="3"/>
                </a:lnTo>
                <a:lnTo>
                  <a:pt x="46" y="4"/>
                </a:lnTo>
                <a:close/>
              </a:path>
            </a:pathLst>
          </a:custGeom>
          <a:noFill/>
          <a:ln w="1588">
            <a:solidFill>
              <a:srgbClr val="000000"/>
            </a:solidFill>
            <a:round/>
            <a:headEnd/>
            <a:tailEnd/>
          </a:ln>
        </p:spPr>
        <p:txBody>
          <a:bodyPr/>
          <a:lstStyle/>
          <a:p>
            <a:endParaRPr lang="zh-CN" altLang="en-US"/>
          </a:p>
        </p:txBody>
      </p:sp>
      <p:sp>
        <p:nvSpPr>
          <p:cNvPr id="39950" name="Freeform 263"/>
          <p:cNvSpPr>
            <a:spLocks/>
          </p:cNvSpPr>
          <p:nvPr/>
        </p:nvSpPr>
        <p:spPr bwMode="auto">
          <a:xfrm>
            <a:off x="82740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2147483647 w 729"/>
              <a:gd name="T71" fmla="*/ 2147483647 h 183"/>
              <a:gd name="T72" fmla="*/ 2147483647 w 729"/>
              <a:gd name="T73" fmla="*/ 2147483647 h 183"/>
              <a:gd name="T74" fmla="*/ 0 w 729"/>
              <a:gd name="T75" fmla="*/ 2147483647 h 183"/>
              <a:gd name="T76" fmla="*/ 2147483647 w 729"/>
              <a:gd name="T77" fmla="*/ 2147483647 h 183"/>
              <a:gd name="T78" fmla="*/ 2147483647 w 729"/>
              <a:gd name="T79" fmla="*/ 2147483647 h 183"/>
              <a:gd name="T80" fmla="*/ 2147483647 w 729"/>
              <a:gd name="T81" fmla="*/ 0 h 183"/>
              <a:gd name="T82" fmla="*/ 2147483647 w 729"/>
              <a:gd name="T83" fmla="*/ 0 h 183"/>
              <a:gd name="T84" fmla="*/ 2147483647 w 729"/>
              <a:gd name="T85" fmla="*/ 2147483647 h 183"/>
              <a:gd name="T86" fmla="*/ 2147483647 w 729"/>
              <a:gd name="T87" fmla="*/ 2147483647 h 183"/>
              <a:gd name="T88" fmla="*/ 2147483647 w 729"/>
              <a:gd name="T89" fmla="*/ 2147483647 h 1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29"/>
              <a:gd name="T136" fmla="*/ 0 h 183"/>
              <a:gd name="T137" fmla="*/ 729 w 729"/>
              <a:gd name="T138" fmla="*/ 183 h 18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29" h="183">
                <a:moveTo>
                  <a:pt x="46" y="4"/>
                </a:moveTo>
                <a:lnTo>
                  <a:pt x="729" y="15"/>
                </a:lnTo>
                <a:lnTo>
                  <a:pt x="666" y="158"/>
                </a:lnTo>
                <a:lnTo>
                  <a:pt x="661" y="161"/>
                </a:lnTo>
                <a:lnTo>
                  <a:pt x="653" y="165"/>
                </a:lnTo>
                <a:lnTo>
                  <a:pt x="642" y="168"/>
                </a:lnTo>
                <a:lnTo>
                  <a:pt x="630" y="171"/>
                </a:lnTo>
                <a:lnTo>
                  <a:pt x="615" y="174"/>
                </a:lnTo>
                <a:lnTo>
                  <a:pt x="598" y="176"/>
                </a:lnTo>
                <a:lnTo>
                  <a:pt x="579" y="179"/>
                </a:lnTo>
                <a:lnTo>
                  <a:pt x="559" y="180"/>
                </a:lnTo>
                <a:lnTo>
                  <a:pt x="538" y="182"/>
                </a:lnTo>
                <a:lnTo>
                  <a:pt x="515" y="183"/>
                </a:lnTo>
                <a:lnTo>
                  <a:pt x="491" y="183"/>
                </a:lnTo>
                <a:lnTo>
                  <a:pt x="466" y="183"/>
                </a:lnTo>
                <a:lnTo>
                  <a:pt x="440" y="182"/>
                </a:lnTo>
                <a:lnTo>
                  <a:pt x="414" y="182"/>
                </a:lnTo>
                <a:lnTo>
                  <a:pt x="387" y="180"/>
                </a:lnTo>
                <a:lnTo>
                  <a:pt x="359" y="177"/>
                </a:lnTo>
                <a:lnTo>
                  <a:pt x="332" y="174"/>
                </a:lnTo>
                <a:lnTo>
                  <a:pt x="304" y="171"/>
                </a:lnTo>
                <a:lnTo>
                  <a:pt x="277" y="166"/>
                </a:lnTo>
                <a:lnTo>
                  <a:pt x="250" y="161"/>
                </a:lnTo>
                <a:lnTo>
                  <a:pt x="224" y="155"/>
                </a:lnTo>
                <a:lnTo>
                  <a:pt x="197" y="148"/>
                </a:lnTo>
                <a:lnTo>
                  <a:pt x="172" y="140"/>
                </a:lnTo>
                <a:lnTo>
                  <a:pt x="147" y="132"/>
                </a:lnTo>
                <a:lnTo>
                  <a:pt x="124" y="122"/>
                </a:lnTo>
                <a:lnTo>
                  <a:pt x="102" y="111"/>
                </a:lnTo>
                <a:lnTo>
                  <a:pt x="81" y="100"/>
                </a:lnTo>
                <a:lnTo>
                  <a:pt x="62" y="87"/>
                </a:lnTo>
                <a:lnTo>
                  <a:pt x="45" y="73"/>
                </a:lnTo>
                <a:lnTo>
                  <a:pt x="29" y="59"/>
                </a:lnTo>
                <a:lnTo>
                  <a:pt x="16" y="43"/>
                </a:lnTo>
                <a:lnTo>
                  <a:pt x="5" y="26"/>
                </a:lnTo>
                <a:lnTo>
                  <a:pt x="0" y="13"/>
                </a:lnTo>
                <a:lnTo>
                  <a:pt x="2" y="5"/>
                </a:lnTo>
                <a:lnTo>
                  <a:pt x="8" y="1"/>
                </a:lnTo>
                <a:lnTo>
                  <a:pt x="17" y="0"/>
                </a:lnTo>
                <a:lnTo>
                  <a:pt x="27" y="0"/>
                </a:lnTo>
                <a:lnTo>
                  <a:pt x="36" y="1"/>
                </a:lnTo>
                <a:lnTo>
                  <a:pt x="43" y="3"/>
                </a:lnTo>
                <a:lnTo>
                  <a:pt x="46" y="4"/>
                </a:lnTo>
                <a:close/>
              </a:path>
            </a:pathLst>
          </a:custGeom>
          <a:noFill/>
          <a:ln w="1588">
            <a:solidFill>
              <a:srgbClr val="000000"/>
            </a:solidFill>
            <a:round/>
            <a:headEnd/>
            <a:tailEnd/>
          </a:ln>
        </p:spPr>
        <p:txBody>
          <a:bodyPr/>
          <a:lstStyle/>
          <a:p>
            <a:endParaRPr lang="zh-CN" altLang="en-US"/>
          </a:p>
        </p:txBody>
      </p:sp>
      <p:sp>
        <p:nvSpPr>
          <p:cNvPr id="39951" name="Freeform 264"/>
          <p:cNvSpPr>
            <a:spLocks/>
          </p:cNvSpPr>
          <p:nvPr/>
        </p:nvSpPr>
        <p:spPr bwMode="auto">
          <a:xfrm>
            <a:off x="4548188" y="3123752"/>
            <a:ext cx="673100" cy="1385957"/>
          </a:xfrm>
          <a:custGeom>
            <a:avLst/>
            <a:gdLst>
              <a:gd name="T0" fmla="*/ 2147483647 w 537"/>
              <a:gd name="T1" fmla="*/ 2147483647 h 899"/>
              <a:gd name="T2" fmla="*/ 2147483647 w 537"/>
              <a:gd name="T3" fmla="*/ 2147483647 h 899"/>
              <a:gd name="T4" fmla="*/ 2147483647 w 537"/>
              <a:gd name="T5" fmla="*/ 2147483647 h 899"/>
              <a:gd name="T6" fmla="*/ 2147483647 w 537"/>
              <a:gd name="T7" fmla="*/ 2147483647 h 899"/>
              <a:gd name="T8" fmla="*/ 2147483647 w 537"/>
              <a:gd name="T9" fmla="*/ 2147483647 h 899"/>
              <a:gd name="T10" fmla="*/ 2147483647 w 537"/>
              <a:gd name="T11" fmla="*/ 2147483647 h 899"/>
              <a:gd name="T12" fmla="*/ 2147483647 w 537"/>
              <a:gd name="T13" fmla="*/ 2147483647 h 899"/>
              <a:gd name="T14" fmla="*/ 2147483647 w 537"/>
              <a:gd name="T15" fmla="*/ 2147483647 h 899"/>
              <a:gd name="T16" fmla="*/ 2147483647 w 537"/>
              <a:gd name="T17" fmla="*/ 2147483647 h 899"/>
              <a:gd name="T18" fmla="*/ 2147483647 w 537"/>
              <a:gd name="T19" fmla="*/ 2147483647 h 899"/>
              <a:gd name="T20" fmla="*/ 2147483647 w 537"/>
              <a:gd name="T21" fmla="*/ 2147483647 h 899"/>
              <a:gd name="T22" fmla="*/ 2147483647 w 537"/>
              <a:gd name="T23" fmla="*/ 2147483647 h 899"/>
              <a:gd name="T24" fmla="*/ 2147483647 w 537"/>
              <a:gd name="T25" fmla="*/ 2147483647 h 899"/>
              <a:gd name="T26" fmla="*/ 2147483647 w 537"/>
              <a:gd name="T27" fmla="*/ 2147483647 h 899"/>
              <a:gd name="T28" fmla="*/ 2147483647 w 537"/>
              <a:gd name="T29" fmla="*/ 2147483647 h 899"/>
              <a:gd name="T30" fmla="*/ 2147483647 w 537"/>
              <a:gd name="T31" fmla="*/ 2147483647 h 899"/>
              <a:gd name="T32" fmla="*/ 2147483647 w 537"/>
              <a:gd name="T33" fmla="*/ 2147483647 h 899"/>
              <a:gd name="T34" fmla="*/ 2147483647 w 537"/>
              <a:gd name="T35" fmla="*/ 2147483647 h 899"/>
              <a:gd name="T36" fmla="*/ 2147483647 w 537"/>
              <a:gd name="T37" fmla="*/ 2147483647 h 899"/>
              <a:gd name="T38" fmla="*/ 2147483647 w 537"/>
              <a:gd name="T39" fmla="*/ 2147483647 h 899"/>
              <a:gd name="T40" fmla="*/ 2147483647 w 537"/>
              <a:gd name="T41" fmla="*/ 2147483647 h 899"/>
              <a:gd name="T42" fmla="*/ 2147483647 w 537"/>
              <a:gd name="T43" fmla="*/ 2147483647 h 899"/>
              <a:gd name="T44" fmla="*/ 2147483647 w 537"/>
              <a:gd name="T45" fmla="*/ 2147483647 h 899"/>
              <a:gd name="T46" fmla="*/ 2147483647 w 537"/>
              <a:gd name="T47" fmla="*/ 2147483647 h 899"/>
              <a:gd name="T48" fmla="*/ 2147483647 w 537"/>
              <a:gd name="T49" fmla="*/ 2147483647 h 899"/>
              <a:gd name="T50" fmla="*/ 2147483647 w 537"/>
              <a:gd name="T51" fmla="*/ 2147483647 h 899"/>
              <a:gd name="T52" fmla="*/ 2147483647 w 537"/>
              <a:gd name="T53" fmla="*/ 2147483647 h 899"/>
              <a:gd name="T54" fmla="*/ 2147483647 w 537"/>
              <a:gd name="T55" fmla="*/ 2147483647 h 899"/>
              <a:gd name="T56" fmla="*/ 2147483647 w 537"/>
              <a:gd name="T57" fmla="*/ 2147483647 h 899"/>
              <a:gd name="T58" fmla="*/ 2147483647 w 537"/>
              <a:gd name="T59" fmla="*/ 2147483647 h 899"/>
              <a:gd name="T60" fmla="*/ 2147483647 w 537"/>
              <a:gd name="T61" fmla="*/ 2147483647 h 899"/>
              <a:gd name="T62" fmla="*/ 2147483647 w 537"/>
              <a:gd name="T63" fmla="*/ 2147483647 h 899"/>
              <a:gd name="T64" fmla="*/ 2147483647 w 537"/>
              <a:gd name="T65" fmla="*/ 2147483647 h 899"/>
              <a:gd name="T66" fmla="*/ 2147483647 w 537"/>
              <a:gd name="T67" fmla="*/ 2147483647 h 899"/>
              <a:gd name="T68" fmla="*/ 2147483647 w 537"/>
              <a:gd name="T69" fmla="*/ 2147483647 h 899"/>
              <a:gd name="T70" fmla="*/ 2147483647 w 537"/>
              <a:gd name="T71" fmla="*/ 2147483647 h 899"/>
              <a:gd name="T72" fmla="*/ 2147483647 w 537"/>
              <a:gd name="T73" fmla="*/ 2147483647 h 899"/>
              <a:gd name="T74" fmla="*/ 2147483647 w 537"/>
              <a:gd name="T75" fmla="*/ 2147483647 h 899"/>
              <a:gd name="T76" fmla="*/ 2147483647 w 537"/>
              <a:gd name="T77" fmla="*/ 2147483647 h 899"/>
              <a:gd name="T78" fmla="*/ 2147483647 w 537"/>
              <a:gd name="T79" fmla="*/ 2147483647 h 899"/>
              <a:gd name="T80" fmla="*/ 2147483647 w 537"/>
              <a:gd name="T81" fmla="*/ 2147483647 h 899"/>
              <a:gd name="T82" fmla="*/ 2147483647 w 537"/>
              <a:gd name="T83" fmla="*/ 0 h 8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899"/>
              <a:gd name="T128" fmla="*/ 537 w 537"/>
              <a:gd name="T129" fmla="*/ 899 h 8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899">
                <a:moveTo>
                  <a:pt x="19" y="0"/>
                </a:moveTo>
                <a:lnTo>
                  <a:pt x="21" y="2"/>
                </a:lnTo>
                <a:lnTo>
                  <a:pt x="26" y="10"/>
                </a:lnTo>
                <a:lnTo>
                  <a:pt x="34" y="21"/>
                </a:lnTo>
                <a:lnTo>
                  <a:pt x="45" y="35"/>
                </a:lnTo>
                <a:lnTo>
                  <a:pt x="57" y="53"/>
                </a:lnTo>
                <a:lnTo>
                  <a:pt x="72" y="73"/>
                </a:lnTo>
                <a:lnTo>
                  <a:pt x="87" y="94"/>
                </a:lnTo>
                <a:lnTo>
                  <a:pt x="104" y="116"/>
                </a:lnTo>
                <a:lnTo>
                  <a:pt x="121" y="139"/>
                </a:lnTo>
                <a:lnTo>
                  <a:pt x="137" y="162"/>
                </a:lnTo>
                <a:lnTo>
                  <a:pt x="154" y="184"/>
                </a:lnTo>
                <a:lnTo>
                  <a:pt x="170" y="205"/>
                </a:lnTo>
                <a:lnTo>
                  <a:pt x="184" y="224"/>
                </a:lnTo>
                <a:lnTo>
                  <a:pt x="197" y="240"/>
                </a:lnTo>
                <a:lnTo>
                  <a:pt x="207" y="253"/>
                </a:lnTo>
                <a:lnTo>
                  <a:pt x="215" y="263"/>
                </a:lnTo>
                <a:lnTo>
                  <a:pt x="223" y="271"/>
                </a:lnTo>
                <a:lnTo>
                  <a:pt x="234" y="282"/>
                </a:lnTo>
                <a:lnTo>
                  <a:pt x="246" y="295"/>
                </a:lnTo>
                <a:lnTo>
                  <a:pt x="261" y="309"/>
                </a:lnTo>
                <a:lnTo>
                  <a:pt x="277" y="324"/>
                </a:lnTo>
                <a:lnTo>
                  <a:pt x="294" y="340"/>
                </a:lnTo>
                <a:lnTo>
                  <a:pt x="312" y="357"/>
                </a:lnTo>
                <a:lnTo>
                  <a:pt x="331" y="374"/>
                </a:lnTo>
                <a:lnTo>
                  <a:pt x="349" y="391"/>
                </a:lnTo>
                <a:lnTo>
                  <a:pt x="368" y="408"/>
                </a:lnTo>
                <a:lnTo>
                  <a:pt x="386" y="425"/>
                </a:lnTo>
                <a:lnTo>
                  <a:pt x="403" y="441"/>
                </a:lnTo>
                <a:lnTo>
                  <a:pt x="419" y="457"/>
                </a:lnTo>
                <a:lnTo>
                  <a:pt x="433" y="471"/>
                </a:lnTo>
                <a:lnTo>
                  <a:pt x="445" y="484"/>
                </a:lnTo>
                <a:lnTo>
                  <a:pt x="455" y="495"/>
                </a:lnTo>
                <a:lnTo>
                  <a:pt x="467" y="510"/>
                </a:lnTo>
                <a:lnTo>
                  <a:pt x="478" y="524"/>
                </a:lnTo>
                <a:lnTo>
                  <a:pt x="488" y="539"/>
                </a:lnTo>
                <a:lnTo>
                  <a:pt x="496" y="553"/>
                </a:lnTo>
                <a:lnTo>
                  <a:pt x="504" y="567"/>
                </a:lnTo>
                <a:lnTo>
                  <a:pt x="511" y="581"/>
                </a:lnTo>
                <a:lnTo>
                  <a:pt x="518" y="595"/>
                </a:lnTo>
                <a:lnTo>
                  <a:pt x="523" y="609"/>
                </a:lnTo>
                <a:lnTo>
                  <a:pt x="527" y="623"/>
                </a:lnTo>
                <a:lnTo>
                  <a:pt x="530" y="636"/>
                </a:lnTo>
                <a:lnTo>
                  <a:pt x="533" y="649"/>
                </a:lnTo>
                <a:lnTo>
                  <a:pt x="535" y="662"/>
                </a:lnTo>
                <a:lnTo>
                  <a:pt x="536" y="676"/>
                </a:lnTo>
                <a:lnTo>
                  <a:pt x="537" y="688"/>
                </a:lnTo>
                <a:lnTo>
                  <a:pt x="537" y="701"/>
                </a:lnTo>
                <a:lnTo>
                  <a:pt x="536" y="714"/>
                </a:lnTo>
                <a:lnTo>
                  <a:pt x="534" y="726"/>
                </a:lnTo>
                <a:lnTo>
                  <a:pt x="533" y="738"/>
                </a:lnTo>
                <a:lnTo>
                  <a:pt x="530" y="750"/>
                </a:lnTo>
                <a:lnTo>
                  <a:pt x="527" y="762"/>
                </a:lnTo>
                <a:lnTo>
                  <a:pt x="523" y="774"/>
                </a:lnTo>
                <a:lnTo>
                  <a:pt x="520" y="785"/>
                </a:lnTo>
                <a:lnTo>
                  <a:pt x="515" y="797"/>
                </a:lnTo>
                <a:lnTo>
                  <a:pt x="511" y="808"/>
                </a:lnTo>
                <a:lnTo>
                  <a:pt x="505" y="819"/>
                </a:lnTo>
                <a:lnTo>
                  <a:pt x="500" y="830"/>
                </a:lnTo>
                <a:lnTo>
                  <a:pt x="495" y="840"/>
                </a:lnTo>
                <a:lnTo>
                  <a:pt x="488" y="851"/>
                </a:lnTo>
                <a:lnTo>
                  <a:pt x="482" y="862"/>
                </a:lnTo>
                <a:lnTo>
                  <a:pt x="476" y="872"/>
                </a:lnTo>
                <a:lnTo>
                  <a:pt x="469" y="882"/>
                </a:lnTo>
                <a:lnTo>
                  <a:pt x="462" y="892"/>
                </a:lnTo>
                <a:lnTo>
                  <a:pt x="451" y="891"/>
                </a:lnTo>
                <a:lnTo>
                  <a:pt x="442" y="891"/>
                </a:lnTo>
                <a:lnTo>
                  <a:pt x="431" y="891"/>
                </a:lnTo>
                <a:lnTo>
                  <a:pt x="422" y="892"/>
                </a:lnTo>
                <a:lnTo>
                  <a:pt x="412" y="894"/>
                </a:lnTo>
                <a:lnTo>
                  <a:pt x="402" y="896"/>
                </a:lnTo>
                <a:lnTo>
                  <a:pt x="393" y="897"/>
                </a:lnTo>
                <a:lnTo>
                  <a:pt x="383" y="899"/>
                </a:lnTo>
                <a:lnTo>
                  <a:pt x="373" y="899"/>
                </a:lnTo>
                <a:lnTo>
                  <a:pt x="363" y="898"/>
                </a:lnTo>
                <a:lnTo>
                  <a:pt x="352" y="896"/>
                </a:lnTo>
                <a:lnTo>
                  <a:pt x="340" y="892"/>
                </a:lnTo>
                <a:lnTo>
                  <a:pt x="328" y="886"/>
                </a:lnTo>
                <a:lnTo>
                  <a:pt x="315" y="878"/>
                </a:lnTo>
                <a:lnTo>
                  <a:pt x="302" y="868"/>
                </a:lnTo>
                <a:lnTo>
                  <a:pt x="287" y="854"/>
                </a:lnTo>
                <a:lnTo>
                  <a:pt x="174" y="464"/>
                </a:lnTo>
                <a:lnTo>
                  <a:pt x="0" y="103"/>
                </a:lnTo>
                <a:lnTo>
                  <a:pt x="19" y="0"/>
                </a:lnTo>
                <a:close/>
              </a:path>
            </a:pathLst>
          </a:custGeom>
          <a:solidFill>
            <a:srgbClr val="CCCCFF"/>
          </a:solidFill>
          <a:ln w="9525">
            <a:noFill/>
            <a:round/>
            <a:headEnd/>
            <a:tailEnd/>
          </a:ln>
        </p:spPr>
        <p:txBody>
          <a:bodyPr/>
          <a:lstStyle/>
          <a:p>
            <a:endParaRPr lang="zh-CN" altLang="en-US"/>
          </a:p>
        </p:txBody>
      </p:sp>
      <p:sp>
        <p:nvSpPr>
          <p:cNvPr id="39952" name="Freeform 265"/>
          <p:cNvSpPr>
            <a:spLocks/>
          </p:cNvSpPr>
          <p:nvPr/>
        </p:nvSpPr>
        <p:spPr bwMode="auto">
          <a:xfrm>
            <a:off x="8559801" y="3123752"/>
            <a:ext cx="673100" cy="1385957"/>
          </a:xfrm>
          <a:custGeom>
            <a:avLst/>
            <a:gdLst>
              <a:gd name="T0" fmla="*/ 2147483647 w 536"/>
              <a:gd name="T1" fmla="*/ 2147483647 h 899"/>
              <a:gd name="T2" fmla="*/ 2147483647 w 536"/>
              <a:gd name="T3" fmla="*/ 2147483647 h 899"/>
              <a:gd name="T4" fmla="*/ 2147483647 w 536"/>
              <a:gd name="T5" fmla="*/ 2147483647 h 899"/>
              <a:gd name="T6" fmla="*/ 2147483647 w 536"/>
              <a:gd name="T7" fmla="*/ 2147483647 h 899"/>
              <a:gd name="T8" fmla="*/ 2147483647 w 536"/>
              <a:gd name="T9" fmla="*/ 2147483647 h 899"/>
              <a:gd name="T10" fmla="*/ 2147483647 w 536"/>
              <a:gd name="T11" fmla="*/ 2147483647 h 899"/>
              <a:gd name="T12" fmla="*/ 2147483647 w 536"/>
              <a:gd name="T13" fmla="*/ 2147483647 h 899"/>
              <a:gd name="T14" fmla="*/ 2147483647 w 536"/>
              <a:gd name="T15" fmla="*/ 2147483647 h 899"/>
              <a:gd name="T16" fmla="*/ 2147483647 w 536"/>
              <a:gd name="T17" fmla="*/ 2147483647 h 899"/>
              <a:gd name="T18" fmla="*/ 2147483647 w 536"/>
              <a:gd name="T19" fmla="*/ 2147483647 h 899"/>
              <a:gd name="T20" fmla="*/ 2147483647 w 536"/>
              <a:gd name="T21" fmla="*/ 2147483647 h 899"/>
              <a:gd name="T22" fmla="*/ 2147483647 w 536"/>
              <a:gd name="T23" fmla="*/ 2147483647 h 899"/>
              <a:gd name="T24" fmla="*/ 2147483647 w 536"/>
              <a:gd name="T25" fmla="*/ 2147483647 h 899"/>
              <a:gd name="T26" fmla="*/ 2147483647 w 536"/>
              <a:gd name="T27" fmla="*/ 2147483647 h 899"/>
              <a:gd name="T28" fmla="*/ 2147483647 w 536"/>
              <a:gd name="T29" fmla="*/ 2147483647 h 899"/>
              <a:gd name="T30" fmla="*/ 2147483647 w 536"/>
              <a:gd name="T31" fmla="*/ 2147483647 h 899"/>
              <a:gd name="T32" fmla="*/ 2147483647 w 536"/>
              <a:gd name="T33" fmla="*/ 2147483647 h 899"/>
              <a:gd name="T34" fmla="*/ 2147483647 w 536"/>
              <a:gd name="T35" fmla="*/ 2147483647 h 899"/>
              <a:gd name="T36" fmla="*/ 2147483647 w 536"/>
              <a:gd name="T37" fmla="*/ 2147483647 h 899"/>
              <a:gd name="T38" fmla="*/ 2147483647 w 536"/>
              <a:gd name="T39" fmla="*/ 2147483647 h 899"/>
              <a:gd name="T40" fmla="*/ 2147483647 w 536"/>
              <a:gd name="T41" fmla="*/ 2147483647 h 899"/>
              <a:gd name="T42" fmla="*/ 2147483647 w 536"/>
              <a:gd name="T43" fmla="*/ 2147483647 h 899"/>
              <a:gd name="T44" fmla="*/ 2147483647 w 536"/>
              <a:gd name="T45" fmla="*/ 2147483647 h 899"/>
              <a:gd name="T46" fmla="*/ 2147483647 w 536"/>
              <a:gd name="T47" fmla="*/ 2147483647 h 899"/>
              <a:gd name="T48" fmla="*/ 2147483647 w 536"/>
              <a:gd name="T49" fmla="*/ 2147483647 h 899"/>
              <a:gd name="T50" fmla="*/ 2147483647 w 536"/>
              <a:gd name="T51" fmla="*/ 2147483647 h 899"/>
              <a:gd name="T52" fmla="*/ 2147483647 w 536"/>
              <a:gd name="T53" fmla="*/ 2147483647 h 899"/>
              <a:gd name="T54" fmla="*/ 2147483647 w 536"/>
              <a:gd name="T55" fmla="*/ 2147483647 h 899"/>
              <a:gd name="T56" fmla="*/ 2147483647 w 536"/>
              <a:gd name="T57" fmla="*/ 2147483647 h 899"/>
              <a:gd name="T58" fmla="*/ 2147483647 w 536"/>
              <a:gd name="T59" fmla="*/ 2147483647 h 899"/>
              <a:gd name="T60" fmla="*/ 2147483647 w 536"/>
              <a:gd name="T61" fmla="*/ 2147483647 h 899"/>
              <a:gd name="T62" fmla="*/ 2147483647 w 536"/>
              <a:gd name="T63" fmla="*/ 2147483647 h 899"/>
              <a:gd name="T64" fmla="*/ 2147483647 w 536"/>
              <a:gd name="T65" fmla="*/ 2147483647 h 899"/>
              <a:gd name="T66" fmla="*/ 2147483647 w 536"/>
              <a:gd name="T67" fmla="*/ 2147483647 h 899"/>
              <a:gd name="T68" fmla="*/ 2147483647 w 536"/>
              <a:gd name="T69" fmla="*/ 2147483647 h 899"/>
              <a:gd name="T70" fmla="*/ 2147483647 w 536"/>
              <a:gd name="T71" fmla="*/ 2147483647 h 899"/>
              <a:gd name="T72" fmla="*/ 2147483647 w 536"/>
              <a:gd name="T73" fmla="*/ 2147483647 h 899"/>
              <a:gd name="T74" fmla="*/ 2147483647 w 536"/>
              <a:gd name="T75" fmla="*/ 2147483647 h 899"/>
              <a:gd name="T76" fmla="*/ 2147483647 w 536"/>
              <a:gd name="T77" fmla="*/ 2147483647 h 899"/>
              <a:gd name="T78" fmla="*/ 2147483647 w 536"/>
              <a:gd name="T79" fmla="*/ 2147483647 h 899"/>
              <a:gd name="T80" fmla="*/ 2147483647 w 536"/>
              <a:gd name="T81" fmla="*/ 2147483647 h 899"/>
              <a:gd name="T82" fmla="*/ 2147483647 w 536"/>
              <a:gd name="T83" fmla="*/ 0 h 8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6"/>
              <a:gd name="T127" fmla="*/ 0 h 899"/>
              <a:gd name="T128" fmla="*/ 536 w 536"/>
              <a:gd name="T129" fmla="*/ 899 h 8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6" h="899">
                <a:moveTo>
                  <a:pt x="19" y="0"/>
                </a:moveTo>
                <a:lnTo>
                  <a:pt x="20" y="2"/>
                </a:lnTo>
                <a:lnTo>
                  <a:pt x="25" y="10"/>
                </a:lnTo>
                <a:lnTo>
                  <a:pt x="34" y="21"/>
                </a:lnTo>
                <a:lnTo>
                  <a:pt x="44" y="35"/>
                </a:lnTo>
                <a:lnTo>
                  <a:pt x="57" y="53"/>
                </a:lnTo>
                <a:lnTo>
                  <a:pt x="72" y="73"/>
                </a:lnTo>
                <a:lnTo>
                  <a:pt x="87" y="94"/>
                </a:lnTo>
                <a:lnTo>
                  <a:pt x="104" y="116"/>
                </a:lnTo>
                <a:lnTo>
                  <a:pt x="120" y="139"/>
                </a:lnTo>
                <a:lnTo>
                  <a:pt x="137" y="162"/>
                </a:lnTo>
                <a:lnTo>
                  <a:pt x="154" y="184"/>
                </a:lnTo>
                <a:lnTo>
                  <a:pt x="169" y="205"/>
                </a:lnTo>
                <a:lnTo>
                  <a:pt x="184" y="224"/>
                </a:lnTo>
                <a:lnTo>
                  <a:pt x="197" y="240"/>
                </a:lnTo>
                <a:lnTo>
                  <a:pt x="207" y="253"/>
                </a:lnTo>
                <a:lnTo>
                  <a:pt x="215" y="263"/>
                </a:lnTo>
                <a:lnTo>
                  <a:pt x="223" y="271"/>
                </a:lnTo>
                <a:lnTo>
                  <a:pt x="233" y="282"/>
                </a:lnTo>
                <a:lnTo>
                  <a:pt x="246" y="295"/>
                </a:lnTo>
                <a:lnTo>
                  <a:pt x="260" y="309"/>
                </a:lnTo>
                <a:lnTo>
                  <a:pt x="277" y="324"/>
                </a:lnTo>
                <a:lnTo>
                  <a:pt x="294" y="340"/>
                </a:lnTo>
                <a:lnTo>
                  <a:pt x="312" y="357"/>
                </a:lnTo>
                <a:lnTo>
                  <a:pt x="331" y="374"/>
                </a:lnTo>
                <a:lnTo>
                  <a:pt x="349" y="391"/>
                </a:lnTo>
                <a:lnTo>
                  <a:pt x="368" y="408"/>
                </a:lnTo>
                <a:lnTo>
                  <a:pt x="385" y="425"/>
                </a:lnTo>
                <a:lnTo>
                  <a:pt x="403" y="441"/>
                </a:lnTo>
                <a:lnTo>
                  <a:pt x="418" y="457"/>
                </a:lnTo>
                <a:lnTo>
                  <a:pt x="433" y="471"/>
                </a:lnTo>
                <a:lnTo>
                  <a:pt x="445" y="484"/>
                </a:lnTo>
                <a:lnTo>
                  <a:pt x="455" y="495"/>
                </a:lnTo>
                <a:lnTo>
                  <a:pt x="467" y="510"/>
                </a:lnTo>
                <a:lnTo>
                  <a:pt x="478" y="524"/>
                </a:lnTo>
                <a:lnTo>
                  <a:pt x="487" y="539"/>
                </a:lnTo>
                <a:lnTo>
                  <a:pt x="496" y="553"/>
                </a:lnTo>
                <a:lnTo>
                  <a:pt x="504" y="567"/>
                </a:lnTo>
                <a:lnTo>
                  <a:pt x="511" y="581"/>
                </a:lnTo>
                <a:lnTo>
                  <a:pt x="517" y="595"/>
                </a:lnTo>
                <a:lnTo>
                  <a:pt x="522" y="609"/>
                </a:lnTo>
                <a:lnTo>
                  <a:pt x="527" y="623"/>
                </a:lnTo>
                <a:lnTo>
                  <a:pt x="530" y="636"/>
                </a:lnTo>
                <a:lnTo>
                  <a:pt x="533" y="649"/>
                </a:lnTo>
                <a:lnTo>
                  <a:pt x="535" y="662"/>
                </a:lnTo>
                <a:lnTo>
                  <a:pt x="536" y="676"/>
                </a:lnTo>
                <a:lnTo>
                  <a:pt x="536" y="688"/>
                </a:lnTo>
                <a:lnTo>
                  <a:pt x="536" y="701"/>
                </a:lnTo>
                <a:lnTo>
                  <a:pt x="536" y="714"/>
                </a:lnTo>
                <a:lnTo>
                  <a:pt x="534" y="726"/>
                </a:lnTo>
                <a:lnTo>
                  <a:pt x="532" y="738"/>
                </a:lnTo>
                <a:lnTo>
                  <a:pt x="530" y="750"/>
                </a:lnTo>
                <a:lnTo>
                  <a:pt x="527" y="762"/>
                </a:lnTo>
                <a:lnTo>
                  <a:pt x="523" y="774"/>
                </a:lnTo>
                <a:lnTo>
                  <a:pt x="520" y="785"/>
                </a:lnTo>
                <a:lnTo>
                  <a:pt x="515" y="797"/>
                </a:lnTo>
                <a:lnTo>
                  <a:pt x="510" y="808"/>
                </a:lnTo>
                <a:lnTo>
                  <a:pt x="505" y="819"/>
                </a:lnTo>
                <a:lnTo>
                  <a:pt x="499" y="830"/>
                </a:lnTo>
                <a:lnTo>
                  <a:pt x="494" y="840"/>
                </a:lnTo>
                <a:lnTo>
                  <a:pt x="488" y="851"/>
                </a:lnTo>
                <a:lnTo>
                  <a:pt x="482" y="862"/>
                </a:lnTo>
                <a:lnTo>
                  <a:pt x="475" y="872"/>
                </a:lnTo>
                <a:lnTo>
                  <a:pt x="469" y="882"/>
                </a:lnTo>
                <a:lnTo>
                  <a:pt x="462" y="892"/>
                </a:lnTo>
                <a:lnTo>
                  <a:pt x="451" y="891"/>
                </a:lnTo>
                <a:lnTo>
                  <a:pt x="441" y="891"/>
                </a:lnTo>
                <a:lnTo>
                  <a:pt x="431" y="891"/>
                </a:lnTo>
                <a:lnTo>
                  <a:pt x="422" y="892"/>
                </a:lnTo>
                <a:lnTo>
                  <a:pt x="412" y="894"/>
                </a:lnTo>
                <a:lnTo>
                  <a:pt x="402" y="896"/>
                </a:lnTo>
                <a:lnTo>
                  <a:pt x="393" y="897"/>
                </a:lnTo>
                <a:lnTo>
                  <a:pt x="383" y="899"/>
                </a:lnTo>
                <a:lnTo>
                  <a:pt x="373" y="899"/>
                </a:lnTo>
                <a:lnTo>
                  <a:pt x="362" y="898"/>
                </a:lnTo>
                <a:lnTo>
                  <a:pt x="351" y="896"/>
                </a:lnTo>
                <a:lnTo>
                  <a:pt x="340" y="892"/>
                </a:lnTo>
                <a:lnTo>
                  <a:pt x="328" y="886"/>
                </a:lnTo>
                <a:lnTo>
                  <a:pt x="315" y="878"/>
                </a:lnTo>
                <a:lnTo>
                  <a:pt x="301" y="868"/>
                </a:lnTo>
                <a:lnTo>
                  <a:pt x="287" y="854"/>
                </a:lnTo>
                <a:lnTo>
                  <a:pt x="173" y="464"/>
                </a:lnTo>
                <a:lnTo>
                  <a:pt x="0" y="103"/>
                </a:lnTo>
                <a:lnTo>
                  <a:pt x="19" y="0"/>
                </a:lnTo>
                <a:close/>
              </a:path>
            </a:pathLst>
          </a:custGeom>
          <a:solidFill>
            <a:srgbClr val="CCCCFF"/>
          </a:solidFill>
          <a:ln w="9525">
            <a:noFill/>
            <a:round/>
            <a:headEnd/>
            <a:tailEnd/>
          </a:ln>
        </p:spPr>
        <p:txBody>
          <a:bodyPr/>
          <a:lstStyle/>
          <a:p>
            <a:endParaRPr lang="zh-CN" altLang="en-US"/>
          </a:p>
        </p:txBody>
      </p:sp>
      <p:sp>
        <p:nvSpPr>
          <p:cNvPr id="39953" name="Freeform 266"/>
          <p:cNvSpPr>
            <a:spLocks/>
          </p:cNvSpPr>
          <p:nvPr/>
        </p:nvSpPr>
        <p:spPr bwMode="auto">
          <a:xfrm>
            <a:off x="4548188" y="3123752"/>
            <a:ext cx="673100" cy="1385957"/>
          </a:xfrm>
          <a:custGeom>
            <a:avLst/>
            <a:gdLst>
              <a:gd name="T0" fmla="*/ 2147483647 w 537"/>
              <a:gd name="T1" fmla="*/ 0 h 899"/>
              <a:gd name="T2" fmla="*/ 2147483647 w 537"/>
              <a:gd name="T3" fmla="*/ 2147483647 h 899"/>
              <a:gd name="T4" fmla="*/ 2147483647 w 537"/>
              <a:gd name="T5" fmla="*/ 2147483647 h 899"/>
              <a:gd name="T6" fmla="*/ 2147483647 w 537"/>
              <a:gd name="T7" fmla="*/ 2147483647 h 899"/>
              <a:gd name="T8" fmla="*/ 2147483647 w 537"/>
              <a:gd name="T9" fmla="*/ 2147483647 h 899"/>
              <a:gd name="T10" fmla="*/ 2147483647 w 537"/>
              <a:gd name="T11" fmla="*/ 2147483647 h 899"/>
              <a:gd name="T12" fmla="*/ 2147483647 w 537"/>
              <a:gd name="T13" fmla="*/ 2147483647 h 899"/>
              <a:gd name="T14" fmla="*/ 2147483647 w 537"/>
              <a:gd name="T15" fmla="*/ 2147483647 h 899"/>
              <a:gd name="T16" fmla="*/ 2147483647 w 537"/>
              <a:gd name="T17" fmla="*/ 2147483647 h 899"/>
              <a:gd name="T18" fmla="*/ 2147483647 w 537"/>
              <a:gd name="T19" fmla="*/ 2147483647 h 899"/>
              <a:gd name="T20" fmla="*/ 2147483647 w 537"/>
              <a:gd name="T21" fmla="*/ 2147483647 h 899"/>
              <a:gd name="T22" fmla="*/ 2147483647 w 537"/>
              <a:gd name="T23" fmla="*/ 2147483647 h 899"/>
              <a:gd name="T24" fmla="*/ 2147483647 w 537"/>
              <a:gd name="T25" fmla="*/ 2147483647 h 899"/>
              <a:gd name="T26" fmla="*/ 2147483647 w 537"/>
              <a:gd name="T27" fmla="*/ 2147483647 h 899"/>
              <a:gd name="T28" fmla="*/ 2147483647 w 537"/>
              <a:gd name="T29" fmla="*/ 2147483647 h 899"/>
              <a:gd name="T30" fmla="*/ 2147483647 w 537"/>
              <a:gd name="T31" fmla="*/ 2147483647 h 899"/>
              <a:gd name="T32" fmla="*/ 2147483647 w 537"/>
              <a:gd name="T33" fmla="*/ 2147483647 h 899"/>
              <a:gd name="T34" fmla="*/ 2147483647 w 537"/>
              <a:gd name="T35" fmla="*/ 2147483647 h 899"/>
              <a:gd name="T36" fmla="*/ 2147483647 w 537"/>
              <a:gd name="T37" fmla="*/ 2147483647 h 899"/>
              <a:gd name="T38" fmla="*/ 2147483647 w 537"/>
              <a:gd name="T39" fmla="*/ 2147483647 h 899"/>
              <a:gd name="T40" fmla="*/ 2147483647 w 537"/>
              <a:gd name="T41" fmla="*/ 2147483647 h 899"/>
              <a:gd name="T42" fmla="*/ 2147483647 w 537"/>
              <a:gd name="T43" fmla="*/ 2147483647 h 899"/>
              <a:gd name="T44" fmla="*/ 2147483647 w 537"/>
              <a:gd name="T45" fmla="*/ 2147483647 h 899"/>
              <a:gd name="T46" fmla="*/ 2147483647 w 537"/>
              <a:gd name="T47" fmla="*/ 2147483647 h 899"/>
              <a:gd name="T48" fmla="*/ 2147483647 w 537"/>
              <a:gd name="T49" fmla="*/ 2147483647 h 899"/>
              <a:gd name="T50" fmla="*/ 2147483647 w 537"/>
              <a:gd name="T51" fmla="*/ 2147483647 h 899"/>
              <a:gd name="T52" fmla="*/ 2147483647 w 537"/>
              <a:gd name="T53" fmla="*/ 2147483647 h 899"/>
              <a:gd name="T54" fmla="*/ 2147483647 w 537"/>
              <a:gd name="T55" fmla="*/ 2147483647 h 899"/>
              <a:gd name="T56" fmla="*/ 2147483647 w 537"/>
              <a:gd name="T57" fmla="*/ 2147483647 h 899"/>
              <a:gd name="T58" fmla="*/ 2147483647 w 537"/>
              <a:gd name="T59" fmla="*/ 2147483647 h 899"/>
              <a:gd name="T60" fmla="*/ 2147483647 w 537"/>
              <a:gd name="T61" fmla="*/ 2147483647 h 899"/>
              <a:gd name="T62" fmla="*/ 2147483647 w 537"/>
              <a:gd name="T63" fmla="*/ 2147483647 h 899"/>
              <a:gd name="T64" fmla="*/ 2147483647 w 537"/>
              <a:gd name="T65" fmla="*/ 2147483647 h 899"/>
              <a:gd name="T66" fmla="*/ 2147483647 w 537"/>
              <a:gd name="T67" fmla="*/ 2147483647 h 899"/>
              <a:gd name="T68" fmla="*/ 2147483647 w 537"/>
              <a:gd name="T69" fmla="*/ 2147483647 h 899"/>
              <a:gd name="T70" fmla="*/ 2147483647 w 537"/>
              <a:gd name="T71" fmla="*/ 2147483647 h 899"/>
              <a:gd name="T72" fmla="*/ 2147483647 w 537"/>
              <a:gd name="T73" fmla="*/ 2147483647 h 899"/>
              <a:gd name="T74" fmla="*/ 2147483647 w 537"/>
              <a:gd name="T75" fmla="*/ 2147483647 h 899"/>
              <a:gd name="T76" fmla="*/ 2147483647 w 537"/>
              <a:gd name="T77" fmla="*/ 2147483647 h 899"/>
              <a:gd name="T78" fmla="*/ 2147483647 w 537"/>
              <a:gd name="T79" fmla="*/ 2147483647 h 899"/>
              <a:gd name="T80" fmla="*/ 2147483647 w 537"/>
              <a:gd name="T81" fmla="*/ 2147483647 h 899"/>
              <a:gd name="T82" fmla="*/ 2147483647 w 537"/>
              <a:gd name="T83" fmla="*/ 2147483647 h 899"/>
              <a:gd name="T84" fmla="*/ 2147483647 w 537"/>
              <a:gd name="T85" fmla="*/ 2147483647 h 899"/>
              <a:gd name="T86" fmla="*/ 2147483647 w 537"/>
              <a:gd name="T87" fmla="*/ 0 h 89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7"/>
              <a:gd name="T133" fmla="*/ 0 h 899"/>
              <a:gd name="T134" fmla="*/ 537 w 537"/>
              <a:gd name="T135" fmla="*/ 899 h 89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7" h="899">
                <a:moveTo>
                  <a:pt x="19" y="0"/>
                </a:moveTo>
                <a:lnTo>
                  <a:pt x="19" y="0"/>
                </a:lnTo>
                <a:lnTo>
                  <a:pt x="21" y="2"/>
                </a:lnTo>
                <a:lnTo>
                  <a:pt x="26" y="10"/>
                </a:lnTo>
                <a:lnTo>
                  <a:pt x="34" y="21"/>
                </a:lnTo>
                <a:lnTo>
                  <a:pt x="45" y="35"/>
                </a:lnTo>
                <a:lnTo>
                  <a:pt x="57" y="53"/>
                </a:lnTo>
                <a:lnTo>
                  <a:pt x="72" y="73"/>
                </a:lnTo>
                <a:lnTo>
                  <a:pt x="87" y="94"/>
                </a:lnTo>
                <a:lnTo>
                  <a:pt x="104" y="116"/>
                </a:lnTo>
                <a:lnTo>
                  <a:pt x="121" y="139"/>
                </a:lnTo>
                <a:lnTo>
                  <a:pt x="137" y="162"/>
                </a:lnTo>
                <a:lnTo>
                  <a:pt x="154" y="184"/>
                </a:lnTo>
                <a:lnTo>
                  <a:pt x="170" y="205"/>
                </a:lnTo>
                <a:lnTo>
                  <a:pt x="184" y="224"/>
                </a:lnTo>
                <a:lnTo>
                  <a:pt x="197" y="240"/>
                </a:lnTo>
                <a:lnTo>
                  <a:pt x="207" y="253"/>
                </a:lnTo>
                <a:lnTo>
                  <a:pt x="215" y="263"/>
                </a:lnTo>
                <a:lnTo>
                  <a:pt x="223" y="271"/>
                </a:lnTo>
                <a:lnTo>
                  <a:pt x="234" y="282"/>
                </a:lnTo>
                <a:lnTo>
                  <a:pt x="246" y="295"/>
                </a:lnTo>
                <a:lnTo>
                  <a:pt x="261" y="309"/>
                </a:lnTo>
                <a:lnTo>
                  <a:pt x="277" y="324"/>
                </a:lnTo>
                <a:lnTo>
                  <a:pt x="294" y="340"/>
                </a:lnTo>
                <a:lnTo>
                  <a:pt x="312" y="357"/>
                </a:lnTo>
                <a:lnTo>
                  <a:pt x="331" y="374"/>
                </a:lnTo>
                <a:lnTo>
                  <a:pt x="349" y="391"/>
                </a:lnTo>
                <a:lnTo>
                  <a:pt x="368" y="408"/>
                </a:lnTo>
                <a:lnTo>
                  <a:pt x="386" y="425"/>
                </a:lnTo>
                <a:lnTo>
                  <a:pt x="403" y="441"/>
                </a:lnTo>
                <a:lnTo>
                  <a:pt x="419" y="457"/>
                </a:lnTo>
                <a:lnTo>
                  <a:pt x="433" y="471"/>
                </a:lnTo>
                <a:lnTo>
                  <a:pt x="445" y="484"/>
                </a:lnTo>
                <a:lnTo>
                  <a:pt x="455" y="495"/>
                </a:lnTo>
                <a:lnTo>
                  <a:pt x="467" y="510"/>
                </a:lnTo>
                <a:lnTo>
                  <a:pt x="478" y="524"/>
                </a:lnTo>
                <a:lnTo>
                  <a:pt x="488" y="539"/>
                </a:lnTo>
                <a:lnTo>
                  <a:pt x="496" y="553"/>
                </a:lnTo>
                <a:lnTo>
                  <a:pt x="504" y="567"/>
                </a:lnTo>
                <a:lnTo>
                  <a:pt x="511" y="581"/>
                </a:lnTo>
                <a:lnTo>
                  <a:pt x="518" y="595"/>
                </a:lnTo>
                <a:lnTo>
                  <a:pt x="523" y="609"/>
                </a:lnTo>
                <a:lnTo>
                  <a:pt x="527" y="623"/>
                </a:lnTo>
                <a:lnTo>
                  <a:pt x="530" y="636"/>
                </a:lnTo>
                <a:lnTo>
                  <a:pt x="533" y="649"/>
                </a:lnTo>
                <a:lnTo>
                  <a:pt x="535" y="662"/>
                </a:lnTo>
                <a:lnTo>
                  <a:pt x="536" y="676"/>
                </a:lnTo>
                <a:lnTo>
                  <a:pt x="537" y="688"/>
                </a:lnTo>
                <a:lnTo>
                  <a:pt x="537" y="701"/>
                </a:lnTo>
                <a:lnTo>
                  <a:pt x="536" y="714"/>
                </a:lnTo>
                <a:lnTo>
                  <a:pt x="534" y="726"/>
                </a:lnTo>
                <a:lnTo>
                  <a:pt x="533" y="738"/>
                </a:lnTo>
                <a:lnTo>
                  <a:pt x="530" y="750"/>
                </a:lnTo>
                <a:lnTo>
                  <a:pt x="527" y="762"/>
                </a:lnTo>
                <a:lnTo>
                  <a:pt x="523" y="774"/>
                </a:lnTo>
                <a:lnTo>
                  <a:pt x="520" y="785"/>
                </a:lnTo>
                <a:lnTo>
                  <a:pt x="515" y="797"/>
                </a:lnTo>
                <a:lnTo>
                  <a:pt x="511" y="808"/>
                </a:lnTo>
                <a:lnTo>
                  <a:pt x="505" y="819"/>
                </a:lnTo>
                <a:lnTo>
                  <a:pt x="500" y="830"/>
                </a:lnTo>
                <a:lnTo>
                  <a:pt x="495" y="840"/>
                </a:lnTo>
                <a:lnTo>
                  <a:pt x="488" y="851"/>
                </a:lnTo>
                <a:lnTo>
                  <a:pt x="482" y="862"/>
                </a:lnTo>
                <a:lnTo>
                  <a:pt x="476" y="872"/>
                </a:lnTo>
                <a:lnTo>
                  <a:pt x="469" y="882"/>
                </a:lnTo>
                <a:lnTo>
                  <a:pt x="462" y="892"/>
                </a:lnTo>
                <a:lnTo>
                  <a:pt x="451" y="891"/>
                </a:lnTo>
                <a:lnTo>
                  <a:pt x="442" y="891"/>
                </a:lnTo>
                <a:lnTo>
                  <a:pt x="431" y="891"/>
                </a:lnTo>
                <a:lnTo>
                  <a:pt x="422" y="892"/>
                </a:lnTo>
                <a:lnTo>
                  <a:pt x="412" y="894"/>
                </a:lnTo>
                <a:lnTo>
                  <a:pt x="402" y="896"/>
                </a:lnTo>
                <a:lnTo>
                  <a:pt x="393" y="897"/>
                </a:lnTo>
                <a:lnTo>
                  <a:pt x="383" y="899"/>
                </a:lnTo>
                <a:lnTo>
                  <a:pt x="373" y="899"/>
                </a:lnTo>
                <a:lnTo>
                  <a:pt x="363" y="898"/>
                </a:lnTo>
                <a:lnTo>
                  <a:pt x="352" y="896"/>
                </a:lnTo>
                <a:lnTo>
                  <a:pt x="340" y="892"/>
                </a:lnTo>
                <a:lnTo>
                  <a:pt x="328" y="886"/>
                </a:lnTo>
                <a:lnTo>
                  <a:pt x="315" y="878"/>
                </a:lnTo>
                <a:lnTo>
                  <a:pt x="302" y="868"/>
                </a:lnTo>
                <a:lnTo>
                  <a:pt x="287" y="854"/>
                </a:lnTo>
                <a:lnTo>
                  <a:pt x="174" y="464"/>
                </a:lnTo>
                <a:lnTo>
                  <a:pt x="0" y="103"/>
                </a:lnTo>
                <a:lnTo>
                  <a:pt x="19" y="0"/>
                </a:lnTo>
                <a:close/>
              </a:path>
            </a:pathLst>
          </a:custGeom>
          <a:noFill/>
          <a:ln w="1588">
            <a:solidFill>
              <a:srgbClr val="000000"/>
            </a:solidFill>
            <a:round/>
            <a:headEnd/>
            <a:tailEnd/>
          </a:ln>
        </p:spPr>
        <p:txBody>
          <a:bodyPr/>
          <a:lstStyle/>
          <a:p>
            <a:endParaRPr lang="zh-CN" altLang="en-US"/>
          </a:p>
        </p:txBody>
      </p:sp>
      <p:sp>
        <p:nvSpPr>
          <p:cNvPr id="39954" name="Freeform 267"/>
          <p:cNvSpPr>
            <a:spLocks/>
          </p:cNvSpPr>
          <p:nvPr/>
        </p:nvSpPr>
        <p:spPr bwMode="auto">
          <a:xfrm>
            <a:off x="8559801" y="3123752"/>
            <a:ext cx="673100" cy="1385957"/>
          </a:xfrm>
          <a:custGeom>
            <a:avLst/>
            <a:gdLst>
              <a:gd name="T0" fmla="*/ 2147483647 w 536"/>
              <a:gd name="T1" fmla="*/ 0 h 899"/>
              <a:gd name="T2" fmla="*/ 2147483647 w 536"/>
              <a:gd name="T3" fmla="*/ 2147483647 h 899"/>
              <a:gd name="T4" fmla="*/ 2147483647 w 536"/>
              <a:gd name="T5" fmla="*/ 2147483647 h 899"/>
              <a:gd name="T6" fmla="*/ 2147483647 w 536"/>
              <a:gd name="T7" fmla="*/ 2147483647 h 899"/>
              <a:gd name="T8" fmla="*/ 2147483647 w 536"/>
              <a:gd name="T9" fmla="*/ 2147483647 h 899"/>
              <a:gd name="T10" fmla="*/ 2147483647 w 536"/>
              <a:gd name="T11" fmla="*/ 2147483647 h 899"/>
              <a:gd name="T12" fmla="*/ 2147483647 w 536"/>
              <a:gd name="T13" fmla="*/ 2147483647 h 899"/>
              <a:gd name="T14" fmla="*/ 2147483647 w 536"/>
              <a:gd name="T15" fmla="*/ 2147483647 h 899"/>
              <a:gd name="T16" fmla="*/ 2147483647 w 536"/>
              <a:gd name="T17" fmla="*/ 2147483647 h 899"/>
              <a:gd name="T18" fmla="*/ 2147483647 w 536"/>
              <a:gd name="T19" fmla="*/ 2147483647 h 899"/>
              <a:gd name="T20" fmla="*/ 2147483647 w 536"/>
              <a:gd name="T21" fmla="*/ 2147483647 h 899"/>
              <a:gd name="T22" fmla="*/ 2147483647 w 536"/>
              <a:gd name="T23" fmla="*/ 2147483647 h 899"/>
              <a:gd name="T24" fmla="*/ 2147483647 w 536"/>
              <a:gd name="T25" fmla="*/ 2147483647 h 899"/>
              <a:gd name="T26" fmla="*/ 2147483647 w 536"/>
              <a:gd name="T27" fmla="*/ 2147483647 h 899"/>
              <a:gd name="T28" fmla="*/ 2147483647 w 536"/>
              <a:gd name="T29" fmla="*/ 2147483647 h 899"/>
              <a:gd name="T30" fmla="*/ 2147483647 w 536"/>
              <a:gd name="T31" fmla="*/ 2147483647 h 899"/>
              <a:gd name="T32" fmla="*/ 2147483647 w 536"/>
              <a:gd name="T33" fmla="*/ 2147483647 h 899"/>
              <a:gd name="T34" fmla="*/ 2147483647 w 536"/>
              <a:gd name="T35" fmla="*/ 2147483647 h 899"/>
              <a:gd name="T36" fmla="*/ 2147483647 w 536"/>
              <a:gd name="T37" fmla="*/ 2147483647 h 899"/>
              <a:gd name="T38" fmla="*/ 2147483647 w 536"/>
              <a:gd name="T39" fmla="*/ 2147483647 h 899"/>
              <a:gd name="T40" fmla="*/ 2147483647 w 536"/>
              <a:gd name="T41" fmla="*/ 2147483647 h 899"/>
              <a:gd name="T42" fmla="*/ 2147483647 w 536"/>
              <a:gd name="T43" fmla="*/ 2147483647 h 899"/>
              <a:gd name="T44" fmla="*/ 2147483647 w 536"/>
              <a:gd name="T45" fmla="*/ 2147483647 h 899"/>
              <a:gd name="T46" fmla="*/ 2147483647 w 536"/>
              <a:gd name="T47" fmla="*/ 2147483647 h 899"/>
              <a:gd name="T48" fmla="*/ 2147483647 w 536"/>
              <a:gd name="T49" fmla="*/ 2147483647 h 899"/>
              <a:gd name="T50" fmla="*/ 2147483647 w 536"/>
              <a:gd name="T51" fmla="*/ 2147483647 h 899"/>
              <a:gd name="T52" fmla="*/ 2147483647 w 536"/>
              <a:gd name="T53" fmla="*/ 2147483647 h 899"/>
              <a:gd name="T54" fmla="*/ 2147483647 w 536"/>
              <a:gd name="T55" fmla="*/ 2147483647 h 899"/>
              <a:gd name="T56" fmla="*/ 2147483647 w 536"/>
              <a:gd name="T57" fmla="*/ 2147483647 h 899"/>
              <a:gd name="T58" fmla="*/ 2147483647 w 536"/>
              <a:gd name="T59" fmla="*/ 2147483647 h 899"/>
              <a:gd name="T60" fmla="*/ 2147483647 w 536"/>
              <a:gd name="T61" fmla="*/ 2147483647 h 899"/>
              <a:gd name="T62" fmla="*/ 2147483647 w 536"/>
              <a:gd name="T63" fmla="*/ 2147483647 h 899"/>
              <a:gd name="T64" fmla="*/ 2147483647 w 536"/>
              <a:gd name="T65" fmla="*/ 2147483647 h 899"/>
              <a:gd name="T66" fmla="*/ 2147483647 w 536"/>
              <a:gd name="T67" fmla="*/ 2147483647 h 899"/>
              <a:gd name="T68" fmla="*/ 2147483647 w 536"/>
              <a:gd name="T69" fmla="*/ 2147483647 h 899"/>
              <a:gd name="T70" fmla="*/ 2147483647 w 536"/>
              <a:gd name="T71" fmla="*/ 2147483647 h 899"/>
              <a:gd name="T72" fmla="*/ 2147483647 w 536"/>
              <a:gd name="T73" fmla="*/ 2147483647 h 899"/>
              <a:gd name="T74" fmla="*/ 2147483647 w 536"/>
              <a:gd name="T75" fmla="*/ 2147483647 h 899"/>
              <a:gd name="T76" fmla="*/ 2147483647 w 536"/>
              <a:gd name="T77" fmla="*/ 2147483647 h 899"/>
              <a:gd name="T78" fmla="*/ 2147483647 w 536"/>
              <a:gd name="T79" fmla="*/ 2147483647 h 899"/>
              <a:gd name="T80" fmla="*/ 2147483647 w 536"/>
              <a:gd name="T81" fmla="*/ 2147483647 h 899"/>
              <a:gd name="T82" fmla="*/ 2147483647 w 536"/>
              <a:gd name="T83" fmla="*/ 2147483647 h 899"/>
              <a:gd name="T84" fmla="*/ 2147483647 w 536"/>
              <a:gd name="T85" fmla="*/ 2147483647 h 899"/>
              <a:gd name="T86" fmla="*/ 2147483647 w 536"/>
              <a:gd name="T87" fmla="*/ 0 h 89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6"/>
              <a:gd name="T133" fmla="*/ 0 h 899"/>
              <a:gd name="T134" fmla="*/ 536 w 536"/>
              <a:gd name="T135" fmla="*/ 899 h 89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6" h="899">
                <a:moveTo>
                  <a:pt x="19" y="0"/>
                </a:moveTo>
                <a:lnTo>
                  <a:pt x="19" y="0"/>
                </a:lnTo>
                <a:lnTo>
                  <a:pt x="20" y="2"/>
                </a:lnTo>
                <a:lnTo>
                  <a:pt x="25" y="10"/>
                </a:lnTo>
                <a:lnTo>
                  <a:pt x="34" y="21"/>
                </a:lnTo>
                <a:lnTo>
                  <a:pt x="44" y="35"/>
                </a:lnTo>
                <a:lnTo>
                  <a:pt x="57" y="53"/>
                </a:lnTo>
                <a:lnTo>
                  <a:pt x="72" y="73"/>
                </a:lnTo>
                <a:lnTo>
                  <a:pt x="87" y="94"/>
                </a:lnTo>
                <a:lnTo>
                  <a:pt x="104" y="116"/>
                </a:lnTo>
                <a:lnTo>
                  <a:pt x="120" y="139"/>
                </a:lnTo>
                <a:lnTo>
                  <a:pt x="137" y="162"/>
                </a:lnTo>
                <a:lnTo>
                  <a:pt x="154" y="184"/>
                </a:lnTo>
                <a:lnTo>
                  <a:pt x="169" y="205"/>
                </a:lnTo>
                <a:lnTo>
                  <a:pt x="184" y="224"/>
                </a:lnTo>
                <a:lnTo>
                  <a:pt x="197" y="240"/>
                </a:lnTo>
                <a:lnTo>
                  <a:pt x="207" y="253"/>
                </a:lnTo>
                <a:lnTo>
                  <a:pt x="215" y="263"/>
                </a:lnTo>
                <a:lnTo>
                  <a:pt x="223" y="271"/>
                </a:lnTo>
                <a:lnTo>
                  <a:pt x="233" y="282"/>
                </a:lnTo>
                <a:lnTo>
                  <a:pt x="246" y="295"/>
                </a:lnTo>
                <a:lnTo>
                  <a:pt x="260" y="309"/>
                </a:lnTo>
                <a:lnTo>
                  <a:pt x="277" y="324"/>
                </a:lnTo>
                <a:lnTo>
                  <a:pt x="294" y="340"/>
                </a:lnTo>
                <a:lnTo>
                  <a:pt x="312" y="357"/>
                </a:lnTo>
                <a:lnTo>
                  <a:pt x="331" y="374"/>
                </a:lnTo>
                <a:lnTo>
                  <a:pt x="349" y="391"/>
                </a:lnTo>
                <a:lnTo>
                  <a:pt x="368" y="408"/>
                </a:lnTo>
                <a:lnTo>
                  <a:pt x="385" y="425"/>
                </a:lnTo>
                <a:lnTo>
                  <a:pt x="403" y="441"/>
                </a:lnTo>
                <a:lnTo>
                  <a:pt x="418" y="457"/>
                </a:lnTo>
                <a:lnTo>
                  <a:pt x="433" y="471"/>
                </a:lnTo>
                <a:lnTo>
                  <a:pt x="445" y="484"/>
                </a:lnTo>
                <a:lnTo>
                  <a:pt x="455" y="495"/>
                </a:lnTo>
                <a:lnTo>
                  <a:pt x="467" y="510"/>
                </a:lnTo>
                <a:lnTo>
                  <a:pt x="478" y="524"/>
                </a:lnTo>
                <a:lnTo>
                  <a:pt x="487" y="539"/>
                </a:lnTo>
                <a:lnTo>
                  <a:pt x="496" y="553"/>
                </a:lnTo>
                <a:lnTo>
                  <a:pt x="504" y="567"/>
                </a:lnTo>
                <a:lnTo>
                  <a:pt x="511" y="581"/>
                </a:lnTo>
                <a:lnTo>
                  <a:pt x="517" y="595"/>
                </a:lnTo>
                <a:lnTo>
                  <a:pt x="522" y="609"/>
                </a:lnTo>
                <a:lnTo>
                  <a:pt x="527" y="623"/>
                </a:lnTo>
                <a:lnTo>
                  <a:pt x="530" y="636"/>
                </a:lnTo>
                <a:lnTo>
                  <a:pt x="533" y="649"/>
                </a:lnTo>
                <a:lnTo>
                  <a:pt x="535" y="662"/>
                </a:lnTo>
                <a:lnTo>
                  <a:pt x="536" y="676"/>
                </a:lnTo>
                <a:lnTo>
                  <a:pt x="536" y="688"/>
                </a:lnTo>
                <a:lnTo>
                  <a:pt x="536" y="701"/>
                </a:lnTo>
                <a:lnTo>
                  <a:pt x="536" y="714"/>
                </a:lnTo>
                <a:lnTo>
                  <a:pt x="534" y="726"/>
                </a:lnTo>
                <a:lnTo>
                  <a:pt x="532" y="738"/>
                </a:lnTo>
                <a:lnTo>
                  <a:pt x="530" y="750"/>
                </a:lnTo>
                <a:lnTo>
                  <a:pt x="527" y="762"/>
                </a:lnTo>
                <a:lnTo>
                  <a:pt x="523" y="774"/>
                </a:lnTo>
                <a:lnTo>
                  <a:pt x="520" y="785"/>
                </a:lnTo>
                <a:lnTo>
                  <a:pt x="515" y="797"/>
                </a:lnTo>
                <a:lnTo>
                  <a:pt x="510" y="808"/>
                </a:lnTo>
                <a:lnTo>
                  <a:pt x="505" y="819"/>
                </a:lnTo>
                <a:lnTo>
                  <a:pt x="499" y="830"/>
                </a:lnTo>
                <a:lnTo>
                  <a:pt x="494" y="840"/>
                </a:lnTo>
                <a:lnTo>
                  <a:pt x="488" y="851"/>
                </a:lnTo>
                <a:lnTo>
                  <a:pt x="482" y="862"/>
                </a:lnTo>
                <a:lnTo>
                  <a:pt x="475" y="872"/>
                </a:lnTo>
                <a:lnTo>
                  <a:pt x="469" y="882"/>
                </a:lnTo>
                <a:lnTo>
                  <a:pt x="462" y="892"/>
                </a:lnTo>
                <a:lnTo>
                  <a:pt x="451" y="891"/>
                </a:lnTo>
                <a:lnTo>
                  <a:pt x="441" y="891"/>
                </a:lnTo>
                <a:lnTo>
                  <a:pt x="431" y="891"/>
                </a:lnTo>
                <a:lnTo>
                  <a:pt x="422" y="892"/>
                </a:lnTo>
                <a:lnTo>
                  <a:pt x="412" y="894"/>
                </a:lnTo>
                <a:lnTo>
                  <a:pt x="402" y="896"/>
                </a:lnTo>
                <a:lnTo>
                  <a:pt x="393" y="897"/>
                </a:lnTo>
                <a:lnTo>
                  <a:pt x="383" y="899"/>
                </a:lnTo>
                <a:lnTo>
                  <a:pt x="373" y="899"/>
                </a:lnTo>
                <a:lnTo>
                  <a:pt x="362" y="898"/>
                </a:lnTo>
                <a:lnTo>
                  <a:pt x="351" y="896"/>
                </a:lnTo>
                <a:lnTo>
                  <a:pt x="340" y="892"/>
                </a:lnTo>
                <a:lnTo>
                  <a:pt x="328" y="886"/>
                </a:lnTo>
                <a:lnTo>
                  <a:pt x="315" y="878"/>
                </a:lnTo>
                <a:lnTo>
                  <a:pt x="301" y="868"/>
                </a:lnTo>
                <a:lnTo>
                  <a:pt x="287" y="854"/>
                </a:lnTo>
                <a:lnTo>
                  <a:pt x="173" y="464"/>
                </a:lnTo>
                <a:lnTo>
                  <a:pt x="0" y="103"/>
                </a:lnTo>
                <a:lnTo>
                  <a:pt x="19" y="0"/>
                </a:lnTo>
                <a:close/>
              </a:path>
            </a:pathLst>
          </a:custGeom>
          <a:noFill/>
          <a:ln w="1588">
            <a:solidFill>
              <a:srgbClr val="000000"/>
            </a:solidFill>
            <a:round/>
            <a:headEnd/>
            <a:tailEnd/>
          </a:ln>
        </p:spPr>
        <p:txBody>
          <a:bodyPr/>
          <a:lstStyle/>
          <a:p>
            <a:endParaRPr lang="zh-CN" altLang="en-US"/>
          </a:p>
        </p:txBody>
      </p:sp>
      <p:sp>
        <p:nvSpPr>
          <p:cNvPr id="39955" name="Freeform 268"/>
          <p:cNvSpPr>
            <a:spLocks/>
          </p:cNvSpPr>
          <p:nvPr/>
        </p:nvSpPr>
        <p:spPr bwMode="auto">
          <a:xfrm>
            <a:off x="4346577" y="2810792"/>
            <a:ext cx="684213"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0 h 10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1076"/>
              <a:gd name="T149" fmla="*/ 545 w 545"/>
              <a:gd name="T150" fmla="*/ 1076 h 10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1076">
                <a:moveTo>
                  <a:pt x="89" y="102"/>
                </a:moveTo>
                <a:lnTo>
                  <a:pt x="92" y="102"/>
                </a:lnTo>
                <a:lnTo>
                  <a:pt x="97" y="105"/>
                </a:lnTo>
                <a:lnTo>
                  <a:pt x="104" y="110"/>
                </a:lnTo>
                <a:lnTo>
                  <a:pt x="113" y="118"/>
                </a:lnTo>
                <a:lnTo>
                  <a:pt x="122" y="128"/>
                </a:lnTo>
                <a:lnTo>
                  <a:pt x="133" y="140"/>
                </a:lnTo>
                <a:lnTo>
                  <a:pt x="145" y="152"/>
                </a:lnTo>
                <a:lnTo>
                  <a:pt x="156" y="167"/>
                </a:lnTo>
                <a:lnTo>
                  <a:pt x="168" y="182"/>
                </a:lnTo>
                <a:lnTo>
                  <a:pt x="178" y="197"/>
                </a:lnTo>
                <a:lnTo>
                  <a:pt x="188" y="213"/>
                </a:lnTo>
                <a:lnTo>
                  <a:pt x="197" y="230"/>
                </a:lnTo>
                <a:lnTo>
                  <a:pt x="203" y="245"/>
                </a:lnTo>
                <a:lnTo>
                  <a:pt x="208" y="261"/>
                </a:lnTo>
                <a:lnTo>
                  <a:pt x="209" y="275"/>
                </a:lnTo>
                <a:lnTo>
                  <a:pt x="209" y="288"/>
                </a:lnTo>
                <a:lnTo>
                  <a:pt x="209" y="299"/>
                </a:lnTo>
                <a:lnTo>
                  <a:pt x="213" y="313"/>
                </a:lnTo>
                <a:lnTo>
                  <a:pt x="219" y="330"/>
                </a:lnTo>
                <a:lnTo>
                  <a:pt x="228" y="348"/>
                </a:lnTo>
                <a:lnTo>
                  <a:pt x="239" y="368"/>
                </a:lnTo>
                <a:lnTo>
                  <a:pt x="252" y="390"/>
                </a:lnTo>
                <a:lnTo>
                  <a:pt x="266" y="412"/>
                </a:lnTo>
                <a:lnTo>
                  <a:pt x="281" y="434"/>
                </a:lnTo>
                <a:lnTo>
                  <a:pt x="296" y="456"/>
                </a:lnTo>
                <a:lnTo>
                  <a:pt x="311" y="477"/>
                </a:lnTo>
                <a:lnTo>
                  <a:pt x="326" y="497"/>
                </a:lnTo>
                <a:lnTo>
                  <a:pt x="340" y="516"/>
                </a:lnTo>
                <a:lnTo>
                  <a:pt x="353" y="533"/>
                </a:lnTo>
                <a:lnTo>
                  <a:pt x="364" y="548"/>
                </a:lnTo>
                <a:lnTo>
                  <a:pt x="372" y="559"/>
                </a:lnTo>
                <a:lnTo>
                  <a:pt x="379" y="567"/>
                </a:lnTo>
                <a:lnTo>
                  <a:pt x="386" y="576"/>
                </a:lnTo>
                <a:lnTo>
                  <a:pt x="396" y="587"/>
                </a:lnTo>
                <a:lnTo>
                  <a:pt x="407" y="599"/>
                </a:lnTo>
                <a:lnTo>
                  <a:pt x="421" y="614"/>
                </a:lnTo>
                <a:lnTo>
                  <a:pt x="436" y="631"/>
                </a:lnTo>
                <a:lnTo>
                  <a:pt x="451" y="649"/>
                </a:lnTo>
                <a:lnTo>
                  <a:pt x="467" y="670"/>
                </a:lnTo>
                <a:lnTo>
                  <a:pt x="482" y="691"/>
                </a:lnTo>
                <a:lnTo>
                  <a:pt x="497"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5" y="1001"/>
                </a:lnTo>
                <a:lnTo>
                  <a:pt x="510" y="1013"/>
                </a:lnTo>
                <a:lnTo>
                  <a:pt x="505" y="1023"/>
                </a:lnTo>
                <a:lnTo>
                  <a:pt x="500" y="1033"/>
                </a:lnTo>
                <a:lnTo>
                  <a:pt x="495" y="1041"/>
                </a:lnTo>
                <a:lnTo>
                  <a:pt x="490" y="1047"/>
                </a:lnTo>
                <a:lnTo>
                  <a:pt x="485" y="1054"/>
                </a:lnTo>
                <a:lnTo>
                  <a:pt x="479" y="1058"/>
                </a:lnTo>
                <a:lnTo>
                  <a:pt x="474" y="1062"/>
                </a:lnTo>
                <a:lnTo>
                  <a:pt x="468" y="1065"/>
                </a:lnTo>
                <a:lnTo>
                  <a:pt x="456" y="1068"/>
                </a:lnTo>
                <a:lnTo>
                  <a:pt x="440" y="1071"/>
                </a:lnTo>
                <a:lnTo>
                  <a:pt x="421" y="1073"/>
                </a:lnTo>
                <a:lnTo>
                  <a:pt x="398" y="1075"/>
                </a:lnTo>
                <a:lnTo>
                  <a:pt x="373" y="1076"/>
                </a:lnTo>
                <a:lnTo>
                  <a:pt x="347" y="1076"/>
                </a:lnTo>
                <a:lnTo>
                  <a:pt x="319" y="1076"/>
                </a:lnTo>
                <a:lnTo>
                  <a:pt x="291" y="1075"/>
                </a:lnTo>
                <a:lnTo>
                  <a:pt x="262" y="1072"/>
                </a:lnTo>
                <a:lnTo>
                  <a:pt x="233" y="1070"/>
                </a:lnTo>
                <a:lnTo>
                  <a:pt x="206" y="1066"/>
                </a:lnTo>
                <a:lnTo>
                  <a:pt x="180" y="1062"/>
                </a:lnTo>
                <a:lnTo>
                  <a:pt x="156" y="1056"/>
                </a:lnTo>
                <a:lnTo>
                  <a:pt x="134" y="1050"/>
                </a:lnTo>
                <a:lnTo>
                  <a:pt x="117" y="1043"/>
                </a:lnTo>
                <a:lnTo>
                  <a:pt x="102" y="1034"/>
                </a:lnTo>
                <a:lnTo>
                  <a:pt x="95" y="1028"/>
                </a:lnTo>
                <a:lnTo>
                  <a:pt x="86" y="1022"/>
                </a:lnTo>
                <a:lnTo>
                  <a:pt x="77" y="1014"/>
                </a:lnTo>
                <a:lnTo>
                  <a:pt x="68" y="1006"/>
                </a:lnTo>
                <a:lnTo>
                  <a:pt x="58" y="998"/>
                </a:lnTo>
                <a:lnTo>
                  <a:pt x="50" y="989"/>
                </a:lnTo>
                <a:lnTo>
                  <a:pt x="41" y="980"/>
                </a:lnTo>
                <a:lnTo>
                  <a:pt x="33" y="972"/>
                </a:lnTo>
                <a:lnTo>
                  <a:pt x="24" y="963"/>
                </a:lnTo>
                <a:lnTo>
                  <a:pt x="18" y="956"/>
                </a:lnTo>
                <a:lnTo>
                  <a:pt x="12" y="949"/>
                </a:lnTo>
                <a:lnTo>
                  <a:pt x="8" y="943"/>
                </a:lnTo>
                <a:lnTo>
                  <a:pt x="4" y="937"/>
                </a:lnTo>
                <a:lnTo>
                  <a:pt x="3" y="934"/>
                </a:lnTo>
                <a:lnTo>
                  <a:pt x="4" y="931"/>
                </a:lnTo>
                <a:lnTo>
                  <a:pt x="6" y="931"/>
                </a:lnTo>
                <a:lnTo>
                  <a:pt x="11" y="928"/>
                </a:lnTo>
                <a:lnTo>
                  <a:pt x="16" y="921"/>
                </a:lnTo>
                <a:lnTo>
                  <a:pt x="24" y="910"/>
                </a:lnTo>
                <a:lnTo>
                  <a:pt x="32" y="895"/>
                </a:lnTo>
                <a:lnTo>
                  <a:pt x="41" y="879"/>
                </a:lnTo>
                <a:lnTo>
                  <a:pt x="50" y="860"/>
                </a:lnTo>
                <a:lnTo>
                  <a:pt x="59" y="840"/>
                </a:lnTo>
                <a:lnTo>
                  <a:pt x="68" y="818"/>
                </a:lnTo>
                <a:lnTo>
                  <a:pt x="76" y="798"/>
                </a:lnTo>
                <a:lnTo>
                  <a:pt x="84" y="777"/>
                </a:lnTo>
                <a:lnTo>
                  <a:pt x="91" y="757"/>
                </a:lnTo>
                <a:lnTo>
                  <a:pt x="96" y="740"/>
                </a:lnTo>
                <a:lnTo>
                  <a:pt x="99" y="725"/>
                </a:lnTo>
                <a:lnTo>
                  <a:pt x="101" y="713"/>
                </a:lnTo>
                <a:lnTo>
                  <a:pt x="100" y="705"/>
                </a:lnTo>
                <a:lnTo>
                  <a:pt x="98" y="701"/>
                </a:lnTo>
                <a:lnTo>
                  <a:pt x="96" y="699"/>
                </a:lnTo>
                <a:lnTo>
                  <a:pt x="95" y="694"/>
                </a:lnTo>
                <a:lnTo>
                  <a:pt x="94" y="686"/>
                </a:lnTo>
                <a:lnTo>
                  <a:pt x="91" y="675"/>
                </a:lnTo>
                <a:lnTo>
                  <a:pt x="90" y="663"/>
                </a:lnTo>
                <a:lnTo>
                  <a:pt x="87" y="647"/>
                </a:lnTo>
                <a:lnTo>
                  <a:pt x="85" y="630"/>
                </a:lnTo>
                <a:lnTo>
                  <a:pt x="83" y="611"/>
                </a:lnTo>
                <a:lnTo>
                  <a:pt x="80" y="590"/>
                </a:lnTo>
                <a:lnTo>
                  <a:pt x="77" y="568"/>
                </a:lnTo>
                <a:lnTo>
                  <a:pt x="75" y="544"/>
                </a:lnTo>
                <a:lnTo>
                  <a:pt x="72" y="520"/>
                </a:lnTo>
                <a:lnTo>
                  <a:pt x="69" y="495"/>
                </a:lnTo>
                <a:lnTo>
                  <a:pt x="66" y="469"/>
                </a:lnTo>
                <a:lnTo>
                  <a:pt x="63" y="442"/>
                </a:lnTo>
                <a:lnTo>
                  <a:pt x="60" y="416"/>
                </a:lnTo>
                <a:lnTo>
                  <a:pt x="57" y="389"/>
                </a:lnTo>
                <a:lnTo>
                  <a:pt x="54" y="363"/>
                </a:lnTo>
                <a:lnTo>
                  <a:pt x="52" y="337"/>
                </a:lnTo>
                <a:lnTo>
                  <a:pt x="49" y="312"/>
                </a:lnTo>
                <a:lnTo>
                  <a:pt x="47" y="287"/>
                </a:lnTo>
                <a:lnTo>
                  <a:pt x="45" y="264"/>
                </a:lnTo>
                <a:lnTo>
                  <a:pt x="42" y="242"/>
                </a:lnTo>
                <a:lnTo>
                  <a:pt x="40" y="221"/>
                </a:lnTo>
                <a:lnTo>
                  <a:pt x="38" y="202"/>
                </a:lnTo>
                <a:lnTo>
                  <a:pt x="37" y="185"/>
                </a:lnTo>
                <a:lnTo>
                  <a:pt x="35" y="170"/>
                </a:lnTo>
                <a:lnTo>
                  <a:pt x="34" y="157"/>
                </a:lnTo>
                <a:lnTo>
                  <a:pt x="33" y="147"/>
                </a:lnTo>
                <a:lnTo>
                  <a:pt x="32" y="139"/>
                </a:lnTo>
                <a:lnTo>
                  <a:pt x="31" y="135"/>
                </a:lnTo>
                <a:lnTo>
                  <a:pt x="31" y="133"/>
                </a:lnTo>
                <a:lnTo>
                  <a:pt x="0" y="76"/>
                </a:lnTo>
                <a:lnTo>
                  <a:pt x="18" y="0"/>
                </a:lnTo>
                <a:lnTo>
                  <a:pt x="80" y="31"/>
                </a:lnTo>
                <a:lnTo>
                  <a:pt x="89" y="102"/>
                </a:lnTo>
                <a:close/>
              </a:path>
            </a:pathLst>
          </a:custGeom>
          <a:solidFill>
            <a:srgbClr val="FFFFCC"/>
          </a:solidFill>
          <a:ln w="9525">
            <a:noFill/>
            <a:round/>
            <a:headEnd/>
            <a:tailEnd/>
          </a:ln>
        </p:spPr>
        <p:txBody>
          <a:bodyPr/>
          <a:lstStyle/>
          <a:p>
            <a:endParaRPr lang="zh-CN" altLang="en-US"/>
          </a:p>
        </p:txBody>
      </p:sp>
      <p:sp>
        <p:nvSpPr>
          <p:cNvPr id="39956" name="Freeform 269"/>
          <p:cNvSpPr>
            <a:spLocks/>
          </p:cNvSpPr>
          <p:nvPr/>
        </p:nvSpPr>
        <p:spPr bwMode="auto">
          <a:xfrm>
            <a:off x="8359776" y="2810792"/>
            <a:ext cx="682625"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0 h 10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1076"/>
              <a:gd name="T149" fmla="*/ 545 w 545"/>
              <a:gd name="T150" fmla="*/ 1076 h 10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1076">
                <a:moveTo>
                  <a:pt x="89" y="102"/>
                </a:moveTo>
                <a:lnTo>
                  <a:pt x="92" y="102"/>
                </a:lnTo>
                <a:lnTo>
                  <a:pt x="97" y="105"/>
                </a:lnTo>
                <a:lnTo>
                  <a:pt x="104" y="110"/>
                </a:lnTo>
                <a:lnTo>
                  <a:pt x="112" y="118"/>
                </a:lnTo>
                <a:lnTo>
                  <a:pt x="122" y="128"/>
                </a:lnTo>
                <a:lnTo>
                  <a:pt x="133" y="140"/>
                </a:lnTo>
                <a:lnTo>
                  <a:pt x="145" y="152"/>
                </a:lnTo>
                <a:lnTo>
                  <a:pt x="156" y="167"/>
                </a:lnTo>
                <a:lnTo>
                  <a:pt x="168" y="182"/>
                </a:lnTo>
                <a:lnTo>
                  <a:pt x="178" y="197"/>
                </a:lnTo>
                <a:lnTo>
                  <a:pt x="188" y="213"/>
                </a:lnTo>
                <a:lnTo>
                  <a:pt x="196" y="230"/>
                </a:lnTo>
                <a:lnTo>
                  <a:pt x="203" y="245"/>
                </a:lnTo>
                <a:lnTo>
                  <a:pt x="207" y="261"/>
                </a:lnTo>
                <a:lnTo>
                  <a:pt x="209" y="275"/>
                </a:lnTo>
                <a:lnTo>
                  <a:pt x="209" y="288"/>
                </a:lnTo>
                <a:lnTo>
                  <a:pt x="209" y="299"/>
                </a:lnTo>
                <a:lnTo>
                  <a:pt x="213" y="313"/>
                </a:lnTo>
                <a:lnTo>
                  <a:pt x="219" y="330"/>
                </a:lnTo>
                <a:lnTo>
                  <a:pt x="228" y="348"/>
                </a:lnTo>
                <a:lnTo>
                  <a:pt x="239" y="368"/>
                </a:lnTo>
                <a:lnTo>
                  <a:pt x="252" y="390"/>
                </a:lnTo>
                <a:lnTo>
                  <a:pt x="266" y="412"/>
                </a:lnTo>
                <a:lnTo>
                  <a:pt x="280" y="434"/>
                </a:lnTo>
                <a:lnTo>
                  <a:pt x="295" y="456"/>
                </a:lnTo>
                <a:lnTo>
                  <a:pt x="311" y="477"/>
                </a:lnTo>
                <a:lnTo>
                  <a:pt x="326" y="497"/>
                </a:lnTo>
                <a:lnTo>
                  <a:pt x="340" y="516"/>
                </a:lnTo>
                <a:lnTo>
                  <a:pt x="352" y="533"/>
                </a:lnTo>
                <a:lnTo>
                  <a:pt x="363" y="548"/>
                </a:lnTo>
                <a:lnTo>
                  <a:pt x="372" y="559"/>
                </a:lnTo>
                <a:lnTo>
                  <a:pt x="378" y="567"/>
                </a:lnTo>
                <a:lnTo>
                  <a:pt x="386" y="576"/>
                </a:lnTo>
                <a:lnTo>
                  <a:pt x="396" y="587"/>
                </a:lnTo>
                <a:lnTo>
                  <a:pt x="407" y="599"/>
                </a:lnTo>
                <a:lnTo>
                  <a:pt x="421" y="614"/>
                </a:lnTo>
                <a:lnTo>
                  <a:pt x="435" y="631"/>
                </a:lnTo>
                <a:lnTo>
                  <a:pt x="451" y="649"/>
                </a:lnTo>
                <a:lnTo>
                  <a:pt x="467" y="670"/>
                </a:lnTo>
                <a:lnTo>
                  <a:pt x="482" y="691"/>
                </a:lnTo>
                <a:lnTo>
                  <a:pt x="496"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4" y="1001"/>
                </a:lnTo>
                <a:lnTo>
                  <a:pt x="510" y="1013"/>
                </a:lnTo>
                <a:lnTo>
                  <a:pt x="505" y="1023"/>
                </a:lnTo>
                <a:lnTo>
                  <a:pt x="500" y="1033"/>
                </a:lnTo>
                <a:lnTo>
                  <a:pt x="495" y="1041"/>
                </a:lnTo>
                <a:lnTo>
                  <a:pt x="490" y="1047"/>
                </a:lnTo>
                <a:lnTo>
                  <a:pt x="484" y="1054"/>
                </a:lnTo>
                <a:lnTo>
                  <a:pt x="479" y="1058"/>
                </a:lnTo>
                <a:lnTo>
                  <a:pt x="473" y="1062"/>
                </a:lnTo>
                <a:lnTo>
                  <a:pt x="468" y="1065"/>
                </a:lnTo>
                <a:lnTo>
                  <a:pt x="456" y="1068"/>
                </a:lnTo>
                <a:lnTo>
                  <a:pt x="440" y="1071"/>
                </a:lnTo>
                <a:lnTo>
                  <a:pt x="420" y="1073"/>
                </a:lnTo>
                <a:lnTo>
                  <a:pt x="398" y="1075"/>
                </a:lnTo>
                <a:lnTo>
                  <a:pt x="373" y="1076"/>
                </a:lnTo>
                <a:lnTo>
                  <a:pt x="347" y="1076"/>
                </a:lnTo>
                <a:lnTo>
                  <a:pt x="319" y="1076"/>
                </a:lnTo>
                <a:lnTo>
                  <a:pt x="290" y="1075"/>
                </a:lnTo>
                <a:lnTo>
                  <a:pt x="261" y="1072"/>
                </a:lnTo>
                <a:lnTo>
                  <a:pt x="233" y="1070"/>
                </a:lnTo>
                <a:lnTo>
                  <a:pt x="206" y="1066"/>
                </a:lnTo>
                <a:lnTo>
                  <a:pt x="180" y="1062"/>
                </a:lnTo>
                <a:lnTo>
                  <a:pt x="156" y="1056"/>
                </a:lnTo>
                <a:lnTo>
                  <a:pt x="134" y="1050"/>
                </a:lnTo>
                <a:lnTo>
                  <a:pt x="116" y="1043"/>
                </a:lnTo>
                <a:lnTo>
                  <a:pt x="102" y="1034"/>
                </a:lnTo>
                <a:lnTo>
                  <a:pt x="94" y="1028"/>
                </a:lnTo>
                <a:lnTo>
                  <a:pt x="86" y="1022"/>
                </a:lnTo>
                <a:lnTo>
                  <a:pt x="77" y="1014"/>
                </a:lnTo>
                <a:lnTo>
                  <a:pt x="68" y="1006"/>
                </a:lnTo>
                <a:lnTo>
                  <a:pt x="58" y="998"/>
                </a:lnTo>
                <a:lnTo>
                  <a:pt x="50" y="989"/>
                </a:lnTo>
                <a:lnTo>
                  <a:pt x="40" y="980"/>
                </a:lnTo>
                <a:lnTo>
                  <a:pt x="32" y="972"/>
                </a:lnTo>
                <a:lnTo>
                  <a:pt x="24" y="963"/>
                </a:lnTo>
                <a:lnTo>
                  <a:pt x="17" y="956"/>
                </a:lnTo>
                <a:lnTo>
                  <a:pt x="12" y="949"/>
                </a:lnTo>
                <a:lnTo>
                  <a:pt x="7" y="943"/>
                </a:lnTo>
                <a:lnTo>
                  <a:pt x="4" y="937"/>
                </a:lnTo>
                <a:lnTo>
                  <a:pt x="3" y="934"/>
                </a:lnTo>
                <a:lnTo>
                  <a:pt x="3" y="931"/>
                </a:lnTo>
                <a:lnTo>
                  <a:pt x="6" y="931"/>
                </a:lnTo>
                <a:lnTo>
                  <a:pt x="10" y="928"/>
                </a:lnTo>
                <a:lnTo>
                  <a:pt x="16" y="921"/>
                </a:lnTo>
                <a:lnTo>
                  <a:pt x="24" y="910"/>
                </a:lnTo>
                <a:lnTo>
                  <a:pt x="32" y="895"/>
                </a:lnTo>
                <a:lnTo>
                  <a:pt x="40" y="879"/>
                </a:lnTo>
                <a:lnTo>
                  <a:pt x="50" y="860"/>
                </a:lnTo>
                <a:lnTo>
                  <a:pt x="59" y="840"/>
                </a:lnTo>
                <a:lnTo>
                  <a:pt x="67" y="818"/>
                </a:lnTo>
                <a:lnTo>
                  <a:pt x="76" y="798"/>
                </a:lnTo>
                <a:lnTo>
                  <a:pt x="84" y="777"/>
                </a:lnTo>
                <a:lnTo>
                  <a:pt x="90" y="757"/>
                </a:lnTo>
                <a:lnTo>
                  <a:pt x="96" y="740"/>
                </a:lnTo>
                <a:lnTo>
                  <a:pt x="99" y="725"/>
                </a:lnTo>
                <a:lnTo>
                  <a:pt x="101" y="713"/>
                </a:lnTo>
                <a:lnTo>
                  <a:pt x="100" y="705"/>
                </a:lnTo>
                <a:lnTo>
                  <a:pt x="97" y="701"/>
                </a:lnTo>
                <a:lnTo>
                  <a:pt x="96" y="699"/>
                </a:lnTo>
                <a:lnTo>
                  <a:pt x="94" y="694"/>
                </a:lnTo>
                <a:lnTo>
                  <a:pt x="93" y="686"/>
                </a:lnTo>
                <a:lnTo>
                  <a:pt x="91" y="675"/>
                </a:lnTo>
                <a:lnTo>
                  <a:pt x="89" y="663"/>
                </a:lnTo>
                <a:lnTo>
                  <a:pt x="87" y="647"/>
                </a:lnTo>
                <a:lnTo>
                  <a:pt x="85" y="630"/>
                </a:lnTo>
                <a:lnTo>
                  <a:pt x="82" y="611"/>
                </a:lnTo>
                <a:lnTo>
                  <a:pt x="79" y="590"/>
                </a:lnTo>
                <a:lnTo>
                  <a:pt x="77" y="568"/>
                </a:lnTo>
                <a:lnTo>
                  <a:pt x="74" y="544"/>
                </a:lnTo>
                <a:lnTo>
                  <a:pt x="71" y="520"/>
                </a:lnTo>
                <a:lnTo>
                  <a:pt x="69" y="495"/>
                </a:lnTo>
                <a:lnTo>
                  <a:pt x="66" y="469"/>
                </a:lnTo>
                <a:lnTo>
                  <a:pt x="63" y="442"/>
                </a:lnTo>
                <a:lnTo>
                  <a:pt x="60" y="416"/>
                </a:lnTo>
                <a:lnTo>
                  <a:pt x="57" y="389"/>
                </a:lnTo>
                <a:lnTo>
                  <a:pt x="54" y="363"/>
                </a:lnTo>
                <a:lnTo>
                  <a:pt x="52" y="337"/>
                </a:lnTo>
                <a:lnTo>
                  <a:pt x="49" y="312"/>
                </a:lnTo>
                <a:lnTo>
                  <a:pt x="47" y="287"/>
                </a:lnTo>
                <a:lnTo>
                  <a:pt x="44" y="264"/>
                </a:lnTo>
                <a:lnTo>
                  <a:pt x="42" y="242"/>
                </a:lnTo>
                <a:lnTo>
                  <a:pt x="40" y="221"/>
                </a:lnTo>
                <a:lnTo>
                  <a:pt x="38" y="202"/>
                </a:lnTo>
                <a:lnTo>
                  <a:pt x="36" y="185"/>
                </a:lnTo>
                <a:lnTo>
                  <a:pt x="35" y="170"/>
                </a:lnTo>
                <a:lnTo>
                  <a:pt x="33" y="157"/>
                </a:lnTo>
                <a:lnTo>
                  <a:pt x="32" y="147"/>
                </a:lnTo>
                <a:lnTo>
                  <a:pt x="32" y="139"/>
                </a:lnTo>
                <a:lnTo>
                  <a:pt x="31" y="135"/>
                </a:lnTo>
                <a:lnTo>
                  <a:pt x="31" y="133"/>
                </a:lnTo>
                <a:lnTo>
                  <a:pt x="0" y="76"/>
                </a:lnTo>
                <a:lnTo>
                  <a:pt x="18" y="0"/>
                </a:lnTo>
                <a:lnTo>
                  <a:pt x="79" y="31"/>
                </a:lnTo>
                <a:lnTo>
                  <a:pt x="89" y="102"/>
                </a:lnTo>
                <a:close/>
              </a:path>
            </a:pathLst>
          </a:custGeom>
          <a:solidFill>
            <a:srgbClr val="FFFFCC"/>
          </a:solidFill>
          <a:ln w="9525">
            <a:noFill/>
            <a:round/>
            <a:headEnd/>
            <a:tailEnd/>
          </a:ln>
        </p:spPr>
        <p:txBody>
          <a:bodyPr/>
          <a:lstStyle/>
          <a:p>
            <a:endParaRPr lang="zh-CN" altLang="en-US"/>
          </a:p>
        </p:txBody>
      </p:sp>
      <p:sp>
        <p:nvSpPr>
          <p:cNvPr id="39957" name="Freeform 270"/>
          <p:cNvSpPr>
            <a:spLocks/>
          </p:cNvSpPr>
          <p:nvPr/>
        </p:nvSpPr>
        <p:spPr bwMode="auto">
          <a:xfrm>
            <a:off x="4346577" y="2810792"/>
            <a:ext cx="684213"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2147483647 h 1076"/>
              <a:gd name="T98" fmla="*/ 2147483647 w 545"/>
              <a:gd name="T99" fmla="*/ 2147483647 h 1076"/>
              <a:gd name="T100" fmla="*/ 2147483647 w 545"/>
              <a:gd name="T101" fmla="*/ 2147483647 h 1076"/>
              <a:gd name="T102" fmla="*/ 2147483647 w 545"/>
              <a:gd name="T103" fmla="*/ 2147483647 h 10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5"/>
              <a:gd name="T157" fmla="*/ 0 h 1076"/>
              <a:gd name="T158" fmla="*/ 545 w 545"/>
              <a:gd name="T159" fmla="*/ 1076 h 10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5" h="1076">
                <a:moveTo>
                  <a:pt x="89" y="102"/>
                </a:moveTo>
                <a:lnTo>
                  <a:pt x="89" y="102"/>
                </a:lnTo>
                <a:lnTo>
                  <a:pt x="92" y="102"/>
                </a:lnTo>
                <a:lnTo>
                  <a:pt x="97" y="105"/>
                </a:lnTo>
                <a:lnTo>
                  <a:pt x="104" y="110"/>
                </a:lnTo>
                <a:lnTo>
                  <a:pt x="113" y="118"/>
                </a:lnTo>
                <a:lnTo>
                  <a:pt x="122" y="128"/>
                </a:lnTo>
                <a:lnTo>
                  <a:pt x="133" y="140"/>
                </a:lnTo>
                <a:lnTo>
                  <a:pt x="145" y="152"/>
                </a:lnTo>
                <a:lnTo>
                  <a:pt x="156" y="167"/>
                </a:lnTo>
                <a:lnTo>
                  <a:pt x="168" y="182"/>
                </a:lnTo>
                <a:lnTo>
                  <a:pt x="178" y="197"/>
                </a:lnTo>
                <a:lnTo>
                  <a:pt x="188" y="213"/>
                </a:lnTo>
                <a:lnTo>
                  <a:pt x="197" y="230"/>
                </a:lnTo>
                <a:lnTo>
                  <a:pt x="203" y="245"/>
                </a:lnTo>
                <a:lnTo>
                  <a:pt x="208" y="261"/>
                </a:lnTo>
                <a:lnTo>
                  <a:pt x="209" y="275"/>
                </a:lnTo>
                <a:lnTo>
                  <a:pt x="209" y="288"/>
                </a:lnTo>
                <a:lnTo>
                  <a:pt x="209" y="299"/>
                </a:lnTo>
                <a:lnTo>
                  <a:pt x="213" y="313"/>
                </a:lnTo>
                <a:lnTo>
                  <a:pt x="219" y="330"/>
                </a:lnTo>
                <a:lnTo>
                  <a:pt x="228" y="348"/>
                </a:lnTo>
                <a:lnTo>
                  <a:pt x="239" y="368"/>
                </a:lnTo>
                <a:lnTo>
                  <a:pt x="252" y="390"/>
                </a:lnTo>
                <a:lnTo>
                  <a:pt x="266" y="412"/>
                </a:lnTo>
                <a:lnTo>
                  <a:pt x="281" y="434"/>
                </a:lnTo>
                <a:lnTo>
                  <a:pt x="296" y="456"/>
                </a:lnTo>
                <a:lnTo>
                  <a:pt x="311" y="477"/>
                </a:lnTo>
                <a:lnTo>
                  <a:pt x="326" y="497"/>
                </a:lnTo>
                <a:lnTo>
                  <a:pt x="340" y="516"/>
                </a:lnTo>
                <a:lnTo>
                  <a:pt x="353" y="533"/>
                </a:lnTo>
                <a:lnTo>
                  <a:pt x="364" y="548"/>
                </a:lnTo>
                <a:lnTo>
                  <a:pt x="372" y="559"/>
                </a:lnTo>
                <a:lnTo>
                  <a:pt x="379" y="567"/>
                </a:lnTo>
                <a:lnTo>
                  <a:pt x="386" y="576"/>
                </a:lnTo>
                <a:lnTo>
                  <a:pt x="396" y="587"/>
                </a:lnTo>
                <a:lnTo>
                  <a:pt x="407" y="599"/>
                </a:lnTo>
                <a:lnTo>
                  <a:pt x="421" y="614"/>
                </a:lnTo>
                <a:lnTo>
                  <a:pt x="436" y="631"/>
                </a:lnTo>
                <a:lnTo>
                  <a:pt x="451" y="649"/>
                </a:lnTo>
                <a:lnTo>
                  <a:pt x="467" y="670"/>
                </a:lnTo>
                <a:lnTo>
                  <a:pt x="482" y="691"/>
                </a:lnTo>
                <a:lnTo>
                  <a:pt x="497"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5" y="1001"/>
                </a:lnTo>
                <a:lnTo>
                  <a:pt x="510" y="1013"/>
                </a:lnTo>
                <a:lnTo>
                  <a:pt x="505" y="1023"/>
                </a:lnTo>
                <a:lnTo>
                  <a:pt x="500" y="1033"/>
                </a:lnTo>
                <a:lnTo>
                  <a:pt x="495" y="1041"/>
                </a:lnTo>
                <a:lnTo>
                  <a:pt x="490" y="1047"/>
                </a:lnTo>
                <a:lnTo>
                  <a:pt x="485" y="1054"/>
                </a:lnTo>
                <a:lnTo>
                  <a:pt x="479" y="1058"/>
                </a:lnTo>
                <a:lnTo>
                  <a:pt x="474" y="1062"/>
                </a:lnTo>
                <a:lnTo>
                  <a:pt x="468" y="1065"/>
                </a:lnTo>
                <a:lnTo>
                  <a:pt x="456" y="1068"/>
                </a:lnTo>
                <a:lnTo>
                  <a:pt x="440" y="1071"/>
                </a:lnTo>
                <a:lnTo>
                  <a:pt x="421" y="1073"/>
                </a:lnTo>
                <a:lnTo>
                  <a:pt x="398" y="1075"/>
                </a:lnTo>
                <a:lnTo>
                  <a:pt x="373" y="1076"/>
                </a:lnTo>
                <a:lnTo>
                  <a:pt x="347" y="1076"/>
                </a:lnTo>
                <a:lnTo>
                  <a:pt x="319" y="1076"/>
                </a:lnTo>
                <a:lnTo>
                  <a:pt x="291" y="1075"/>
                </a:lnTo>
                <a:lnTo>
                  <a:pt x="262" y="1072"/>
                </a:lnTo>
                <a:lnTo>
                  <a:pt x="233" y="1070"/>
                </a:lnTo>
                <a:lnTo>
                  <a:pt x="206" y="1066"/>
                </a:lnTo>
                <a:lnTo>
                  <a:pt x="180" y="1062"/>
                </a:lnTo>
                <a:lnTo>
                  <a:pt x="156" y="1056"/>
                </a:lnTo>
                <a:lnTo>
                  <a:pt x="134" y="1050"/>
                </a:lnTo>
                <a:lnTo>
                  <a:pt x="117" y="1043"/>
                </a:lnTo>
                <a:lnTo>
                  <a:pt x="102" y="1034"/>
                </a:lnTo>
                <a:lnTo>
                  <a:pt x="95" y="1028"/>
                </a:lnTo>
                <a:lnTo>
                  <a:pt x="86" y="1022"/>
                </a:lnTo>
                <a:lnTo>
                  <a:pt x="77" y="1014"/>
                </a:lnTo>
                <a:lnTo>
                  <a:pt x="68" y="1006"/>
                </a:lnTo>
                <a:lnTo>
                  <a:pt x="58" y="998"/>
                </a:lnTo>
                <a:lnTo>
                  <a:pt x="50" y="989"/>
                </a:lnTo>
                <a:lnTo>
                  <a:pt x="41" y="980"/>
                </a:lnTo>
                <a:lnTo>
                  <a:pt x="33" y="972"/>
                </a:lnTo>
                <a:lnTo>
                  <a:pt x="24" y="963"/>
                </a:lnTo>
                <a:lnTo>
                  <a:pt x="18" y="956"/>
                </a:lnTo>
                <a:lnTo>
                  <a:pt x="12" y="949"/>
                </a:lnTo>
                <a:lnTo>
                  <a:pt x="8" y="943"/>
                </a:lnTo>
                <a:lnTo>
                  <a:pt x="4" y="937"/>
                </a:lnTo>
                <a:lnTo>
                  <a:pt x="3" y="934"/>
                </a:lnTo>
                <a:lnTo>
                  <a:pt x="4" y="931"/>
                </a:lnTo>
                <a:lnTo>
                  <a:pt x="6" y="931"/>
                </a:lnTo>
                <a:lnTo>
                  <a:pt x="11" y="928"/>
                </a:lnTo>
                <a:lnTo>
                  <a:pt x="16" y="921"/>
                </a:lnTo>
                <a:lnTo>
                  <a:pt x="24" y="910"/>
                </a:lnTo>
                <a:lnTo>
                  <a:pt x="32" y="895"/>
                </a:lnTo>
                <a:lnTo>
                  <a:pt x="41" y="879"/>
                </a:lnTo>
                <a:lnTo>
                  <a:pt x="50" y="860"/>
                </a:lnTo>
                <a:lnTo>
                  <a:pt x="59" y="840"/>
                </a:lnTo>
                <a:lnTo>
                  <a:pt x="68" y="818"/>
                </a:lnTo>
                <a:lnTo>
                  <a:pt x="76" y="798"/>
                </a:lnTo>
                <a:lnTo>
                  <a:pt x="84" y="777"/>
                </a:lnTo>
                <a:lnTo>
                  <a:pt x="91" y="757"/>
                </a:lnTo>
                <a:lnTo>
                  <a:pt x="96" y="740"/>
                </a:lnTo>
                <a:lnTo>
                  <a:pt x="99" y="725"/>
                </a:lnTo>
                <a:lnTo>
                  <a:pt x="101" y="713"/>
                </a:lnTo>
                <a:lnTo>
                  <a:pt x="100" y="705"/>
                </a:lnTo>
                <a:lnTo>
                  <a:pt x="98" y="701"/>
                </a:lnTo>
                <a:lnTo>
                  <a:pt x="96" y="699"/>
                </a:lnTo>
                <a:lnTo>
                  <a:pt x="95" y="694"/>
                </a:lnTo>
                <a:lnTo>
                  <a:pt x="94" y="686"/>
                </a:lnTo>
                <a:lnTo>
                  <a:pt x="91" y="675"/>
                </a:lnTo>
                <a:lnTo>
                  <a:pt x="90" y="663"/>
                </a:lnTo>
                <a:lnTo>
                  <a:pt x="87" y="647"/>
                </a:lnTo>
                <a:lnTo>
                  <a:pt x="85" y="630"/>
                </a:lnTo>
                <a:lnTo>
                  <a:pt x="83" y="611"/>
                </a:lnTo>
                <a:lnTo>
                  <a:pt x="80" y="590"/>
                </a:lnTo>
                <a:lnTo>
                  <a:pt x="77" y="568"/>
                </a:lnTo>
                <a:lnTo>
                  <a:pt x="75" y="544"/>
                </a:lnTo>
                <a:lnTo>
                  <a:pt x="72" y="520"/>
                </a:lnTo>
                <a:lnTo>
                  <a:pt x="69" y="495"/>
                </a:lnTo>
                <a:lnTo>
                  <a:pt x="66" y="469"/>
                </a:lnTo>
                <a:lnTo>
                  <a:pt x="63" y="442"/>
                </a:lnTo>
                <a:lnTo>
                  <a:pt x="60" y="416"/>
                </a:lnTo>
                <a:lnTo>
                  <a:pt x="57" y="389"/>
                </a:lnTo>
                <a:lnTo>
                  <a:pt x="54" y="363"/>
                </a:lnTo>
                <a:lnTo>
                  <a:pt x="52" y="337"/>
                </a:lnTo>
                <a:lnTo>
                  <a:pt x="49" y="312"/>
                </a:lnTo>
                <a:lnTo>
                  <a:pt x="47" y="287"/>
                </a:lnTo>
                <a:lnTo>
                  <a:pt x="45" y="264"/>
                </a:lnTo>
                <a:lnTo>
                  <a:pt x="42" y="242"/>
                </a:lnTo>
                <a:lnTo>
                  <a:pt x="40" y="221"/>
                </a:lnTo>
                <a:lnTo>
                  <a:pt x="38" y="202"/>
                </a:lnTo>
                <a:lnTo>
                  <a:pt x="37" y="185"/>
                </a:lnTo>
                <a:lnTo>
                  <a:pt x="35" y="170"/>
                </a:lnTo>
                <a:lnTo>
                  <a:pt x="34" y="157"/>
                </a:lnTo>
                <a:lnTo>
                  <a:pt x="33" y="147"/>
                </a:lnTo>
                <a:lnTo>
                  <a:pt x="32" y="139"/>
                </a:lnTo>
                <a:lnTo>
                  <a:pt x="31" y="135"/>
                </a:lnTo>
                <a:lnTo>
                  <a:pt x="31" y="133"/>
                </a:lnTo>
                <a:lnTo>
                  <a:pt x="0" y="76"/>
                </a:lnTo>
                <a:lnTo>
                  <a:pt x="18" y="0"/>
                </a:lnTo>
                <a:lnTo>
                  <a:pt x="80" y="31"/>
                </a:lnTo>
                <a:lnTo>
                  <a:pt x="89" y="102"/>
                </a:lnTo>
                <a:close/>
              </a:path>
            </a:pathLst>
          </a:custGeom>
          <a:noFill/>
          <a:ln w="1588">
            <a:solidFill>
              <a:srgbClr val="000000"/>
            </a:solidFill>
            <a:round/>
            <a:headEnd/>
            <a:tailEnd/>
          </a:ln>
        </p:spPr>
        <p:txBody>
          <a:bodyPr/>
          <a:lstStyle/>
          <a:p>
            <a:endParaRPr lang="zh-CN" altLang="en-US"/>
          </a:p>
        </p:txBody>
      </p:sp>
      <p:sp>
        <p:nvSpPr>
          <p:cNvPr id="39958" name="Freeform 271"/>
          <p:cNvSpPr>
            <a:spLocks/>
          </p:cNvSpPr>
          <p:nvPr/>
        </p:nvSpPr>
        <p:spPr bwMode="auto">
          <a:xfrm>
            <a:off x="8359776" y="2810792"/>
            <a:ext cx="682625"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2147483647 h 1076"/>
              <a:gd name="T98" fmla="*/ 2147483647 w 545"/>
              <a:gd name="T99" fmla="*/ 2147483647 h 1076"/>
              <a:gd name="T100" fmla="*/ 2147483647 w 545"/>
              <a:gd name="T101" fmla="*/ 2147483647 h 1076"/>
              <a:gd name="T102" fmla="*/ 2147483647 w 545"/>
              <a:gd name="T103" fmla="*/ 2147483647 h 10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5"/>
              <a:gd name="T157" fmla="*/ 0 h 1076"/>
              <a:gd name="T158" fmla="*/ 545 w 545"/>
              <a:gd name="T159" fmla="*/ 1076 h 10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5" h="1076">
                <a:moveTo>
                  <a:pt x="89" y="102"/>
                </a:moveTo>
                <a:lnTo>
                  <a:pt x="89" y="102"/>
                </a:lnTo>
                <a:lnTo>
                  <a:pt x="92" y="102"/>
                </a:lnTo>
                <a:lnTo>
                  <a:pt x="97" y="105"/>
                </a:lnTo>
                <a:lnTo>
                  <a:pt x="104" y="110"/>
                </a:lnTo>
                <a:lnTo>
                  <a:pt x="112" y="118"/>
                </a:lnTo>
                <a:lnTo>
                  <a:pt x="122" y="128"/>
                </a:lnTo>
                <a:lnTo>
                  <a:pt x="133" y="140"/>
                </a:lnTo>
                <a:lnTo>
                  <a:pt x="145" y="152"/>
                </a:lnTo>
                <a:lnTo>
                  <a:pt x="156" y="167"/>
                </a:lnTo>
                <a:lnTo>
                  <a:pt x="168" y="182"/>
                </a:lnTo>
                <a:lnTo>
                  <a:pt x="178" y="197"/>
                </a:lnTo>
                <a:lnTo>
                  <a:pt x="188" y="213"/>
                </a:lnTo>
                <a:lnTo>
                  <a:pt x="196" y="230"/>
                </a:lnTo>
                <a:lnTo>
                  <a:pt x="203" y="245"/>
                </a:lnTo>
                <a:lnTo>
                  <a:pt x="207" y="261"/>
                </a:lnTo>
                <a:lnTo>
                  <a:pt x="209" y="275"/>
                </a:lnTo>
                <a:lnTo>
                  <a:pt x="209" y="288"/>
                </a:lnTo>
                <a:lnTo>
                  <a:pt x="209" y="299"/>
                </a:lnTo>
                <a:lnTo>
                  <a:pt x="213" y="313"/>
                </a:lnTo>
                <a:lnTo>
                  <a:pt x="219" y="330"/>
                </a:lnTo>
                <a:lnTo>
                  <a:pt x="228" y="348"/>
                </a:lnTo>
                <a:lnTo>
                  <a:pt x="239" y="368"/>
                </a:lnTo>
                <a:lnTo>
                  <a:pt x="252" y="390"/>
                </a:lnTo>
                <a:lnTo>
                  <a:pt x="266" y="412"/>
                </a:lnTo>
                <a:lnTo>
                  <a:pt x="280" y="434"/>
                </a:lnTo>
                <a:lnTo>
                  <a:pt x="295" y="456"/>
                </a:lnTo>
                <a:lnTo>
                  <a:pt x="311" y="477"/>
                </a:lnTo>
                <a:lnTo>
                  <a:pt x="326" y="497"/>
                </a:lnTo>
                <a:lnTo>
                  <a:pt x="340" y="516"/>
                </a:lnTo>
                <a:lnTo>
                  <a:pt x="352" y="533"/>
                </a:lnTo>
                <a:lnTo>
                  <a:pt x="363" y="548"/>
                </a:lnTo>
                <a:lnTo>
                  <a:pt x="372" y="559"/>
                </a:lnTo>
                <a:lnTo>
                  <a:pt x="378" y="567"/>
                </a:lnTo>
                <a:lnTo>
                  <a:pt x="386" y="576"/>
                </a:lnTo>
                <a:lnTo>
                  <a:pt x="396" y="587"/>
                </a:lnTo>
                <a:lnTo>
                  <a:pt x="407" y="599"/>
                </a:lnTo>
                <a:lnTo>
                  <a:pt x="421" y="614"/>
                </a:lnTo>
                <a:lnTo>
                  <a:pt x="435" y="631"/>
                </a:lnTo>
                <a:lnTo>
                  <a:pt x="451" y="649"/>
                </a:lnTo>
                <a:lnTo>
                  <a:pt x="467" y="670"/>
                </a:lnTo>
                <a:lnTo>
                  <a:pt x="482" y="691"/>
                </a:lnTo>
                <a:lnTo>
                  <a:pt x="496"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4" y="1001"/>
                </a:lnTo>
                <a:lnTo>
                  <a:pt x="510" y="1013"/>
                </a:lnTo>
                <a:lnTo>
                  <a:pt x="505" y="1023"/>
                </a:lnTo>
                <a:lnTo>
                  <a:pt x="500" y="1033"/>
                </a:lnTo>
                <a:lnTo>
                  <a:pt x="495" y="1041"/>
                </a:lnTo>
                <a:lnTo>
                  <a:pt x="490" y="1047"/>
                </a:lnTo>
                <a:lnTo>
                  <a:pt x="484" y="1054"/>
                </a:lnTo>
                <a:lnTo>
                  <a:pt x="479" y="1058"/>
                </a:lnTo>
                <a:lnTo>
                  <a:pt x="473" y="1062"/>
                </a:lnTo>
                <a:lnTo>
                  <a:pt x="468" y="1065"/>
                </a:lnTo>
                <a:lnTo>
                  <a:pt x="456" y="1068"/>
                </a:lnTo>
                <a:lnTo>
                  <a:pt x="440" y="1071"/>
                </a:lnTo>
                <a:lnTo>
                  <a:pt x="420" y="1073"/>
                </a:lnTo>
                <a:lnTo>
                  <a:pt x="398" y="1075"/>
                </a:lnTo>
                <a:lnTo>
                  <a:pt x="373" y="1076"/>
                </a:lnTo>
                <a:lnTo>
                  <a:pt x="347" y="1076"/>
                </a:lnTo>
                <a:lnTo>
                  <a:pt x="319" y="1076"/>
                </a:lnTo>
                <a:lnTo>
                  <a:pt x="290" y="1075"/>
                </a:lnTo>
                <a:lnTo>
                  <a:pt x="261" y="1072"/>
                </a:lnTo>
                <a:lnTo>
                  <a:pt x="233" y="1070"/>
                </a:lnTo>
                <a:lnTo>
                  <a:pt x="206" y="1066"/>
                </a:lnTo>
                <a:lnTo>
                  <a:pt x="180" y="1062"/>
                </a:lnTo>
                <a:lnTo>
                  <a:pt x="156" y="1056"/>
                </a:lnTo>
                <a:lnTo>
                  <a:pt x="134" y="1050"/>
                </a:lnTo>
                <a:lnTo>
                  <a:pt x="116" y="1043"/>
                </a:lnTo>
                <a:lnTo>
                  <a:pt x="102" y="1034"/>
                </a:lnTo>
                <a:lnTo>
                  <a:pt x="94" y="1028"/>
                </a:lnTo>
                <a:lnTo>
                  <a:pt x="86" y="1022"/>
                </a:lnTo>
                <a:lnTo>
                  <a:pt x="77" y="1014"/>
                </a:lnTo>
                <a:lnTo>
                  <a:pt x="68" y="1006"/>
                </a:lnTo>
                <a:lnTo>
                  <a:pt x="58" y="998"/>
                </a:lnTo>
                <a:lnTo>
                  <a:pt x="50" y="989"/>
                </a:lnTo>
                <a:lnTo>
                  <a:pt x="40" y="980"/>
                </a:lnTo>
                <a:lnTo>
                  <a:pt x="32" y="972"/>
                </a:lnTo>
                <a:lnTo>
                  <a:pt x="24" y="963"/>
                </a:lnTo>
                <a:lnTo>
                  <a:pt x="17" y="956"/>
                </a:lnTo>
                <a:lnTo>
                  <a:pt x="12" y="949"/>
                </a:lnTo>
                <a:lnTo>
                  <a:pt x="7" y="943"/>
                </a:lnTo>
                <a:lnTo>
                  <a:pt x="4" y="937"/>
                </a:lnTo>
                <a:lnTo>
                  <a:pt x="3" y="934"/>
                </a:lnTo>
                <a:lnTo>
                  <a:pt x="3" y="931"/>
                </a:lnTo>
                <a:lnTo>
                  <a:pt x="6" y="931"/>
                </a:lnTo>
                <a:lnTo>
                  <a:pt x="10" y="928"/>
                </a:lnTo>
                <a:lnTo>
                  <a:pt x="16" y="921"/>
                </a:lnTo>
                <a:lnTo>
                  <a:pt x="24" y="910"/>
                </a:lnTo>
                <a:lnTo>
                  <a:pt x="32" y="895"/>
                </a:lnTo>
                <a:lnTo>
                  <a:pt x="40" y="879"/>
                </a:lnTo>
                <a:lnTo>
                  <a:pt x="50" y="860"/>
                </a:lnTo>
                <a:lnTo>
                  <a:pt x="59" y="840"/>
                </a:lnTo>
                <a:lnTo>
                  <a:pt x="67" y="818"/>
                </a:lnTo>
                <a:lnTo>
                  <a:pt x="76" y="798"/>
                </a:lnTo>
                <a:lnTo>
                  <a:pt x="84" y="777"/>
                </a:lnTo>
                <a:lnTo>
                  <a:pt x="90" y="757"/>
                </a:lnTo>
                <a:lnTo>
                  <a:pt x="96" y="740"/>
                </a:lnTo>
                <a:lnTo>
                  <a:pt x="99" y="725"/>
                </a:lnTo>
                <a:lnTo>
                  <a:pt x="101" y="713"/>
                </a:lnTo>
                <a:lnTo>
                  <a:pt x="100" y="705"/>
                </a:lnTo>
                <a:lnTo>
                  <a:pt x="97" y="701"/>
                </a:lnTo>
                <a:lnTo>
                  <a:pt x="96" y="699"/>
                </a:lnTo>
                <a:lnTo>
                  <a:pt x="94" y="694"/>
                </a:lnTo>
                <a:lnTo>
                  <a:pt x="93" y="686"/>
                </a:lnTo>
                <a:lnTo>
                  <a:pt x="91" y="675"/>
                </a:lnTo>
                <a:lnTo>
                  <a:pt x="89" y="663"/>
                </a:lnTo>
                <a:lnTo>
                  <a:pt x="87" y="647"/>
                </a:lnTo>
                <a:lnTo>
                  <a:pt x="85" y="630"/>
                </a:lnTo>
                <a:lnTo>
                  <a:pt x="82" y="611"/>
                </a:lnTo>
                <a:lnTo>
                  <a:pt x="79" y="590"/>
                </a:lnTo>
                <a:lnTo>
                  <a:pt x="77" y="568"/>
                </a:lnTo>
                <a:lnTo>
                  <a:pt x="74" y="544"/>
                </a:lnTo>
                <a:lnTo>
                  <a:pt x="71" y="520"/>
                </a:lnTo>
                <a:lnTo>
                  <a:pt x="69" y="495"/>
                </a:lnTo>
                <a:lnTo>
                  <a:pt x="66" y="469"/>
                </a:lnTo>
                <a:lnTo>
                  <a:pt x="63" y="442"/>
                </a:lnTo>
                <a:lnTo>
                  <a:pt x="60" y="416"/>
                </a:lnTo>
                <a:lnTo>
                  <a:pt x="57" y="389"/>
                </a:lnTo>
                <a:lnTo>
                  <a:pt x="54" y="363"/>
                </a:lnTo>
                <a:lnTo>
                  <a:pt x="52" y="337"/>
                </a:lnTo>
                <a:lnTo>
                  <a:pt x="49" y="312"/>
                </a:lnTo>
                <a:lnTo>
                  <a:pt x="47" y="287"/>
                </a:lnTo>
                <a:lnTo>
                  <a:pt x="44" y="264"/>
                </a:lnTo>
                <a:lnTo>
                  <a:pt x="42" y="242"/>
                </a:lnTo>
                <a:lnTo>
                  <a:pt x="40" y="221"/>
                </a:lnTo>
                <a:lnTo>
                  <a:pt x="38" y="202"/>
                </a:lnTo>
                <a:lnTo>
                  <a:pt x="36" y="185"/>
                </a:lnTo>
                <a:lnTo>
                  <a:pt x="35" y="170"/>
                </a:lnTo>
                <a:lnTo>
                  <a:pt x="33" y="157"/>
                </a:lnTo>
                <a:lnTo>
                  <a:pt x="32" y="147"/>
                </a:lnTo>
                <a:lnTo>
                  <a:pt x="32" y="139"/>
                </a:lnTo>
                <a:lnTo>
                  <a:pt x="31" y="135"/>
                </a:lnTo>
                <a:lnTo>
                  <a:pt x="31" y="133"/>
                </a:lnTo>
                <a:lnTo>
                  <a:pt x="0" y="76"/>
                </a:lnTo>
                <a:lnTo>
                  <a:pt x="18" y="0"/>
                </a:lnTo>
                <a:lnTo>
                  <a:pt x="79" y="31"/>
                </a:lnTo>
                <a:lnTo>
                  <a:pt x="89" y="102"/>
                </a:lnTo>
                <a:close/>
              </a:path>
            </a:pathLst>
          </a:custGeom>
          <a:noFill/>
          <a:ln w="1588">
            <a:solidFill>
              <a:srgbClr val="000000"/>
            </a:solidFill>
            <a:round/>
            <a:headEnd/>
            <a:tailEnd/>
          </a:ln>
        </p:spPr>
        <p:txBody>
          <a:bodyPr/>
          <a:lstStyle/>
          <a:p>
            <a:endParaRPr lang="zh-CN" altLang="en-US"/>
          </a:p>
        </p:txBody>
      </p:sp>
      <p:sp>
        <p:nvSpPr>
          <p:cNvPr id="39959" name="Freeform 272"/>
          <p:cNvSpPr>
            <a:spLocks/>
          </p:cNvSpPr>
          <p:nvPr/>
        </p:nvSpPr>
        <p:spPr bwMode="auto">
          <a:xfrm>
            <a:off x="4368800" y="2729085"/>
            <a:ext cx="128588" cy="266709"/>
          </a:xfrm>
          <a:custGeom>
            <a:avLst/>
            <a:gdLst>
              <a:gd name="T0" fmla="*/ 0 w 102"/>
              <a:gd name="T1" fmla="*/ 0 h 173"/>
              <a:gd name="T2" fmla="*/ 2147483647 w 102"/>
              <a:gd name="T3" fmla="*/ 2147483647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0 w 102"/>
              <a:gd name="T97" fmla="*/ 0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173"/>
              <a:gd name="T149" fmla="*/ 102 w 102"/>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173">
                <a:moveTo>
                  <a:pt x="0" y="0"/>
                </a:moveTo>
                <a:lnTo>
                  <a:pt x="1" y="1"/>
                </a:lnTo>
                <a:lnTo>
                  <a:pt x="5" y="4"/>
                </a:lnTo>
                <a:lnTo>
                  <a:pt x="9" y="10"/>
                </a:lnTo>
                <a:lnTo>
                  <a:pt x="16" y="17"/>
                </a:lnTo>
                <a:lnTo>
                  <a:pt x="24" y="26"/>
                </a:lnTo>
                <a:lnTo>
                  <a:pt x="32" y="36"/>
                </a:lnTo>
                <a:lnTo>
                  <a:pt x="42" y="46"/>
                </a:lnTo>
                <a:lnTo>
                  <a:pt x="51" y="57"/>
                </a:lnTo>
                <a:lnTo>
                  <a:pt x="61" y="69"/>
                </a:lnTo>
                <a:lnTo>
                  <a:pt x="70" y="82"/>
                </a:lnTo>
                <a:lnTo>
                  <a:pt x="78" y="93"/>
                </a:lnTo>
                <a:lnTo>
                  <a:pt x="86" y="105"/>
                </a:lnTo>
                <a:lnTo>
                  <a:pt x="93" y="116"/>
                </a:lnTo>
                <a:lnTo>
                  <a:pt x="97" y="126"/>
                </a:lnTo>
                <a:lnTo>
                  <a:pt x="101" y="135"/>
                </a:lnTo>
                <a:lnTo>
                  <a:pt x="102" y="142"/>
                </a:lnTo>
                <a:lnTo>
                  <a:pt x="100" y="154"/>
                </a:lnTo>
                <a:lnTo>
                  <a:pt x="95" y="162"/>
                </a:lnTo>
                <a:lnTo>
                  <a:pt x="88" y="167"/>
                </a:lnTo>
                <a:lnTo>
                  <a:pt x="80" y="170"/>
                </a:lnTo>
                <a:lnTo>
                  <a:pt x="72" y="172"/>
                </a:lnTo>
                <a:lnTo>
                  <a:pt x="64" y="173"/>
                </a:lnTo>
                <a:lnTo>
                  <a:pt x="59" y="173"/>
                </a:lnTo>
                <a:lnTo>
                  <a:pt x="57" y="173"/>
                </a:lnTo>
                <a:lnTo>
                  <a:pt x="57" y="171"/>
                </a:lnTo>
                <a:lnTo>
                  <a:pt x="57" y="169"/>
                </a:lnTo>
                <a:lnTo>
                  <a:pt x="57" y="164"/>
                </a:lnTo>
                <a:lnTo>
                  <a:pt x="57" y="158"/>
                </a:lnTo>
                <a:lnTo>
                  <a:pt x="56" y="151"/>
                </a:lnTo>
                <a:lnTo>
                  <a:pt x="55" y="143"/>
                </a:lnTo>
                <a:lnTo>
                  <a:pt x="55" y="135"/>
                </a:lnTo>
                <a:lnTo>
                  <a:pt x="54" y="125"/>
                </a:lnTo>
                <a:lnTo>
                  <a:pt x="53" y="116"/>
                </a:lnTo>
                <a:lnTo>
                  <a:pt x="52" y="106"/>
                </a:lnTo>
                <a:lnTo>
                  <a:pt x="51" y="96"/>
                </a:lnTo>
                <a:lnTo>
                  <a:pt x="50" y="87"/>
                </a:lnTo>
                <a:lnTo>
                  <a:pt x="48" y="78"/>
                </a:lnTo>
                <a:lnTo>
                  <a:pt x="47" y="70"/>
                </a:lnTo>
                <a:lnTo>
                  <a:pt x="46" y="64"/>
                </a:lnTo>
                <a:lnTo>
                  <a:pt x="44" y="58"/>
                </a:lnTo>
                <a:lnTo>
                  <a:pt x="40" y="48"/>
                </a:lnTo>
                <a:lnTo>
                  <a:pt x="34" y="37"/>
                </a:lnTo>
                <a:lnTo>
                  <a:pt x="27" y="27"/>
                </a:lnTo>
                <a:lnTo>
                  <a:pt x="19" y="19"/>
                </a:lnTo>
                <a:lnTo>
                  <a:pt x="12" y="11"/>
                </a:lnTo>
                <a:lnTo>
                  <a:pt x="6" y="5"/>
                </a:lnTo>
                <a:lnTo>
                  <a:pt x="2" y="1"/>
                </a:lnTo>
                <a:lnTo>
                  <a:pt x="0" y="0"/>
                </a:lnTo>
                <a:close/>
              </a:path>
            </a:pathLst>
          </a:custGeom>
          <a:solidFill>
            <a:srgbClr val="E5E5E5"/>
          </a:solidFill>
          <a:ln w="9525">
            <a:noFill/>
            <a:round/>
            <a:headEnd/>
            <a:tailEnd/>
          </a:ln>
        </p:spPr>
        <p:txBody>
          <a:bodyPr/>
          <a:lstStyle/>
          <a:p>
            <a:endParaRPr lang="zh-CN" altLang="en-US"/>
          </a:p>
        </p:txBody>
      </p:sp>
      <p:sp>
        <p:nvSpPr>
          <p:cNvPr id="39960" name="Freeform 273"/>
          <p:cNvSpPr>
            <a:spLocks/>
          </p:cNvSpPr>
          <p:nvPr/>
        </p:nvSpPr>
        <p:spPr bwMode="auto">
          <a:xfrm>
            <a:off x="8382000" y="2729085"/>
            <a:ext cx="128588" cy="266709"/>
          </a:xfrm>
          <a:custGeom>
            <a:avLst/>
            <a:gdLst>
              <a:gd name="T0" fmla="*/ 0 w 102"/>
              <a:gd name="T1" fmla="*/ 0 h 173"/>
              <a:gd name="T2" fmla="*/ 2147483647 w 102"/>
              <a:gd name="T3" fmla="*/ 2147483647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0 w 102"/>
              <a:gd name="T97" fmla="*/ 0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173"/>
              <a:gd name="T149" fmla="*/ 102 w 102"/>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173">
                <a:moveTo>
                  <a:pt x="0" y="0"/>
                </a:moveTo>
                <a:lnTo>
                  <a:pt x="1" y="1"/>
                </a:lnTo>
                <a:lnTo>
                  <a:pt x="4" y="4"/>
                </a:lnTo>
                <a:lnTo>
                  <a:pt x="9" y="10"/>
                </a:lnTo>
                <a:lnTo>
                  <a:pt x="16" y="17"/>
                </a:lnTo>
                <a:lnTo>
                  <a:pt x="23" y="26"/>
                </a:lnTo>
                <a:lnTo>
                  <a:pt x="32" y="36"/>
                </a:lnTo>
                <a:lnTo>
                  <a:pt x="41" y="46"/>
                </a:lnTo>
                <a:lnTo>
                  <a:pt x="51" y="57"/>
                </a:lnTo>
                <a:lnTo>
                  <a:pt x="60" y="69"/>
                </a:lnTo>
                <a:lnTo>
                  <a:pt x="70" y="82"/>
                </a:lnTo>
                <a:lnTo>
                  <a:pt x="78" y="93"/>
                </a:lnTo>
                <a:lnTo>
                  <a:pt x="86" y="105"/>
                </a:lnTo>
                <a:lnTo>
                  <a:pt x="93" y="116"/>
                </a:lnTo>
                <a:lnTo>
                  <a:pt x="97" y="126"/>
                </a:lnTo>
                <a:lnTo>
                  <a:pt x="101" y="135"/>
                </a:lnTo>
                <a:lnTo>
                  <a:pt x="102" y="142"/>
                </a:lnTo>
                <a:lnTo>
                  <a:pt x="100" y="154"/>
                </a:lnTo>
                <a:lnTo>
                  <a:pt x="95" y="162"/>
                </a:lnTo>
                <a:lnTo>
                  <a:pt x="87" y="167"/>
                </a:lnTo>
                <a:lnTo>
                  <a:pt x="79" y="170"/>
                </a:lnTo>
                <a:lnTo>
                  <a:pt x="71" y="172"/>
                </a:lnTo>
                <a:lnTo>
                  <a:pt x="64" y="173"/>
                </a:lnTo>
                <a:lnTo>
                  <a:pt x="59" y="173"/>
                </a:lnTo>
                <a:lnTo>
                  <a:pt x="57" y="173"/>
                </a:lnTo>
                <a:lnTo>
                  <a:pt x="57" y="171"/>
                </a:lnTo>
                <a:lnTo>
                  <a:pt x="57" y="169"/>
                </a:lnTo>
                <a:lnTo>
                  <a:pt x="56" y="164"/>
                </a:lnTo>
                <a:lnTo>
                  <a:pt x="56" y="158"/>
                </a:lnTo>
                <a:lnTo>
                  <a:pt x="56" y="151"/>
                </a:lnTo>
                <a:lnTo>
                  <a:pt x="55" y="143"/>
                </a:lnTo>
                <a:lnTo>
                  <a:pt x="55" y="135"/>
                </a:lnTo>
                <a:lnTo>
                  <a:pt x="54" y="125"/>
                </a:lnTo>
                <a:lnTo>
                  <a:pt x="53" y="116"/>
                </a:lnTo>
                <a:lnTo>
                  <a:pt x="52" y="106"/>
                </a:lnTo>
                <a:lnTo>
                  <a:pt x="51" y="96"/>
                </a:lnTo>
                <a:lnTo>
                  <a:pt x="49" y="87"/>
                </a:lnTo>
                <a:lnTo>
                  <a:pt x="48" y="78"/>
                </a:lnTo>
                <a:lnTo>
                  <a:pt x="47" y="70"/>
                </a:lnTo>
                <a:lnTo>
                  <a:pt x="45" y="64"/>
                </a:lnTo>
                <a:lnTo>
                  <a:pt x="44" y="58"/>
                </a:lnTo>
                <a:lnTo>
                  <a:pt x="40" y="48"/>
                </a:lnTo>
                <a:lnTo>
                  <a:pt x="33" y="37"/>
                </a:lnTo>
                <a:lnTo>
                  <a:pt x="26" y="27"/>
                </a:lnTo>
                <a:lnTo>
                  <a:pt x="19" y="19"/>
                </a:lnTo>
                <a:lnTo>
                  <a:pt x="11" y="11"/>
                </a:lnTo>
                <a:lnTo>
                  <a:pt x="6" y="5"/>
                </a:lnTo>
                <a:lnTo>
                  <a:pt x="2" y="1"/>
                </a:lnTo>
                <a:lnTo>
                  <a:pt x="0" y="0"/>
                </a:lnTo>
                <a:close/>
              </a:path>
            </a:pathLst>
          </a:custGeom>
          <a:solidFill>
            <a:srgbClr val="E5E5E5"/>
          </a:solidFill>
          <a:ln w="9525">
            <a:noFill/>
            <a:round/>
            <a:headEnd/>
            <a:tailEnd/>
          </a:ln>
        </p:spPr>
        <p:txBody>
          <a:bodyPr/>
          <a:lstStyle/>
          <a:p>
            <a:endParaRPr lang="zh-CN" altLang="en-US"/>
          </a:p>
        </p:txBody>
      </p:sp>
      <p:sp>
        <p:nvSpPr>
          <p:cNvPr id="39961" name="Freeform 274"/>
          <p:cNvSpPr>
            <a:spLocks/>
          </p:cNvSpPr>
          <p:nvPr/>
        </p:nvSpPr>
        <p:spPr bwMode="auto">
          <a:xfrm>
            <a:off x="4368800" y="2729085"/>
            <a:ext cx="128588" cy="266709"/>
          </a:xfrm>
          <a:custGeom>
            <a:avLst/>
            <a:gdLst>
              <a:gd name="T0" fmla="*/ 0 w 102"/>
              <a:gd name="T1" fmla="*/ 0 h 173"/>
              <a:gd name="T2" fmla="*/ 0 w 102"/>
              <a:gd name="T3" fmla="*/ 0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2147483647 w 102"/>
              <a:gd name="T97" fmla="*/ 2147483647 h 173"/>
              <a:gd name="T98" fmla="*/ 2147483647 w 102"/>
              <a:gd name="T99" fmla="*/ 2147483647 h 173"/>
              <a:gd name="T100" fmla="*/ 2147483647 w 102"/>
              <a:gd name="T101" fmla="*/ 2147483647 h 173"/>
              <a:gd name="T102" fmla="*/ 2147483647 w 102"/>
              <a:gd name="T103" fmla="*/ 2147483647 h 173"/>
              <a:gd name="T104" fmla="*/ 0 w 102"/>
              <a:gd name="T105" fmla="*/ 0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2"/>
              <a:gd name="T160" fmla="*/ 0 h 173"/>
              <a:gd name="T161" fmla="*/ 102 w 102"/>
              <a:gd name="T162" fmla="*/ 173 h 1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2" h="173">
                <a:moveTo>
                  <a:pt x="0" y="0"/>
                </a:moveTo>
                <a:lnTo>
                  <a:pt x="0" y="0"/>
                </a:lnTo>
                <a:lnTo>
                  <a:pt x="1" y="1"/>
                </a:lnTo>
                <a:lnTo>
                  <a:pt x="5" y="4"/>
                </a:lnTo>
                <a:lnTo>
                  <a:pt x="9" y="10"/>
                </a:lnTo>
                <a:lnTo>
                  <a:pt x="16" y="17"/>
                </a:lnTo>
                <a:lnTo>
                  <a:pt x="24" y="26"/>
                </a:lnTo>
                <a:lnTo>
                  <a:pt x="32" y="36"/>
                </a:lnTo>
                <a:lnTo>
                  <a:pt x="42" y="46"/>
                </a:lnTo>
                <a:lnTo>
                  <a:pt x="51" y="57"/>
                </a:lnTo>
                <a:lnTo>
                  <a:pt x="61" y="69"/>
                </a:lnTo>
                <a:lnTo>
                  <a:pt x="70" y="82"/>
                </a:lnTo>
                <a:lnTo>
                  <a:pt x="78" y="93"/>
                </a:lnTo>
                <a:lnTo>
                  <a:pt x="86" y="105"/>
                </a:lnTo>
                <a:lnTo>
                  <a:pt x="93" y="116"/>
                </a:lnTo>
                <a:lnTo>
                  <a:pt x="97" y="126"/>
                </a:lnTo>
                <a:lnTo>
                  <a:pt x="101" y="135"/>
                </a:lnTo>
                <a:lnTo>
                  <a:pt x="102" y="142"/>
                </a:lnTo>
                <a:lnTo>
                  <a:pt x="100" y="154"/>
                </a:lnTo>
                <a:lnTo>
                  <a:pt x="95" y="162"/>
                </a:lnTo>
                <a:lnTo>
                  <a:pt x="88" y="167"/>
                </a:lnTo>
                <a:lnTo>
                  <a:pt x="80" y="170"/>
                </a:lnTo>
                <a:lnTo>
                  <a:pt x="72" y="172"/>
                </a:lnTo>
                <a:lnTo>
                  <a:pt x="64" y="173"/>
                </a:lnTo>
                <a:lnTo>
                  <a:pt x="59" y="173"/>
                </a:lnTo>
                <a:lnTo>
                  <a:pt x="57" y="173"/>
                </a:lnTo>
                <a:lnTo>
                  <a:pt x="57" y="171"/>
                </a:lnTo>
                <a:lnTo>
                  <a:pt x="57" y="169"/>
                </a:lnTo>
                <a:lnTo>
                  <a:pt x="57" y="164"/>
                </a:lnTo>
                <a:lnTo>
                  <a:pt x="57" y="158"/>
                </a:lnTo>
                <a:lnTo>
                  <a:pt x="56" y="151"/>
                </a:lnTo>
                <a:lnTo>
                  <a:pt x="55" y="143"/>
                </a:lnTo>
                <a:lnTo>
                  <a:pt x="55" y="135"/>
                </a:lnTo>
                <a:lnTo>
                  <a:pt x="54" y="125"/>
                </a:lnTo>
                <a:lnTo>
                  <a:pt x="53" y="116"/>
                </a:lnTo>
                <a:lnTo>
                  <a:pt x="52" y="106"/>
                </a:lnTo>
                <a:lnTo>
                  <a:pt x="51" y="96"/>
                </a:lnTo>
                <a:lnTo>
                  <a:pt x="50" y="87"/>
                </a:lnTo>
                <a:lnTo>
                  <a:pt x="48" y="78"/>
                </a:lnTo>
                <a:lnTo>
                  <a:pt x="47" y="70"/>
                </a:lnTo>
                <a:lnTo>
                  <a:pt x="46" y="64"/>
                </a:lnTo>
                <a:lnTo>
                  <a:pt x="44" y="58"/>
                </a:lnTo>
                <a:lnTo>
                  <a:pt x="40" y="48"/>
                </a:lnTo>
                <a:lnTo>
                  <a:pt x="34" y="37"/>
                </a:lnTo>
                <a:lnTo>
                  <a:pt x="27" y="27"/>
                </a:lnTo>
                <a:lnTo>
                  <a:pt x="19" y="19"/>
                </a:lnTo>
                <a:lnTo>
                  <a:pt x="12" y="11"/>
                </a:lnTo>
                <a:lnTo>
                  <a:pt x="6" y="5"/>
                </a:lnTo>
                <a:lnTo>
                  <a:pt x="2" y="1"/>
                </a:lnTo>
                <a:lnTo>
                  <a:pt x="0" y="0"/>
                </a:lnTo>
                <a:close/>
              </a:path>
            </a:pathLst>
          </a:custGeom>
          <a:noFill/>
          <a:ln w="1588">
            <a:solidFill>
              <a:srgbClr val="000000"/>
            </a:solidFill>
            <a:round/>
            <a:headEnd/>
            <a:tailEnd/>
          </a:ln>
        </p:spPr>
        <p:txBody>
          <a:bodyPr/>
          <a:lstStyle/>
          <a:p>
            <a:endParaRPr lang="zh-CN" altLang="en-US"/>
          </a:p>
        </p:txBody>
      </p:sp>
      <p:sp>
        <p:nvSpPr>
          <p:cNvPr id="39962" name="Freeform 275"/>
          <p:cNvSpPr>
            <a:spLocks/>
          </p:cNvSpPr>
          <p:nvPr/>
        </p:nvSpPr>
        <p:spPr bwMode="auto">
          <a:xfrm>
            <a:off x="8382000" y="2729085"/>
            <a:ext cx="128588" cy="266709"/>
          </a:xfrm>
          <a:custGeom>
            <a:avLst/>
            <a:gdLst>
              <a:gd name="T0" fmla="*/ 0 w 102"/>
              <a:gd name="T1" fmla="*/ 0 h 173"/>
              <a:gd name="T2" fmla="*/ 0 w 102"/>
              <a:gd name="T3" fmla="*/ 0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2147483647 w 102"/>
              <a:gd name="T97" fmla="*/ 2147483647 h 173"/>
              <a:gd name="T98" fmla="*/ 2147483647 w 102"/>
              <a:gd name="T99" fmla="*/ 2147483647 h 173"/>
              <a:gd name="T100" fmla="*/ 2147483647 w 102"/>
              <a:gd name="T101" fmla="*/ 2147483647 h 173"/>
              <a:gd name="T102" fmla="*/ 2147483647 w 102"/>
              <a:gd name="T103" fmla="*/ 2147483647 h 173"/>
              <a:gd name="T104" fmla="*/ 0 w 102"/>
              <a:gd name="T105" fmla="*/ 0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2"/>
              <a:gd name="T160" fmla="*/ 0 h 173"/>
              <a:gd name="T161" fmla="*/ 102 w 102"/>
              <a:gd name="T162" fmla="*/ 173 h 1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2" h="173">
                <a:moveTo>
                  <a:pt x="0" y="0"/>
                </a:moveTo>
                <a:lnTo>
                  <a:pt x="0" y="0"/>
                </a:lnTo>
                <a:lnTo>
                  <a:pt x="1" y="1"/>
                </a:lnTo>
                <a:lnTo>
                  <a:pt x="4" y="4"/>
                </a:lnTo>
                <a:lnTo>
                  <a:pt x="9" y="10"/>
                </a:lnTo>
                <a:lnTo>
                  <a:pt x="16" y="17"/>
                </a:lnTo>
                <a:lnTo>
                  <a:pt x="23" y="26"/>
                </a:lnTo>
                <a:lnTo>
                  <a:pt x="32" y="36"/>
                </a:lnTo>
                <a:lnTo>
                  <a:pt x="41" y="46"/>
                </a:lnTo>
                <a:lnTo>
                  <a:pt x="51" y="57"/>
                </a:lnTo>
                <a:lnTo>
                  <a:pt x="60" y="69"/>
                </a:lnTo>
                <a:lnTo>
                  <a:pt x="70" y="82"/>
                </a:lnTo>
                <a:lnTo>
                  <a:pt x="78" y="93"/>
                </a:lnTo>
                <a:lnTo>
                  <a:pt x="86" y="105"/>
                </a:lnTo>
                <a:lnTo>
                  <a:pt x="93" y="116"/>
                </a:lnTo>
                <a:lnTo>
                  <a:pt x="97" y="126"/>
                </a:lnTo>
                <a:lnTo>
                  <a:pt x="101" y="135"/>
                </a:lnTo>
                <a:lnTo>
                  <a:pt x="102" y="142"/>
                </a:lnTo>
                <a:lnTo>
                  <a:pt x="100" y="154"/>
                </a:lnTo>
                <a:lnTo>
                  <a:pt x="95" y="162"/>
                </a:lnTo>
                <a:lnTo>
                  <a:pt x="87" y="167"/>
                </a:lnTo>
                <a:lnTo>
                  <a:pt x="79" y="170"/>
                </a:lnTo>
                <a:lnTo>
                  <a:pt x="71" y="172"/>
                </a:lnTo>
                <a:lnTo>
                  <a:pt x="64" y="173"/>
                </a:lnTo>
                <a:lnTo>
                  <a:pt x="59" y="173"/>
                </a:lnTo>
                <a:lnTo>
                  <a:pt x="57" y="173"/>
                </a:lnTo>
                <a:lnTo>
                  <a:pt x="57" y="171"/>
                </a:lnTo>
                <a:lnTo>
                  <a:pt x="57" y="169"/>
                </a:lnTo>
                <a:lnTo>
                  <a:pt x="56" y="164"/>
                </a:lnTo>
                <a:lnTo>
                  <a:pt x="56" y="158"/>
                </a:lnTo>
                <a:lnTo>
                  <a:pt x="56" y="151"/>
                </a:lnTo>
                <a:lnTo>
                  <a:pt x="55" y="143"/>
                </a:lnTo>
                <a:lnTo>
                  <a:pt x="55" y="135"/>
                </a:lnTo>
                <a:lnTo>
                  <a:pt x="54" y="125"/>
                </a:lnTo>
                <a:lnTo>
                  <a:pt x="53" y="116"/>
                </a:lnTo>
                <a:lnTo>
                  <a:pt x="52" y="106"/>
                </a:lnTo>
                <a:lnTo>
                  <a:pt x="51" y="96"/>
                </a:lnTo>
                <a:lnTo>
                  <a:pt x="49" y="87"/>
                </a:lnTo>
                <a:lnTo>
                  <a:pt x="48" y="78"/>
                </a:lnTo>
                <a:lnTo>
                  <a:pt x="47" y="70"/>
                </a:lnTo>
                <a:lnTo>
                  <a:pt x="45" y="64"/>
                </a:lnTo>
                <a:lnTo>
                  <a:pt x="44" y="58"/>
                </a:lnTo>
                <a:lnTo>
                  <a:pt x="40" y="48"/>
                </a:lnTo>
                <a:lnTo>
                  <a:pt x="33" y="37"/>
                </a:lnTo>
                <a:lnTo>
                  <a:pt x="26" y="27"/>
                </a:lnTo>
                <a:lnTo>
                  <a:pt x="19" y="19"/>
                </a:lnTo>
                <a:lnTo>
                  <a:pt x="11" y="11"/>
                </a:lnTo>
                <a:lnTo>
                  <a:pt x="6" y="5"/>
                </a:lnTo>
                <a:lnTo>
                  <a:pt x="2" y="1"/>
                </a:lnTo>
                <a:lnTo>
                  <a:pt x="0" y="0"/>
                </a:lnTo>
                <a:close/>
              </a:path>
            </a:pathLst>
          </a:custGeom>
          <a:noFill/>
          <a:ln w="1588">
            <a:solidFill>
              <a:srgbClr val="000000"/>
            </a:solidFill>
            <a:round/>
            <a:headEnd/>
            <a:tailEnd/>
          </a:ln>
        </p:spPr>
        <p:txBody>
          <a:bodyPr/>
          <a:lstStyle/>
          <a:p>
            <a:endParaRPr lang="zh-CN" altLang="en-US"/>
          </a:p>
        </p:txBody>
      </p:sp>
      <p:sp>
        <p:nvSpPr>
          <p:cNvPr id="39963" name="Freeform 276"/>
          <p:cNvSpPr>
            <a:spLocks/>
          </p:cNvSpPr>
          <p:nvPr/>
        </p:nvSpPr>
        <p:spPr bwMode="auto">
          <a:xfrm>
            <a:off x="4260850" y="2393001"/>
            <a:ext cx="287338" cy="445542"/>
          </a:xfrm>
          <a:custGeom>
            <a:avLst/>
            <a:gdLst>
              <a:gd name="T0" fmla="*/ 2147483647 w 228"/>
              <a:gd name="T1" fmla="*/ 2147483647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0 w 228"/>
              <a:gd name="T17" fmla="*/ 2147483647 h 289"/>
              <a:gd name="T18" fmla="*/ 2147483647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89"/>
              <a:gd name="T98" fmla="*/ 228 w 228"/>
              <a:gd name="T99" fmla="*/ 289 h 2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89">
                <a:moveTo>
                  <a:pt x="157" y="0"/>
                </a:moveTo>
                <a:lnTo>
                  <a:pt x="155" y="1"/>
                </a:lnTo>
                <a:lnTo>
                  <a:pt x="151" y="5"/>
                </a:lnTo>
                <a:lnTo>
                  <a:pt x="144" y="10"/>
                </a:lnTo>
                <a:lnTo>
                  <a:pt x="134" y="17"/>
                </a:lnTo>
                <a:lnTo>
                  <a:pt x="124" y="25"/>
                </a:lnTo>
                <a:lnTo>
                  <a:pt x="111" y="35"/>
                </a:lnTo>
                <a:lnTo>
                  <a:pt x="98" y="46"/>
                </a:lnTo>
                <a:lnTo>
                  <a:pt x="84" y="57"/>
                </a:lnTo>
                <a:lnTo>
                  <a:pt x="70" y="70"/>
                </a:lnTo>
                <a:lnTo>
                  <a:pt x="57"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60"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5"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4" y="40"/>
                </a:lnTo>
                <a:lnTo>
                  <a:pt x="195" y="31"/>
                </a:lnTo>
                <a:lnTo>
                  <a:pt x="186" y="23"/>
                </a:lnTo>
                <a:lnTo>
                  <a:pt x="177" y="15"/>
                </a:lnTo>
                <a:lnTo>
                  <a:pt x="169" y="9"/>
                </a:lnTo>
                <a:lnTo>
                  <a:pt x="163" y="4"/>
                </a:lnTo>
                <a:lnTo>
                  <a:pt x="159" y="1"/>
                </a:lnTo>
                <a:lnTo>
                  <a:pt x="157" y="0"/>
                </a:lnTo>
                <a:close/>
              </a:path>
            </a:pathLst>
          </a:custGeom>
          <a:solidFill>
            <a:srgbClr val="FFCC99"/>
          </a:solidFill>
          <a:ln w="9525">
            <a:noFill/>
            <a:round/>
            <a:headEnd/>
            <a:tailEnd/>
          </a:ln>
        </p:spPr>
        <p:txBody>
          <a:bodyPr/>
          <a:lstStyle/>
          <a:p>
            <a:endParaRPr lang="zh-CN" altLang="en-US"/>
          </a:p>
        </p:txBody>
      </p:sp>
      <p:sp>
        <p:nvSpPr>
          <p:cNvPr id="39964" name="Freeform 277"/>
          <p:cNvSpPr>
            <a:spLocks/>
          </p:cNvSpPr>
          <p:nvPr/>
        </p:nvSpPr>
        <p:spPr bwMode="auto">
          <a:xfrm>
            <a:off x="8274050" y="2393001"/>
            <a:ext cx="285750" cy="445542"/>
          </a:xfrm>
          <a:custGeom>
            <a:avLst/>
            <a:gdLst>
              <a:gd name="T0" fmla="*/ 2147483647 w 228"/>
              <a:gd name="T1" fmla="*/ 2147483647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0 w 228"/>
              <a:gd name="T17" fmla="*/ 2147483647 h 289"/>
              <a:gd name="T18" fmla="*/ 2147483647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89"/>
              <a:gd name="T98" fmla="*/ 228 w 228"/>
              <a:gd name="T99" fmla="*/ 289 h 2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89">
                <a:moveTo>
                  <a:pt x="157" y="0"/>
                </a:moveTo>
                <a:lnTo>
                  <a:pt x="155" y="1"/>
                </a:lnTo>
                <a:lnTo>
                  <a:pt x="150" y="5"/>
                </a:lnTo>
                <a:lnTo>
                  <a:pt x="143" y="10"/>
                </a:lnTo>
                <a:lnTo>
                  <a:pt x="134" y="17"/>
                </a:lnTo>
                <a:lnTo>
                  <a:pt x="123" y="25"/>
                </a:lnTo>
                <a:lnTo>
                  <a:pt x="111" y="35"/>
                </a:lnTo>
                <a:lnTo>
                  <a:pt x="98" y="46"/>
                </a:lnTo>
                <a:lnTo>
                  <a:pt x="84" y="57"/>
                </a:lnTo>
                <a:lnTo>
                  <a:pt x="70" y="70"/>
                </a:lnTo>
                <a:lnTo>
                  <a:pt x="56"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59"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4"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3" y="40"/>
                </a:lnTo>
                <a:lnTo>
                  <a:pt x="195" y="31"/>
                </a:lnTo>
                <a:lnTo>
                  <a:pt x="186" y="23"/>
                </a:lnTo>
                <a:lnTo>
                  <a:pt x="176" y="15"/>
                </a:lnTo>
                <a:lnTo>
                  <a:pt x="169" y="9"/>
                </a:lnTo>
                <a:lnTo>
                  <a:pt x="162" y="4"/>
                </a:lnTo>
                <a:lnTo>
                  <a:pt x="158" y="1"/>
                </a:lnTo>
                <a:lnTo>
                  <a:pt x="157" y="0"/>
                </a:lnTo>
                <a:close/>
              </a:path>
            </a:pathLst>
          </a:custGeom>
          <a:solidFill>
            <a:srgbClr val="FFCC99"/>
          </a:solidFill>
          <a:ln w="9525">
            <a:noFill/>
            <a:round/>
            <a:headEnd/>
            <a:tailEnd/>
          </a:ln>
        </p:spPr>
        <p:txBody>
          <a:bodyPr/>
          <a:lstStyle/>
          <a:p>
            <a:endParaRPr lang="zh-CN" altLang="en-US"/>
          </a:p>
        </p:txBody>
      </p:sp>
      <p:sp>
        <p:nvSpPr>
          <p:cNvPr id="39965" name="Freeform 278"/>
          <p:cNvSpPr>
            <a:spLocks/>
          </p:cNvSpPr>
          <p:nvPr/>
        </p:nvSpPr>
        <p:spPr bwMode="auto">
          <a:xfrm>
            <a:off x="4260850" y="2393001"/>
            <a:ext cx="287338" cy="445542"/>
          </a:xfrm>
          <a:custGeom>
            <a:avLst/>
            <a:gdLst>
              <a:gd name="T0" fmla="*/ 2147483647 w 228"/>
              <a:gd name="T1" fmla="*/ 0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2147483647 w 228"/>
              <a:gd name="T17" fmla="*/ 2147483647 h 289"/>
              <a:gd name="T18" fmla="*/ 0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2147483647 w 228"/>
              <a:gd name="T65" fmla="*/ 2147483647 h 289"/>
              <a:gd name="T66" fmla="*/ 2147483647 w 228"/>
              <a:gd name="T67" fmla="*/ 2147483647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8"/>
              <a:gd name="T103" fmla="*/ 0 h 289"/>
              <a:gd name="T104" fmla="*/ 228 w 228"/>
              <a:gd name="T105" fmla="*/ 289 h 2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8" h="289">
                <a:moveTo>
                  <a:pt x="157" y="0"/>
                </a:moveTo>
                <a:lnTo>
                  <a:pt x="157" y="0"/>
                </a:lnTo>
                <a:lnTo>
                  <a:pt x="155" y="1"/>
                </a:lnTo>
                <a:lnTo>
                  <a:pt x="151" y="5"/>
                </a:lnTo>
                <a:lnTo>
                  <a:pt x="144" y="10"/>
                </a:lnTo>
                <a:lnTo>
                  <a:pt x="134" y="17"/>
                </a:lnTo>
                <a:lnTo>
                  <a:pt x="124" y="25"/>
                </a:lnTo>
                <a:lnTo>
                  <a:pt x="111" y="35"/>
                </a:lnTo>
                <a:lnTo>
                  <a:pt x="98" y="46"/>
                </a:lnTo>
                <a:lnTo>
                  <a:pt x="84" y="57"/>
                </a:lnTo>
                <a:lnTo>
                  <a:pt x="70" y="70"/>
                </a:lnTo>
                <a:lnTo>
                  <a:pt x="57"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60"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5"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4" y="40"/>
                </a:lnTo>
                <a:lnTo>
                  <a:pt x="195" y="31"/>
                </a:lnTo>
                <a:lnTo>
                  <a:pt x="186" y="23"/>
                </a:lnTo>
                <a:lnTo>
                  <a:pt x="177" y="15"/>
                </a:lnTo>
                <a:lnTo>
                  <a:pt x="169" y="9"/>
                </a:lnTo>
                <a:lnTo>
                  <a:pt x="163" y="4"/>
                </a:lnTo>
                <a:lnTo>
                  <a:pt x="159" y="1"/>
                </a:lnTo>
                <a:lnTo>
                  <a:pt x="157" y="0"/>
                </a:lnTo>
                <a:close/>
              </a:path>
            </a:pathLst>
          </a:custGeom>
          <a:noFill/>
          <a:ln w="1588">
            <a:solidFill>
              <a:srgbClr val="000000"/>
            </a:solidFill>
            <a:round/>
            <a:headEnd/>
            <a:tailEnd/>
          </a:ln>
        </p:spPr>
        <p:txBody>
          <a:bodyPr/>
          <a:lstStyle/>
          <a:p>
            <a:endParaRPr lang="zh-CN" altLang="en-US"/>
          </a:p>
        </p:txBody>
      </p:sp>
      <p:sp>
        <p:nvSpPr>
          <p:cNvPr id="39966" name="Freeform 279"/>
          <p:cNvSpPr>
            <a:spLocks/>
          </p:cNvSpPr>
          <p:nvPr/>
        </p:nvSpPr>
        <p:spPr bwMode="auto">
          <a:xfrm>
            <a:off x="8274050" y="2393001"/>
            <a:ext cx="285750" cy="445542"/>
          </a:xfrm>
          <a:custGeom>
            <a:avLst/>
            <a:gdLst>
              <a:gd name="T0" fmla="*/ 2147483647 w 228"/>
              <a:gd name="T1" fmla="*/ 0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2147483647 w 228"/>
              <a:gd name="T17" fmla="*/ 2147483647 h 289"/>
              <a:gd name="T18" fmla="*/ 0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2147483647 w 228"/>
              <a:gd name="T65" fmla="*/ 2147483647 h 289"/>
              <a:gd name="T66" fmla="*/ 2147483647 w 228"/>
              <a:gd name="T67" fmla="*/ 2147483647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8"/>
              <a:gd name="T103" fmla="*/ 0 h 289"/>
              <a:gd name="T104" fmla="*/ 228 w 228"/>
              <a:gd name="T105" fmla="*/ 289 h 2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8" h="289">
                <a:moveTo>
                  <a:pt x="157" y="0"/>
                </a:moveTo>
                <a:lnTo>
                  <a:pt x="157" y="0"/>
                </a:lnTo>
                <a:lnTo>
                  <a:pt x="155" y="1"/>
                </a:lnTo>
                <a:lnTo>
                  <a:pt x="150" y="5"/>
                </a:lnTo>
                <a:lnTo>
                  <a:pt x="143" y="10"/>
                </a:lnTo>
                <a:lnTo>
                  <a:pt x="134" y="17"/>
                </a:lnTo>
                <a:lnTo>
                  <a:pt x="123" y="25"/>
                </a:lnTo>
                <a:lnTo>
                  <a:pt x="111" y="35"/>
                </a:lnTo>
                <a:lnTo>
                  <a:pt x="98" y="46"/>
                </a:lnTo>
                <a:lnTo>
                  <a:pt x="84" y="57"/>
                </a:lnTo>
                <a:lnTo>
                  <a:pt x="70" y="70"/>
                </a:lnTo>
                <a:lnTo>
                  <a:pt x="56"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59"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4"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3" y="40"/>
                </a:lnTo>
                <a:lnTo>
                  <a:pt x="195" y="31"/>
                </a:lnTo>
                <a:lnTo>
                  <a:pt x="186" y="23"/>
                </a:lnTo>
                <a:lnTo>
                  <a:pt x="176" y="15"/>
                </a:lnTo>
                <a:lnTo>
                  <a:pt x="169" y="9"/>
                </a:lnTo>
                <a:lnTo>
                  <a:pt x="162" y="4"/>
                </a:lnTo>
                <a:lnTo>
                  <a:pt x="158" y="1"/>
                </a:lnTo>
                <a:lnTo>
                  <a:pt x="157" y="0"/>
                </a:lnTo>
                <a:close/>
              </a:path>
            </a:pathLst>
          </a:custGeom>
          <a:noFill/>
          <a:ln w="1588">
            <a:solidFill>
              <a:srgbClr val="000000"/>
            </a:solidFill>
            <a:round/>
            <a:headEnd/>
            <a:tailEnd/>
          </a:ln>
        </p:spPr>
        <p:txBody>
          <a:bodyPr/>
          <a:lstStyle/>
          <a:p>
            <a:endParaRPr lang="zh-CN" altLang="en-US"/>
          </a:p>
        </p:txBody>
      </p:sp>
      <p:sp>
        <p:nvSpPr>
          <p:cNvPr id="39967" name="Freeform 280"/>
          <p:cNvSpPr>
            <a:spLocks/>
          </p:cNvSpPr>
          <p:nvPr/>
        </p:nvSpPr>
        <p:spPr bwMode="auto">
          <a:xfrm>
            <a:off x="4551364" y="1896586"/>
            <a:ext cx="234950" cy="291375"/>
          </a:xfrm>
          <a:custGeom>
            <a:avLst/>
            <a:gdLst>
              <a:gd name="T0" fmla="*/ 2147483647 w 187"/>
              <a:gd name="T1" fmla="*/ 0 h 189"/>
              <a:gd name="T2" fmla="*/ 2147483647 w 187"/>
              <a:gd name="T3" fmla="*/ 2147483647 h 189"/>
              <a:gd name="T4" fmla="*/ 2147483647 w 187"/>
              <a:gd name="T5" fmla="*/ 2147483647 h 189"/>
              <a:gd name="T6" fmla="*/ 2147483647 w 187"/>
              <a:gd name="T7" fmla="*/ 2147483647 h 189"/>
              <a:gd name="T8" fmla="*/ 2147483647 w 187"/>
              <a:gd name="T9" fmla="*/ 2147483647 h 189"/>
              <a:gd name="T10" fmla="*/ 2147483647 w 187"/>
              <a:gd name="T11" fmla="*/ 2147483647 h 189"/>
              <a:gd name="T12" fmla="*/ 2147483647 w 187"/>
              <a:gd name="T13" fmla="*/ 2147483647 h 189"/>
              <a:gd name="T14" fmla="*/ 2147483647 w 187"/>
              <a:gd name="T15" fmla="*/ 2147483647 h 189"/>
              <a:gd name="T16" fmla="*/ 2147483647 w 187"/>
              <a:gd name="T17" fmla="*/ 2147483647 h 189"/>
              <a:gd name="T18" fmla="*/ 2147483647 w 187"/>
              <a:gd name="T19" fmla="*/ 2147483647 h 189"/>
              <a:gd name="T20" fmla="*/ 2147483647 w 187"/>
              <a:gd name="T21" fmla="*/ 2147483647 h 189"/>
              <a:gd name="T22" fmla="*/ 2147483647 w 187"/>
              <a:gd name="T23" fmla="*/ 2147483647 h 189"/>
              <a:gd name="T24" fmla="*/ 2147483647 w 187"/>
              <a:gd name="T25" fmla="*/ 2147483647 h 189"/>
              <a:gd name="T26" fmla="*/ 2147483647 w 187"/>
              <a:gd name="T27" fmla="*/ 2147483647 h 189"/>
              <a:gd name="T28" fmla="*/ 2147483647 w 187"/>
              <a:gd name="T29" fmla="*/ 2147483647 h 189"/>
              <a:gd name="T30" fmla="*/ 2147483647 w 187"/>
              <a:gd name="T31" fmla="*/ 2147483647 h 189"/>
              <a:gd name="T32" fmla="*/ 2147483647 w 187"/>
              <a:gd name="T33" fmla="*/ 2147483647 h 189"/>
              <a:gd name="T34" fmla="*/ 2147483647 w 187"/>
              <a:gd name="T35" fmla="*/ 2147483647 h 189"/>
              <a:gd name="T36" fmla="*/ 2147483647 w 187"/>
              <a:gd name="T37" fmla="*/ 2147483647 h 189"/>
              <a:gd name="T38" fmla="*/ 2147483647 w 187"/>
              <a:gd name="T39" fmla="*/ 2147483647 h 189"/>
              <a:gd name="T40" fmla="*/ 2147483647 w 187"/>
              <a:gd name="T41" fmla="*/ 2147483647 h 189"/>
              <a:gd name="T42" fmla="*/ 2147483647 w 187"/>
              <a:gd name="T43" fmla="*/ 2147483647 h 189"/>
              <a:gd name="T44" fmla="*/ 2147483647 w 187"/>
              <a:gd name="T45" fmla="*/ 2147483647 h 189"/>
              <a:gd name="T46" fmla="*/ 2147483647 w 187"/>
              <a:gd name="T47" fmla="*/ 2147483647 h 189"/>
              <a:gd name="T48" fmla="*/ 2147483647 w 187"/>
              <a:gd name="T49" fmla="*/ 2147483647 h 189"/>
              <a:gd name="T50" fmla="*/ 2147483647 w 187"/>
              <a:gd name="T51" fmla="*/ 2147483647 h 189"/>
              <a:gd name="T52" fmla="*/ 2147483647 w 187"/>
              <a:gd name="T53" fmla="*/ 2147483647 h 189"/>
              <a:gd name="T54" fmla="*/ 2147483647 w 187"/>
              <a:gd name="T55" fmla="*/ 2147483647 h 189"/>
              <a:gd name="T56" fmla="*/ 2147483647 w 187"/>
              <a:gd name="T57" fmla="*/ 2147483647 h 189"/>
              <a:gd name="T58" fmla="*/ 2147483647 w 187"/>
              <a:gd name="T59" fmla="*/ 2147483647 h 189"/>
              <a:gd name="T60" fmla="*/ 2147483647 w 187"/>
              <a:gd name="T61" fmla="*/ 2147483647 h 189"/>
              <a:gd name="T62" fmla="*/ 2147483647 w 187"/>
              <a:gd name="T63" fmla="*/ 2147483647 h 189"/>
              <a:gd name="T64" fmla="*/ 2147483647 w 187"/>
              <a:gd name="T65" fmla="*/ 2147483647 h 189"/>
              <a:gd name="T66" fmla="*/ 2147483647 w 187"/>
              <a:gd name="T67" fmla="*/ 2147483647 h 189"/>
              <a:gd name="T68" fmla="*/ 2147483647 w 187"/>
              <a:gd name="T69" fmla="*/ 2147483647 h 189"/>
              <a:gd name="T70" fmla="*/ 2147483647 w 187"/>
              <a:gd name="T71" fmla="*/ 2147483647 h 189"/>
              <a:gd name="T72" fmla="*/ 2147483647 w 187"/>
              <a:gd name="T73" fmla="*/ 2147483647 h 189"/>
              <a:gd name="T74" fmla="*/ 2147483647 w 187"/>
              <a:gd name="T75" fmla="*/ 2147483647 h 189"/>
              <a:gd name="T76" fmla="*/ 2147483647 w 187"/>
              <a:gd name="T77" fmla="*/ 2147483647 h 189"/>
              <a:gd name="T78" fmla="*/ 2147483647 w 187"/>
              <a:gd name="T79" fmla="*/ 2147483647 h 189"/>
              <a:gd name="T80" fmla="*/ 2147483647 w 187"/>
              <a:gd name="T81" fmla="*/ 2147483647 h 189"/>
              <a:gd name="T82" fmla="*/ 2147483647 w 187"/>
              <a:gd name="T83" fmla="*/ 2147483647 h 189"/>
              <a:gd name="T84" fmla="*/ 2147483647 w 187"/>
              <a:gd name="T85" fmla="*/ 2147483647 h 189"/>
              <a:gd name="T86" fmla="*/ 2147483647 w 187"/>
              <a:gd name="T87" fmla="*/ 2147483647 h 189"/>
              <a:gd name="T88" fmla="*/ 2147483647 w 187"/>
              <a:gd name="T89" fmla="*/ 2147483647 h 189"/>
              <a:gd name="T90" fmla="*/ 2147483647 w 187"/>
              <a:gd name="T91" fmla="*/ 2147483647 h 189"/>
              <a:gd name="T92" fmla="*/ 2147483647 w 187"/>
              <a:gd name="T93" fmla="*/ 2147483647 h 189"/>
              <a:gd name="T94" fmla="*/ 2147483647 w 187"/>
              <a:gd name="T95" fmla="*/ 2147483647 h 189"/>
              <a:gd name="T96" fmla="*/ 2147483647 w 187"/>
              <a:gd name="T97" fmla="*/ 2147483647 h 189"/>
              <a:gd name="T98" fmla="*/ 2147483647 w 187"/>
              <a:gd name="T99" fmla="*/ 2147483647 h 189"/>
              <a:gd name="T100" fmla="*/ 2147483647 w 187"/>
              <a:gd name="T101" fmla="*/ 2147483647 h 189"/>
              <a:gd name="T102" fmla="*/ 2147483647 w 187"/>
              <a:gd name="T103" fmla="*/ 2147483647 h 189"/>
              <a:gd name="T104" fmla="*/ 0 w 187"/>
              <a:gd name="T105" fmla="*/ 2147483647 h 189"/>
              <a:gd name="T106" fmla="*/ 2147483647 w 187"/>
              <a:gd name="T107" fmla="*/ 2147483647 h 189"/>
              <a:gd name="T108" fmla="*/ 2147483647 w 187"/>
              <a:gd name="T109" fmla="*/ 2147483647 h 189"/>
              <a:gd name="T110" fmla="*/ 2147483647 w 187"/>
              <a:gd name="T111" fmla="*/ 2147483647 h 189"/>
              <a:gd name="T112" fmla="*/ 2147483647 w 187"/>
              <a:gd name="T113" fmla="*/ 2147483647 h 189"/>
              <a:gd name="T114" fmla="*/ 2147483647 w 187"/>
              <a:gd name="T115" fmla="*/ 0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7"/>
              <a:gd name="T175" fmla="*/ 0 h 189"/>
              <a:gd name="T176" fmla="*/ 187 w 187"/>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7" h="189">
                <a:moveTo>
                  <a:pt x="11" y="0"/>
                </a:moveTo>
                <a:lnTo>
                  <a:pt x="12" y="1"/>
                </a:lnTo>
                <a:lnTo>
                  <a:pt x="15" y="4"/>
                </a:lnTo>
                <a:lnTo>
                  <a:pt x="20" y="8"/>
                </a:lnTo>
                <a:lnTo>
                  <a:pt x="27" y="13"/>
                </a:lnTo>
                <a:lnTo>
                  <a:pt x="35" y="18"/>
                </a:lnTo>
                <a:lnTo>
                  <a:pt x="45" y="23"/>
                </a:lnTo>
                <a:lnTo>
                  <a:pt x="54" y="25"/>
                </a:lnTo>
                <a:lnTo>
                  <a:pt x="63" y="27"/>
                </a:lnTo>
                <a:lnTo>
                  <a:pt x="68" y="27"/>
                </a:lnTo>
                <a:lnTo>
                  <a:pt x="75" y="26"/>
                </a:lnTo>
                <a:lnTo>
                  <a:pt x="83" y="25"/>
                </a:lnTo>
                <a:lnTo>
                  <a:pt x="91" y="25"/>
                </a:lnTo>
                <a:lnTo>
                  <a:pt x="100" y="25"/>
                </a:lnTo>
                <a:lnTo>
                  <a:pt x="110" y="25"/>
                </a:lnTo>
                <a:lnTo>
                  <a:pt x="120" y="25"/>
                </a:lnTo>
                <a:lnTo>
                  <a:pt x="130" y="25"/>
                </a:lnTo>
                <a:lnTo>
                  <a:pt x="140" y="27"/>
                </a:lnTo>
                <a:lnTo>
                  <a:pt x="149" y="29"/>
                </a:lnTo>
                <a:lnTo>
                  <a:pt x="158" y="32"/>
                </a:lnTo>
                <a:lnTo>
                  <a:pt x="166" y="36"/>
                </a:lnTo>
                <a:lnTo>
                  <a:pt x="174" y="41"/>
                </a:lnTo>
                <a:lnTo>
                  <a:pt x="179" y="47"/>
                </a:lnTo>
                <a:lnTo>
                  <a:pt x="183" y="55"/>
                </a:lnTo>
                <a:lnTo>
                  <a:pt x="186" y="64"/>
                </a:lnTo>
                <a:lnTo>
                  <a:pt x="187" y="74"/>
                </a:lnTo>
                <a:lnTo>
                  <a:pt x="187" y="83"/>
                </a:lnTo>
                <a:lnTo>
                  <a:pt x="186" y="92"/>
                </a:lnTo>
                <a:lnTo>
                  <a:pt x="185" y="101"/>
                </a:lnTo>
                <a:lnTo>
                  <a:pt x="182" y="110"/>
                </a:lnTo>
                <a:lnTo>
                  <a:pt x="178" y="118"/>
                </a:lnTo>
                <a:lnTo>
                  <a:pt x="174" y="126"/>
                </a:lnTo>
                <a:lnTo>
                  <a:pt x="169" y="134"/>
                </a:lnTo>
                <a:lnTo>
                  <a:pt x="163" y="141"/>
                </a:lnTo>
                <a:lnTo>
                  <a:pt x="157" y="148"/>
                </a:lnTo>
                <a:lnTo>
                  <a:pt x="150" y="154"/>
                </a:lnTo>
                <a:lnTo>
                  <a:pt x="143" y="160"/>
                </a:lnTo>
                <a:lnTo>
                  <a:pt x="136" y="165"/>
                </a:lnTo>
                <a:lnTo>
                  <a:pt x="128" y="170"/>
                </a:lnTo>
                <a:lnTo>
                  <a:pt x="120" y="174"/>
                </a:lnTo>
                <a:lnTo>
                  <a:pt x="112" y="178"/>
                </a:lnTo>
                <a:lnTo>
                  <a:pt x="103" y="181"/>
                </a:lnTo>
                <a:lnTo>
                  <a:pt x="93" y="184"/>
                </a:lnTo>
                <a:lnTo>
                  <a:pt x="81" y="186"/>
                </a:lnTo>
                <a:lnTo>
                  <a:pt x="69" y="188"/>
                </a:lnTo>
                <a:lnTo>
                  <a:pt x="57" y="189"/>
                </a:lnTo>
                <a:lnTo>
                  <a:pt x="45" y="189"/>
                </a:lnTo>
                <a:lnTo>
                  <a:pt x="34" y="188"/>
                </a:lnTo>
                <a:lnTo>
                  <a:pt x="23" y="187"/>
                </a:lnTo>
                <a:lnTo>
                  <a:pt x="14" y="184"/>
                </a:lnTo>
                <a:lnTo>
                  <a:pt x="7" y="181"/>
                </a:lnTo>
                <a:lnTo>
                  <a:pt x="2" y="176"/>
                </a:lnTo>
                <a:lnTo>
                  <a:pt x="0" y="170"/>
                </a:lnTo>
                <a:lnTo>
                  <a:pt x="1" y="163"/>
                </a:lnTo>
                <a:lnTo>
                  <a:pt x="5" y="154"/>
                </a:lnTo>
                <a:lnTo>
                  <a:pt x="13" y="144"/>
                </a:lnTo>
                <a:lnTo>
                  <a:pt x="26" y="132"/>
                </a:lnTo>
                <a:lnTo>
                  <a:pt x="11" y="0"/>
                </a:lnTo>
                <a:close/>
              </a:path>
            </a:pathLst>
          </a:custGeom>
          <a:solidFill>
            <a:srgbClr val="FFCC99"/>
          </a:solidFill>
          <a:ln w="9525">
            <a:noFill/>
            <a:round/>
            <a:headEnd/>
            <a:tailEnd/>
          </a:ln>
        </p:spPr>
        <p:txBody>
          <a:bodyPr/>
          <a:lstStyle/>
          <a:p>
            <a:endParaRPr lang="zh-CN" altLang="en-US"/>
          </a:p>
        </p:txBody>
      </p:sp>
      <p:sp>
        <p:nvSpPr>
          <p:cNvPr id="39968" name="Freeform 281"/>
          <p:cNvSpPr>
            <a:spLocks/>
          </p:cNvSpPr>
          <p:nvPr/>
        </p:nvSpPr>
        <p:spPr bwMode="auto">
          <a:xfrm>
            <a:off x="8562975" y="1896586"/>
            <a:ext cx="234950" cy="291375"/>
          </a:xfrm>
          <a:custGeom>
            <a:avLst/>
            <a:gdLst>
              <a:gd name="T0" fmla="*/ 2147483647 w 188"/>
              <a:gd name="T1" fmla="*/ 0 h 189"/>
              <a:gd name="T2" fmla="*/ 2147483647 w 188"/>
              <a:gd name="T3" fmla="*/ 2147483647 h 189"/>
              <a:gd name="T4" fmla="*/ 2147483647 w 188"/>
              <a:gd name="T5" fmla="*/ 2147483647 h 189"/>
              <a:gd name="T6" fmla="*/ 2147483647 w 188"/>
              <a:gd name="T7" fmla="*/ 2147483647 h 189"/>
              <a:gd name="T8" fmla="*/ 2147483647 w 188"/>
              <a:gd name="T9" fmla="*/ 2147483647 h 189"/>
              <a:gd name="T10" fmla="*/ 2147483647 w 188"/>
              <a:gd name="T11" fmla="*/ 2147483647 h 189"/>
              <a:gd name="T12" fmla="*/ 2147483647 w 188"/>
              <a:gd name="T13" fmla="*/ 2147483647 h 189"/>
              <a:gd name="T14" fmla="*/ 2147483647 w 188"/>
              <a:gd name="T15" fmla="*/ 2147483647 h 189"/>
              <a:gd name="T16" fmla="*/ 2147483647 w 188"/>
              <a:gd name="T17" fmla="*/ 2147483647 h 189"/>
              <a:gd name="T18" fmla="*/ 2147483647 w 188"/>
              <a:gd name="T19" fmla="*/ 2147483647 h 189"/>
              <a:gd name="T20" fmla="*/ 2147483647 w 188"/>
              <a:gd name="T21" fmla="*/ 2147483647 h 189"/>
              <a:gd name="T22" fmla="*/ 2147483647 w 188"/>
              <a:gd name="T23" fmla="*/ 2147483647 h 189"/>
              <a:gd name="T24" fmla="*/ 2147483647 w 188"/>
              <a:gd name="T25" fmla="*/ 2147483647 h 189"/>
              <a:gd name="T26" fmla="*/ 2147483647 w 188"/>
              <a:gd name="T27" fmla="*/ 2147483647 h 189"/>
              <a:gd name="T28" fmla="*/ 2147483647 w 188"/>
              <a:gd name="T29" fmla="*/ 2147483647 h 189"/>
              <a:gd name="T30" fmla="*/ 2147483647 w 188"/>
              <a:gd name="T31" fmla="*/ 2147483647 h 189"/>
              <a:gd name="T32" fmla="*/ 2147483647 w 188"/>
              <a:gd name="T33" fmla="*/ 2147483647 h 189"/>
              <a:gd name="T34" fmla="*/ 2147483647 w 188"/>
              <a:gd name="T35" fmla="*/ 2147483647 h 189"/>
              <a:gd name="T36" fmla="*/ 2147483647 w 188"/>
              <a:gd name="T37" fmla="*/ 2147483647 h 189"/>
              <a:gd name="T38" fmla="*/ 2147483647 w 188"/>
              <a:gd name="T39" fmla="*/ 2147483647 h 189"/>
              <a:gd name="T40" fmla="*/ 2147483647 w 188"/>
              <a:gd name="T41" fmla="*/ 2147483647 h 189"/>
              <a:gd name="T42" fmla="*/ 2147483647 w 188"/>
              <a:gd name="T43" fmla="*/ 2147483647 h 189"/>
              <a:gd name="T44" fmla="*/ 2147483647 w 188"/>
              <a:gd name="T45" fmla="*/ 2147483647 h 189"/>
              <a:gd name="T46" fmla="*/ 2147483647 w 188"/>
              <a:gd name="T47" fmla="*/ 2147483647 h 189"/>
              <a:gd name="T48" fmla="*/ 2147483647 w 188"/>
              <a:gd name="T49" fmla="*/ 2147483647 h 189"/>
              <a:gd name="T50" fmla="*/ 2147483647 w 188"/>
              <a:gd name="T51" fmla="*/ 2147483647 h 189"/>
              <a:gd name="T52" fmla="*/ 2147483647 w 188"/>
              <a:gd name="T53" fmla="*/ 2147483647 h 189"/>
              <a:gd name="T54" fmla="*/ 2147483647 w 188"/>
              <a:gd name="T55" fmla="*/ 2147483647 h 189"/>
              <a:gd name="T56" fmla="*/ 2147483647 w 188"/>
              <a:gd name="T57" fmla="*/ 2147483647 h 189"/>
              <a:gd name="T58" fmla="*/ 2147483647 w 188"/>
              <a:gd name="T59" fmla="*/ 2147483647 h 189"/>
              <a:gd name="T60" fmla="*/ 2147483647 w 188"/>
              <a:gd name="T61" fmla="*/ 2147483647 h 189"/>
              <a:gd name="T62" fmla="*/ 2147483647 w 188"/>
              <a:gd name="T63" fmla="*/ 2147483647 h 189"/>
              <a:gd name="T64" fmla="*/ 2147483647 w 188"/>
              <a:gd name="T65" fmla="*/ 2147483647 h 189"/>
              <a:gd name="T66" fmla="*/ 2147483647 w 188"/>
              <a:gd name="T67" fmla="*/ 2147483647 h 189"/>
              <a:gd name="T68" fmla="*/ 2147483647 w 188"/>
              <a:gd name="T69" fmla="*/ 2147483647 h 189"/>
              <a:gd name="T70" fmla="*/ 2147483647 w 188"/>
              <a:gd name="T71" fmla="*/ 2147483647 h 189"/>
              <a:gd name="T72" fmla="*/ 2147483647 w 188"/>
              <a:gd name="T73" fmla="*/ 2147483647 h 189"/>
              <a:gd name="T74" fmla="*/ 2147483647 w 188"/>
              <a:gd name="T75" fmla="*/ 2147483647 h 189"/>
              <a:gd name="T76" fmla="*/ 2147483647 w 188"/>
              <a:gd name="T77" fmla="*/ 2147483647 h 189"/>
              <a:gd name="T78" fmla="*/ 2147483647 w 188"/>
              <a:gd name="T79" fmla="*/ 2147483647 h 189"/>
              <a:gd name="T80" fmla="*/ 2147483647 w 188"/>
              <a:gd name="T81" fmla="*/ 2147483647 h 189"/>
              <a:gd name="T82" fmla="*/ 2147483647 w 188"/>
              <a:gd name="T83" fmla="*/ 2147483647 h 189"/>
              <a:gd name="T84" fmla="*/ 2147483647 w 188"/>
              <a:gd name="T85" fmla="*/ 2147483647 h 189"/>
              <a:gd name="T86" fmla="*/ 2147483647 w 188"/>
              <a:gd name="T87" fmla="*/ 2147483647 h 189"/>
              <a:gd name="T88" fmla="*/ 2147483647 w 188"/>
              <a:gd name="T89" fmla="*/ 2147483647 h 189"/>
              <a:gd name="T90" fmla="*/ 2147483647 w 188"/>
              <a:gd name="T91" fmla="*/ 2147483647 h 189"/>
              <a:gd name="T92" fmla="*/ 2147483647 w 188"/>
              <a:gd name="T93" fmla="*/ 2147483647 h 189"/>
              <a:gd name="T94" fmla="*/ 2147483647 w 188"/>
              <a:gd name="T95" fmla="*/ 2147483647 h 189"/>
              <a:gd name="T96" fmla="*/ 2147483647 w 188"/>
              <a:gd name="T97" fmla="*/ 2147483647 h 189"/>
              <a:gd name="T98" fmla="*/ 2147483647 w 188"/>
              <a:gd name="T99" fmla="*/ 2147483647 h 189"/>
              <a:gd name="T100" fmla="*/ 2147483647 w 188"/>
              <a:gd name="T101" fmla="*/ 2147483647 h 189"/>
              <a:gd name="T102" fmla="*/ 2147483647 w 188"/>
              <a:gd name="T103" fmla="*/ 2147483647 h 189"/>
              <a:gd name="T104" fmla="*/ 0 w 188"/>
              <a:gd name="T105" fmla="*/ 2147483647 h 189"/>
              <a:gd name="T106" fmla="*/ 2147483647 w 188"/>
              <a:gd name="T107" fmla="*/ 2147483647 h 189"/>
              <a:gd name="T108" fmla="*/ 2147483647 w 188"/>
              <a:gd name="T109" fmla="*/ 2147483647 h 189"/>
              <a:gd name="T110" fmla="*/ 2147483647 w 188"/>
              <a:gd name="T111" fmla="*/ 2147483647 h 189"/>
              <a:gd name="T112" fmla="*/ 2147483647 w 188"/>
              <a:gd name="T113" fmla="*/ 2147483647 h 189"/>
              <a:gd name="T114" fmla="*/ 2147483647 w 188"/>
              <a:gd name="T115" fmla="*/ 0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8"/>
              <a:gd name="T175" fmla="*/ 0 h 189"/>
              <a:gd name="T176" fmla="*/ 188 w 188"/>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8" h="189">
                <a:moveTo>
                  <a:pt x="11" y="0"/>
                </a:moveTo>
                <a:lnTo>
                  <a:pt x="13" y="1"/>
                </a:lnTo>
                <a:lnTo>
                  <a:pt x="16" y="4"/>
                </a:lnTo>
                <a:lnTo>
                  <a:pt x="21" y="8"/>
                </a:lnTo>
                <a:lnTo>
                  <a:pt x="28" y="13"/>
                </a:lnTo>
                <a:lnTo>
                  <a:pt x="36" y="18"/>
                </a:lnTo>
                <a:lnTo>
                  <a:pt x="45" y="23"/>
                </a:lnTo>
                <a:lnTo>
                  <a:pt x="55" y="25"/>
                </a:lnTo>
                <a:lnTo>
                  <a:pt x="64" y="27"/>
                </a:lnTo>
                <a:lnTo>
                  <a:pt x="69" y="27"/>
                </a:lnTo>
                <a:lnTo>
                  <a:pt x="76" y="26"/>
                </a:lnTo>
                <a:lnTo>
                  <a:pt x="83" y="25"/>
                </a:lnTo>
                <a:lnTo>
                  <a:pt x="92" y="25"/>
                </a:lnTo>
                <a:lnTo>
                  <a:pt x="101" y="25"/>
                </a:lnTo>
                <a:lnTo>
                  <a:pt x="111" y="25"/>
                </a:lnTo>
                <a:lnTo>
                  <a:pt x="121" y="25"/>
                </a:lnTo>
                <a:lnTo>
                  <a:pt x="131" y="25"/>
                </a:lnTo>
                <a:lnTo>
                  <a:pt x="140" y="27"/>
                </a:lnTo>
                <a:lnTo>
                  <a:pt x="150" y="29"/>
                </a:lnTo>
                <a:lnTo>
                  <a:pt x="159" y="32"/>
                </a:lnTo>
                <a:lnTo>
                  <a:pt x="167" y="36"/>
                </a:lnTo>
                <a:lnTo>
                  <a:pt x="174" y="41"/>
                </a:lnTo>
                <a:lnTo>
                  <a:pt x="180" y="47"/>
                </a:lnTo>
                <a:lnTo>
                  <a:pt x="184" y="55"/>
                </a:lnTo>
                <a:lnTo>
                  <a:pt x="187" y="64"/>
                </a:lnTo>
                <a:lnTo>
                  <a:pt x="188" y="74"/>
                </a:lnTo>
                <a:lnTo>
                  <a:pt x="188" y="83"/>
                </a:lnTo>
                <a:lnTo>
                  <a:pt x="187" y="92"/>
                </a:lnTo>
                <a:lnTo>
                  <a:pt x="185" y="101"/>
                </a:lnTo>
                <a:lnTo>
                  <a:pt x="182" y="110"/>
                </a:lnTo>
                <a:lnTo>
                  <a:pt x="179" y="118"/>
                </a:lnTo>
                <a:lnTo>
                  <a:pt x="174" y="126"/>
                </a:lnTo>
                <a:lnTo>
                  <a:pt x="170" y="134"/>
                </a:lnTo>
                <a:lnTo>
                  <a:pt x="164" y="141"/>
                </a:lnTo>
                <a:lnTo>
                  <a:pt x="158" y="148"/>
                </a:lnTo>
                <a:lnTo>
                  <a:pt x="151" y="154"/>
                </a:lnTo>
                <a:lnTo>
                  <a:pt x="144" y="160"/>
                </a:lnTo>
                <a:lnTo>
                  <a:pt x="136" y="165"/>
                </a:lnTo>
                <a:lnTo>
                  <a:pt x="129" y="170"/>
                </a:lnTo>
                <a:lnTo>
                  <a:pt x="121" y="174"/>
                </a:lnTo>
                <a:lnTo>
                  <a:pt x="113" y="178"/>
                </a:lnTo>
                <a:lnTo>
                  <a:pt x="104" y="181"/>
                </a:lnTo>
                <a:lnTo>
                  <a:pt x="94" y="184"/>
                </a:lnTo>
                <a:lnTo>
                  <a:pt x="82" y="186"/>
                </a:lnTo>
                <a:lnTo>
                  <a:pt x="70" y="188"/>
                </a:lnTo>
                <a:lnTo>
                  <a:pt x="58" y="189"/>
                </a:lnTo>
                <a:lnTo>
                  <a:pt x="46" y="189"/>
                </a:lnTo>
                <a:lnTo>
                  <a:pt x="34" y="188"/>
                </a:lnTo>
                <a:lnTo>
                  <a:pt x="24" y="187"/>
                </a:lnTo>
                <a:lnTo>
                  <a:pt x="15" y="184"/>
                </a:lnTo>
                <a:lnTo>
                  <a:pt x="8" y="181"/>
                </a:lnTo>
                <a:lnTo>
                  <a:pt x="3" y="176"/>
                </a:lnTo>
                <a:lnTo>
                  <a:pt x="0" y="170"/>
                </a:lnTo>
                <a:lnTo>
                  <a:pt x="2" y="163"/>
                </a:lnTo>
                <a:lnTo>
                  <a:pt x="6" y="154"/>
                </a:lnTo>
                <a:lnTo>
                  <a:pt x="14" y="144"/>
                </a:lnTo>
                <a:lnTo>
                  <a:pt x="27" y="132"/>
                </a:lnTo>
                <a:lnTo>
                  <a:pt x="11" y="0"/>
                </a:lnTo>
                <a:close/>
              </a:path>
            </a:pathLst>
          </a:custGeom>
          <a:solidFill>
            <a:srgbClr val="FFCC99"/>
          </a:solidFill>
          <a:ln w="9525">
            <a:noFill/>
            <a:round/>
            <a:headEnd/>
            <a:tailEnd/>
          </a:ln>
        </p:spPr>
        <p:txBody>
          <a:bodyPr/>
          <a:lstStyle/>
          <a:p>
            <a:endParaRPr lang="zh-CN" altLang="en-US"/>
          </a:p>
        </p:txBody>
      </p:sp>
      <p:sp>
        <p:nvSpPr>
          <p:cNvPr id="39969" name="Freeform 282"/>
          <p:cNvSpPr>
            <a:spLocks/>
          </p:cNvSpPr>
          <p:nvPr/>
        </p:nvSpPr>
        <p:spPr bwMode="auto">
          <a:xfrm>
            <a:off x="4551364" y="1896586"/>
            <a:ext cx="234950" cy="291375"/>
          </a:xfrm>
          <a:custGeom>
            <a:avLst/>
            <a:gdLst>
              <a:gd name="T0" fmla="*/ 2147483647 w 187"/>
              <a:gd name="T1" fmla="*/ 0 h 189"/>
              <a:gd name="T2" fmla="*/ 2147483647 w 187"/>
              <a:gd name="T3" fmla="*/ 0 h 189"/>
              <a:gd name="T4" fmla="*/ 2147483647 w 187"/>
              <a:gd name="T5" fmla="*/ 2147483647 h 189"/>
              <a:gd name="T6" fmla="*/ 2147483647 w 187"/>
              <a:gd name="T7" fmla="*/ 2147483647 h 189"/>
              <a:gd name="T8" fmla="*/ 2147483647 w 187"/>
              <a:gd name="T9" fmla="*/ 2147483647 h 189"/>
              <a:gd name="T10" fmla="*/ 2147483647 w 187"/>
              <a:gd name="T11" fmla="*/ 2147483647 h 189"/>
              <a:gd name="T12" fmla="*/ 2147483647 w 187"/>
              <a:gd name="T13" fmla="*/ 2147483647 h 189"/>
              <a:gd name="T14" fmla="*/ 2147483647 w 187"/>
              <a:gd name="T15" fmla="*/ 2147483647 h 189"/>
              <a:gd name="T16" fmla="*/ 2147483647 w 187"/>
              <a:gd name="T17" fmla="*/ 2147483647 h 189"/>
              <a:gd name="T18" fmla="*/ 2147483647 w 187"/>
              <a:gd name="T19" fmla="*/ 2147483647 h 189"/>
              <a:gd name="T20" fmla="*/ 2147483647 w 187"/>
              <a:gd name="T21" fmla="*/ 2147483647 h 189"/>
              <a:gd name="T22" fmla="*/ 2147483647 w 187"/>
              <a:gd name="T23" fmla="*/ 2147483647 h 189"/>
              <a:gd name="T24" fmla="*/ 2147483647 w 187"/>
              <a:gd name="T25" fmla="*/ 2147483647 h 189"/>
              <a:gd name="T26" fmla="*/ 2147483647 w 187"/>
              <a:gd name="T27" fmla="*/ 2147483647 h 189"/>
              <a:gd name="T28" fmla="*/ 2147483647 w 187"/>
              <a:gd name="T29" fmla="*/ 2147483647 h 189"/>
              <a:gd name="T30" fmla="*/ 2147483647 w 187"/>
              <a:gd name="T31" fmla="*/ 2147483647 h 189"/>
              <a:gd name="T32" fmla="*/ 2147483647 w 187"/>
              <a:gd name="T33" fmla="*/ 2147483647 h 189"/>
              <a:gd name="T34" fmla="*/ 2147483647 w 187"/>
              <a:gd name="T35" fmla="*/ 2147483647 h 189"/>
              <a:gd name="T36" fmla="*/ 2147483647 w 187"/>
              <a:gd name="T37" fmla="*/ 2147483647 h 189"/>
              <a:gd name="T38" fmla="*/ 2147483647 w 187"/>
              <a:gd name="T39" fmla="*/ 2147483647 h 189"/>
              <a:gd name="T40" fmla="*/ 2147483647 w 187"/>
              <a:gd name="T41" fmla="*/ 2147483647 h 189"/>
              <a:gd name="T42" fmla="*/ 2147483647 w 187"/>
              <a:gd name="T43" fmla="*/ 2147483647 h 189"/>
              <a:gd name="T44" fmla="*/ 2147483647 w 187"/>
              <a:gd name="T45" fmla="*/ 2147483647 h 189"/>
              <a:gd name="T46" fmla="*/ 2147483647 w 187"/>
              <a:gd name="T47" fmla="*/ 2147483647 h 189"/>
              <a:gd name="T48" fmla="*/ 2147483647 w 187"/>
              <a:gd name="T49" fmla="*/ 2147483647 h 189"/>
              <a:gd name="T50" fmla="*/ 2147483647 w 187"/>
              <a:gd name="T51" fmla="*/ 2147483647 h 189"/>
              <a:gd name="T52" fmla="*/ 2147483647 w 187"/>
              <a:gd name="T53" fmla="*/ 2147483647 h 189"/>
              <a:gd name="T54" fmla="*/ 2147483647 w 187"/>
              <a:gd name="T55" fmla="*/ 2147483647 h 189"/>
              <a:gd name="T56" fmla="*/ 2147483647 w 187"/>
              <a:gd name="T57" fmla="*/ 2147483647 h 189"/>
              <a:gd name="T58" fmla="*/ 2147483647 w 187"/>
              <a:gd name="T59" fmla="*/ 2147483647 h 189"/>
              <a:gd name="T60" fmla="*/ 2147483647 w 187"/>
              <a:gd name="T61" fmla="*/ 2147483647 h 189"/>
              <a:gd name="T62" fmla="*/ 2147483647 w 187"/>
              <a:gd name="T63" fmla="*/ 2147483647 h 189"/>
              <a:gd name="T64" fmla="*/ 2147483647 w 187"/>
              <a:gd name="T65" fmla="*/ 2147483647 h 189"/>
              <a:gd name="T66" fmla="*/ 2147483647 w 187"/>
              <a:gd name="T67" fmla="*/ 2147483647 h 189"/>
              <a:gd name="T68" fmla="*/ 2147483647 w 187"/>
              <a:gd name="T69" fmla="*/ 2147483647 h 189"/>
              <a:gd name="T70" fmla="*/ 2147483647 w 187"/>
              <a:gd name="T71" fmla="*/ 2147483647 h 189"/>
              <a:gd name="T72" fmla="*/ 2147483647 w 187"/>
              <a:gd name="T73" fmla="*/ 2147483647 h 189"/>
              <a:gd name="T74" fmla="*/ 2147483647 w 187"/>
              <a:gd name="T75" fmla="*/ 2147483647 h 189"/>
              <a:gd name="T76" fmla="*/ 2147483647 w 187"/>
              <a:gd name="T77" fmla="*/ 2147483647 h 189"/>
              <a:gd name="T78" fmla="*/ 2147483647 w 187"/>
              <a:gd name="T79" fmla="*/ 2147483647 h 189"/>
              <a:gd name="T80" fmla="*/ 2147483647 w 187"/>
              <a:gd name="T81" fmla="*/ 2147483647 h 189"/>
              <a:gd name="T82" fmla="*/ 2147483647 w 187"/>
              <a:gd name="T83" fmla="*/ 2147483647 h 189"/>
              <a:gd name="T84" fmla="*/ 2147483647 w 187"/>
              <a:gd name="T85" fmla="*/ 2147483647 h 189"/>
              <a:gd name="T86" fmla="*/ 2147483647 w 187"/>
              <a:gd name="T87" fmla="*/ 2147483647 h 189"/>
              <a:gd name="T88" fmla="*/ 2147483647 w 187"/>
              <a:gd name="T89" fmla="*/ 2147483647 h 189"/>
              <a:gd name="T90" fmla="*/ 2147483647 w 187"/>
              <a:gd name="T91" fmla="*/ 2147483647 h 189"/>
              <a:gd name="T92" fmla="*/ 2147483647 w 187"/>
              <a:gd name="T93" fmla="*/ 2147483647 h 189"/>
              <a:gd name="T94" fmla="*/ 2147483647 w 187"/>
              <a:gd name="T95" fmla="*/ 2147483647 h 189"/>
              <a:gd name="T96" fmla="*/ 2147483647 w 187"/>
              <a:gd name="T97" fmla="*/ 2147483647 h 189"/>
              <a:gd name="T98" fmla="*/ 2147483647 w 187"/>
              <a:gd name="T99" fmla="*/ 2147483647 h 189"/>
              <a:gd name="T100" fmla="*/ 2147483647 w 187"/>
              <a:gd name="T101" fmla="*/ 2147483647 h 189"/>
              <a:gd name="T102" fmla="*/ 2147483647 w 187"/>
              <a:gd name="T103" fmla="*/ 2147483647 h 189"/>
              <a:gd name="T104" fmla="*/ 2147483647 w 187"/>
              <a:gd name="T105" fmla="*/ 2147483647 h 189"/>
              <a:gd name="T106" fmla="*/ 2147483647 w 187"/>
              <a:gd name="T107" fmla="*/ 2147483647 h 189"/>
              <a:gd name="T108" fmla="*/ 2147483647 w 187"/>
              <a:gd name="T109" fmla="*/ 2147483647 h 189"/>
              <a:gd name="T110" fmla="*/ 2147483647 w 187"/>
              <a:gd name="T111" fmla="*/ 2147483647 h 189"/>
              <a:gd name="T112" fmla="*/ 0 w 187"/>
              <a:gd name="T113" fmla="*/ 2147483647 h 189"/>
              <a:gd name="T114" fmla="*/ 2147483647 w 187"/>
              <a:gd name="T115" fmla="*/ 2147483647 h 189"/>
              <a:gd name="T116" fmla="*/ 2147483647 w 187"/>
              <a:gd name="T117" fmla="*/ 2147483647 h 189"/>
              <a:gd name="T118" fmla="*/ 2147483647 w 187"/>
              <a:gd name="T119" fmla="*/ 2147483647 h 189"/>
              <a:gd name="T120" fmla="*/ 2147483647 w 187"/>
              <a:gd name="T121" fmla="*/ 2147483647 h 1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7"/>
              <a:gd name="T184" fmla="*/ 0 h 189"/>
              <a:gd name="T185" fmla="*/ 187 w 187"/>
              <a:gd name="T186" fmla="*/ 189 h 1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7" h="189">
                <a:moveTo>
                  <a:pt x="11" y="0"/>
                </a:moveTo>
                <a:lnTo>
                  <a:pt x="11" y="0"/>
                </a:lnTo>
                <a:lnTo>
                  <a:pt x="12" y="1"/>
                </a:lnTo>
                <a:lnTo>
                  <a:pt x="15" y="4"/>
                </a:lnTo>
                <a:lnTo>
                  <a:pt x="20" y="8"/>
                </a:lnTo>
                <a:lnTo>
                  <a:pt x="27" y="13"/>
                </a:lnTo>
                <a:lnTo>
                  <a:pt x="35" y="18"/>
                </a:lnTo>
                <a:lnTo>
                  <a:pt x="45" y="23"/>
                </a:lnTo>
                <a:lnTo>
                  <a:pt x="54" y="25"/>
                </a:lnTo>
                <a:lnTo>
                  <a:pt x="63" y="27"/>
                </a:lnTo>
                <a:lnTo>
                  <a:pt x="68" y="27"/>
                </a:lnTo>
                <a:lnTo>
                  <a:pt x="75" y="26"/>
                </a:lnTo>
                <a:lnTo>
                  <a:pt x="83" y="25"/>
                </a:lnTo>
                <a:lnTo>
                  <a:pt x="91" y="25"/>
                </a:lnTo>
                <a:lnTo>
                  <a:pt x="100" y="25"/>
                </a:lnTo>
                <a:lnTo>
                  <a:pt x="110" y="25"/>
                </a:lnTo>
                <a:lnTo>
                  <a:pt x="120" y="25"/>
                </a:lnTo>
                <a:lnTo>
                  <a:pt x="130" y="25"/>
                </a:lnTo>
                <a:lnTo>
                  <a:pt x="140" y="27"/>
                </a:lnTo>
                <a:lnTo>
                  <a:pt x="149" y="29"/>
                </a:lnTo>
                <a:lnTo>
                  <a:pt x="158" y="32"/>
                </a:lnTo>
                <a:lnTo>
                  <a:pt x="166" y="36"/>
                </a:lnTo>
                <a:lnTo>
                  <a:pt x="174" y="41"/>
                </a:lnTo>
                <a:lnTo>
                  <a:pt x="179" y="47"/>
                </a:lnTo>
                <a:lnTo>
                  <a:pt x="183" y="55"/>
                </a:lnTo>
                <a:lnTo>
                  <a:pt x="186" y="64"/>
                </a:lnTo>
                <a:lnTo>
                  <a:pt x="187" y="74"/>
                </a:lnTo>
                <a:lnTo>
                  <a:pt x="187" y="83"/>
                </a:lnTo>
                <a:lnTo>
                  <a:pt x="186" y="92"/>
                </a:lnTo>
                <a:lnTo>
                  <a:pt x="185" y="101"/>
                </a:lnTo>
                <a:lnTo>
                  <a:pt x="182" y="110"/>
                </a:lnTo>
                <a:lnTo>
                  <a:pt x="178" y="118"/>
                </a:lnTo>
                <a:lnTo>
                  <a:pt x="174" y="126"/>
                </a:lnTo>
                <a:lnTo>
                  <a:pt x="169" y="134"/>
                </a:lnTo>
                <a:lnTo>
                  <a:pt x="163" y="141"/>
                </a:lnTo>
                <a:lnTo>
                  <a:pt x="157" y="148"/>
                </a:lnTo>
                <a:lnTo>
                  <a:pt x="150" y="154"/>
                </a:lnTo>
                <a:lnTo>
                  <a:pt x="143" y="160"/>
                </a:lnTo>
                <a:lnTo>
                  <a:pt x="136" y="165"/>
                </a:lnTo>
                <a:lnTo>
                  <a:pt x="128" y="170"/>
                </a:lnTo>
                <a:lnTo>
                  <a:pt x="120" y="174"/>
                </a:lnTo>
                <a:lnTo>
                  <a:pt x="112" y="178"/>
                </a:lnTo>
                <a:lnTo>
                  <a:pt x="103" y="181"/>
                </a:lnTo>
                <a:lnTo>
                  <a:pt x="93" y="184"/>
                </a:lnTo>
                <a:lnTo>
                  <a:pt x="81" y="186"/>
                </a:lnTo>
                <a:lnTo>
                  <a:pt x="69" y="188"/>
                </a:lnTo>
                <a:lnTo>
                  <a:pt x="57" y="189"/>
                </a:lnTo>
                <a:lnTo>
                  <a:pt x="45" y="189"/>
                </a:lnTo>
                <a:lnTo>
                  <a:pt x="34" y="188"/>
                </a:lnTo>
                <a:lnTo>
                  <a:pt x="23" y="187"/>
                </a:lnTo>
                <a:lnTo>
                  <a:pt x="14" y="184"/>
                </a:lnTo>
                <a:lnTo>
                  <a:pt x="7" y="181"/>
                </a:lnTo>
                <a:lnTo>
                  <a:pt x="2" y="176"/>
                </a:lnTo>
                <a:lnTo>
                  <a:pt x="0" y="170"/>
                </a:lnTo>
                <a:lnTo>
                  <a:pt x="1" y="163"/>
                </a:lnTo>
                <a:lnTo>
                  <a:pt x="5" y="154"/>
                </a:lnTo>
                <a:lnTo>
                  <a:pt x="13" y="144"/>
                </a:lnTo>
                <a:lnTo>
                  <a:pt x="26" y="132"/>
                </a:lnTo>
              </a:path>
            </a:pathLst>
          </a:custGeom>
          <a:noFill/>
          <a:ln w="1588">
            <a:solidFill>
              <a:srgbClr val="000000"/>
            </a:solidFill>
            <a:round/>
            <a:headEnd/>
            <a:tailEnd/>
          </a:ln>
        </p:spPr>
        <p:txBody>
          <a:bodyPr/>
          <a:lstStyle/>
          <a:p>
            <a:endParaRPr lang="zh-CN" altLang="en-US"/>
          </a:p>
        </p:txBody>
      </p:sp>
      <p:sp>
        <p:nvSpPr>
          <p:cNvPr id="39970" name="Freeform 283"/>
          <p:cNvSpPr>
            <a:spLocks/>
          </p:cNvSpPr>
          <p:nvPr/>
        </p:nvSpPr>
        <p:spPr bwMode="auto">
          <a:xfrm>
            <a:off x="8562975" y="1896586"/>
            <a:ext cx="234950" cy="291375"/>
          </a:xfrm>
          <a:custGeom>
            <a:avLst/>
            <a:gdLst>
              <a:gd name="T0" fmla="*/ 2147483647 w 188"/>
              <a:gd name="T1" fmla="*/ 0 h 189"/>
              <a:gd name="T2" fmla="*/ 2147483647 w 188"/>
              <a:gd name="T3" fmla="*/ 0 h 189"/>
              <a:gd name="T4" fmla="*/ 2147483647 w 188"/>
              <a:gd name="T5" fmla="*/ 2147483647 h 189"/>
              <a:gd name="T6" fmla="*/ 2147483647 w 188"/>
              <a:gd name="T7" fmla="*/ 2147483647 h 189"/>
              <a:gd name="T8" fmla="*/ 2147483647 w 188"/>
              <a:gd name="T9" fmla="*/ 2147483647 h 189"/>
              <a:gd name="T10" fmla="*/ 2147483647 w 188"/>
              <a:gd name="T11" fmla="*/ 2147483647 h 189"/>
              <a:gd name="T12" fmla="*/ 2147483647 w 188"/>
              <a:gd name="T13" fmla="*/ 2147483647 h 189"/>
              <a:gd name="T14" fmla="*/ 2147483647 w 188"/>
              <a:gd name="T15" fmla="*/ 2147483647 h 189"/>
              <a:gd name="T16" fmla="*/ 2147483647 w 188"/>
              <a:gd name="T17" fmla="*/ 2147483647 h 189"/>
              <a:gd name="T18" fmla="*/ 2147483647 w 188"/>
              <a:gd name="T19" fmla="*/ 2147483647 h 189"/>
              <a:gd name="T20" fmla="*/ 2147483647 w 188"/>
              <a:gd name="T21" fmla="*/ 2147483647 h 189"/>
              <a:gd name="T22" fmla="*/ 2147483647 w 188"/>
              <a:gd name="T23" fmla="*/ 2147483647 h 189"/>
              <a:gd name="T24" fmla="*/ 2147483647 w 188"/>
              <a:gd name="T25" fmla="*/ 2147483647 h 189"/>
              <a:gd name="T26" fmla="*/ 2147483647 w 188"/>
              <a:gd name="T27" fmla="*/ 2147483647 h 189"/>
              <a:gd name="T28" fmla="*/ 2147483647 w 188"/>
              <a:gd name="T29" fmla="*/ 2147483647 h 189"/>
              <a:gd name="T30" fmla="*/ 2147483647 w 188"/>
              <a:gd name="T31" fmla="*/ 2147483647 h 189"/>
              <a:gd name="T32" fmla="*/ 2147483647 w 188"/>
              <a:gd name="T33" fmla="*/ 2147483647 h 189"/>
              <a:gd name="T34" fmla="*/ 2147483647 w 188"/>
              <a:gd name="T35" fmla="*/ 2147483647 h 189"/>
              <a:gd name="T36" fmla="*/ 2147483647 w 188"/>
              <a:gd name="T37" fmla="*/ 2147483647 h 189"/>
              <a:gd name="T38" fmla="*/ 2147483647 w 188"/>
              <a:gd name="T39" fmla="*/ 2147483647 h 189"/>
              <a:gd name="T40" fmla="*/ 2147483647 w 188"/>
              <a:gd name="T41" fmla="*/ 2147483647 h 189"/>
              <a:gd name="T42" fmla="*/ 2147483647 w 188"/>
              <a:gd name="T43" fmla="*/ 2147483647 h 189"/>
              <a:gd name="T44" fmla="*/ 2147483647 w 188"/>
              <a:gd name="T45" fmla="*/ 2147483647 h 189"/>
              <a:gd name="T46" fmla="*/ 2147483647 w 188"/>
              <a:gd name="T47" fmla="*/ 2147483647 h 189"/>
              <a:gd name="T48" fmla="*/ 2147483647 w 188"/>
              <a:gd name="T49" fmla="*/ 2147483647 h 189"/>
              <a:gd name="T50" fmla="*/ 2147483647 w 188"/>
              <a:gd name="T51" fmla="*/ 2147483647 h 189"/>
              <a:gd name="T52" fmla="*/ 2147483647 w 188"/>
              <a:gd name="T53" fmla="*/ 2147483647 h 189"/>
              <a:gd name="T54" fmla="*/ 2147483647 w 188"/>
              <a:gd name="T55" fmla="*/ 2147483647 h 189"/>
              <a:gd name="T56" fmla="*/ 2147483647 w 188"/>
              <a:gd name="T57" fmla="*/ 2147483647 h 189"/>
              <a:gd name="T58" fmla="*/ 2147483647 w 188"/>
              <a:gd name="T59" fmla="*/ 2147483647 h 189"/>
              <a:gd name="T60" fmla="*/ 2147483647 w 188"/>
              <a:gd name="T61" fmla="*/ 2147483647 h 189"/>
              <a:gd name="T62" fmla="*/ 2147483647 w 188"/>
              <a:gd name="T63" fmla="*/ 2147483647 h 189"/>
              <a:gd name="T64" fmla="*/ 2147483647 w 188"/>
              <a:gd name="T65" fmla="*/ 2147483647 h 189"/>
              <a:gd name="T66" fmla="*/ 2147483647 w 188"/>
              <a:gd name="T67" fmla="*/ 2147483647 h 189"/>
              <a:gd name="T68" fmla="*/ 2147483647 w 188"/>
              <a:gd name="T69" fmla="*/ 2147483647 h 189"/>
              <a:gd name="T70" fmla="*/ 2147483647 w 188"/>
              <a:gd name="T71" fmla="*/ 2147483647 h 189"/>
              <a:gd name="T72" fmla="*/ 2147483647 w 188"/>
              <a:gd name="T73" fmla="*/ 2147483647 h 189"/>
              <a:gd name="T74" fmla="*/ 2147483647 w 188"/>
              <a:gd name="T75" fmla="*/ 2147483647 h 189"/>
              <a:gd name="T76" fmla="*/ 2147483647 w 188"/>
              <a:gd name="T77" fmla="*/ 2147483647 h 189"/>
              <a:gd name="T78" fmla="*/ 2147483647 w 188"/>
              <a:gd name="T79" fmla="*/ 2147483647 h 189"/>
              <a:gd name="T80" fmla="*/ 2147483647 w 188"/>
              <a:gd name="T81" fmla="*/ 2147483647 h 189"/>
              <a:gd name="T82" fmla="*/ 2147483647 w 188"/>
              <a:gd name="T83" fmla="*/ 2147483647 h 189"/>
              <a:gd name="T84" fmla="*/ 2147483647 w 188"/>
              <a:gd name="T85" fmla="*/ 2147483647 h 189"/>
              <a:gd name="T86" fmla="*/ 2147483647 w 188"/>
              <a:gd name="T87" fmla="*/ 2147483647 h 189"/>
              <a:gd name="T88" fmla="*/ 2147483647 w 188"/>
              <a:gd name="T89" fmla="*/ 2147483647 h 189"/>
              <a:gd name="T90" fmla="*/ 2147483647 w 188"/>
              <a:gd name="T91" fmla="*/ 2147483647 h 189"/>
              <a:gd name="T92" fmla="*/ 2147483647 w 188"/>
              <a:gd name="T93" fmla="*/ 2147483647 h 189"/>
              <a:gd name="T94" fmla="*/ 2147483647 w 188"/>
              <a:gd name="T95" fmla="*/ 2147483647 h 189"/>
              <a:gd name="T96" fmla="*/ 2147483647 w 188"/>
              <a:gd name="T97" fmla="*/ 2147483647 h 189"/>
              <a:gd name="T98" fmla="*/ 2147483647 w 188"/>
              <a:gd name="T99" fmla="*/ 2147483647 h 189"/>
              <a:gd name="T100" fmla="*/ 2147483647 w 188"/>
              <a:gd name="T101" fmla="*/ 2147483647 h 189"/>
              <a:gd name="T102" fmla="*/ 2147483647 w 188"/>
              <a:gd name="T103" fmla="*/ 2147483647 h 189"/>
              <a:gd name="T104" fmla="*/ 2147483647 w 188"/>
              <a:gd name="T105" fmla="*/ 2147483647 h 189"/>
              <a:gd name="T106" fmla="*/ 2147483647 w 188"/>
              <a:gd name="T107" fmla="*/ 2147483647 h 189"/>
              <a:gd name="T108" fmla="*/ 2147483647 w 188"/>
              <a:gd name="T109" fmla="*/ 2147483647 h 189"/>
              <a:gd name="T110" fmla="*/ 2147483647 w 188"/>
              <a:gd name="T111" fmla="*/ 2147483647 h 189"/>
              <a:gd name="T112" fmla="*/ 0 w 188"/>
              <a:gd name="T113" fmla="*/ 2147483647 h 189"/>
              <a:gd name="T114" fmla="*/ 2147483647 w 188"/>
              <a:gd name="T115" fmla="*/ 2147483647 h 189"/>
              <a:gd name="T116" fmla="*/ 2147483647 w 188"/>
              <a:gd name="T117" fmla="*/ 2147483647 h 189"/>
              <a:gd name="T118" fmla="*/ 2147483647 w 188"/>
              <a:gd name="T119" fmla="*/ 2147483647 h 189"/>
              <a:gd name="T120" fmla="*/ 2147483647 w 188"/>
              <a:gd name="T121" fmla="*/ 2147483647 h 1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8"/>
              <a:gd name="T184" fmla="*/ 0 h 189"/>
              <a:gd name="T185" fmla="*/ 188 w 188"/>
              <a:gd name="T186" fmla="*/ 189 h 1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8" h="189">
                <a:moveTo>
                  <a:pt x="11" y="0"/>
                </a:moveTo>
                <a:lnTo>
                  <a:pt x="11" y="0"/>
                </a:lnTo>
                <a:lnTo>
                  <a:pt x="13" y="1"/>
                </a:lnTo>
                <a:lnTo>
                  <a:pt x="16" y="4"/>
                </a:lnTo>
                <a:lnTo>
                  <a:pt x="21" y="8"/>
                </a:lnTo>
                <a:lnTo>
                  <a:pt x="28" y="13"/>
                </a:lnTo>
                <a:lnTo>
                  <a:pt x="36" y="18"/>
                </a:lnTo>
                <a:lnTo>
                  <a:pt x="45" y="23"/>
                </a:lnTo>
                <a:lnTo>
                  <a:pt x="55" y="25"/>
                </a:lnTo>
                <a:lnTo>
                  <a:pt x="64" y="27"/>
                </a:lnTo>
                <a:lnTo>
                  <a:pt x="69" y="27"/>
                </a:lnTo>
                <a:lnTo>
                  <a:pt x="76" y="26"/>
                </a:lnTo>
                <a:lnTo>
                  <a:pt x="83" y="25"/>
                </a:lnTo>
                <a:lnTo>
                  <a:pt x="92" y="25"/>
                </a:lnTo>
                <a:lnTo>
                  <a:pt x="101" y="25"/>
                </a:lnTo>
                <a:lnTo>
                  <a:pt x="111" y="25"/>
                </a:lnTo>
                <a:lnTo>
                  <a:pt x="121" y="25"/>
                </a:lnTo>
                <a:lnTo>
                  <a:pt x="131" y="25"/>
                </a:lnTo>
                <a:lnTo>
                  <a:pt x="140" y="27"/>
                </a:lnTo>
                <a:lnTo>
                  <a:pt x="150" y="29"/>
                </a:lnTo>
                <a:lnTo>
                  <a:pt x="159" y="32"/>
                </a:lnTo>
                <a:lnTo>
                  <a:pt x="167" y="36"/>
                </a:lnTo>
                <a:lnTo>
                  <a:pt x="174" y="41"/>
                </a:lnTo>
                <a:lnTo>
                  <a:pt x="180" y="47"/>
                </a:lnTo>
                <a:lnTo>
                  <a:pt x="184" y="55"/>
                </a:lnTo>
                <a:lnTo>
                  <a:pt x="187" y="64"/>
                </a:lnTo>
                <a:lnTo>
                  <a:pt x="188" y="74"/>
                </a:lnTo>
                <a:lnTo>
                  <a:pt x="188" y="83"/>
                </a:lnTo>
                <a:lnTo>
                  <a:pt x="187" y="92"/>
                </a:lnTo>
                <a:lnTo>
                  <a:pt x="185" y="101"/>
                </a:lnTo>
                <a:lnTo>
                  <a:pt x="182" y="110"/>
                </a:lnTo>
                <a:lnTo>
                  <a:pt x="179" y="118"/>
                </a:lnTo>
                <a:lnTo>
                  <a:pt x="174" y="126"/>
                </a:lnTo>
                <a:lnTo>
                  <a:pt x="170" y="134"/>
                </a:lnTo>
                <a:lnTo>
                  <a:pt x="164" y="141"/>
                </a:lnTo>
                <a:lnTo>
                  <a:pt x="158" y="148"/>
                </a:lnTo>
                <a:lnTo>
                  <a:pt x="151" y="154"/>
                </a:lnTo>
                <a:lnTo>
                  <a:pt x="144" y="160"/>
                </a:lnTo>
                <a:lnTo>
                  <a:pt x="136" y="165"/>
                </a:lnTo>
                <a:lnTo>
                  <a:pt x="129" y="170"/>
                </a:lnTo>
                <a:lnTo>
                  <a:pt x="121" y="174"/>
                </a:lnTo>
                <a:lnTo>
                  <a:pt x="113" y="178"/>
                </a:lnTo>
                <a:lnTo>
                  <a:pt x="104" y="181"/>
                </a:lnTo>
                <a:lnTo>
                  <a:pt x="94" y="184"/>
                </a:lnTo>
                <a:lnTo>
                  <a:pt x="82" y="186"/>
                </a:lnTo>
                <a:lnTo>
                  <a:pt x="70" y="188"/>
                </a:lnTo>
                <a:lnTo>
                  <a:pt x="58" y="189"/>
                </a:lnTo>
                <a:lnTo>
                  <a:pt x="46" y="189"/>
                </a:lnTo>
                <a:lnTo>
                  <a:pt x="34" y="188"/>
                </a:lnTo>
                <a:lnTo>
                  <a:pt x="24" y="187"/>
                </a:lnTo>
                <a:lnTo>
                  <a:pt x="15" y="184"/>
                </a:lnTo>
                <a:lnTo>
                  <a:pt x="8" y="181"/>
                </a:lnTo>
                <a:lnTo>
                  <a:pt x="3" y="176"/>
                </a:lnTo>
                <a:lnTo>
                  <a:pt x="0" y="170"/>
                </a:lnTo>
                <a:lnTo>
                  <a:pt x="2" y="163"/>
                </a:lnTo>
                <a:lnTo>
                  <a:pt x="6" y="154"/>
                </a:lnTo>
                <a:lnTo>
                  <a:pt x="14" y="144"/>
                </a:lnTo>
                <a:lnTo>
                  <a:pt x="27" y="132"/>
                </a:lnTo>
              </a:path>
            </a:pathLst>
          </a:custGeom>
          <a:noFill/>
          <a:ln w="1588">
            <a:solidFill>
              <a:srgbClr val="000000"/>
            </a:solidFill>
            <a:round/>
            <a:headEnd/>
            <a:tailEnd/>
          </a:ln>
        </p:spPr>
        <p:txBody>
          <a:bodyPr/>
          <a:lstStyle/>
          <a:p>
            <a:endParaRPr lang="zh-CN" altLang="en-US"/>
          </a:p>
        </p:txBody>
      </p:sp>
      <p:sp>
        <p:nvSpPr>
          <p:cNvPr id="39971" name="Freeform 284"/>
          <p:cNvSpPr>
            <a:spLocks/>
          </p:cNvSpPr>
          <p:nvPr/>
        </p:nvSpPr>
        <p:spPr bwMode="auto">
          <a:xfrm>
            <a:off x="4410075" y="1788668"/>
            <a:ext cx="222250"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205"/>
              <a:gd name="T101" fmla="*/ 178 w 178"/>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205">
                <a:moveTo>
                  <a:pt x="127" y="137"/>
                </a:moveTo>
                <a:lnTo>
                  <a:pt x="128" y="138"/>
                </a:lnTo>
                <a:lnTo>
                  <a:pt x="129" y="139"/>
                </a:lnTo>
                <a:lnTo>
                  <a:pt x="131" y="143"/>
                </a:lnTo>
                <a:lnTo>
                  <a:pt x="129" y="148"/>
                </a:lnTo>
                <a:lnTo>
                  <a:pt x="125" y="154"/>
                </a:lnTo>
                <a:lnTo>
                  <a:pt x="115" y="163"/>
                </a:lnTo>
                <a:lnTo>
                  <a:pt x="99" y="174"/>
                </a:lnTo>
                <a:lnTo>
                  <a:pt x="75" y="186"/>
                </a:lnTo>
                <a:lnTo>
                  <a:pt x="61" y="193"/>
                </a:lnTo>
                <a:lnTo>
                  <a:pt x="49" y="198"/>
                </a:lnTo>
                <a:lnTo>
                  <a:pt x="37" y="202"/>
                </a:lnTo>
                <a:lnTo>
                  <a:pt x="28" y="204"/>
                </a:lnTo>
                <a:lnTo>
                  <a:pt x="20" y="205"/>
                </a:lnTo>
                <a:lnTo>
                  <a:pt x="13" y="205"/>
                </a:lnTo>
                <a:lnTo>
                  <a:pt x="8" y="203"/>
                </a:lnTo>
                <a:lnTo>
                  <a:pt x="4" y="199"/>
                </a:lnTo>
                <a:lnTo>
                  <a:pt x="1" y="193"/>
                </a:lnTo>
                <a:lnTo>
                  <a:pt x="0" y="186"/>
                </a:lnTo>
                <a:lnTo>
                  <a:pt x="1" y="177"/>
                </a:lnTo>
                <a:lnTo>
                  <a:pt x="3" y="165"/>
                </a:lnTo>
                <a:lnTo>
                  <a:pt x="6" y="151"/>
                </a:lnTo>
                <a:lnTo>
                  <a:pt x="11" y="136"/>
                </a:lnTo>
                <a:lnTo>
                  <a:pt x="17" y="117"/>
                </a:lnTo>
                <a:lnTo>
                  <a:pt x="25" y="97"/>
                </a:lnTo>
                <a:lnTo>
                  <a:pt x="34" y="76"/>
                </a:lnTo>
                <a:lnTo>
                  <a:pt x="42" y="60"/>
                </a:lnTo>
                <a:lnTo>
                  <a:pt x="50" y="47"/>
                </a:lnTo>
                <a:lnTo>
                  <a:pt x="59" y="37"/>
                </a:lnTo>
                <a:lnTo>
                  <a:pt x="67" y="29"/>
                </a:lnTo>
                <a:lnTo>
                  <a:pt x="75" y="23"/>
                </a:lnTo>
                <a:lnTo>
                  <a:pt x="82" y="19"/>
                </a:lnTo>
                <a:lnTo>
                  <a:pt x="88" y="18"/>
                </a:lnTo>
                <a:lnTo>
                  <a:pt x="95" y="17"/>
                </a:lnTo>
                <a:lnTo>
                  <a:pt x="100" y="18"/>
                </a:lnTo>
                <a:lnTo>
                  <a:pt x="105" y="19"/>
                </a:lnTo>
                <a:lnTo>
                  <a:pt x="109" y="21"/>
                </a:lnTo>
                <a:lnTo>
                  <a:pt x="113" y="23"/>
                </a:lnTo>
                <a:lnTo>
                  <a:pt x="115" y="25"/>
                </a:lnTo>
                <a:lnTo>
                  <a:pt x="117" y="26"/>
                </a:lnTo>
                <a:lnTo>
                  <a:pt x="118" y="24"/>
                </a:lnTo>
                <a:lnTo>
                  <a:pt x="121" y="19"/>
                </a:lnTo>
                <a:lnTo>
                  <a:pt x="125" y="12"/>
                </a:lnTo>
                <a:lnTo>
                  <a:pt x="131" y="6"/>
                </a:lnTo>
                <a:lnTo>
                  <a:pt x="137" y="2"/>
                </a:lnTo>
                <a:lnTo>
                  <a:pt x="144" y="0"/>
                </a:lnTo>
                <a:lnTo>
                  <a:pt x="151" y="5"/>
                </a:lnTo>
                <a:lnTo>
                  <a:pt x="158"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5" y="90"/>
                </a:lnTo>
                <a:lnTo>
                  <a:pt x="148" y="88"/>
                </a:lnTo>
                <a:lnTo>
                  <a:pt x="143" y="85"/>
                </a:lnTo>
                <a:lnTo>
                  <a:pt x="139" y="82"/>
                </a:lnTo>
                <a:lnTo>
                  <a:pt x="127" y="137"/>
                </a:lnTo>
                <a:close/>
              </a:path>
            </a:pathLst>
          </a:custGeom>
          <a:solidFill>
            <a:srgbClr val="FFFFFF"/>
          </a:solidFill>
          <a:ln w="9525">
            <a:noFill/>
            <a:round/>
            <a:headEnd/>
            <a:tailEnd/>
          </a:ln>
        </p:spPr>
        <p:txBody>
          <a:bodyPr/>
          <a:lstStyle/>
          <a:p>
            <a:endParaRPr lang="zh-CN" altLang="en-US"/>
          </a:p>
        </p:txBody>
      </p:sp>
      <p:sp>
        <p:nvSpPr>
          <p:cNvPr id="39972" name="Freeform 285"/>
          <p:cNvSpPr>
            <a:spLocks/>
          </p:cNvSpPr>
          <p:nvPr/>
        </p:nvSpPr>
        <p:spPr bwMode="auto">
          <a:xfrm>
            <a:off x="8421689" y="1788668"/>
            <a:ext cx="223837"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205"/>
              <a:gd name="T101" fmla="*/ 178 w 178"/>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205">
                <a:moveTo>
                  <a:pt x="127" y="137"/>
                </a:moveTo>
                <a:lnTo>
                  <a:pt x="128" y="138"/>
                </a:lnTo>
                <a:lnTo>
                  <a:pt x="129" y="139"/>
                </a:lnTo>
                <a:lnTo>
                  <a:pt x="130" y="143"/>
                </a:lnTo>
                <a:lnTo>
                  <a:pt x="129" y="148"/>
                </a:lnTo>
                <a:lnTo>
                  <a:pt x="125" y="154"/>
                </a:lnTo>
                <a:lnTo>
                  <a:pt x="115" y="163"/>
                </a:lnTo>
                <a:lnTo>
                  <a:pt x="99" y="174"/>
                </a:lnTo>
                <a:lnTo>
                  <a:pt x="74" y="186"/>
                </a:lnTo>
                <a:lnTo>
                  <a:pt x="61" y="193"/>
                </a:lnTo>
                <a:lnTo>
                  <a:pt x="48" y="198"/>
                </a:lnTo>
                <a:lnTo>
                  <a:pt x="37" y="202"/>
                </a:lnTo>
                <a:lnTo>
                  <a:pt x="28" y="204"/>
                </a:lnTo>
                <a:lnTo>
                  <a:pt x="20" y="205"/>
                </a:lnTo>
                <a:lnTo>
                  <a:pt x="13" y="205"/>
                </a:lnTo>
                <a:lnTo>
                  <a:pt x="8" y="203"/>
                </a:lnTo>
                <a:lnTo>
                  <a:pt x="4" y="199"/>
                </a:lnTo>
                <a:lnTo>
                  <a:pt x="1" y="193"/>
                </a:lnTo>
                <a:lnTo>
                  <a:pt x="0" y="186"/>
                </a:lnTo>
                <a:lnTo>
                  <a:pt x="1" y="177"/>
                </a:lnTo>
                <a:lnTo>
                  <a:pt x="2" y="165"/>
                </a:lnTo>
                <a:lnTo>
                  <a:pt x="6" y="151"/>
                </a:lnTo>
                <a:lnTo>
                  <a:pt x="10" y="136"/>
                </a:lnTo>
                <a:lnTo>
                  <a:pt x="17" y="117"/>
                </a:lnTo>
                <a:lnTo>
                  <a:pt x="25" y="97"/>
                </a:lnTo>
                <a:lnTo>
                  <a:pt x="34" y="76"/>
                </a:lnTo>
                <a:lnTo>
                  <a:pt x="42" y="60"/>
                </a:lnTo>
                <a:lnTo>
                  <a:pt x="50" y="47"/>
                </a:lnTo>
                <a:lnTo>
                  <a:pt x="59" y="37"/>
                </a:lnTo>
                <a:lnTo>
                  <a:pt x="67" y="29"/>
                </a:lnTo>
                <a:lnTo>
                  <a:pt x="74" y="23"/>
                </a:lnTo>
                <a:lnTo>
                  <a:pt x="81" y="19"/>
                </a:lnTo>
                <a:lnTo>
                  <a:pt x="88" y="18"/>
                </a:lnTo>
                <a:lnTo>
                  <a:pt x="95" y="17"/>
                </a:lnTo>
                <a:lnTo>
                  <a:pt x="100" y="18"/>
                </a:lnTo>
                <a:lnTo>
                  <a:pt x="105" y="19"/>
                </a:lnTo>
                <a:lnTo>
                  <a:pt x="109" y="21"/>
                </a:lnTo>
                <a:lnTo>
                  <a:pt x="112" y="23"/>
                </a:lnTo>
                <a:lnTo>
                  <a:pt x="115" y="25"/>
                </a:lnTo>
                <a:lnTo>
                  <a:pt x="116" y="26"/>
                </a:lnTo>
                <a:lnTo>
                  <a:pt x="117" y="26"/>
                </a:lnTo>
                <a:lnTo>
                  <a:pt x="118" y="24"/>
                </a:lnTo>
                <a:lnTo>
                  <a:pt x="120" y="19"/>
                </a:lnTo>
                <a:lnTo>
                  <a:pt x="125" y="12"/>
                </a:lnTo>
                <a:lnTo>
                  <a:pt x="130" y="6"/>
                </a:lnTo>
                <a:lnTo>
                  <a:pt x="137" y="2"/>
                </a:lnTo>
                <a:lnTo>
                  <a:pt x="144" y="0"/>
                </a:lnTo>
                <a:lnTo>
                  <a:pt x="150" y="5"/>
                </a:lnTo>
                <a:lnTo>
                  <a:pt x="157"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4" y="90"/>
                </a:lnTo>
                <a:lnTo>
                  <a:pt x="148" y="88"/>
                </a:lnTo>
                <a:lnTo>
                  <a:pt x="143" y="85"/>
                </a:lnTo>
                <a:lnTo>
                  <a:pt x="139" y="82"/>
                </a:lnTo>
                <a:lnTo>
                  <a:pt x="127" y="137"/>
                </a:lnTo>
                <a:close/>
              </a:path>
            </a:pathLst>
          </a:custGeom>
          <a:solidFill>
            <a:srgbClr val="FFFFFF"/>
          </a:solidFill>
          <a:ln w="9525">
            <a:noFill/>
            <a:round/>
            <a:headEnd/>
            <a:tailEnd/>
          </a:ln>
        </p:spPr>
        <p:txBody>
          <a:bodyPr/>
          <a:lstStyle/>
          <a:p>
            <a:endParaRPr lang="zh-CN" altLang="en-US"/>
          </a:p>
        </p:txBody>
      </p:sp>
      <p:sp>
        <p:nvSpPr>
          <p:cNvPr id="39973" name="Freeform 286"/>
          <p:cNvSpPr>
            <a:spLocks/>
          </p:cNvSpPr>
          <p:nvPr/>
        </p:nvSpPr>
        <p:spPr bwMode="auto">
          <a:xfrm>
            <a:off x="4410075" y="1788668"/>
            <a:ext cx="222250"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2147483647 w 178"/>
              <a:gd name="T67" fmla="*/ 2147483647 h 205"/>
              <a:gd name="T68" fmla="*/ 2147483647 w 178"/>
              <a:gd name="T69" fmla="*/ 2147483647 h 2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8"/>
              <a:gd name="T106" fmla="*/ 0 h 205"/>
              <a:gd name="T107" fmla="*/ 178 w 178"/>
              <a:gd name="T108" fmla="*/ 205 h 20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8" h="205">
                <a:moveTo>
                  <a:pt x="127" y="137"/>
                </a:moveTo>
                <a:lnTo>
                  <a:pt x="127" y="137"/>
                </a:lnTo>
                <a:lnTo>
                  <a:pt x="128" y="138"/>
                </a:lnTo>
                <a:lnTo>
                  <a:pt x="129" y="139"/>
                </a:lnTo>
                <a:lnTo>
                  <a:pt x="131" y="143"/>
                </a:lnTo>
                <a:lnTo>
                  <a:pt x="129" y="148"/>
                </a:lnTo>
                <a:lnTo>
                  <a:pt x="125" y="154"/>
                </a:lnTo>
                <a:lnTo>
                  <a:pt x="115" y="163"/>
                </a:lnTo>
                <a:lnTo>
                  <a:pt x="99" y="174"/>
                </a:lnTo>
                <a:lnTo>
                  <a:pt x="75" y="186"/>
                </a:lnTo>
                <a:lnTo>
                  <a:pt x="61" y="193"/>
                </a:lnTo>
                <a:lnTo>
                  <a:pt x="49" y="198"/>
                </a:lnTo>
                <a:lnTo>
                  <a:pt x="37" y="202"/>
                </a:lnTo>
                <a:lnTo>
                  <a:pt x="28" y="204"/>
                </a:lnTo>
                <a:lnTo>
                  <a:pt x="20" y="205"/>
                </a:lnTo>
                <a:lnTo>
                  <a:pt x="13" y="205"/>
                </a:lnTo>
                <a:lnTo>
                  <a:pt x="8" y="203"/>
                </a:lnTo>
                <a:lnTo>
                  <a:pt x="4" y="199"/>
                </a:lnTo>
                <a:lnTo>
                  <a:pt x="1" y="193"/>
                </a:lnTo>
                <a:lnTo>
                  <a:pt x="0" y="186"/>
                </a:lnTo>
                <a:lnTo>
                  <a:pt x="1" y="177"/>
                </a:lnTo>
                <a:lnTo>
                  <a:pt x="3" y="165"/>
                </a:lnTo>
                <a:lnTo>
                  <a:pt x="6" y="151"/>
                </a:lnTo>
                <a:lnTo>
                  <a:pt x="11" y="136"/>
                </a:lnTo>
                <a:lnTo>
                  <a:pt x="17" y="117"/>
                </a:lnTo>
                <a:lnTo>
                  <a:pt x="25" y="97"/>
                </a:lnTo>
                <a:lnTo>
                  <a:pt x="34" y="76"/>
                </a:lnTo>
                <a:lnTo>
                  <a:pt x="42" y="60"/>
                </a:lnTo>
                <a:lnTo>
                  <a:pt x="50" y="47"/>
                </a:lnTo>
                <a:lnTo>
                  <a:pt x="59" y="37"/>
                </a:lnTo>
                <a:lnTo>
                  <a:pt x="67" y="29"/>
                </a:lnTo>
                <a:lnTo>
                  <a:pt x="75" y="23"/>
                </a:lnTo>
                <a:lnTo>
                  <a:pt x="82" y="19"/>
                </a:lnTo>
                <a:lnTo>
                  <a:pt x="88" y="18"/>
                </a:lnTo>
                <a:lnTo>
                  <a:pt x="95" y="17"/>
                </a:lnTo>
                <a:lnTo>
                  <a:pt x="100" y="18"/>
                </a:lnTo>
                <a:lnTo>
                  <a:pt x="105" y="19"/>
                </a:lnTo>
                <a:lnTo>
                  <a:pt x="109" y="21"/>
                </a:lnTo>
                <a:lnTo>
                  <a:pt x="113" y="23"/>
                </a:lnTo>
                <a:lnTo>
                  <a:pt x="115" y="25"/>
                </a:lnTo>
                <a:lnTo>
                  <a:pt x="117" y="26"/>
                </a:lnTo>
                <a:lnTo>
                  <a:pt x="118" y="24"/>
                </a:lnTo>
                <a:lnTo>
                  <a:pt x="121" y="19"/>
                </a:lnTo>
                <a:lnTo>
                  <a:pt x="125" y="12"/>
                </a:lnTo>
                <a:lnTo>
                  <a:pt x="131" y="6"/>
                </a:lnTo>
                <a:lnTo>
                  <a:pt x="137" y="2"/>
                </a:lnTo>
                <a:lnTo>
                  <a:pt x="144" y="0"/>
                </a:lnTo>
                <a:lnTo>
                  <a:pt x="151" y="5"/>
                </a:lnTo>
                <a:lnTo>
                  <a:pt x="158"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5" y="90"/>
                </a:lnTo>
                <a:lnTo>
                  <a:pt x="148" y="88"/>
                </a:lnTo>
                <a:lnTo>
                  <a:pt x="143" y="85"/>
                </a:lnTo>
                <a:lnTo>
                  <a:pt x="139" y="82"/>
                </a:lnTo>
              </a:path>
            </a:pathLst>
          </a:custGeom>
          <a:noFill/>
          <a:ln w="1588">
            <a:solidFill>
              <a:srgbClr val="000000"/>
            </a:solidFill>
            <a:round/>
            <a:headEnd/>
            <a:tailEnd/>
          </a:ln>
        </p:spPr>
        <p:txBody>
          <a:bodyPr/>
          <a:lstStyle/>
          <a:p>
            <a:endParaRPr lang="zh-CN" altLang="en-US"/>
          </a:p>
        </p:txBody>
      </p:sp>
      <p:sp>
        <p:nvSpPr>
          <p:cNvPr id="39974" name="Freeform 287"/>
          <p:cNvSpPr>
            <a:spLocks/>
          </p:cNvSpPr>
          <p:nvPr/>
        </p:nvSpPr>
        <p:spPr bwMode="auto">
          <a:xfrm>
            <a:off x="8421689" y="1788668"/>
            <a:ext cx="223837"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2147483647 w 178"/>
              <a:gd name="T67" fmla="*/ 2147483647 h 205"/>
              <a:gd name="T68" fmla="*/ 2147483647 w 178"/>
              <a:gd name="T69" fmla="*/ 2147483647 h 2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8"/>
              <a:gd name="T106" fmla="*/ 0 h 205"/>
              <a:gd name="T107" fmla="*/ 178 w 178"/>
              <a:gd name="T108" fmla="*/ 205 h 20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8" h="205">
                <a:moveTo>
                  <a:pt x="127" y="137"/>
                </a:moveTo>
                <a:lnTo>
                  <a:pt x="127" y="137"/>
                </a:lnTo>
                <a:lnTo>
                  <a:pt x="128" y="138"/>
                </a:lnTo>
                <a:lnTo>
                  <a:pt x="129" y="139"/>
                </a:lnTo>
                <a:lnTo>
                  <a:pt x="130" y="143"/>
                </a:lnTo>
                <a:lnTo>
                  <a:pt x="129" y="148"/>
                </a:lnTo>
                <a:lnTo>
                  <a:pt x="125" y="154"/>
                </a:lnTo>
                <a:lnTo>
                  <a:pt x="115" y="163"/>
                </a:lnTo>
                <a:lnTo>
                  <a:pt x="99" y="174"/>
                </a:lnTo>
                <a:lnTo>
                  <a:pt x="74" y="186"/>
                </a:lnTo>
                <a:lnTo>
                  <a:pt x="61" y="193"/>
                </a:lnTo>
                <a:lnTo>
                  <a:pt x="48" y="198"/>
                </a:lnTo>
                <a:lnTo>
                  <a:pt x="37" y="202"/>
                </a:lnTo>
                <a:lnTo>
                  <a:pt x="28" y="204"/>
                </a:lnTo>
                <a:lnTo>
                  <a:pt x="20" y="205"/>
                </a:lnTo>
                <a:lnTo>
                  <a:pt x="13" y="205"/>
                </a:lnTo>
                <a:lnTo>
                  <a:pt x="8" y="203"/>
                </a:lnTo>
                <a:lnTo>
                  <a:pt x="4" y="199"/>
                </a:lnTo>
                <a:lnTo>
                  <a:pt x="1" y="193"/>
                </a:lnTo>
                <a:lnTo>
                  <a:pt x="0" y="186"/>
                </a:lnTo>
                <a:lnTo>
                  <a:pt x="1" y="177"/>
                </a:lnTo>
                <a:lnTo>
                  <a:pt x="2" y="165"/>
                </a:lnTo>
                <a:lnTo>
                  <a:pt x="6" y="151"/>
                </a:lnTo>
                <a:lnTo>
                  <a:pt x="10" y="136"/>
                </a:lnTo>
                <a:lnTo>
                  <a:pt x="17" y="117"/>
                </a:lnTo>
                <a:lnTo>
                  <a:pt x="25" y="97"/>
                </a:lnTo>
                <a:lnTo>
                  <a:pt x="34" y="76"/>
                </a:lnTo>
                <a:lnTo>
                  <a:pt x="42" y="60"/>
                </a:lnTo>
                <a:lnTo>
                  <a:pt x="50" y="47"/>
                </a:lnTo>
                <a:lnTo>
                  <a:pt x="59" y="37"/>
                </a:lnTo>
                <a:lnTo>
                  <a:pt x="67" y="29"/>
                </a:lnTo>
                <a:lnTo>
                  <a:pt x="74" y="23"/>
                </a:lnTo>
                <a:lnTo>
                  <a:pt x="81" y="19"/>
                </a:lnTo>
                <a:lnTo>
                  <a:pt x="88" y="18"/>
                </a:lnTo>
                <a:lnTo>
                  <a:pt x="95" y="17"/>
                </a:lnTo>
                <a:lnTo>
                  <a:pt x="100" y="18"/>
                </a:lnTo>
                <a:lnTo>
                  <a:pt x="105" y="19"/>
                </a:lnTo>
                <a:lnTo>
                  <a:pt x="109" y="21"/>
                </a:lnTo>
                <a:lnTo>
                  <a:pt x="112" y="23"/>
                </a:lnTo>
                <a:lnTo>
                  <a:pt x="115" y="25"/>
                </a:lnTo>
                <a:lnTo>
                  <a:pt x="116" y="26"/>
                </a:lnTo>
                <a:lnTo>
                  <a:pt x="117" y="26"/>
                </a:lnTo>
                <a:lnTo>
                  <a:pt x="118" y="24"/>
                </a:lnTo>
                <a:lnTo>
                  <a:pt x="120" y="19"/>
                </a:lnTo>
                <a:lnTo>
                  <a:pt x="125" y="12"/>
                </a:lnTo>
                <a:lnTo>
                  <a:pt x="130" y="6"/>
                </a:lnTo>
                <a:lnTo>
                  <a:pt x="137" y="2"/>
                </a:lnTo>
                <a:lnTo>
                  <a:pt x="144" y="0"/>
                </a:lnTo>
                <a:lnTo>
                  <a:pt x="150" y="5"/>
                </a:lnTo>
                <a:lnTo>
                  <a:pt x="157"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4" y="90"/>
                </a:lnTo>
                <a:lnTo>
                  <a:pt x="148" y="88"/>
                </a:lnTo>
                <a:lnTo>
                  <a:pt x="143" y="85"/>
                </a:lnTo>
                <a:lnTo>
                  <a:pt x="139" y="82"/>
                </a:lnTo>
              </a:path>
            </a:pathLst>
          </a:custGeom>
          <a:noFill/>
          <a:ln w="1588">
            <a:solidFill>
              <a:srgbClr val="000000"/>
            </a:solidFill>
            <a:round/>
            <a:headEnd/>
            <a:tailEnd/>
          </a:ln>
        </p:spPr>
        <p:txBody>
          <a:bodyPr/>
          <a:lstStyle/>
          <a:p>
            <a:endParaRPr lang="zh-CN" altLang="en-US"/>
          </a:p>
        </p:txBody>
      </p:sp>
      <p:sp>
        <p:nvSpPr>
          <p:cNvPr id="39975" name="Freeform 288"/>
          <p:cNvSpPr>
            <a:spLocks/>
          </p:cNvSpPr>
          <p:nvPr/>
        </p:nvSpPr>
        <p:spPr bwMode="auto">
          <a:xfrm>
            <a:off x="4533901" y="1864211"/>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0 h 21"/>
              <a:gd name="T18" fmla="*/ 2147483647 w 13"/>
              <a:gd name="T19" fmla="*/ 0 h 21"/>
              <a:gd name="T20" fmla="*/ 2147483647 w 13"/>
              <a:gd name="T21" fmla="*/ 2147483647 h 21"/>
              <a:gd name="T22" fmla="*/ 2147483647 w 13"/>
              <a:gd name="T23" fmla="*/ 2147483647 h 21"/>
              <a:gd name="T24" fmla="*/ 0 w 13"/>
              <a:gd name="T25" fmla="*/ 2147483647 h 21"/>
              <a:gd name="T26" fmla="*/ 0 w 13"/>
              <a:gd name="T27" fmla="*/ 2147483647 h 21"/>
              <a:gd name="T28" fmla="*/ 0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3" y="21"/>
                </a:moveTo>
                <a:lnTo>
                  <a:pt x="6" y="20"/>
                </a:lnTo>
                <a:lnTo>
                  <a:pt x="8" y="19"/>
                </a:lnTo>
                <a:lnTo>
                  <a:pt x="11" y="16"/>
                </a:lnTo>
                <a:lnTo>
                  <a:pt x="13" y="12"/>
                </a:lnTo>
                <a:lnTo>
                  <a:pt x="13" y="8"/>
                </a:lnTo>
                <a:lnTo>
                  <a:pt x="13" y="4"/>
                </a:lnTo>
                <a:lnTo>
                  <a:pt x="13" y="2"/>
                </a:lnTo>
                <a:lnTo>
                  <a:pt x="10" y="0"/>
                </a:lnTo>
                <a:lnTo>
                  <a:pt x="7" y="0"/>
                </a:lnTo>
                <a:lnTo>
                  <a:pt x="4" y="1"/>
                </a:lnTo>
                <a:lnTo>
                  <a:pt x="2" y="4"/>
                </a:lnTo>
                <a:lnTo>
                  <a:pt x="0" y="8"/>
                </a:lnTo>
                <a:lnTo>
                  <a:pt x="0" y="12"/>
                </a:lnTo>
                <a:lnTo>
                  <a:pt x="0" y="16"/>
                </a:lnTo>
                <a:lnTo>
                  <a:pt x="1" y="19"/>
                </a:lnTo>
                <a:lnTo>
                  <a:pt x="3" y="21"/>
                </a:lnTo>
                <a:close/>
              </a:path>
            </a:pathLst>
          </a:custGeom>
          <a:solidFill>
            <a:srgbClr val="000000"/>
          </a:solidFill>
          <a:ln w="9525">
            <a:noFill/>
            <a:round/>
            <a:headEnd/>
            <a:tailEnd/>
          </a:ln>
        </p:spPr>
        <p:txBody>
          <a:bodyPr/>
          <a:lstStyle/>
          <a:p>
            <a:endParaRPr lang="zh-CN" altLang="en-US"/>
          </a:p>
        </p:txBody>
      </p:sp>
      <p:sp>
        <p:nvSpPr>
          <p:cNvPr id="39976" name="Freeform 289"/>
          <p:cNvSpPr>
            <a:spLocks/>
          </p:cNvSpPr>
          <p:nvPr/>
        </p:nvSpPr>
        <p:spPr bwMode="auto">
          <a:xfrm>
            <a:off x="8545513" y="1864211"/>
            <a:ext cx="17462"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0 h 21"/>
              <a:gd name="T18" fmla="*/ 2147483647 w 13"/>
              <a:gd name="T19" fmla="*/ 0 h 21"/>
              <a:gd name="T20" fmla="*/ 2147483647 w 13"/>
              <a:gd name="T21" fmla="*/ 2147483647 h 21"/>
              <a:gd name="T22" fmla="*/ 2147483647 w 13"/>
              <a:gd name="T23" fmla="*/ 2147483647 h 21"/>
              <a:gd name="T24" fmla="*/ 0 w 13"/>
              <a:gd name="T25" fmla="*/ 2147483647 h 21"/>
              <a:gd name="T26" fmla="*/ 0 w 13"/>
              <a:gd name="T27" fmla="*/ 2147483647 h 21"/>
              <a:gd name="T28" fmla="*/ 0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2" y="21"/>
                </a:moveTo>
                <a:lnTo>
                  <a:pt x="5" y="20"/>
                </a:lnTo>
                <a:lnTo>
                  <a:pt x="8" y="19"/>
                </a:lnTo>
                <a:lnTo>
                  <a:pt x="11" y="16"/>
                </a:lnTo>
                <a:lnTo>
                  <a:pt x="12" y="12"/>
                </a:lnTo>
                <a:lnTo>
                  <a:pt x="13" y="8"/>
                </a:lnTo>
                <a:lnTo>
                  <a:pt x="13" y="4"/>
                </a:lnTo>
                <a:lnTo>
                  <a:pt x="12" y="2"/>
                </a:lnTo>
                <a:lnTo>
                  <a:pt x="10" y="0"/>
                </a:lnTo>
                <a:lnTo>
                  <a:pt x="7" y="0"/>
                </a:lnTo>
                <a:lnTo>
                  <a:pt x="4" y="1"/>
                </a:lnTo>
                <a:lnTo>
                  <a:pt x="2" y="4"/>
                </a:lnTo>
                <a:lnTo>
                  <a:pt x="0" y="8"/>
                </a:lnTo>
                <a:lnTo>
                  <a:pt x="0" y="12"/>
                </a:lnTo>
                <a:lnTo>
                  <a:pt x="0" y="16"/>
                </a:lnTo>
                <a:lnTo>
                  <a:pt x="1" y="19"/>
                </a:lnTo>
                <a:lnTo>
                  <a:pt x="2" y="21"/>
                </a:lnTo>
                <a:close/>
              </a:path>
            </a:pathLst>
          </a:custGeom>
          <a:solidFill>
            <a:srgbClr val="000000"/>
          </a:solidFill>
          <a:ln w="9525">
            <a:noFill/>
            <a:round/>
            <a:headEnd/>
            <a:tailEnd/>
          </a:ln>
        </p:spPr>
        <p:txBody>
          <a:bodyPr/>
          <a:lstStyle/>
          <a:p>
            <a:endParaRPr lang="zh-CN" altLang="en-US"/>
          </a:p>
        </p:txBody>
      </p:sp>
      <p:sp>
        <p:nvSpPr>
          <p:cNvPr id="39977" name="Freeform 290"/>
          <p:cNvSpPr>
            <a:spLocks/>
          </p:cNvSpPr>
          <p:nvPr/>
        </p:nvSpPr>
        <p:spPr bwMode="auto">
          <a:xfrm>
            <a:off x="4533901" y="1864211"/>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2147483647 h 21"/>
              <a:gd name="T20" fmla="*/ 2147483647 w 13"/>
              <a:gd name="T21" fmla="*/ 0 h 21"/>
              <a:gd name="T22" fmla="*/ 2147483647 w 13"/>
              <a:gd name="T23" fmla="*/ 0 h 21"/>
              <a:gd name="T24" fmla="*/ 2147483647 w 13"/>
              <a:gd name="T25" fmla="*/ 0 h 21"/>
              <a:gd name="T26" fmla="*/ 2147483647 w 13"/>
              <a:gd name="T27" fmla="*/ 2147483647 h 21"/>
              <a:gd name="T28" fmla="*/ 2147483647 w 13"/>
              <a:gd name="T29" fmla="*/ 2147483647 h 21"/>
              <a:gd name="T30" fmla="*/ 0 w 13"/>
              <a:gd name="T31" fmla="*/ 2147483647 h 21"/>
              <a:gd name="T32" fmla="*/ 0 w 13"/>
              <a:gd name="T33" fmla="*/ 2147483647 h 21"/>
              <a:gd name="T34" fmla="*/ 0 w 13"/>
              <a:gd name="T35" fmla="*/ 2147483647 h 21"/>
              <a:gd name="T36" fmla="*/ 0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3" y="21"/>
                </a:moveTo>
                <a:lnTo>
                  <a:pt x="3" y="21"/>
                </a:lnTo>
                <a:lnTo>
                  <a:pt x="6" y="20"/>
                </a:lnTo>
                <a:lnTo>
                  <a:pt x="8" y="19"/>
                </a:lnTo>
                <a:lnTo>
                  <a:pt x="11" y="16"/>
                </a:lnTo>
                <a:lnTo>
                  <a:pt x="13" y="12"/>
                </a:lnTo>
                <a:lnTo>
                  <a:pt x="13" y="8"/>
                </a:lnTo>
                <a:lnTo>
                  <a:pt x="13" y="4"/>
                </a:lnTo>
                <a:lnTo>
                  <a:pt x="13" y="2"/>
                </a:lnTo>
                <a:lnTo>
                  <a:pt x="10" y="0"/>
                </a:lnTo>
                <a:lnTo>
                  <a:pt x="7" y="0"/>
                </a:lnTo>
                <a:lnTo>
                  <a:pt x="4" y="1"/>
                </a:lnTo>
                <a:lnTo>
                  <a:pt x="2" y="4"/>
                </a:lnTo>
                <a:lnTo>
                  <a:pt x="0" y="8"/>
                </a:lnTo>
                <a:lnTo>
                  <a:pt x="0" y="12"/>
                </a:lnTo>
                <a:lnTo>
                  <a:pt x="0" y="16"/>
                </a:lnTo>
                <a:lnTo>
                  <a:pt x="1" y="19"/>
                </a:lnTo>
                <a:lnTo>
                  <a:pt x="3" y="21"/>
                </a:lnTo>
                <a:close/>
              </a:path>
            </a:pathLst>
          </a:custGeom>
          <a:noFill/>
          <a:ln w="1588">
            <a:solidFill>
              <a:srgbClr val="000000"/>
            </a:solidFill>
            <a:round/>
            <a:headEnd/>
            <a:tailEnd/>
          </a:ln>
        </p:spPr>
        <p:txBody>
          <a:bodyPr/>
          <a:lstStyle/>
          <a:p>
            <a:endParaRPr lang="zh-CN" altLang="en-US"/>
          </a:p>
        </p:txBody>
      </p:sp>
      <p:sp>
        <p:nvSpPr>
          <p:cNvPr id="39978" name="Freeform 291"/>
          <p:cNvSpPr>
            <a:spLocks/>
          </p:cNvSpPr>
          <p:nvPr/>
        </p:nvSpPr>
        <p:spPr bwMode="auto">
          <a:xfrm>
            <a:off x="8545513" y="1864211"/>
            <a:ext cx="17462"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2147483647 h 21"/>
              <a:gd name="T20" fmla="*/ 2147483647 w 13"/>
              <a:gd name="T21" fmla="*/ 0 h 21"/>
              <a:gd name="T22" fmla="*/ 2147483647 w 13"/>
              <a:gd name="T23" fmla="*/ 0 h 21"/>
              <a:gd name="T24" fmla="*/ 2147483647 w 13"/>
              <a:gd name="T25" fmla="*/ 0 h 21"/>
              <a:gd name="T26" fmla="*/ 2147483647 w 13"/>
              <a:gd name="T27" fmla="*/ 2147483647 h 21"/>
              <a:gd name="T28" fmla="*/ 2147483647 w 13"/>
              <a:gd name="T29" fmla="*/ 2147483647 h 21"/>
              <a:gd name="T30" fmla="*/ 0 w 13"/>
              <a:gd name="T31" fmla="*/ 2147483647 h 21"/>
              <a:gd name="T32" fmla="*/ 0 w 13"/>
              <a:gd name="T33" fmla="*/ 2147483647 h 21"/>
              <a:gd name="T34" fmla="*/ 0 w 13"/>
              <a:gd name="T35" fmla="*/ 2147483647 h 21"/>
              <a:gd name="T36" fmla="*/ 0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2" y="21"/>
                </a:moveTo>
                <a:lnTo>
                  <a:pt x="2" y="21"/>
                </a:lnTo>
                <a:lnTo>
                  <a:pt x="5" y="20"/>
                </a:lnTo>
                <a:lnTo>
                  <a:pt x="8" y="19"/>
                </a:lnTo>
                <a:lnTo>
                  <a:pt x="11" y="16"/>
                </a:lnTo>
                <a:lnTo>
                  <a:pt x="12" y="12"/>
                </a:lnTo>
                <a:lnTo>
                  <a:pt x="13" y="8"/>
                </a:lnTo>
                <a:lnTo>
                  <a:pt x="13" y="4"/>
                </a:lnTo>
                <a:lnTo>
                  <a:pt x="12" y="2"/>
                </a:lnTo>
                <a:lnTo>
                  <a:pt x="10" y="0"/>
                </a:lnTo>
                <a:lnTo>
                  <a:pt x="7" y="0"/>
                </a:lnTo>
                <a:lnTo>
                  <a:pt x="4" y="1"/>
                </a:lnTo>
                <a:lnTo>
                  <a:pt x="2" y="4"/>
                </a:lnTo>
                <a:lnTo>
                  <a:pt x="0" y="8"/>
                </a:lnTo>
                <a:lnTo>
                  <a:pt x="0" y="12"/>
                </a:lnTo>
                <a:lnTo>
                  <a:pt x="0" y="16"/>
                </a:lnTo>
                <a:lnTo>
                  <a:pt x="1" y="19"/>
                </a:lnTo>
                <a:lnTo>
                  <a:pt x="2" y="21"/>
                </a:lnTo>
                <a:close/>
              </a:path>
            </a:pathLst>
          </a:custGeom>
          <a:noFill/>
          <a:ln w="1588">
            <a:solidFill>
              <a:srgbClr val="000000"/>
            </a:solidFill>
            <a:round/>
            <a:headEnd/>
            <a:tailEnd/>
          </a:ln>
        </p:spPr>
        <p:txBody>
          <a:bodyPr/>
          <a:lstStyle/>
          <a:p>
            <a:endParaRPr lang="zh-CN" altLang="en-US"/>
          </a:p>
        </p:txBody>
      </p:sp>
      <p:sp>
        <p:nvSpPr>
          <p:cNvPr id="39979" name="Freeform 292"/>
          <p:cNvSpPr>
            <a:spLocks/>
          </p:cNvSpPr>
          <p:nvPr/>
        </p:nvSpPr>
        <p:spPr bwMode="auto">
          <a:xfrm>
            <a:off x="4565652" y="1858044"/>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0 h 21"/>
              <a:gd name="T16" fmla="*/ 2147483647 w 13"/>
              <a:gd name="T17" fmla="*/ 0 h 21"/>
              <a:gd name="T18" fmla="*/ 2147483647 w 13"/>
              <a:gd name="T19" fmla="*/ 2147483647 h 21"/>
              <a:gd name="T20" fmla="*/ 2147483647 w 13"/>
              <a:gd name="T21" fmla="*/ 2147483647 h 21"/>
              <a:gd name="T22" fmla="*/ 0 w 13"/>
              <a:gd name="T23" fmla="*/ 2147483647 h 21"/>
              <a:gd name="T24" fmla="*/ 0 w 13"/>
              <a:gd name="T25" fmla="*/ 2147483647 h 21"/>
              <a:gd name="T26" fmla="*/ 2147483647 w 13"/>
              <a:gd name="T27" fmla="*/ 2147483647 h 21"/>
              <a:gd name="T28" fmla="*/ 2147483647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9" y="21"/>
                </a:moveTo>
                <a:lnTo>
                  <a:pt x="11" y="20"/>
                </a:lnTo>
                <a:lnTo>
                  <a:pt x="13" y="17"/>
                </a:lnTo>
                <a:lnTo>
                  <a:pt x="13" y="14"/>
                </a:lnTo>
                <a:lnTo>
                  <a:pt x="13" y="10"/>
                </a:lnTo>
                <a:lnTo>
                  <a:pt x="12" y="6"/>
                </a:lnTo>
                <a:lnTo>
                  <a:pt x="9" y="2"/>
                </a:lnTo>
                <a:lnTo>
                  <a:pt x="7" y="0"/>
                </a:lnTo>
                <a:lnTo>
                  <a:pt x="4" y="0"/>
                </a:lnTo>
                <a:lnTo>
                  <a:pt x="2" y="2"/>
                </a:lnTo>
                <a:lnTo>
                  <a:pt x="1" y="4"/>
                </a:lnTo>
                <a:lnTo>
                  <a:pt x="0" y="8"/>
                </a:lnTo>
                <a:lnTo>
                  <a:pt x="0" y="12"/>
                </a:lnTo>
                <a:lnTo>
                  <a:pt x="1" y="16"/>
                </a:lnTo>
                <a:lnTo>
                  <a:pt x="4" y="19"/>
                </a:lnTo>
                <a:lnTo>
                  <a:pt x="6" y="21"/>
                </a:lnTo>
                <a:lnTo>
                  <a:pt x="9" y="21"/>
                </a:lnTo>
                <a:close/>
              </a:path>
            </a:pathLst>
          </a:custGeom>
          <a:solidFill>
            <a:srgbClr val="000000"/>
          </a:solidFill>
          <a:ln w="9525">
            <a:noFill/>
            <a:round/>
            <a:headEnd/>
            <a:tailEnd/>
          </a:ln>
        </p:spPr>
        <p:txBody>
          <a:bodyPr/>
          <a:lstStyle/>
          <a:p>
            <a:endParaRPr lang="zh-CN" altLang="en-US"/>
          </a:p>
        </p:txBody>
      </p:sp>
      <p:sp>
        <p:nvSpPr>
          <p:cNvPr id="39980" name="Freeform 293"/>
          <p:cNvSpPr>
            <a:spLocks/>
          </p:cNvSpPr>
          <p:nvPr/>
        </p:nvSpPr>
        <p:spPr bwMode="auto">
          <a:xfrm>
            <a:off x="8577264" y="1858044"/>
            <a:ext cx="15875" cy="32374"/>
          </a:xfrm>
          <a:custGeom>
            <a:avLst/>
            <a:gdLst>
              <a:gd name="T0" fmla="*/ 2147483647 w 14"/>
              <a:gd name="T1" fmla="*/ 2147483647 h 21"/>
              <a:gd name="T2" fmla="*/ 2147483647 w 14"/>
              <a:gd name="T3" fmla="*/ 2147483647 h 21"/>
              <a:gd name="T4" fmla="*/ 2147483647 w 14"/>
              <a:gd name="T5" fmla="*/ 2147483647 h 21"/>
              <a:gd name="T6" fmla="*/ 2147483647 w 14"/>
              <a:gd name="T7" fmla="*/ 2147483647 h 21"/>
              <a:gd name="T8" fmla="*/ 2147483647 w 14"/>
              <a:gd name="T9" fmla="*/ 2147483647 h 21"/>
              <a:gd name="T10" fmla="*/ 2147483647 w 14"/>
              <a:gd name="T11" fmla="*/ 2147483647 h 21"/>
              <a:gd name="T12" fmla="*/ 2147483647 w 14"/>
              <a:gd name="T13" fmla="*/ 2147483647 h 21"/>
              <a:gd name="T14" fmla="*/ 2147483647 w 14"/>
              <a:gd name="T15" fmla="*/ 0 h 21"/>
              <a:gd name="T16" fmla="*/ 2147483647 w 14"/>
              <a:gd name="T17" fmla="*/ 0 h 21"/>
              <a:gd name="T18" fmla="*/ 2147483647 w 14"/>
              <a:gd name="T19" fmla="*/ 2147483647 h 21"/>
              <a:gd name="T20" fmla="*/ 2147483647 w 14"/>
              <a:gd name="T21" fmla="*/ 2147483647 h 21"/>
              <a:gd name="T22" fmla="*/ 0 w 14"/>
              <a:gd name="T23" fmla="*/ 2147483647 h 21"/>
              <a:gd name="T24" fmla="*/ 2147483647 w 14"/>
              <a:gd name="T25" fmla="*/ 2147483647 h 21"/>
              <a:gd name="T26" fmla="*/ 2147483647 w 14"/>
              <a:gd name="T27" fmla="*/ 2147483647 h 21"/>
              <a:gd name="T28" fmla="*/ 2147483647 w 14"/>
              <a:gd name="T29" fmla="*/ 2147483647 h 21"/>
              <a:gd name="T30" fmla="*/ 2147483647 w 14"/>
              <a:gd name="T31" fmla="*/ 2147483647 h 21"/>
              <a:gd name="T32" fmla="*/ 2147483647 w 14"/>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21"/>
              <a:gd name="T53" fmla="*/ 14 w 1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21">
                <a:moveTo>
                  <a:pt x="10" y="21"/>
                </a:moveTo>
                <a:lnTo>
                  <a:pt x="12" y="20"/>
                </a:lnTo>
                <a:lnTo>
                  <a:pt x="14" y="17"/>
                </a:lnTo>
                <a:lnTo>
                  <a:pt x="14" y="14"/>
                </a:lnTo>
                <a:lnTo>
                  <a:pt x="14" y="10"/>
                </a:lnTo>
                <a:lnTo>
                  <a:pt x="12" y="6"/>
                </a:lnTo>
                <a:lnTo>
                  <a:pt x="10" y="2"/>
                </a:lnTo>
                <a:lnTo>
                  <a:pt x="8" y="0"/>
                </a:lnTo>
                <a:lnTo>
                  <a:pt x="5" y="0"/>
                </a:lnTo>
                <a:lnTo>
                  <a:pt x="3" y="2"/>
                </a:lnTo>
                <a:lnTo>
                  <a:pt x="2" y="4"/>
                </a:lnTo>
                <a:lnTo>
                  <a:pt x="0" y="8"/>
                </a:lnTo>
                <a:lnTo>
                  <a:pt x="1" y="12"/>
                </a:lnTo>
                <a:lnTo>
                  <a:pt x="2" y="16"/>
                </a:lnTo>
                <a:lnTo>
                  <a:pt x="4" y="19"/>
                </a:lnTo>
                <a:lnTo>
                  <a:pt x="7" y="21"/>
                </a:lnTo>
                <a:lnTo>
                  <a:pt x="10" y="21"/>
                </a:lnTo>
                <a:close/>
              </a:path>
            </a:pathLst>
          </a:custGeom>
          <a:solidFill>
            <a:srgbClr val="000000"/>
          </a:solidFill>
          <a:ln w="9525">
            <a:noFill/>
            <a:round/>
            <a:headEnd/>
            <a:tailEnd/>
          </a:ln>
        </p:spPr>
        <p:txBody>
          <a:bodyPr/>
          <a:lstStyle/>
          <a:p>
            <a:endParaRPr lang="zh-CN" altLang="en-US"/>
          </a:p>
        </p:txBody>
      </p:sp>
      <p:sp>
        <p:nvSpPr>
          <p:cNvPr id="39981" name="Freeform 294"/>
          <p:cNvSpPr>
            <a:spLocks/>
          </p:cNvSpPr>
          <p:nvPr/>
        </p:nvSpPr>
        <p:spPr bwMode="auto">
          <a:xfrm>
            <a:off x="4565652" y="1858044"/>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0 h 21"/>
              <a:gd name="T20" fmla="*/ 2147483647 w 13"/>
              <a:gd name="T21" fmla="*/ 0 h 21"/>
              <a:gd name="T22" fmla="*/ 2147483647 w 13"/>
              <a:gd name="T23" fmla="*/ 0 h 21"/>
              <a:gd name="T24" fmla="*/ 2147483647 w 13"/>
              <a:gd name="T25" fmla="*/ 2147483647 h 21"/>
              <a:gd name="T26" fmla="*/ 2147483647 w 13"/>
              <a:gd name="T27" fmla="*/ 2147483647 h 21"/>
              <a:gd name="T28" fmla="*/ 0 w 13"/>
              <a:gd name="T29" fmla="*/ 2147483647 h 21"/>
              <a:gd name="T30" fmla="*/ 0 w 13"/>
              <a:gd name="T31" fmla="*/ 2147483647 h 21"/>
              <a:gd name="T32" fmla="*/ 0 w 13"/>
              <a:gd name="T33" fmla="*/ 2147483647 h 21"/>
              <a:gd name="T34" fmla="*/ 2147483647 w 13"/>
              <a:gd name="T35" fmla="*/ 2147483647 h 21"/>
              <a:gd name="T36" fmla="*/ 2147483647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9" y="21"/>
                </a:moveTo>
                <a:lnTo>
                  <a:pt x="9" y="21"/>
                </a:lnTo>
                <a:lnTo>
                  <a:pt x="11" y="20"/>
                </a:lnTo>
                <a:lnTo>
                  <a:pt x="13" y="17"/>
                </a:lnTo>
                <a:lnTo>
                  <a:pt x="13" y="14"/>
                </a:lnTo>
                <a:lnTo>
                  <a:pt x="13" y="10"/>
                </a:lnTo>
                <a:lnTo>
                  <a:pt x="12" y="6"/>
                </a:lnTo>
                <a:lnTo>
                  <a:pt x="9" y="2"/>
                </a:lnTo>
                <a:lnTo>
                  <a:pt x="7" y="0"/>
                </a:lnTo>
                <a:lnTo>
                  <a:pt x="4" y="0"/>
                </a:lnTo>
                <a:lnTo>
                  <a:pt x="2" y="2"/>
                </a:lnTo>
                <a:lnTo>
                  <a:pt x="1" y="4"/>
                </a:lnTo>
                <a:lnTo>
                  <a:pt x="0" y="8"/>
                </a:lnTo>
                <a:lnTo>
                  <a:pt x="0" y="12"/>
                </a:lnTo>
                <a:lnTo>
                  <a:pt x="1" y="16"/>
                </a:lnTo>
                <a:lnTo>
                  <a:pt x="4" y="19"/>
                </a:lnTo>
                <a:lnTo>
                  <a:pt x="6" y="21"/>
                </a:lnTo>
                <a:lnTo>
                  <a:pt x="9" y="21"/>
                </a:lnTo>
                <a:close/>
              </a:path>
            </a:pathLst>
          </a:custGeom>
          <a:noFill/>
          <a:ln w="1588">
            <a:solidFill>
              <a:srgbClr val="000000"/>
            </a:solidFill>
            <a:round/>
            <a:headEnd/>
            <a:tailEnd/>
          </a:ln>
        </p:spPr>
        <p:txBody>
          <a:bodyPr/>
          <a:lstStyle/>
          <a:p>
            <a:endParaRPr lang="zh-CN" altLang="en-US"/>
          </a:p>
        </p:txBody>
      </p:sp>
      <p:sp>
        <p:nvSpPr>
          <p:cNvPr id="39982" name="Freeform 295"/>
          <p:cNvSpPr>
            <a:spLocks/>
          </p:cNvSpPr>
          <p:nvPr/>
        </p:nvSpPr>
        <p:spPr bwMode="auto">
          <a:xfrm>
            <a:off x="8577264" y="1858044"/>
            <a:ext cx="15875" cy="32374"/>
          </a:xfrm>
          <a:custGeom>
            <a:avLst/>
            <a:gdLst>
              <a:gd name="T0" fmla="*/ 2147483647 w 14"/>
              <a:gd name="T1" fmla="*/ 2147483647 h 21"/>
              <a:gd name="T2" fmla="*/ 2147483647 w 14"/>
              <a:gd name="T3" fmla="*/ 2147483647 h 21"/>
              <a:gd name="T4" fmla="*/ 2147483647 w 14"/>
              <a:gd name="T5" fmla="*/ 2147483647 h 21"/>
              <a:gd name="T6" fmla="*/ 2147483647 w 14"/>
              <a:gd name="T7" fmla="*/ 2147483647 h 21"/>
              <a:gd name="T8" fmla="*/ 2147483647 w 14"/>
              <a:gd name="T9" fmla="*/ 2147483647 h 21"/>
              <a:gd name="T10" fmla="*/ 2147483647 w 14"/>
              <a:gd name="T11" fmla="*/ 2147483647 h 21"/>
              <a:gd name="T12" fmla="*/ 2147483647 w 14"/>
              <a:gd name="T13" fmla="*/ 2147483647 h 21"/>
              <a:gd name="T14" fmla="*/ 2147483647 w 14"/>
              <a:gd name="T15" fmla="*/ 2147483647 h 21"/>
              <a:gd name="T16" fmla="*/ 2147483647 w 14"/>
              <a:gd name="T17" fmla="*/ 2147483647 h 21"/>
              <a:gd name="T18" fmla="*/ 2147483647 w 14"/>
              <a:gd name="T19" fmla="*/ 0 h 21"/>
              <a:gd name="T20" fmla="*/ 2147483647 w 14"/>
              <a:gd name="T21" fmla="*/ 0 h 21"/>
              <a:gd name="T22" fmla="*/ 2147483647 w 14"/>
              <a:gd name="T23" fmla="*/ 0 h 21"/>
              <a:gd name="T24" fmla="*/ 2147483647 w 14"/>
              <a:gd name="T25" fmla="*/ 2147483647 h 21"/>
              <a:gd name="T26" fmla="*/ 2147483647 w 14"/>
              <a:gd name="T27" fmla="*/ 2147483647 h 21"/>
              <a:gd name="T28" fmla="*/ 0 w 14"/>
              <a:gd name="T29" fmla="*/ 2147483647 h 21"/>
              <a:gd name="T30" fmla="*/ 2147483647 w 14"/>
              <a:gd name="T31" fmla="*/ 2147483647 h 21"/>
              <a:gd name="T32" fmla="*/ 2147483647 w 14"/>
              <a:gd name="T33" fmla="*/ 2147483647 h 21"/>
              <a:gd name="T34" fmla="*/ 2147483647 w 14"/>
              <a:gd name="T35" fmla="*/ 2147483647 h 21"/>
              <a:gd name="T36" fmla="*/ 2147483647 w 14"/>
              <a:gd name="T37" fmla="*/ 2147483647 h 21"/>
              <a:gd name="T38" fmla="*/ 2147483647 w 14"/>
              <a:gd name="T39" fmla="*/ 2147483647 h 21"/>
              <a:gd name="T40" fmla="*/ 2147483647 w 14"/>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21"/>
              <a:gd name="T65" fmla="*/ 14 w 14"/>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21">
                <a:moveTo>
                  <a:pt x="10" y="21"/>
                </a:moveTo>
                <a:lnTo>
                  <a:pt x="10" y="21"/>
                </a:lnTo>
                <a:lnTo>
                  <a:pt x="12" y="20"/>
                </a:lnTo>
                <a:lnTo>
                  <a:pt x="14" y="17"/>
                </a:lnTo>
                <a:lnTo>
                  <a:pt x="14" y="14"/>
                </a:lnTo>
                <a:lnTo>
                  <a:pt x="14" y="10"/>
                </a:lnTo>
                <a:lnTo>
                  <a:pt x="12" y="6"/>
                </a:lnTo>
                <a:lnTo>
                  <a:pt x="10" y="2"/>
                </a:lnTo>
                <a:lnTo>
                  <a:pt x="8" y="0"/>
                </a:lnTo>
                <a:lnTo>
                  <a:pt x="5" y="0"/>
                </a:lnTo>
                <a:lnTo>
                  <a:pt x="3" y="2"/>
                </a:lnTo>
                <a:lnTo>
                  <a:pt x="2" y="4"/>
                </a:lnTo>
                <a:lnTo>
                  <a:pt x="0" y="8"/>
                </a:lnTo>
                <a:lnTo>
                  <a:pt x="1" y="12"/>
                </a:lnTo>
                <a:lnTo>
                  <a:pt x="2" y="16"/>
                </a:lnTo>
                <a:lnTo>
                  <a:pt x="4" y="19"/>
                </a:lnTo>
                <a:lnTo>
                  <a:pt x="7" y="21"/>
                </a:lnTo>
                <a:lnTo>
                  <a:pt x="10" y="21"/>
                </a:lnTo>
                <a:close/>
              </a:path>
            </a:pathLst>
          </a:custGeom>
          <a:noFill/>
          <a:ln w="1588">
            <a:solidFill>
              <a:srgbClr val="000000"/>
            </a:solidFill>
            <a:round/>
            <a:headEnd/>
            <a:tailEnd/>
          </a:ln>
        </p:spPr>
        <p:txBody>
          <a:bodyPr/>
          <a:lstStyle/>
          <a:p>
            <a:endParaRPr lang="zh-CN" altLang="en-US"/>
          </a:p>
        </p:txBody>
      </p:sp>
      <p:sp>
        <p:nvSpPr>
          <p:cNvPr id="39983" name="Freeform 296"/>
          <p:cNvSpPr>
            <a:spLocks/>
          </p:cNvSpPr>
          <p:nvPr/>
        </p:nvSpPr>
        <p:spPr bwMode="auto">
          <a:xfrm>
            <a:off x="4368802" y="2023002"/>
            <a:ext cx="92075" cy="117167"/>
          </a:xfrm>
          <a:custGeom>
            <a:avLst/>
            <a:gdLst>
              <a:gd name="T0" fmla="*/ 2147483647 w 73"/>
              <a:gd name="T1" fmla="*/ 0 h 76"/>
              <a:gd name="T2" fmla="*/ 2147483647 w 73"/>
              <a:gd name="T3" fmla="*/ 0 h 76"/>
              <a:gd name="T4" fmla="*/ 2147483647 w 73"/>
              <a:gd name="T5" fmla="*/ 2147483647 h 76"/>
              <a:gd name="T6" fmla="*/ 2147483647 w 73"/>
              <a:gd name="T7" fmla="*/ 2147483647 h 76"/>
              <a:gd name="T8" fmla="*/ 2147483647 w 73"/>
              <a:gd name="T9" fmla="*/ 2147483647 h 76"/>
              <a:gd name="T10" fmla="*/ 2147483647 w 73"/>
              <a:gd name="T11" fmla="*/ 2147483647 h 76"/>
              <a:gd name="T12" fmla="*/ 2147483647 w 73"/>
              <a:gd name="T13" fmla="*/ 2147483647 h 76"/>
              <a:gd name="T14" fmla="*/ 2147483647 w 73"/>
              <a:gd name="T15" fmla="*/ 2147483647 h 76"/>
              <a:gd name="T16" fmla="*/ 0 w 73"/>
              <a:gd name="T17" fmla="*/ 2147483647 h 76"/>
              <a:gd name="T18" fmla="*/ 0 w 73"/>
              <a:gd name="T19" fmla="*/ 2147483647 h 76"/>
              <a:gd name="T20" fmla="*/ 2147483647 w 73"/>
              <a:gd name="T21" fmla="*/ 2147483647 h 76"/>
              <a:gd name="T22" fmla="*/ 2147483647 w 73"/>
              <a:gd name="T23" fmla="*/ 2147483647 h 76"/>
              <a:gd name="T24" fmla="*/ 2147483647 w 73"/>
              <a:gd name="T25" fmla="*/ 2147483647 h 76"/>
              <a:gd name="T26" fmla="*/ 2147483647 w 73"/>
              <a:gd name="T27" fmla="*/ 2147483647 h 76"/>
              <a:gd name="T28" fmla="*/ 2147483647 w 73"/>
              <a:gd name="T29" fmla="*/ 2147483647 h 76"/>
              <a:gd name="T30" fmla="*/ 2147483647 w 73"/>
              <a:gd name="T31" fmla="*/ 2147483647 h 76"/>
              <a:gd name="T32" fmla="*/ 2147483647 w 73"/>
              <a:gd name="T33" fmla="*/ 2147483647 h 76"/>
              <a:gd name="T34" fmla="*/ 2147483647 w 73"/>
              <a:gd name="T35" fmla="*/ 2147483647 h 7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76"/>
              <a:gd name="T56" fmla="*/ 73 w 73"/>
              <a:gd name="T57" fmla="*/ 76 h 7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76">
                <a:moveTo>
                  <a:pt x="11" y="0"/>
                </a:moveTo>
                <a:lnTo>
                  <a:pt x="11" y="0"/>
                </a:lnTo>
                <a:lnTo>
                  <a:pt x="10" y="2"/>
                </a:lnTo>
                <a:lnTo>
                  <a:pt x="9" y="5"/>
                </a:lnTo>
                <a:lnTo>
                  <a:pt x="7" y="10"/>
                </a:lnTo>
                <a:lnTo>
                  <a:pt x="5" y="16"/>
                </a:lnTo>
                <a:lnTo>
                  <a:pt x="3" y="24"/>
                </a:lnTo>
                <a:lnTo>
                  <a:pt x="1" y="32"/>
                </a:lnTo>
                <a:lnTo>
                  <a:pt x="0" y="40"/>
                </a:lnTo>
                <a:lnTo>
                  <a:pt x="0" y="48"/>
                </a:lnTo>
                <a:lnTo>
                  <a:pt x="1" y="56"/>
                </a:lnTo>
                <a:lnTo>
                  <a:pt x="4" y="63"/>
                </a:lnTo>
                <a:lnTo>
                  <a:pt x="9" y="69"/>
                </a:lnTo>
                <a:lnTo>
                  <a:pt x="16" y="73"/>
                </a:lnTo>
                <a:lnTo>
                  <a:pt x="25" y="75"/>
                </a:lnTo>
                <a:lnTo>
                  <a:pt x="38" y="76"/>
                </a:lnTo>
                <a:lnTo>
                  <a:pt x="54" y="73"/>
                </a:lnTo>
                <a:lnTo>
                  <a:pt x="73" y="68"/>
                </a:lnTo>
              </a:path>
            </a:pathLst>
          </a:custGeom>
          <a:noFill/>
          <a:ln w="1588">
            <a:solidFill>
              <a:srgbClr val="000000"/>
            </a:solidFill>
            <a:round/>
            <a:headEnd/>
            <a:tailEnd/>
          </a:ln>
        </p:spPr>
        <p:txBody>
          <a:bodyPr/>
          <a:lstStyle/>
          <a:p>
            <a:endParaRPr lang="zh-CN" altLang="en-US"/>
          </a:p>
        </p:txBody>
      </p:sp>
      <p:sp>
        <p:nvSpPr>
          <p:cNvPr id="39984" name="Freeform 297"/>
          <p:cNvSpPr>
            <a:spLocks/>
          </p:cNvSpPr>
          <p:nvPr/>
        </p:nvSpPr>
        <p:spPr bwMode="auto">
          <a:xfrm>
            <a:off x="8382000" y="2023002"/>
            <a:ext cx="90488" cy="117167"/>
          </a:xfrm>
          <a:custGeom>
            <a:avLst/>
            <a:gdLst>
              <a:gd name="T0" fmla="*/ 2147483647 w 72"/>
              <a:gd name="T1" fmla="*/ 0 h 76"/>
              <a:gd name="T2" fmla="*/ 2147483647 w 72"/>
              <a:gd name="T3" fmla="*/ 0 h 76"/>
              <a:gd name="T4" fmla="*/ 2147483647 w 72"/>
              <a:gd name="T5" fmla="*/ 2147483647 h 76"/>
              <a:gd name="T6" fmla="*/ 2147483647 w 72"/>
              <a:gd name="T7" fmla="*/ 2147483647 h 76"/>
              <a:gd name="T8" fmla="*/ 2147483647 w 72"/>
              <a:gd name="T9" fmla="*/ 2147483647 h 76"/>
              <a:gd name="T10" fmla="*/ 2147483647 w 72"/>
              <a:gd name="T11" fmla="*/ 2147483647 h 76"/>
              <a:gd name="T12" fmla="*/ 2147483647 w 72"/>
              <a:gd name="T13" fmla="*/ 2147483647 h 76"/>
              <a:gd name="T14" fmla="*/ 2147483647 w 72"/>
              <a:gd name="T15" fmla="*/ 2147483647 h 76"/>
              <a:gd name="T16" fmla="*/ 0 w 72"/>
              <a:gd name="T17" fmla="*/ 2147483647 h 76"/>
              <a:gd name="T18" fmla="*/ 0 w 72"/>
              <a:gd name="T19" fmla="*/ 2147483647 h 76"/>
              <a:gd name="T20" fmla="*/ 2147483647 w 72"/>
              <a:gd name="T21" fmla="*/ 2147483647 h 76"/>
              <a:gd name="T22" fmla="*/ 2147483647 w 72"/>
              <a:gd name="T23" fmla="*/ 2147483647 h 76"/>
              <a:gd name="T24" fmla="*/ 2147483647 w 72"/>
              <a:gd name="T25" fmla="*/ 2147483647 h 76"/>
              <a:gd name="T26" fmla="*/ 2147483647 w 72"/>
              <a:gd name="T27" fmla="*/ 2147483647 h 76"/>
              <a:gd name="T28" fmla="*/ 2147483647 w 72"/>
              <a:gd name="T29" fmla="*/ 2147483647 h 76"/>
              <a:gd name="T30" fmla="*/ 2147483647 w 72"/>
              <a:gd name="T31" fmla="*/ 2147483647 h 76"/>
              <a:gd name="T32" fmla="*/ 2147483647 w 72"/>
              <a:gd name="T33" fmla="*/ 2147483647 h 76"/>
              <a:gd name="T34" fmla="*/ 2147483647 w 72"/>
              <a:gd name="T35" fmla="*/ 2147483647 h 7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76"/>
              <a:gd name="T56" fmla="*/ 72 w 72"/>
              <a:gd name="T57" fmla="*/ 76 h 7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76">
                <a:moveTo>
                  <a:pt x="11" y="0"/>
                </a:moveTo>
                <a:lnTo>
                  <a:pt x="11" y="0"/>
                </a:lnTo>
                <a:lnTo>
                  <a:pt x="10" y="2"/>
                </a:lnTo>
                <a:lnTo>
                  <a:pt x="9" y="5"/>
                </a:lnTo>
                <a:lnTo>
                  <a:pt x="7" y="10"/>
                </a:lnTo>
                <a:lnTo>
                  <a:pt x="5" y="16"/>
                </a:lnTo>
                <a:lnTo>
                  <a:pt x="3" y="24"/>
                </a:lnTo>
                <a:lnTo>
                  <a:pt x="1" y="32"/>
                </a:lnTo>
                <a:lnTo>
                  <a:pt x="0" y="40"/>
                </a:lnTo>
                <a:lnTo>
                  <a:pt x="0" y="48"/>
                </a:lnTo>
                <a:lnTo>
                  <a:pt x="1" y="56"/>
                </a:lnTo>
                <a:lnTo>
                  <a:pt x="4" y="63"/>
                </a:lnTo>
                <a:lnTo>
                  <a:pt x="9" y="69"/>
                </a:lnTo>
                <a:lnTo>
                  <a:pt x="16" y="73"/>
                </a:lnTo>
                <a:lnTo>
                  <a:pt x="25" y="75"/>
                </a:lnTo>
                <a:lnTo>
                  <a:pt x="38" y="76"/>
                </a:lnTo>
                <a:lnTo>
                  <a:pt x="53" y="73"/>
                </a:lnTo>
                <a:lnTo>
                  <a:pt x="72" y="68"/>
                </a:lnTo>
              </a:path>
            </a:pathLst>
          </a:custGeom>
          <a:noFill/>
          <a:ln w="1588">
            <a:solidFill>
              <a:srgbClr val="000000"/>
            </a:solidFill>
            <a:round/>
            <a:headEnd/>
            <a:tailEnd/>
          </a:ln>
        </p:spPr>
        <p:txBody>
          <a:bodyPr/>
          <a:lstStyle/>
          <a:p>
            <a:endParaRPr lang="zh-CN" altLang="en-US"/>
          </a:p>
        </p:txBody>
      </p:sp>
      <p:sp>
        <p:nvSpPr>
          <p:cNvPr id="39985" name="Freeform 298"/>
          <p:cNvSpPr>
            <a:spLocks/>
          </p:cNvSpPr>
          <p:nvPr/>
        </p:nvSpPr>
        <p:spPr bwMode="auto">
          <a:xfrm>
            <a:off x="4433890" y="1776335"/>
            <a:ext cx="60325" cy="75542"/>
          </a:xfrm>
          <a:custGeom>
            <a:avLst/>
            <a:gdLst>
              <a:gd name="T0" fmla="*/ 2147483647 w 49"/>
              <a:gd name="T1" fmla="*/ 2147483647 h 49"/>
              <a:gd name="T2" fmla="*/ 0 w 49"/>
              <a:gd name="T3" fmla="*/ 2147483647 h 49"/>
              <a:gd name="T4" fmla="*/ 2147483647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0 h 49"/>
              <a:gd name="T20" fmla="*/ 2147483647 w 49"/>
              <a:gd name="T21" fmla="*/ 2147483647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49"/>
              <a:gd name="T59" fmla="*/ 49 w 49"/>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1" y="38"/>
                </a:lnTo>
                <a:lnTo>
                  <a:pt x="16" y="44"/>
                </a:lnTo>
                <a:lnTo>
                  <a:pt x="12" y="49"/>
                </a:lnTo>
                <a:close/>
              </a:path>
            </a:pathLst>
          </a:custGeom>
          <a:solidFill>
            <a:srgbClr val="FFFFFF"/>
          </a:solidFill>
          <a:ln w="9525">
            <a:noFill/>
            <a:round/>
            <a:headEnd/>
            <a:tailEnd/>
          </a:ln>
        </p:spPr>
        <p:txBody>
          <a:bodyPr/>
          <a:lstStyle/>
          <a:p>
            <a:endParaRPr lang="zh-CN" altLang="en-US"/>
          </a:p>
        </p:txBody>
      </p:sp>
      <p:sp>
        <p:nvSpPr>
          <p:cNvPr id="39986" name="Freeform 299"/>
          <p:cNvSpPr>
            <a:spLocks/>
          </p:cNvSpPr>
          <p:nvPr/>
        </p:nvSpPr>
        <p:spPr bwMode="auto">
          <a:xfrm>
            <a:off x="8445501" y="1776335"/>
            <a:ext cx="61913" cy="75542"/>
          </a:xfrm>
          <a:custGeom>
            <a:avLst/>
            <a:gdLst>
              <a:gd name="T0" fmla="*/ 2147483647 w 49"/>
              <a:gd name="T1" fmla="*/ 2147483647 h 49"/>
              <a:gd name="T2" fmla="*/ 0 w 49"/>
              <a:gd name="T3" fmla="*/ 2147483647 h 49"/>
              <a:gd name="T4" fmla="*/ 2147483647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0 h 49"/>
              <a:gd name="T20" fmla="*/ 2147483647 w 49"/>
              <a:gd name="T21" fmla="*/ 2147483647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49"/>
              <a:gd name="T59" fmla="*/ 49 w 49"/>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0" y="38"/>
                </a:lnTo>
                <a:lnTo>
                  <a:pt x="16" y="44"/>
                </a:lnTo>
                <a:lnTo>
                  <a:pt x="12" y="49"/>
                </a:lnTo>
                <a:close/>
              </a:path>
            </a:pathLst>
          </a:custGeom>
          <a:solidFill>
            <a:srgbClr val="FFFFFF"/>
          </a:solidFill>
          <a:ln w="9525">
            <a:noFill/>
            <a:round/>
            <a:headEnd/>
            <a:tailEnd/>
          </a:ln>
        </p:spPr>
        <p:txBody>
          <a:bodyPr/>
          <a:lstStyle/>
          <a:p>
            <a:endParaRPr lang="zh-CN" altLang="en-US"/>
          </a:p>
        </p:txBody>
      </p:sp>
      <p:sp>
        <p:nvSpPr>
          <p:cNvPr id="39987" name="Freeform 300"/>
          <p:cNvSpPr>
            <a:spLocks/>
          </p:cNvSpPr>
          <p:nvPr/>
        </p:nvSpPr>
        <p:spPr bwMode="auto">
          <a:xfrm>
            <a:off x="4433890" y="1776335"/>
            <a:ext cx="60325" cy="75542"/>
          </a:xfrm>
          <a:custGeom>
            <a:avLst/>
            <a:gdLst>
              <a:gd name="T0" fmla="*/ 2147483647 w 49"/>
              <a:gd name="T1" fmla="*/ 2147483647 h 49"/>
              <a:gd name="T2" fmla="*/ 0 w 49"/>
              <a:gd name="T3" fmla="*/ 2147483647 h 49"/>
              <a:gd name="T4" fmla="*/ 0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2147483647 h 49"/>
              <a:gd name="T20" fmla="*/ 2147483647 w 49"/>
              <a:gd name="T21" fmla="*/ 0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2147483647 w 49"/>
              <a:gd name="T39" fmla="*/ 2147483647 h 49"/>
              <a:gd name="T40" fmla="*/ 2147483647 w 4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49"/>
              <a:gd name="T65" fmla="*/ 49 w 4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1" y="38"/>
                </a:lnTo>
                <a:lnTo>
                  <a:pt x="16" y="44"/>
                </a:lnTo>
                <a:lnTo>
                  <a:pt x="12" y="49"/>
                </a:lnTo>
                <a:close/>
              </a:path>
            </a:pathLst>
          </a:custGeom>
          <a:noFill/>
          <a:ln w="1588">
            <a:solidFill>
              <a:srgbClr val="000000"/>
            </a:solidFill>
            <a:round/>
            <a:headEnd/>
            <a:tailEnd/>
          </a:ln>
        </p:spPr>
        <p:txBody>
          <a:bodyPr/>
          <a:lstStyle/>
          <a:p>
            <a:endParaRPr lang="zh-CN" altLang="en-US"/>
          </a:p>
        </p:txBody>
      </p:sp>
      <p:sp>
        <p:nvSpPr>
          <p:cNvPr id="39988" name="Freeform 301"/>
          <p:cNvSpPr>
            <a:spLocks/>
          </p:cNvSpPr>
          <p:nvPr/>
        </p:nvSpPr>
        <p:spPr bwMode="auto">
          <a:xfrm>
            <a:off x="8445501" y="1776335"/>
            <a:ext cx="61913" cy="75542"/>
          </a:xfrm>
          <a:custGeom>
            <a:avLst/>
            <a:gdLst>
              <a:gd name="T0" fmla="*/ 2147483647 w 49"/>
              <a:gd name="T1" fmla="*/ 2147483647 h 49"/>
              <a:gd name="T2" fmla="*/ 0 w 49"/>
              <a:gd name="T3" fmla="*/ 2147483647 h 49"/>
              <a:gd name="T4" fmla="*/ 0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2147483647 h 49"/>
              <a:gd name="T20" fmla="*/ 2147483647 w 49"/>
              <a:gd name="T21" fmla="*/ 0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2147483647 w 49"/>
              <a:gd name="T39" fmla="*/ 2147483647 h 49"/>
              <a:gd name="T40" fmla="*/ 2147483647 w 4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49"/>
              <a:gd name="T65" fmla="*/ 49 w 4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0" y="38"/>
                </a:lnTo>
                <a:lnTo>
                  <a:pt x="16" y="44"/>
                </a:lnTo>
                <a:lnTo>
                  <a:pt x="12" y="49"/>
                </a:lnTo>
                <a:close/>
              </a:path>
            </a:pathLst>
          </a:custGeom>
          <a:noFill/>
          <a:ln w="1588">
            <a:solidFill>
              <a:srgbClr val="000000"/>
            </a:solidFill>
            <a:round/>
            <a:headEnd/>
            <a:tailEnd/>
          </a:ln>
        </p:spPr>
        <p:txBody>
          <a:bodyPr/>
          <a:lstStyle/>
          <a:p>
            <a:endParaRPr lang="zh-CN" altLang="en-US"/>
          </a:p>
        </p:txBody>
      </p:sp>
      <p:sp>
        <p:nvSpPr>
          <p:cNvPr id="39989" name="Freeform 302"/>
          <p:cNvSpPr>
            <a:spLocks/>
          </p:cNvSpPr>
          <p:nvPr/>
        </p:nvSpPr>
        <p:spPr bwMode="auto">
          <a:xfrm>
            <a:off x="4587875" y="1730086"/>
            <a:ext cx="50800" cy="70917"/>
          </a:xfrm>
          <a:custGeom>
            <a:avLst/>
            <a:gdLst>
              <a:gd name="T0" fmla="*/ 0 w 40"/>
              <a:gd name="T1" fmla="*/ 2147483647 h 46"/>
              <a:gd name="T2" fmla="*/ 2147483647 w 40"/>
              <a:gd name="T3" fmla="*/ 0 h 46"/>
              <a:gd name="T4" fmla="*/ 2147483647 w 40"/>
              <a:gd name="T5" fmla="*/ 2147483647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0 w 40"/>
              <a:gd name="T37" fmla="*/ 2147483647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6"/>
              <a:gd name="T59" fmla="*/ 40 w 40"/>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6">
                <a:moveTo>
                  <a:pt x="0" y="21"/>
                </a:moveTo>
                <a:lnTo>
                  <a:pt x="12" y="0"/>
                </a:lnTo>
                <a:lnTo>
                  <a:pt x="13" y="1"/>
                </a:lnTo>
                <a:lnTo>
                  <a:pt x="17" y="4"/>
                </a:lnTo>
                <a:lnTo>
                  <a:pt x="22" y="8"/>
                </a:lnTo>
                <a:lnTo>
                  <a:pt x="27" y="14"/>
                </a:lnTo>
                <a:lnTo>
                  <a:pt x="33" y="20"/>
                </a:lnTo>
                <a:lnTo>
                  <a:pt x="37" y="27"/>
                </a:lnTo>
                <a:lnTo>
                  <a:pt x="40" y="33"/>
                </a:lnTo>
                <a:lnTo>
                  <a:pt x="40" y="40"/>
                </a:lnTo>
                <a:lnTo>
                  <a:pt x="31" y="46"/>
                </a:lnTo>
                <a:lnTo>
                  <a:pt x="30" y="45"/>
                </a:lnTo>
                <a:lnTo>
                  <a:pt x="28" y="42"/>
                </a:lnTo>
                <a:lnTo>
                  <a:pt x="24" y="38"/>
                </a:lnTo>
                <a:lnTo>
                  <a:pt x="20" y="33"/>
                </a:lnTo>
                <a:lnTo>
                  <a:pt x="15" y="29"/>
                </a:lnTo>
                <a:lnTo>
                  <a:pt x="10" y="25"/>
                </a:lnTo>
                <a:lnTo>
                  <a:pt x="5" y="22"/>
                </a:lnTo>
                <a:lnTo>
                  <a:pt x="0" y="21"/>
                </a:lnTo>
                <a:close/>
              </a:path>
            </a:pathLst>
          </a:custGeom>
          <a:solidFill>
            <a:srgbClr val="FFFFFF"/>
          </a:solidFill>
          <a:ln w="9525">
            <a:noFill/>
            <a:round/>
            <a:headEnd/>
            <a:tailEnd/>
          </a:ln>
        </p:spPr>
        <p:txBody>
          <a:bodyPr/>
          <a:lstStyle/>
          <a:p>
            <a:endParaRPr lang="zh-CN" altLang="en-US"/>
          </a:p>
        </p:txBody>
      </p:sp>
      <p:sp>
        <p:nvSpPr>
          <p:cNvPr id="39990" name="Freeform 303"/>
          <p:cNvSpPr>
            <a:spLocks/>
          </p:cNvSpPr>
          <p:nvPr/>
        </p:nvSpPr>
        <p:spPr bwMode="auto">
          <a:xfrm>
            <a:off x="8601076" y="1730086"/>
            <a:ext cx="49213" cy="70917"/>
          </a:xfrm>
          <a:custGeom>
            <a:avLst/>
            <a:gdLst>
              <a:gd name="T0" fmla="*/ 0 w 40"/>
              <a:gd name="T1" fmla="*/ 2147483647 h 46"/>
              <a:gd name="T2" fmla="*/ 2147483647 w 40"/>
              <a:gd name="T3" fmla="*/ 0 h 46"/>
              <a:gd name="T4" fmla="*/ 2147483647 w 40"/>
              <a:gd name="T5" fmla="*/ 2147483647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0 w 40"/>
              <a:gd name="T37" fmla="*/ 2147483647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6"/>
              <a:gd name="T59" fmla="*/ 40 w 40"/>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6">
                <a:moveTo>
                  <a:pt x="0" y="21"/>
                </a:moveTo>
                <a:lnTo>
                  <a:pt x="12" y="0"/>
                </a:lnTo>
                <a:lnTo>
                  <a:pt x="13" y="1"/>
                </a:lnTo>
                <a:lnTo>
                  <a:pt x="17" y="4"/>
                </a:lnTo>
                <a:lnTo>
                  <a:pt x="22" y="8"/>
                </a:lnTo>
                <a:lnTo>
                  <a:pt x="27" y="14"/>
                </a:lnTo>
                <a:lnTo>
                  <a:pt x="33" y="20"/>
                </a:lnTo>
                <a:lnTo>
                  <a:pt x="37" y="27"/>
                </a:lnTo>
                <a:lnTo>
                  <a:pt x="40" y="33"/>
                </a:lnTo>
                <a:lnTo>
                  <a:pt x="40" y="40"/>
                </a:lnTo>
                <a:lnTo>
                  <a:pt x="30" y="46"/>
                </a:lnTo>
                <a:lnTo>
                  <a:pt x="30" y="45"/>
                </a:lnTo>
                <a:lnTo>
                  <a:pt x="27" y="42"/>
                </a:lnTo>
                <a:lnTo>
                  <a:pt x="24" y="38"/>
                </a:lnTo>
                <a:lnTo>
                  <a:pt x="19" y="33"/>
                </a:lnTo>
                <a:lnTo>
                  <a:pt x="15" y="29"/>
                </a:lnTo>
                <a:lnTo>
                  <a:pt x="10" y="25"/>
                </a:lnTo>
                <a:lnTo>
                  <a:pt x="4" y="22"/>
                </a:lnTo>
                <a:lnTo>
                  <a:pt x="0" y="21"/>
                </a:lnTo>
                <a:close/>
              </a:path>
            </a:pathLst>
          </a:custGeom>
          <a:solidFill>
            <a:srgbClr val="FFFFFF"/>
          </a:solidFill>
          <a:ln w="9525">
            <a:noFill/>
            <a:round/>
            <a:headEnd/>
            <a:tailEnd/>
          </a:ln>
        </p:spPr>
        <p:txBody>
          <a:bodyPr/>
          <a:lstStyle/>
          <a:p>
            <a:endParaRPr lang="zh-CN" altLang="en-US"/>
          </a:p>
        </p:txBody>
      </p:sp>
      <p:sp>
        <p:nvSpPr>
          <p:cNvPr id="39991" name="Freeform 304"/>
          <p:cNvSpPr>
            <a:spLocks/>
          </p:cNvSpPr>
          <p:nvPr/>
        </p:nvSpPr>
        <p:spPr bwMode="auto">
          <a:xfrm>
            <a:off x="4587875" y="1730086"/>
            <a:ext cx="50800" cy="70917"/>
          </a:xfrm>
          <a:custGeom>
            <a:avLst/>
            <a:gdLst>
              <a:gd name="T0" fmla="*/ 0 w 40"/>
              <a:gd name="T1" fmla="*/ 2147483647 h 46"/>
              <a:gd name="T2" fmla="*/ 2147483647 w 40"/>
              <a:gd name="T3" fmla="*/ 0 h 46"/>
              <a:gd name="T4" fmla="*/ 2147483647 w 40"/>
              <a:gd name="T5" fmla="*/ 0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2147483647 w 40"/>
              <a:gd name="T37" fmla="*/ 2147483647 h 46"/>
              <a:gd name="T38" fmla="*/ 2147483647 w 40"/>
              <a:gd name="T39" fmla="*/ 2147483647 h 46"/>
              <a:gd name="T40" fmla="*/ 0 w 4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6"/>
              <a:gd name="T65" fmla="*/ 40 w 40"/>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6">
                <a:moveTo>
                  <a:pt x="0" y="21"/>
                </a:moveTo>
                <a:lnTo>
                  <a:pt x="12" y="0"/>
                </a:lnTo>
                <a:lnTo>
                  <a:pt x="13" y="1"/>
                </a:lnTo>
                <a:lnTo>
                  <a:pt x="17" y="4"/>
                </a:lnTo>
                <a:lnTo>
                  <a:pt x="22" y="8"/>
                </a:lnTo>
                <a:lnTo>
                  <a:pt x="27" y="14"/>
                </a:lnTo>
                <a:lnTo>
                  <a:pt x="33" y="20"/>
                </a:lnTo>
                <a:lnTo>
                  <a:pt x="37" y="27"/>
                </a:lnTo>
                <a:lnTo>
                  <a:pt x="40" y="33"/>
                </a:lnTo>
                <a:lnTo>
                  <a:pt x="40" y="40"/>
                </a:lnTo>
                <a:lnTo>
                  <a:pt x="31" y="46"/>
                </a:lnTo>
                <a:lnTo>
                  <a:pt x="30" y="45"/>
                </a:lnTo>
                <a:lnTo>
                  <a:pt x="28" y="42"/>
                </a:lnTo>
                <a:lnTo>
                  <a:pt x="24" y="38"/>
                </a:lnTo>
                <a:lnTo>
                  <a:pt x="20" y="33"/>
                </a:lnTo>
                <a:lnTo>
                  <a:pt x="15" y="29"/>
                </a:lnTo>
                <a:lnTo>
                  <a:pt x="10" y="25"/>
                </a:lnTo>
                <a:lnTo>
                  <a:pt x="5" y="22"/>
                </a:lnTo>
                <a:lnTo>
                  <a:pt x="0" y="21"/>
                </a:lnTo>
                <a:close/>
              </a:path>
            </a:pathLst>
          </a:custGeom>
          <a:noFill/>
          <a:ln w="1588">
            <a:solidFill>
              <a:srgbClr val="000000"/>
            </a:solidFill>
            <a:round/>
            <a:headEnd/>
            <a:tailEnd/>
          </a:ln>
        </p:spPr>
        <p:txBody>
          <a:bodyPr/>
          <a:lstStyle/>
          <a:p>
            <a:endParaRPr lang="zh-CN" altLang="en-US"/>
          </a:p>
        </p:txBody>
      </p:sp>
      <p:sp>
        <p:nvSpPr>
          <p:cNvPr id="39992" name="Freeform 305"/>
          <p:cNvSpPr>
            <a:spLocks/>
          </p:cNvSpPr>
          <p:nvPr/>
        </p:nvSpPr>
        <p:spPr bwMode="auto">
          <a:xfrm>
            <a:off x="8601076" y="1730086"/>
            <a:ext cx="49213" cy="70917"/>
          </a:xfrm>
          <a:custGeom>
            <a:avLst/>
            <a:gdLst>
              <a:gd name="T0" fmla="*/ 0 w 40"/>
              <a:gd name="T1" fmla="*/ 2147483647 h 46"/>
              <a:gd name="T2" fmla="*/ 2147483647 w 40"/>
              <a:gd name="T3" fmla="*/ 0 h 46"/>
              <a:gd name="T4" fmla="*/ 2147483647 w 40"/>
              <a:gd name="T5" fmla="*/ 0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2147483647 w 40"/>
              <a:gd name="T37" fmla="*/ 2147483647 h 46"/>
              <a:gd name="T38" fmla="*/ 2147483647 w 40"/>
              <a:gd name="T39" fmla="*/ 2147483647 h 46"/>
              <a:gd name="T40" fmla="*/ 0 w 4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6"/>
              <a:gd name="T65" fmla="*/ 40 w 40"/>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6">
                <a:moveTo>
                  <a:pt x="0" y="21"/>
                </a:moveTo>
                <a:lnTo>
                  <a:pt x="12" y="0"/>
                </a:lnTo>
                <a:lnTo>
                  <a:pt x="13" y="1"/>
                </a:lnTo>
                <a:lnTo>
                  <a:pt x="17" y="4"/>
                </a:lnTo>
                <a:lnTo>
                  <a:pt x="22" y="8"/>
                </a:lnTo>
                <a:lnTo>
                  <a:pt x="27" y="14"/>
                </a:lnTo>
                <a:lnTo>
                  <a:pt x="33" y="20"/>
                </a:lnTo>
                <a:lnTo>
                  <a:pt x="37" y="27"/>
                </a:lnTo>
                <a:lnTo>
                  <a:pt x="40" y="33"/>
                </a:lnTo>
                <a:lnTo>
                  <a:pt x="40" y="40"/>
                </a:lnTo>
                <a:lnTo>
                  <a:pt x="30" y="46"/>
                </a:lnTo>
                <a:lnTo>
                  <a:pt x="30" y="45"/>
                </a:lnTo>
                <a:lnTo>
                  <a:pt x="27" y="42"/>
                </a:lnTo>
                <a:lnTo>
                  <a:pt x="24" y="38"/>
                </a:lnTo>
                <a:lnTo>
                  <a:pt x="19" y="33"/>
                </a:lnTo>
                <a:lnTo>
                  <a:pt x="15" y="29"/>
                </a:lnTo>
                <a:lnTo>
                  <a:pt x="10" y="25"/>
                </a:lnTo>
                <a:lnTo>
                  <a:pt x="4" y="22"/>
                </a:lnTo>
                <a:lnTo>
                  <a:pt x="0" y="21"/>
                </a:lnTo>
                <a:close/>
              </a:path>
            </a:pathLst>
          </a:custGeom>
          <a:noFill/>
          <a:ln w="1588">
            <a:solidFill>
              <a:srgbClr val="000000"/>
            </a:solidFill>
            <a:round/>
            <a:headEnd/>
            <a:tailEnd/>
          </a:ln>
        </p:spPr>
        <p:txBody>
          <a:bodyPr/>
          <a:lstStyle/>
          <a:p>
            <a:endParaRPr lang="zh-CN" altLang="en-US"/>
          </a:p>
        </p:txBody>
      </p:sp>
      <p:sp>
        <p:nvSpPr>
          <p:cNvPr id="39993" name="Freeform 306"/>
          <p:cNvSpPr>
            <a:spLocks/>
          </p:cNvSpPr>
          <p:nvPr/>
        </p:nvSpPr>
        <p:spPr bwMode="auto">
          <a:xfrm>
            <a:off x="4191002" y="2510168"/>
            <a:ext cx="207963" cy="505666"/>
          </a:xfrm>
          <a:custGeom>
            <a:avLst/>
            <a:gdLst>
              <a:gd name="T0" fmla="*/ 2147483647 w 165"/>
              <a:gd name="T1" fmla="*/ 2147483647 h 328"/>
              <a:gd name="T2" fmla="*/ 2147483647 w 165"/>
              <a:gd name="T3" fmla="*/ 2147483647 h 328"/>
              <a:gd name="T4" fmla="*/ 2147483647 w 165"/>
              <a:gd name="T5" fmla="*/ 2147483647 h 328"/>
              <a:gd name="T6" fmla="*/ 2147483647 w 165"/>
              <a:gd name="T7" fmla="*/ 2147483647 h 328"/>
              <a:gd name="T8" fmla="*/ 2147483647 w 165"/>
              <a:gd name="T9" fmla="*/ 2147483647 h 328"/>
              <a:gd name="T10" fmla="*/ 2147483647 w 165"/>
              <a:gd name="T11" fmla="*/ 2147483647 h 328"/>
              <a:gd name="T12" fmla="*/ 2147483647 w 165"/>
              <a:gd name="T13" fmla="*/ 2147483647 h 328"/>
              <a:gd name="T14" fmla="*/ 2147483647 w 165"/>
              <a:gd name="T15" fmla="*/ 2147483647 h 328"/>
              <a:gd name="T16" fmla="*/ 2147483647 w 165"/>
              <a:gd name="T17" fmla="*/ 2147483647 h 328"/>
              <a:gd name="T18" fmla="*/ 2147483647 w 165"/>
              <a:gd name="T19" fmla="*/ 2147483647 h 328"/>
              <a:gd name="T20" fmla="*/ 2147483647 w 165"/>
              <a:gd name="T21" fmla="*/ 2147483647 h 328"/>
              <a:gd name="T22" fmla="*/ 2147483647 w 165"/>
              <a:gd name="T23" fmla="*/ 2147483647 h 328"/>
              <a:gd name="T24" fmla="*/ 2147483647 w 165"/>
              <a:gd name="T25" fmla="*/ 2147483647 h 328"/>
              <a:gd name="T26" fmla="*/ 2147483647 w 165"/>
              <a:gd name="T27" fmla="*/ 2147483647 h 328"/>
              <a:gd name="T28" fmla="*/ 2147483647 w 165"/>
              <a:gd name="T29" fmla="*/ 2147483647 h 328"/>
              <a:gd name="T30" fmla="*/ 2147483647 w 165"/>
              <a:gd name="T31" fmla="*/ 2147483647 h 328"/>
              <a:gd name="T32" fmla="*/ 2147483647 w 165"/>
              <a:gd name="T33" fmla="*/ 2147483647 h 328"/>
              <a:gd name="T34" fmla="*/ 2147483647 w 165"/>
              <a:gd name="T35" fmla="*/ 2147483647 h 328"/>
              <a:gd name="T36" fmla="*/ 2147483647 w 165"/>
              <a:gd name="T37" fmla="*/ 2147483647 h 328"/>
              <a:gd name="T38" fmla="*/ 2147483647 w 165"/>
              <a:gd name="T39" fmla="*/ 2147483647 h 328"/>
              <a:gd name="T40" fmla="*/ 2147483647 w 165"/>
              <a:gd name="T41" fmla="*/ 2147483647 h 328"/>
              <a:gd name="T42" fmla="*/ 2147483647 w 165"/>
              <a:gd name="T43" fmla="*/ 2147483647 h 328"/>
              <a:gd name="T44" fmla="*/ 2147483647 w 165"/>
              <a:gd name="T45" fmla="*/ 2147483647 h 328"/>
              <a:gd name="T46" fmla="*/ 2147483647 w 165"/>
              <a:gd name="T47" fmla="*/ 2147483647 h 328"/>
              <a:gd name="T48" fmla="*/ 0 w 165"/>
              <a:gd name="T49" fmla="*/ 2147483647 h 328"/>
              <a:gd name="T50" fmla="*/ 2147483647 w 165"/>
              <a:gd name="T51" fmla="*/ 2147483647 h 328"/>
              <a:gd name="T52" fmla="*/ 2147483647 w 165"/>
              <a:gd name="T53" fmla="*/ 2147483647 h 328"/>
              <a:gd name="T54" fmla="*/ 2147483647 w 165"/>
              <a:gd name="T55" fmla="*/ 2147483647 h 328"/>
              <a:gd name="T56" fmla="*/ 2147483647 w 165"/>
              <a:gd name="T57" fmla="*/ 2147483647 h 328"/>
              <a:gd name="T58" fmla="*/ 2147483647 w 165"/>
              <a:gd name="T59" fmla="*/ 2147483647 h 328"/>
              <a:gd name="T60" fmla="*/ 2147483647 w 165"/>
              <a:gd name="T61" fmla="*/ 2147483647 h 328"/>
              <a:gd name="T62" fmla="*/ 2147483647 w 165"/>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
              <a:gd name="T97" fmla="*/ 0 h 328"/>
              <a:gd name="T98" fmla="*/ 165 w 165"/>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 h="328">
                <a:moveTo>
                  <a:pt x="93" y="0"/>
                </a:moveTo>
                <a:lnTo>
                  <a:pt x="93" y="2"/>
                </a:lnTo>
                <a:lnTo>
                  <a:pt x="91" y="8"/>
                </a:lnTo>
                <a:lnTo>
                  <a:pt x="90" y="17"/>
                </a:lnTo>
                <a:lnTo>
                  <a:pt x="89" y="29"/>
                </a:lnTo>
                <a:lnTo>
                  <a:pt x="87" y="43"/>
                </a:lnTo>
                <a:lnTo>
                  <a:pt x="86" y="59"/>
                </a:lnTo>
                <a:lnTo>
                  <a:pt x="86" y="76"/>
                </a:lnTo>
                <a:lnTo>
                  <a:pt x="87" y="93"/>
                </a:lnTo>
                <a:lnTo>
                  <a:pt x="89" y="111"/>
                </a:lnTo>
                <a:lnTo>
                  <a:pt x="93" y="128"/>
                </a:lnTo>
                <a:lnTo>
                  <a:pt x="98" y="144"/>
                </a:lnTo>
                <a:lnTo>
                  <a:pt x="106" y="159"/>
                </a:lnTo>
                <a:lnTo>
                  <a:pt x="116" y="171"/>
                </a:lnTo>
                <a:lnTo>
                  <a:pt x="129" y="181"/>
                </a:lnTo>
                <a:lnTo>
                  <a:pt x="145" y="188"/>
                </a:lnTo>
                <a:lnTo>
                  <a:pt x="164" y="191"/>
                </a:lnTo>
                <a:lnTo>
                  <a:pt x="164" y="192"/>
                </a:lnTo>
                <a:lnTo>
                  <a:pt x="164" y="197"/>
                </a:lnTo>
                <a:lnTo>
                  <a:pt x="165" y="204"/>
                </a:lnTo>
                <a:lnTo>
                  <a:pt x="165" y="213"/>
                </a:lnTo>
                <a:lnTo>
                  <a:pt x="165" y="224"/>
                </a:lnTo>
                <a:lnTo>
                  <a:pt x="165" y="235"/>
                </a:lnTo>
                <a:lnTo>
                  <a:pt x="165" y="248"/>
                </a:lnTo>
                <a:lnTo>
                  <a:pt x="165" y="261"/>
                </a:lnTo>
                <a:lnTo>
                  <a:pt x="165" y="274"/>
                </a:lnTo>
                <a:lnTo>
                  <a:pt x="164" y="286"/>
                </a:lnTo>
                <a:lnTo>
                  <a:pt x="163" y="298"/>
                </a:lnTo>
                <a:lnTo>
                  <a:pt x="162" y="308"/>
                </a:lnTo>
                <a:lnTo>
                  <a:pt x="161" y="317"/>
                </a:lnTo>
                <a:lnTo>
                  <a:pt x="159" y="323"/>
                </a:lnTo>
                <a:lnTo>
                  <a:pt x="158" y="327"/>
                </a:lnTo>
                <a:lnTo>
                  <a:pt x="155" y="328"/>
                </a:lnTo>
                <a:lnTo>
                  <a:pt x="152" y="326"/>
                </a:lnTo>
                <a:lnTo>
                  <a:pt x="146" y="323"/>
                </a:lnTo>
                <a:lnTo>
                  <a:pt x="139" y="318"/>
                </a:lnTo>
                <a:lnTo>
                  <a:pt x="131" y="312"/>
                </a:lnTo>
                <a:lnTo>
                  <a:pt x="120" y="305"/>
                </a:lnTo>
                <a:lnTo>
                  <a:pt x="110" y="298"/>
                </a:lnTo>
                <a:lnTo>
                  <a:pt x="98" y="290"/>
                </a:lnTo>
                <a:lnTo>
                  <a:pt x="86" y="281"/>
                </a:lnTo>
                <a:lnTo>
                  <a:pt x="74"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3" y="103"/>
                </a:lnTo>
                <a:lnTo>
                  <a:pt x="40" y="84"/>
                </a:lnTo>
                <a:lnTo>
                  <a:pt x="49" y="65"/>
                </a:lnTo>
                <a:lnTo>
                  <a:pt x="58" y="46"/>
                </a:lnTo>
                <a:lnTo>
                  <a:pt x="69" y="29"/>
                </a:lnTo>
                <a:lnTo>
                  <a:pt x="80" y="13"/>
                </a:lnTo>
                <a:lnTo>
                  <a:pt x="93" y="0"/>
                </a:lnTo>
                <a:close/>
              </a:path>
            </a:pathLst>
          </a:custGeom>
          <a:solidFill>
            <a:srgbClr val="FFFFFF"/>
          </a:solidFill>
          <a:ln w="9525">
            <a:noFill/>
            <a:round/>
            <a:headEnd/>
            <a:tailEnd/>
          </a:ln>
        </p:spPr>
        <p:txBody>
          <a:bodyPr/>
          <a:lstStyle/>
          <a:p>
            <a:endParaRPr lang="zh-CN" altLang="en-US"/>
          </a:p>
        </p:txBody>
      </p:sp>
      <p:sp>
        <p:nvSpPr>
          <p:cNvPr id="39994" name="Freeform 307"/>
          <p:cNvSpPr>
            <a:spLocks/>
          </p:cNvSpPr>
          <p:nvPr/>
        </p:nvSpPr>
        <p:spPr bwMode="auto">
          <a:xfrm>
            <a:off x="8204203" y="2510168"/>
            <a:ext cx="206375" cy="505666"/>
          </a:xfrm>
          <a:custGeom>
            <a:avLst/>
            <a:gdLst>
              <a:gd name="T0" fmla="*/ 2147483647 w 164"/>
              <a:gd name="T1" fmla="*/ 2147483647 h 328"/>
              <a:gd name="T2" fmla="*/ 2147483647 w 164"/>
              <a:gd name="T3" fmla="*/ 2147483647 h 328"/>
              <a:gd name="T4" fmla="*/ 2147483647 w 164"/>
              <a:gd name="T5" fmla="*/ 2147483647 h 328"/>
              <a:gd name="T6" fmla="*/ 2147483647 w 164"/>
              <a:gd name="T7" fmla="*/ 2147483647 h 328"/>
              <a:gd name="T8" fmla="*/ 2147483647 w 164"/>
              <a:gd name="T9" fmla="*/ 2147483647 h 328"/>
              <a:gd name="T10" fmla="*/ 2147483647 w 164"/>
              <a:gd name="T11" fmla="*/ 2147483647 h 328"/>
              <a:gd name="T12" fmla="*/ 2147483647 w 164"/>
              <a:gd name="T13" fmla="*/ 2147483647 h 328"/>
              <a:gd name="T14" fmla="*/ 2147483647 w 164"/>
              <a:gd name="T15" fmla="*/ 2147483647 h 328"/>
              <a:gd name="T16" fmla="*/ 2147483647 w 164"/>
              <a:gd name="T17" fmla="*/ 2147483647 h 328"/>
              <a:gd name="T18" fmla="*/ 2147483647 w 164"/>
              <a:gd name="T19" fmla="*/ 2147483647 h 328"/>
              <a:gd name="T20" fmla="*/ 2147483647 w 164"/>
              <a:gd name="T21" fmla="*/ 2147483647 h 328"/>
              <a:gd name="T22" fmla="*/ 2147483647 w 164"/>
              <a:gd name="T23" fmla="*/ 2147483647 h 328"/>
              <a:gd name="T24" fmla="*/ 2147483647 w 164"/>
              <a:gd name="T25" fmla="*/ 2147483647 h 328"/>
              <a:gd name="T26" fmla="*/ 2147483647 w 164"/>
              <a:gd name="T27" fmla="*/ 2147483647 h 328"/>
              <a:gd name="T28" fmla="*/ 2147483647 w 164"/>
              <a:gd name="T29" fmla="*/ 2147483647 h 328"/>
              <a:gd name="T30" fmla="*/ 2147483647 w 164"/>
              <a:gd name="T31" fmla="*/ 2147483647 h 328"/>
              <a:gd name="T32" fmla="*/ 2147483647 w 164"/>
              <a:gd name="T33" fmla="*/ 2147483647 h 328"/>
              <a:gd name="T34" fmla="*/ 2147483647 w 164"/>
              <a:gd name="T35" fmla="*/ 2147483647 h 328"/>
              <a:gd name="T36" fmla="*/ 2147483647 w 164"/>
              <a:gd name="T37" fmla="*/ 2147483647 h 328"/>
              <a:gd name="T38" fmla="*/ 2147483647 w 164"/>
              <a:gd name="T39" fmla="*/ 2147483647 h 328"/>
              <a:gd name="T40" fmla="*/ 2147483647 w 164"/>
              <a:gd name="T41" fmla="*/ 2147483647 h 328"/>
              <a:gd name="T42" fmla="*/ 2147483647 w 164"/>
              <a:gd name="T43" fmla="*/ 2147483647 h 328"/>
              <a:gd name="T44" fmla="*/ 2147483647 w 164"/>
              <a:gd name="T45" fmla="*/ 2147483647 h 328"/>
              <a:gd name="T46" fmla="*/ 2147483647 w 164"/>
              <a:gd name="T47" fmla="*/ 2147483647 h 328"/>
              <a:gd name="T48" fmla="*/ 0 w 164"/>
              <a:gd name="T49" fmla="*/ 2147483647 h 328"/>
              <a:gd name="T50" fmla="*/ 2147483647 w 164"/>
              <a:gd name="T51" fmla="*/ 2147483647 h 328"/>
              <a:gd name="T52" fmla="*/ 2147483647 w 164"/>
              <a:gd name="T53" fmla="*/ 2147483647 h 328"/>
              <a:gd name="T54" fmla="*/ 2147483647 w 164"/>
              <a:gd name="T55" fmla="*/ 2147483647 h 328"/>
              <a:gd name="T56" fmla="*/ 2147483647 w 164"/>
              <a:gd name="T57" fmla="*/ 2147483647 h 328"/>
              <a:gd name="T58" fmla="*/ 2147483647 w 164"/>
              <a:gd name="T59" fmla="*/ 2147483647 h 328"/>
              <a:gd name="T60" fmla="*/ 2147483647 w 164"/>
              <a:gd name="T61" fmla="*/ 2147483647 h 328"/>
              <a:gd name="T62" fmla="*/ 2147483647 w 164"/>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4"/>
              <a:gd name="T97" fmla="*/ 0 h 328"/>
              <a:gd name="T98" fmla="*/ 164 w 164"/>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4" h="328">
                <a:moveTo>
                  <a:pt x="93" y="0"/>
                </a:moveTo>
                <a:lnTo>
                  <a:pt x="92" y="2"/>
                </a:lnTo>
                <a:lnTo>
                  <a:pt x="91" y="8"/>
                </a:lnTo>
                <a:lnTo>
                  <a:pt x="90" y="17"/>
                </a:lnTo>
                <a:lnTo>
                  <a:pt x="88" y="29"/>
                </a:lnTo>
                <a:lnTo>
                  <a:pt x="87" y="43"/>
                </a:lnTo>
                <a:lnTo>
                  <a:pt x="86" y="59"/>
                </a:lnTo>
                <a:lnTo>
                  <a:pt x="86" y="76"/>
                </a:lnTo>
                <a:lnTo>
                  <a:pt x="87" y="93"/>
                </a:lnTo>
                <a:lnTo>
                  <a:pt x="89" y="111"/>
                </a:lnTo>
                <a:lnTo>
                  <a:pt x="92" y="128"/>
                </a:lnTo>
                <a:lnTo>
                  <a:pt x="98" y="144"/>
                </a:lnTo>
                <a:lnTo>
                  <a:pt x="106" y="159"/>
                </a:lnTo>
                <a:lnTo>
                  <a:pt x="116" y="171"/>
                </a:lnTo>
                <a:lnTo>
                  <a:pt x="129" y="181"/>
                </a:lnTo>
                <a:lnTo>
                  <a:pt x="145" y="188"/>
                </a:lnTo>
                <a:lnTo>
                  <a:pt x="164" y="191"/>
                </a:lnTo>
                <a:lnTo>
                  <a:pt x="164" y="192"/>
                </a:lnTo>
                <a:lnTo>
                  <a:pt x="164" y="197"/>
                </a:lnTo>
                <a:lnTo>
                  <a:pt x="164" y="204"/>
                </a:lnTo>
                <a:lnTo>
                  <a:pt x="164" y="213"/>
                </a:lnTo>
                <a:lnTo>
                  <a:pt x="164" y="224"/>
                </a:lnTo>
                <a:lnTo>
                  <a:pt x="164" y="235"/>
                </a:lnTo>
                <a:lnTo>
                  <a:pt x="164" y="248"/>
                </a:lnTo>
                <a:lnTo>
                  <a:pt x="164" y="261"/>
                </a:lnTo>
                <a:lnTo>
                  <a:pt x="164" y="274"/>
                </a:lnTo>
                <a:lnTo>
                  <a:pt x="164" y="286"/>
                </a:lnTo>
                <a:lnTo>
                  <a:pt x="163" y="298"/>
                </a:lnTo>
                <a:lnTo>
                  <a:pt x="162" y="308"/>
                </a:lnTo>
                <a:lnTo>
                  <a:pt x="161" y="317"/>
                </a:lnTo>
                <a:lnTo>
                  <a:pt x="159" y="323"/>
                </a:lnTo>
                <a:lnTo>
                  <a:pt x="157" y="327"/>
                </a:lnTo>
                <a:lnTo>
                  <a:pt x="155" y="328"/>
                </a:lnTo>
                <a:lnTo>
                  <a:pt x="152" y="326"/>
                </a:lnTo>
                <a:lnTo>
                  <a:pt x="146" y="323"/>
                </a:lnTo>
                <a:lnTo>
                  <a:pt x="139" y="318"/>
                </a:lnTo>
                <a:lnTo>
                  <a:pt x="130" y="312"/>
                </a:lnTo>
                <a:lnTo>
                  <a:pt x="120" y="305"/>
                </a:lnTo>
                <a:lnTo>
                  <a:pt x="110" y="298"/>
                </a:lnTo>
                <a:lnTo>
                  <a:pt x="98" y="290"/>
                </a:lnTo>
                <a:lnTo>
                  <a:pt x="85" y="281"/>
                </a:lnTo>
                <a:lnTo>
                  <a:pt x="73"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2" y="103"/>
                </a:lnTo>
                <a:lnTo>
                  <a:pt x="40" y="84"/>
                </a:lnTo>
                <a:lnTo>
                  <a:pt x="49" y="65"/>
                </a:lnTo>
                <a:lnTo>
                  <a:pt x="58" y="46"/>
                </a:lnTo>
                <a:lnTo>
                  <a:pt x="69" y="29"/>
                </a:lnTo>
                <a:lnTo>
                  <a:pt x="80" y="13"/>
                </a:lnTo>
                <a:lnTo>
                  <a:pt x="93" y="0"/>
                </a:lnTo>
                <a:close/>
              </a:path>
            </a:pathLst>
          </a:custGeom>
          <a:solidFill>
            <a:srgbClr val="FFFFFF"/>
          </a:solidFill>
          <a:ln w="9525">
            <a:noFill/>
            <a:round/>
            <a:headEnd/>
            <a:tailEnd/>
          </a:ln>
        </p:spPr>
        <p:txBody>
          <a:bodyPr/>
          <a:lstStyle/>
          <a:p>
            <a:endParaRPr lang="zh-CN" altLang="en-US"/>
          </a:p>
        </p:txBody>
      </p:sp>
      <p:sp>
        <p:nvSpPr>
          <p:cNvPr id="39995" name="Freeform 308"/>
          <p:cNvSpPr>
            <a:spLocks/>
          </p:cNvSpPr>
          <p:nvPr/>
        </p:nvSpPr>
        <p:spPr bwMode="auto">
          <a:xfrm>
            <a:off x="4191002" y="2510168"/>
            <a:ext cx="207963" cy="505666"/>
          </a:xfrm>
          <a:custGeom>
            <a:avLst/>
            <a:gdLst>
              <a:gd name="T0" fmla="*/ 2147483647 w 165"/>
              <a:gd name="T1" fmla="*/ 0 h 328"/>
              <a:gd name="T2" fmla="*/ 2147483647 w 165"/>
              <a:gd name="T3" fmla="*/ 2147483647 h 328"/>
              <a:gd name="T4" fmla="*/ 2147483647 w 165"/>
              <a:gd name="T5" fmla="*/ 2147483647 h 328"/>
              <a:gd name="T6" fmla="*/ 2147483647 w 165"/>
              <a:gd name="T7" fmla="*/ 2147483647 h 328"/>
              <a:gd name="T8" fmla="*/ 2147483647 w 165"/>
              <a:gd name="T9" fmla="*/ 2147483647 h 328"/>
              <a:gd name="T10" fmla="*/ 2147483647 w 165"/>
              <a:gd name="T11" fmla="*/ 2147483647 h 328"/>
              <a:gd name="T12" fmla="*/ 2147483647 w 165"/>
              <a:gd name="T13" fmla="*/ 2147483647 h 328"/>
              <a:gd name="T14" fmla="*/ 2147483647 w 165"/>
              <a:gd name="T15" fmla="*/ 2147483647 h 328"/>
              <a:gd name="T16" fmla="*/ 2147483647 w 165"/>
              <a:gd name="T17" fmla="*/ 2147483647 h 328"/>
              <a:gd name="T18" fmla="*/ 2147483647 w 165"/>
              <a:gd name="T19" fmla="*/ 2147483647 h 328"/>
              <a:gd name="T20" fmla="*/ 2147483647 w 165"/>
              <a:gd name="T21" fmla="*/ 2147483647 h 328"/>
              <a:gd name="T22" fmla="*/ 2147483647 w 165"/>
              <a:gd name="T23" fmla="*/ 2147483647 h 328"/>
              <a:gd name="T24" fmla="*/ 2147483647 w 165"/>
              <a:gd name="T25" fmla="*/ 2147483647 h 328"/>
              <a:gd name="T26" fmla="*/ 2147483647 w 165"/>
              <a:gd name="T27" fmla="*/ 2147483647 h 328"/>
              <a:gd name="T28" fmla="*/ 2147483647 w 165"/>
              <a:gd name="T29" fmla="*/ 2147483647 h 328"/>
              <a:gd name="T30" fmla="*/ 2147483647 w 165"/>
              <a:gd name="T31" fmla="*/ 2147483647 h 328"/>
              <a:gd name="T32" fmla="*/ 2147483647 w 165"/>
              <a:gd name="T33" fmla="*/ 2147483647 h 328"/>
              <a:gd name="T34" fmla="*/ 2147483647 w 165"/>
              <a:gd name="T35" fmla="*/ 2147483647 h 328"/>
              <a:gd name="T36" fmla="*/ 2147483647 w 165"/>
              <a:gd name="T37" fmla="*/ 2147483647 h 328"/>
              <a:gd name="T38" fmla="*/ 2147483647 w 165"/>
              <a:gd name="T39" fmla="*/ 2147483647 h 328"/>
              <a:gd name="T40" fmla="*/ 2147483647 w 165"/>
              <a:gd name="T41" fmla="*/ 2147483647 h 328"/>
              <a:gd name="T42" fmla="*/ 2147483647 w 165"/>
              <a:gd name="T43" fmla="*/ 2147483647 h 328"/>
              <a:gd name="T44" fmla="*/ 2147483647 w 165"/>
              <a:gd name="T45" fmla="*/ 2147483647 h 328"/>
              <a:gd name="T46" fmla="*/ 2147483647 w 165"/>
              <a:gd name="T47" fmla="*/ 2147483647 h 328"/>
              <a:gd name="T48" fmla="*/ 2147483647 w 165"/>
              <a:gd name="T49" fmla="*/ 2147483647 h 328"/>
              <a:gd name="T50" fmla="*/ 0 w 165"/>
              <a:gd name="T51" fmla="*/ 2147483647 h 328"/>
              <a:gd name="T52" fmla="*/ 0 w 165"/>
              <a:gd name="T53" fmla="*/ 2147483647 h 328"/>
              <a:gd name="T54" fmla="*/ 2147483647 w 165"/>
              <a:gd name="T55" fmla="*/ 2147483647 h 328"/>
              <a:gd name="T56" fmla="*/ 2147483647 w 165"/>
              <a:gd name="T57" fmla="*/ 2147483647 h 328"/>
              <a:gd name="T58" fmla="*/ 2147483647 w 165"/>
              <a:gd name="T59" fmla="*/ 2147483647 h 328"/>
              <a:gd name="T60" fmla="*/ 2147483647 w 165"/>
              <a:gd name="T61" fmla="*/ 2147483647 h 328"/>
              <a:gd name="T62" fmla="*/ 2147483647 w 165"/>
              <a:gd name="T63" fmla="*/ 2147483647 h 328"/>
              <a:gd name="T64" fmla="*/ 2147483647 w 165"/>
              <a:gd name="T65" fmla="*/ 2147483647 h 328"/>
              <a:gd name="T66" fmla="*/ 2147483647 w 165"/>
              <a:gd name="T67" fmla="*/ 2147483647 h 3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
              <a:gd name="T103" fmla="*/ 0 h 328"/>
              <a:gd name="T104" fmla="*/ 165 w 165"/>
              <a:gd name="T105" fmla="*/ 328 h 3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 h="328">
                <a:moveTo>
                  <a:pt x="93" y="0"/>
                </a:moveTo>
                <a:lnTo>
                  <a:pt x="93" y="0"/>
                </a:lnTo>
                <a:lnTo>
                  <a:pt x="93" y="2"/>
                </a:lnTo>
                <a:lnTo>
                  <a:pt x="91" y="8"/>
                </a:lnTo>
                <a:lnTo>
                  <a:pt x="90" y="17"/>
                </a:lnTo>
                <a:lnTo>
                  <a:pt x="89" y="29"/>
                </a:lnTo>
                <a:lnTo>
                  <a:pt x="87" y="43"/>
                </a:lnTo>
                <a:lnTo>
                  <a:pt x="86" y="59"/>
                </a:lnTo>
                <a:lnTo>
                  <a:pt x="86" y="76"/>
                </a:lnTo>
                <a:lnTo>
                  <a:pt x="87" y="93"/>
                </a:lnTo>
                <a:lnTo>
                  <a:pt x="89" y="111"/>
                </a:lnTo>
                <a:lnTo>
                  <a:pt x="93" y="128"/>
                </a:lnTo>
                <a:lnTo>
                  <a:pt x="98" y="144"/>
                </a:lnTo>
                <a:lnTo>
                  <a:pt x="106" y="159"/>
                </a:lnTo>
                <a:lnTo>
                  <a:pt x="116" y="171"/>
                </a:lnTo>
                <a:lnTo>
                  <a:pt x="129" y="181"/>
                </a:lnTo>
                <a:lnTo>
                  <a:pt x="145" y="188"/>
                </a:lnTo>
                <a:lnTo>
                  <a:pt x="164" y="191"/>
                </a:lnTo>
                <a:lnTo>
                  <a:pt x="164" y="192"/>
                </a:lnTo>
                <a:lnTo>
                  <a:pt x="164" y="197"/>
                </a:lnTo>
                <a:lnTo>
                  <a:pt x="165" y="204"/>
                </a:lnTo>
                <a:lnTo>
                  <a:pt x="165" y="213"/>
                </a:lnTo>
                <a:lnTo>
                  <a:pt x="165" y="224"/>
                </a:lnTo>
                <a:lnTo>
                  <a:pt x="165" y="235"/>
                </a:lnTo>
                <a:lnTo>
                  <a:pt x="165" y="248"/>
                </a:lnTo>
                <a:lnTo>
                  <a:pt x="165" y="261"/>
                </a:lnTo>
                <a:lnTo>
                  <a:pt x="165" y="274"/>
                </a:lnTo>
                <a:lnTo>
                  <a:pt x="164" y="286"/>
                </a:lnTo>
                <a:lnTo>
                  <a:pt x="163" y="298"/>
                </a:lnTo>
                <a:lnTo>
                  <a:pt x="162" y="308"/>
                </a:lnTo>
                <a:lnTo>
                  <a:pt x="161" y="317"/>
                </a:lnTo>
                <a:lnTo>
                  <a:pt x="159" y="323"/>
                </a:lnTo>
                <a:lnTo>
                  <a:pt x="158" y="327"/>
                </a:lnTo>
                <a:lnTo>
                  <a:pt x="155" y="328"/>
                </a:lnTo>
                <a:lnTo>
                  <a:pt x="152" y="326"/>
                </a:lnTo>
                <a:lnTo>
                  <a:pt x="146" y="323"/>
                </a:lnTo>
                <a:lnTo>
                  <a:pt x="139" y="318"/>
                </a:lnTo>
                <a:lnTo>
                  <a:pt x="131" y="312"/>
                </a:lnTo>
                <a:lnTo>
                  <a:pt x="120" y="305"/>
                </a:lnTo>
                <a:lnTo>
                  <a:pt x="110" y="298"/>
                </a:lnTo>
                <a:lnTo>
                  <a:pt x="98" y="290"/>
                </a:lnTo>
                <a:lnTo>
                  <a:pt x="86" y="281"/>
                </a:lnTo>
                <a:lnTo>
                  <a:pt x="74"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3" y="103"/>
                </a:lnTo>
                <a:lnTo>
                  <a:pt x="40" y="84"/>
                </a:lnTo>
                <a:lnTo>
                  <a:pt x="49" y="65"/>
                </a:lnTo>
                <a:lnTo>
                  <a:pt x="58" y="46"/>
                </a:lnTo>
                <a:lnTo>
                  <a:pt x="69" y="29"/>
                </a:lnTo>
                <a:lnTo>
                  <a:pt x="80" y="13"/>
                </a:lnTo>
                <a:lnTo>
                  <a:pt x="93" y="0"/>
                </a:lnTo>
                <a:close/>
              </a:path>
            </a:pathLst>
          </a:custGeom>
          <a:noFill/>
          <a:ln w="1588">
            <a:solidFill>
              <a:srgbClr val="000000"/>
            </a:solidFill>
            <a:round/>
            <a:headEnd/>
            <a:tailEnd/>
          </a:ln>
        </p:spPr>
        <p:txBody>
          <a:bodyPr/>
          <a:lstStyle/>
          <a:p>
            <a:endParaRPr lang="zh-CN" altLang="en-US"/>
          </a:p>
        </p:txBody>
      </p:sp>
      <p:sp>
        <p:nvSpPr>
          <p:cNvPr id="39996" name="Freeform 309"/>
          <p:cNvSpPr>
            <a:spLocks/>
          </p:cNvSpPr>
          <p:nvPr/>
        </p:nvSpPr>
        <p:spPr bwMode="auto">
          <a:xfrm>
            <a:off x="8204203" y="2510168"/>
            <a:ext cx="206375" cy="505666"/>
          </a:xfrm>
          <a:custGeom>
            <a:avLst/>
            <a:gdLst>
              <a:gd name="T0" fmla="*/ 2147483647 w 164"/>
              <a:gd name="T1" fmla="*/ 0 h 328"/>
              <a:gd name="T2" fmla="*/ 2147483647 w 164"/>
              <a:gd name="T3" fmla="*/ 2147483647 h 328"/>
              <a:gd name="T4" fmla="*/ 2147483647 w 164"/>
              <a:gd name="T5" fmla="*/ 2147483647 h 328"/>
              <a:gd name="T6" fmla="*/ 2147483647 w 164"/>
              <a:gd name="T7" fmla="*/ 2147483647 h 328"/>
              <a:gd name="T8" fmla="*/ 2147483647 w 164"/>
              <a:gd name="T9" fmla="*/ 2147483647 h 328"/>
              <a:gd name="T10" fmla="*/ 2147483647 w 164"/>
              <a:gd name="T11" fmla="*/ 2147483647 h 328"/>
              <a:gd name="T12" fmla="*/ 2147483647 w 164"/>
              <a:gd name="T13" fmla="*/ 2147483647 h 328"/>
              <a:gd name="T14" fmla="*/ 2147483647 w 164"/>
              <a:gd name="T15" fmla="*/ 2147483647 h 328"/>
              <a:gd name="T16" fmla="*/ 2147483647 w 164"/>
              <a:gd name="T17" fmla="*/ 2147483647 h 328"/>
              <a:gd name="T18" fmla="*/ 2147483647 w 164"/>
              <a:gd name="T19" fmla="*/ 2147483647 h 328"/>
              <a:gd name="T20" fmla="*/ 2147483647 w 164"/>
              <a:gd name="T21" fmla="*/ 2147483647 h 328"/>
              <a:gd name="T22" fmla="*/ 2147483647 w 164"/>
              <a:gd name="T23" fmla="*/ 2147483647 h 328"/>
              <a:gd name="T24" fmla="*/ 2147483647 w 164"/>
              <a:gd name="T25" fmla="*/ 2147483647 h 328"/>
              <a:gd name="T26" fmla="*/ 2147483647 w 164"/>
              <a:gd name="T27" fmla="*/ 2147483647 h 328"/>
              <a:gd name="T28" fmla="*/ 2147483647 w 164"/>
              <a:gd name="T29" fmla="*/ 2147483647 h 328"/>
              <a:gd name="T30" fmla="*/ 2147483647 w 164"/>
              <a:gd name="T31" fmla="*/ 2147483647 h 328"/>
              <a:gd name="T32" fmla="*/ 2147483647 w 164"/>
              <a:gd name="T33" fmla="*/ 2147483647 h 328"/>
              <a:gd name="T34" fmla="*/ 2147483647 w 164"/>
              <a:gd name="T35" fmla="*/ 2147483647 h 328"/>
              <a:gd name="T36" fmla="*/ 2147483647 w 164"/>
              <a:gd name="T37" fmla="*/ 2147483647 h 328"/>
              <a:gd name="T38" fmla="*/ 2147483647 w 164"/>
              <a:gd name="T39" fmla="*/ 2147483647 h 328"/>
              <a:gd name="T40" fmla="*/ 2147483647 w 164"/>
              <a:gd name="T41" fmla="*/ 2147483647 h 328"/>
              <a:gd name="T42" fmla="*/ 2147483647 w 164"/>
              <a:gd name="T43" fmla="*/ 2147483647 h 328"/>
              <a:gd name="T44" fmla="*/ 2147483647 w 164"/>
              <a:gd name="T45" fmla="*/ 2147483647 h 328"/>
              <a:gd name="T46" fmla="*/ 2147483647 w 164"/>
              <a:gd name="T47" fmla="*/ 2147483647 h 328"/>
              <a:gd name="T48" fmla="*/ 2147483647 w 164"/>
              <a:gd name="T49" fmla="*/ 2147483647 h 328"/>
              <a:gd name="T50" fmla="*/ 0 w 164"/>
              <a:gd name="T51" fmla="*/ 2147483647 h 328"/>
              <a:gd name="T52" fmla="*/ 0 w 164"/>
              <a:gd name="T53" fmla="*/ 2147483647 h 328"/>
              <a:gd name="T54" fmla="*/ 2147483647 w 164"/>
              <a:gd name="T55" fmla="*/ 2147483647 h 328"/>
              <a:gd name="T56" fmla="*/ 2147483647 w 164"/>
              <a:gd name="T57" fmla="*/ 2147483647 h 328"/>
              <a:gd name="T58" fmla="*/ 2147483647 w 164"/>
              <a:gd name="T59" fmla="*/ 2147483647 h 328"/>
              <a:gd name="T60" fmla="*/ 2147483647 w 164"/>
              <a:gd name="T61" fmla="*/ 2147483647 h 328"/>
              <a:gd name="T62" fmla="*/ 2147483647 w 164"/>
              <a:gd name="T63" fmla="*/ 2147483647 h 328"/>
              <a:gd name="T64" fmla="*/ 2147483647 w 164"/>
              <a:gd name="T65" fmla="*/ 2147483647 h 328"/>
              <a:gd name="T66" fmla="*/ 2147483647 w 164"/>
              <a:gd name="T67" fmla="*/ 2147483647 h 3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4"/>
              <a:gd name="T103" fmla="*/ 0 h 328"/>
              <a:gd name="T104" fmla="*/ 164 w 164"/>
              <a:gd name="T105" fmla="*/ 328 h 3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4" h="328">
                <a:moveTo>
                  <a:pt x="93" y="0"/>
                </a:moveTo>
                <a:lnTo>
                  <a:pt x="93" y="0"/>
                </a:lnTo>
                <a:lnTo>
                  <a:pt x="92" y="2"/>
                </a:lnTo>
                <a:lnTo>
                  <a:pt x="91" y="8"/>
                </a:lnTo>
                <a:lnTo>
                  <a:pt x="90" y="17"/>
                </a:lnTo>
                <a:lnTo>
                  <a:pt x="88" y="29"/>
                </a:lnTo>
                <a:lnTo>
                  <a:pt x="87" y="43"/>
                </a:lnTo>
                <a:lnTo>
                  <a:pt x="86" y="59"/>
                </a:lnTo>
                <a:lnTo>
                  <a:pt x="86" y="76"/>
                </a:lnTo>
                <a:lnTo>
                  <a:pt x="87" y="93"/>
                </a:lnTo>
                <a:lnTo>
                  <a:pt x="89" y="111"/>
                </a:lnTo>
                <a:lnTo>
                  <a:pt x="92" y="128"/>
                </a:lnTo>
                <a:lnTo>
                  <a:pt x="98" y="144"/>
                </a:lnTo>
                <a:lnTo>
                  <a:pt x="106" y="159"/>
                </a:lnTo>
                <a:lnTo>
                  <a:pt x="116" y="171"/>
                </a:lnTo>
                <a:lnTo>
                  <a:pt x="129" y="181"/>
                </a:lnTo>
                <a:lnTo>
                  <a:pt x="145" y="188"/>
                </a:lnTo>
                <a:lnTo>
                  <a:pt x="164" y="191"/>
                </a:lnTo>
                <a:lnTo>
                  <a:pt x="164" y="192"/>
                </a:lnTo>
                <a:lnTo>
                  <a:pt x="164" y="197"/>
                </a:lnTo>
                <a:lnTo>
                  <a:pt x="164" y="204"/>
                </a:lnTo>
                <a:lnTo>
                  <a:pt x="164" y="213"/>
                </a:lnTo>
                <a:lnTo>
                  <a:pt x="164" y="224"/>
                </a:lnTo>
                <a:lnTo>
                  <a:pt x="164" y="235"/>
                </a:lnTo>
                <a:lnTo>
                  <a:pt x="164" y="248"/>
                </a:lnTo>
                <a:lnTo>
                  <a:pt x="164" y="261"/>
                </a:lnTo>
                <a:lnTo>
                  <a:pt x="164" y="274"/>
                </a:lnTo>
                <a:lnTo>
                  <a:pt x="164" y="286"/>
                </a:lnTo>
                <a:lnTo>
                  <a:pt x="163" y="298"/>
                </a:lnTo>
                <a:lnTo>
                  <a:pt x="162" y="308"/>
                </a:lnTo>
                <a:lnTo>
                  <a:pt x="161" y="317"/>
                </a:lnTo>
                <a:lnTo>
                  <a:pt x="159" y="323"/>
                </a:lnTo>
                <a:lnTo>
                  <a:pt x="157" y="327"/>
                </a:lnTo>
                <a:lnTo>
                  <a:pt x="155" y="328"/>
                </a:lnTo>
                <a:lnTo>
                  <a:pt x="152" y="326"/>
                </a:lnTo>
                <a:lnTo>
                  <a:pt x="146" y="323"/>
                </a:lnTo>
                <a:lnTo>
                  <a:pt x="139" y="318"/>
                </a:lnTo>
                <a:lnTo>
                  <a:pt x="130" y="312"/>
                </a:lnTo>
                <a:lnTo>
                  <a:pt x="120" y="305"/>
                </a:lnTo>
                <a:lnTo>
                  <a:pt x="110" y="298"/>
                </a:lnTo>
                <a:lnTo>
                  <a:pt x="98" y="290"/>
                </a:lnTo>
                <a:lnTo>
                  <a:pt x="85" y="281"/>
                </a:lnTo>
                <a:lnTo>
                  <a:pt x="73"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2" y="103"/>
                </a:lnTo>
                <a:lnTo>
                  <a:pt x="40" y="84"/>
                </a:lnTo>
                <a:lnTo>
                  <a:pt x="49" y="65"/>
                </a:lnTo>
                <a:lnTo>
                  <a:pt x="58" y="46"/>
                </a:lnTo>
                <a:lnTo>
                  <a:pt x="69" y="29"/>
                </a:lnTo>
                <a:lnTo>
                  <a:pt x="80" y="13"/>
                </a:lnTo>
                <a:lnTo>
                  <a:pt x="93" y="0"/>
                </a:lnTo>
                <a:close/>
              </a:path>
            </a:pathLst>
          </a:custGeom>
          <a:noFill/>
          <a:ln w="1588">
            <a:solidFill>
              <a:srgbClr val="000000"/>
            </a:solidFill>
            <a:round/>
            <a:headEnd/>
            <a:tailEnd/>
          </a:ln>
        </p:spPr>
        <p:txBody>
          <a:bodyPr/>
          <a:lstStyle/>
          <a:p>
            <a:endParaRPr lang="zh-CN" altLang="en-US"/>
          </a:p>
        </p:txBody>
      </p:sp>
      <p:sp>
        <p:nvSpPr>
          <p:cNvPr id="39997" name="Freeform 310"/>
          <p:cNvSpPr>
            <a:spLocks/>
          </p:cNvSpPr>
          <p:nvPr/>
        </p:nvSpPr>
        <p:spPr bwMode="auto">
          <a:xfrm>
            <a:off x="3673477" y="2813877"/>
            <a:ext cx="1000125" cy="1759040"/>
          </a:xfrm>
          <a:custGeom>
            <a:avLst/>
            <a:gdLst>
              <a:gd name="T0" fmla="*/ 2147483647 w 798"/>
              <a:gd name="T1" fmla="*/ 2147483647 h 1141"/>
              <a:gd name="T2" fmla="*/ 2147483647 w 798"/>
              <a:gd name="T3" fmla="*/ 0 h 1141"/>
              <a:gd name="T4" fmla="*/ 2147483647 w 798"/>
              <a:gd name="T5" fmla="*/ 2147483647 h 1141"/>
              <a:gd name="T6" fmla="*/ 2147483647 w 798"/>
              <a:gd name="T7" fmla="*/ 2147483647 h 1141"/>
              <a:gd name="T8" fmla="*/ 2147483647 w 798"/>
              <a:gd name="T9" fmla="*/ 2147483647 h 1141"/>
              <a:gd name="T10" fmla="*/ 2147483647 w 798"/>
              <a:gd name="T11" fmla="*/ 2147483647 h 1141"/>
              <a:gd name="T12" fmla="*/ 2147483647 w 798"/>
              <a:gd name="T13" fmla="*/ 2147483647 h 1141"/>
              <a:gd name="T14" fmla="*/ 2147483647 w 798"/>
              <a:gd name="T15" fmla="*/ 2147483647 h 1141"/>
              <a:gd name="T16" fmla="*/ 2147483647 w 798"/>
              <a:gd name="T17" fmla="*/ 2147483647 h 1141"/>
              <a:gd name="T18" fmla="*/ 2147483647 w 798"/>
              <a:gd name="T19" fmla="*/ 2147483647 h 1141"/>
              <a:gd name="T20" fmla="*/ 2147483647 w 798"/>
              <a:gd name="T21" fmla="*/ 2147483647 h 1141"/>
              <a:gd name="T22" fmla="*/ 2147483647 w 798"/>
              <a:gd name="T23" fmla="*/ 2147483647 h 1141"/>
              <a:gd name="T24" fmla="*/ 2147483647 w 798"/>
              <a:gd name="T25" fmla="*/ 2147483647 h 1141"/>
              <a:gd name="T26" fmla="*/ 2147483647 w 798"/>
              <a:gd name="T27" fmla="*/ 2147483647 h 1141"/>
              <a:gd name="T28" fmla="*/ 2147483647 w 798"/>
              <a:gd name="T29" fmla="*/ 2147483647 h 1141"/>
              <a:gd name="T30" fmla="*/ 2147483647 w 798"/>
              <a:gd name="T31" fmla="*/ 2147483647 h 1141"/>
              <a:gd name="T32" fmla="*/ 2147483647 w 798"/>
              <a:gd name="T33" fmla="*/ 2147483647 h 1141"/>
              <a:gd name="T34" fmla="*/ 2147483647 w 798"/>
              <a:gd name="T35" fmla="*/ 2147483647 h 1141"/>
              <a:gd name="T36" fmla="*/ 2147483647 w 798"/>
              <a:gd name="T37" fmla="*/ 2147483647 h 1141"/>
              <a:gd name="T38" fmla="*/ 2147483647 w 798"/>
              <a:gd name="T39" fmla="*/ 2147483647 h 1141"/>
              <a:gd name="T40" fmla="*/ 0 w 798"/>
              <a:gd name="T41" fmla="*/ 2147483647 h 1141"/>
              <a:gd name="T42" fmla="*/ 2147483647 w 798"/>
              <a:gd name="T43" fmla="*/ 2147483647 h 1141"/>
              <a:gd name="T44" fmla="*/ 2147483647 w 798"/>
              <a:gd name="T45" fmla="*/ 2147483647 h 1141"/>
              <a:gd name="T46" fmla="*/ 2147483647 w 798"/>
              <a:gd name="T47" fmla="*/ 2147483647 h 1141"/>
              <a:gd name="T48" fmla="*/ 2147483647 w 798"/>
              <a:gd name="T49" fmla="*/ 2147483647 h 1141"/>
              <a:gd name="T50" fmla="*/ 2147483647 w 798"/>
              <a:gd name="T51" fmla="*/ 2147483647 h 1141"/>
              <a:gd name="T52" fmla="*/ 2147483647 w 798"/>
              <a:gd name="T53" fmla="*/ 2147483647 h 1141"/>
              <a:gd name="T54" fmla="*/ 2147483647 w 798"/>
              <a:gd name="T55" fmla="*/ 2147483647 h 1141"/>
              <a:gd name="T56" fmla="*/ 2147483647 w 798"/>
              <a:gd name="T57" fmla="*/ 2147483647 h 1141"/>
              <a:gd name="T58" fmla="*/ 2147483647 w 798"/>
              <a:gd name="T59" fmla="*/ 2147483647 h 1141"/>
              <a:gd name="T60" fmla="*/ 2147483647 w 798"/>
              <a:gd name="T61" fmla="*/ 2147483647 h 1141"/>
              <a:gd name="T62" fmla="*/ 2147483647 w 798"/>
              <a:gd name="T63" fmla="*/ 2147483647 h 1141"/>
              <a:gd name="T64" fmla="*/ 2147483647 w 798"/>
              <a:gd name="T65" fmla="*/ 2147483647 h 1141"/>
              <a:gd name="T66" fmla="*/ 2147483647 w 798"/>
              <a:gd name="T67" fmla="*/ 2147483647 h 1141"/>
              <a:gd name="T68" fmla="*/ 2147483647 w 798"/>
              <a:gd name="T69" fmla="*/ 2147483647 h 1141"/>
              <a:gd name="T70" fmla="*/ 2147483647 w 798"/>
              <a:gd name="T71" fmla="*/ 2147483647 h 1141"/>
              <a:gd name="T72" fmla="*/ 2147483647 w 798"/>
              <a:gd name="T73" fmla="*/ 2147483647 h 1141"/>
              <a:gd name="T74" fmla="*/ 2147483647 w 798"/>
              <a:gd name="T75" fmla="*/ 2147483647 h 1141"/>
              <a:gd name="T76" fmla="*/ 2147483647 w 798"/>
              <a:gd name="T77" fmla="*/ 2147483647 h 1141"/>
              <a:gd name="T78" fmla="*/ 2147483647 w 798"/>
              <a:gd name="T79" fmla="*/ 2147483647 h 1141"/>
              <a:gd name="T80" fmla="*/ 2147483647 w 798"/>
              <a:gd name="T81" fmla="*/ 2147483647 h 1141"/>
              <a:gd name="T82" fmla="*/ 2147483647 w 798"/>
              <a:gd name="T83" fmla="*/ 2147483647 h 1141"/>
              <a:gd name="T84" fmla="*/ 2147483647 w 798"/>
              <a:gd name="T85" fmla="*/ 2147483647 h 1141"/>
              <a:gd name="T86" fmla="*/ 2147483647 w 798"/>
              <a:gd name="T87" fmla="*/ 2147483647 h 1141"/>
              <a:gd name="T88" fmla="*/ 2147483647 w 798"/>
              <a:gd name="T89" fmla="*/ 2147483647 h 1141"/>
              <a:gd name="T90" fmla="*/ 2147483647 w 798"/>
              <a:gd name="T91" fmla="*/ 2147483647 h 1141"/>
              <a:gd name="T92" fmla="*/ 2147483647 w 798"/>
              <a:gd name="T93" fmla="*/ 2147483647 h 1141"/>
              <a:gd name="T94" fmla="*/ 2147483647 w 798"/>
              <a:gd name="T95" fmla="*/ 2147483647 h 1141"/>
              <a:gd name="T96" fmla="*/ 2147483647 w 798"/>
              <a:gd name="T97" fmla="*/ 2147483647 h 1141"/>
              <a:gd name="T98" fmla="*/ 2147483647 w 798"/>
              <a:gd name="T99" fmla="*/ 2147483647 h 1141"/>
              <a:gd name="T100" fmla="*/ 2147483647 w 798"/>
              <a:gd name="T101" fmla="*/ 2147483647 h 1141"/>
              <a:gd name="T102" fmla="*/ 2147483647 w 798"/>
              <a:gd name="T103" fmla="*/ 2147483647 h 11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8"/>
              <a:gd name="T157" fmla="*/ 0 h 1141"/>
              <a:gd name="T158" fmla="*/ 798 w 798"/>
              <a:gd name="T159" fmla="*/ 1141 h 114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8" h="1141">
                <a:moveTo>
                  <a:pt x="405" y="4"/>
                </a:moveTo>
                <a:lnTo>
                  <a:pt x="404" y="4"/>
                </a:lnTo>
                <a:lnTo>
                  <a:pt x="402" y="4"/>
                </a:lnTo>
                <a:lnTo>
                  <a:pt x="399" y="3"/>
                </a:lnTo>
                <a:lnTo>
                  <a:pt x="394" y="2"/>
                </a:lnTo>
                <a:lnTo>
                  <a:pt x="389" y="1"/>
                </a:lnTo>
                <a:lnTo>
                  <a:pt x="383" y="1"/>
                </a:lnTo>
                <a:lnTo>
                  <a:pt x="377" y="0"/>
                </a:lnTo>
                <a:lnTo>
                  <a:pt x="370" y="0"/>
                </a:lnTo>
                <a:lnTo>
                  <a:pt x="362" y="0"/>
                </a:lnTo>
                <a:lnTo>
                  <a:pt x="355" y="1"/>
                </a:lnTo>
                <a:lnTo>
                  <a:pt x="347" y="2"/>
                </a:lnTo>
                <a:lnTo>
                  <a:pt x="339" y="4"/>
                </a:lnTo>
                <a:lnTo>
                  <a:pt x="332" y="7"/>
                </a:lnTo>
                <a:lnTo>
                  <a:pt x="324" y="11"/>
                </a:lnTo>
                <a:lnTo>
                  <a:pt x="318" y="16"/>
                </a:lnTo>
                <a:lnTo>
                  <a:pt x="311" y="22"/>
                </a:lnTo>
                <a:lnTo>
                  <a:pt x="306" y="29"/>
                </a:lnTo>
                <a:lnTo>
                  <a:pt x="301" y="38"/>
                </a:lnTo>
                <a:lnTo>
                  <a:pt x="295" y="48"/>
                </a:lnTo>
                <a:lnTo>
                  <a:pt x="291" y="58"/>
                </a:lnTo>
                <a:lnTo>
                  <a:pt x="286" y="70"/>
                </a:lnTo>
                <a:lnTo>
                  <a:pt x="282" y="82"/>
                </a:lnTo>
                <a:lnTo>
                  <a:pt x="278" y="94"/>
                </a:lnTo>
                <a:lnTo>
                  <a:pt x="274" y="106"/>
                </a:lnTo>
                <a:lnTo>
                  <a:pt x="270" y="119"/>
                </a:lnTo>
                <a:lnTo>
                  <a:pt x="267" y="131"/>
                </a:lnTo>
                <a:lnTo>
                  <a:pt x="264" y="143"/>
                </a:lnTo>
                <a:lnTo>
                  <a:pt x="260" y="154"/>
                </a:lnTo>
                <a:lnTo>
                  <a:pt x="257" y="165"/>
                </a:lnTo>
                <a:lnTo>
                  <a:pt x="254" y="175"/>
                </a:lnTo>
                <a:lnTo>
                  <a:pt x="252" y="183"/>
                </a:lnTo>
                <a:lnTo>
                  <a:pt x="249" y="191"/>
                </a:lnTo>
                <a:lnTo>
                  <a:pt x="248" y="195"/>
                </a:lnTo>
                <a:lnTo>
                  <a:pt x="245" y="202"/>
                </a:lnTo>
                <a:lnTo>
                  <a:pt x="242" y="210"/>
                </a:lnTo>
                <a:lnTo>
                  <a:pt x="238" y="220"/>
                </a:lnTo>
                <a:lnTo>
                  <a:pt x="233" y="232"/>
                </a:lnTo>
                <a:lnTo>
                  <a:pt x="227" y="245"/>
                </a:lnTo>
                <a:lnTo>
                  <a:pt x="222"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1"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4" y="794"/>
                </a:lnTo>
                <a:lnTo>
                  <a:pt x="10" y="797"/>
                </a:lnTo>
                <a:lnTo>
                  <a:pt x="5" y="804"/>
                </a:lnTo>
                <a:lnTo>
                  <a:pt x="1" y="812"/>
                </a:lnTo>
                <a:lnTo>
                  <a:pt x="0" y="820"/>
                </a:lnTo>
                <a:lnTo>
                  <a:pt x="3" y="828"/>
                </a:lnTo>
                <a:lnTo>
                  <a:pt x="9" y="836"/>
                </a:lnTo>
                <a:lnTo>
                  <a:pt x="18" y="843"/>
                </a:lnTo>
                <a:lnTo>
                  <a:pt x="32" y="850"/>
                </a:lnTo>
                <a:lnTo>
                  <a:pt x="49" y="855"/>
                </a:lnTo>
                <a:lnTo>
                  <a:pt x="62" y="857"/>
                </a:lnTo>
                <a:lnTo>
                  <a:pt x="77" y="858"/>
                </a:lnTo>
                <a:lnTo>
                  <a:pt x="95" y="858"/>
                </a:lnTo>
                <a:lnTo>
                  <a:pt x="115" y="858"/>
                </a:lnTo>
                <a:lnTo>
                  <a:pt x="137" y="858"/>
                </a:lnTo>
                <a:lnTo>
                  <a:pt x="160" y="858"/>
                </a:lnTo>
                <a:lnTo>
                  <a:pt x="184" y="858"/>
                </a:lnTo>
                <a:lnTo>
                  <a:pt x="207" y="859"/>
                </a:lnTo>
                <a:lnTo>
                  <a:pt x="229" y="862"/>
                </a:lnTo>
                <a:lnTo>
                  <a:pt x="250" y="866"/>
                </a:lnTo>
                <a:lnTo>
                  <a:pt x="269" y="872"/>
                </a:lnTo>
                <a:lnTo>
                  <a:pt x="286" y="881"/>
                </a:lnTo>
                <a:lnTo>
                  <a:pt x="298" y="891"/>
                </a:lnTo>
                <a:lnTo>
                  <a:pt x="307" y="904"/>
                </a:lnTo>
                <a:lnTo>
                  <a:pt x="313" y="921"/>
                </a:lnTo>
                <a:lnTo>
                  <a:pt x="312" y="941"/>
                </a:lnTo>
                <a:lnTo>
                  <a:pt x="311" y="957"/>
                </a:lnTo>
                <a:lnTo>
                  <a:pt x="312" y="973"/>
                </a:lnTo>
                <a:lnTo>
                  <a:pt x="316" y="988"/>
                </a:lnTo>
                <a:lnTo>
                  <a:pt x="321" y="1002"/>
                </a:lnTo>
                <a:lnTo>
                  <a:pt x="329" y="1017"/>
                </a:lnTo>
                <a:lnTo>
                  <a:pt x="339" y="1030"/>
                </a:lnTo>
                <a:lnTo>
                  <a:pt x="350" y="1043"/>
                </a:lnTo>
                <a:lnTo>
                  <a:pt x="362" y="1055"/>
                </a:lnTo>
                <a:lnTo>
                  <a:pt x="375" y="1066"/>
                </a:lnTo>
                <a:lnTo>
                  <a:pt x="390" y="1077"/>
                </a:lnTo>
                <a:lnTo>
                  <a:pt x="406" y="1086"/>
                </a:lnTo>
                <a:lnTo>
                  <a:pt x="422" y="1096"/>
                </a:lnTo>
                <a:lnTo>
                  <a:pt x="439" y="1104"/>
                </a:lnTo>
                <a:lnTo>
                  <a:pt x="457" y="1112"/>
                </a:lnTo>
                <a:lnTo>
                  <a:pt x="474" y="1119"/>
                </a:lnTo>
                <a:lnTo>
                  <a:pt x="492" y="1124"/>
                </a:lnTo>
                <a:lnTo>
                  <a:pt x="510" y="1130"/>
                </a:lnTo>
                <a:lnTo>
                  <a:pt x="528" y="1134"/>
                </a:lnTo>
                <a:lnTo>
                  <a:pt x="545" y="1137"/>
                </a:lnTo>
                <a:lnTo>
                  <a:pt x="562" y="1139"/>
                </a:lnTo>
                <a:lnTo>
                  <a:pt x="578" y="1141"/>
                </a:lnTo>
                <a:lnTo>
                  <a:pt x="594" y="1141"/>
                </a:lnTo>
                <a:lnTo>
                  <a:pt x="608" y="1141"/>
                </a:lnTo>
                <a:lnTo>
                  <a:pt x="621" y="1139"/>
                </a:lnTo>
                <a:lnTo>
                  <a:pt x="632" y="1136"/>
                </a:lnTo>
                <a:lnTo>
                  <a:pt x="643" y="1133"/>
                </a:lnTo>
                <a:lnTo>
                  <a:pt x="651" y="1128"/>
                </a:lnTo>
                <a:lnTo>
                  <a:pt x="658" y="1122"/>
                </a:lnTo>
                <a:lnTo>
                  <a:pt x="663" y="1115"/>
                </a:lnTo>
                <a:lnTo>
                  <a:pt x="666" y="1107"/>
                </a:lnTo>
                <a:lnTo>
                  <a:pt x="666" y="1098"/>
                </a:lnTo>
                <a:lnTo>
                  <a:pt x="664" y="1088"/>
                </a:lnTo>
                <a:lnTo>
                  <a:pt x="656" y="1056"/>
                </a:lnTo>
                <a:lnTo>
                  <a:pt x="654" y="1026"/>
                </a:lnTo>
                <a:lnTo>
                  <a:pt x="655" y="998"/>
                </a:lnTo>
                <a:lnTo>
                  <a:pt x="661" y="971"/>
                </a:lnTo>
                <a:lnTo>
                  <a:pt x="669" y="945"/>
                </a:lnTo>
                <a:lnTo>
                  <a:pt x="680" y="921"/>
                </a:lnTo>
                <a:lnTo>
                  <a:pt x="692" y="897"/>
                </a:lnTo>
                <a:lnTo>
                  <a:pt x="705" y="874"/>
                </a:lnTo>
                <a:lnTo>
                  <a:pt x="720" y="853"/>
                </a:lnTo>
                <a:lnTo>
                  <a:pt x="735" y="832"/>
                </a:lnTo>
                <a:lnTo>
                  <a:pt x="750" y="812"/>
                </a:lnTo>
                <a:lnTo>
                  <a:pt x="763" y="793"/>
                </a:lnTo>
                <a:lnTo>
                  <a:pt x="775" y="774"/>
                </a:lnTo>
                <a:lnTo>
                  <a:pt x="785" y="755"/>
                </a:lnTo>
                <a:lnTo>
                  <a:pt x="793" y="737"/>
                </a:lnTo>
                <a:lnTo>
                  <a:pt x="797" y="719"/>
                </a:lnTo>
                <a:lnTo>
                  <a:pt x="798" y="711"/>
                </a:lnTo>
                <a:lnTo>
                  <a:pt x="796" y="703"/>
                </a:lnTo>
                <a:lnTo>
                  <a:pt x="793" y="696"/>
                </a:lnTo>
                <a:lnTo>
                  <a:pt x="790" y="688"/>
                </a:lnTo>
                <a:lnTo>
                  <a:pt x="784" y="680"/>
                </a:lnTo>
                <a:lnTo>
                  <a:pt x="779" y="671"/>
                </a:lnTo>
                <a:lnTo>
                  <a:pt x="772" y="660"/>
                </a:lnTo>
                <a:lnTo>
                  <a:pt x="766" y="648"/>
                </a:lnTo>
                <a:lnTo>
                  <a:pt x="762" y="640"/>
                </a:lnTo>
                <a:lnTo>
                  <a:pt x="758" y="630"/>
                </a:lnTo>
                <a:lnTo>
                  <a:pt x="754" y="618"/>
                </a:lnTo>
                <a:lnTo>
                  <a:pt x="749" y="604"/>
                </a:lnTo>
                <a:lnTo>
                  <a:pt x="743" y="589"/>
                </a:lnTo>
                <a:lnTo>
                  <a:pt x="739" y="573"/>
                </a:lnTo>
                <a:lnTo>
                  <a:pt x="734" y="556"/>
                </a:lnTo>
                <a:lnTo>
                  <a:pt x="728" y="538"/>
                </a:lnTo>
                <a:lnTo>
                  <a:pt x="724" y="520"/>
                </a:lnTo>
                <a:lnTo>
                  <a:pt x="720" y="502"/>
                </a:lnTo>
                <a:lnTo>
                  <a:pt x="716" y="483"/>
                </a:lnTo>
                <a:lnTo>
                  <a:pt x="713" y="465"/>
                </a:lnTo>
                <a:lnTo>
                  <a:pt x="711" y="449"/>
                </a:lnTo>
                <a:lnTo>
                  <a:pt x="709" y="433"/>
                </a:lnTo>
                <a:lnTo>
                  <a:pt x="708" y="418"/>
                </a:lnTo>
                <a:lnTo>
                  <a:pt x="708" y="404"/>
                </a:lnTo>
                <a:lnTo>
                  <a:pt x="708" y="398"/>
                </a:lnTo>
                <a:lnTo>
                  <a:pt x="708" y="389"/>
                </a:lnTo>
                <a:lnTo>
                  <a:pt x="708" y="381"/>
                </a:lnTo>
                <a:lnTo>
                  <a:pt x="707" y="370"/>
                </a:lnTo>
                <a:lnTo>
                  <a:pt x="705" y="360"/>
                </a:lnTo>
                <a:lnTo>
                  <a:pt x="703" y="348"/>
                </a:lnTo>
                <a:lnTo>
                  <a:pt x="701" y="335"/>
                </a:lnTo>
                <a:lnTo>
                  <a:pt x="698" y="322"/>
                </a:lnTo>
                <a:lnTo>
                  <a:pt x="694" y="308"/>
                </a:lnTo>
                <a:lnTo>
                  <a:pt x="690" y="294"/>
                </a:lnTo>
                <a:lnTo>
                  <a:pt x="685" y="279"/>
                </a:lnTo>
                <a:lnTo>
                  <a:pt x="680" y="264"/>
                </a:lnTo>
                <a:lnTo>
                  <a:pt x="674" y="248"/>
                </a:lnTo>
                <a:lnTo>
                  <a:pt x="667" y="233"/>
                </a:lnTo>
                <a:lnTo>
                  <a:pt x="659" y="217"/>
                </a:lnTo>
                <a:lnTo>
                  <a:pt x="651" y="201"/>
                </a:lnTo>
                <a:lnTo>
                  <a:pt x="642" y="186"/>
                </a:lnTo>
                <a:lnTo>
                  <a:pt x="633" y="169"/>
                </a:lnTo>
                <a:lnTo>
                  <a:pt x="622" y="154"/>
                </a:lnTo>
                <a:lnTo>
                  <a:pt x="611" y="139"/>
                </a:lnTo>
                <a:lnTo>
                  <a:pt x="599" y="124"/>
                </a:lnTo>
                <a:lnTo>
                  <a:pt x="586"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solidFill>
            <a:srgbClr val="CCCCFF"/>
          </a:solidFill>
          <a:ln w="9525">
            <a:noFill/>
            <a:round/>
            <a:headEnd/>
            <a:tailEnd/>
          </a:ln>
        </p:spPr>
        <p:txBody>
          <a:bodyPr/>
          <a:lstStyle/>
          <a:p>
            <a:endParaRPr lang="zh-CN" altLang="en-US"/>
          </a:p>
        </p:txBody>
      </p:sp>
      <p:sp>
        <p:nvSpPr>
          <p:cNvPr id="39998" name="Freeform 311"/>
          <p:cNvSpPr>
            <a:spLocks/>
          </p:cNvSpPr>
          <p:nvPr/>
        </p:nvSpPr>
        <p:spPr bwMode="auto">
          <a:xfrm>
            <a:off x="7686675" y="2813877"/>
            <a:ext cx="998538" cy="1759040"/>
          </a:xfrm>
          <a:custGeom>
            <a:avLst/>
            <a:gdLst>
              <a:gd name="T0" fmla="*/ 2147483647 w 797"/>
              <a:gd name="T1" fmla="*/ 2147483647 h 1141"/>
              <a:gd name="T2" fmla="*/ 2147483647 w 797"/>
              <a:gd name="T3" fmla="*/ 0 h 1141"/>
              <a:gd name="T4" fmla="*/ 2147483647 w 797"/>
              <a:gd name="T5" fmla="*/ 2147483647 h 1141"/>
              <a:gd name="T6" fmla="*/ 2147483647 w 797"/>
              <a:gd name="T7" fmla="*/ 2147483647 h 1141"/>
              <a:gd name="T8" fmla="*/ 2147483647 w 797"/>
              <a:gd name="T9" fmla="*/ 2147483647 h 1141"/>
              <a:gd name="T10" fmla="*/ 2147483647 w 797"/>
              <a:gd name="T11" fmla="*/ 2147483647 h 1141"/>
              <a:gd name="T12" fmla="*/ 2147483647 w 797"/>
              <a:gd name="T13" fmla="*/ 2147483647 h 1141"/>
              <a:gd name="T14" fmla="*/ 2147483647 w 797"/>
              <a:gd name="T15" fmla="*/ 2147483647 h 1141"/>
              <a:gd name="T16" fmla="*/ 2147483647 w 797"/>
              <a:gd name="T17" fmla="*/ 2147483647 h 1141"/>
              <a:gd name="T18" fmla="*/ 2147483647 w 797"/>
              <a:gd name="T19" fmla="*/ 2147483647 h 1141"/>
              <a:gd name="T20" fmla="*/ 2147483647 w 797"/>
              <a:gd name="T21" fmla="*/ 2147483647 h 1141"/>
              <a:gd name="T22" fmla="*/ 2147483647 w 797"/>
              <a:gd name="T23" fmla="*/ 2147483647 h 1141"/>
              <a:gd name="T24" fmla="*/ 2147483647 w 797"/>
              <a:gd name="T25" fmla="*/ 2147483647 h 1141"/>
              <a:gd name="T26" fmla="*/ 2147483647 w 797"/>
              <a:gd name="T27" fmla="*/ 2147483647 h 1141"/>
              <a:gd name="T28" fmla="*/ 2147483647 w 797"/>
              <a:gd name="T29" fmla="*/ 2147483647 h 1141"/>
              <a:gd name="T30" fmla="*/ 2147483647 w 797"/>
              <a:gd name="T31" fmla="*/ 2147483647 h 1141"/>
              <a:gd name="T32" fmla="*/ 2147483647 w 797"/>
              <a:gd name="T33" fmla="*/ 2147483647 h 1141"/>
              <a:gd name="T34" fmla="*/ 2147483647 w 797"/>
              <a:gd name="T35" fmla="*/ 2147483647 h 1141"/>
              <a:gd name="T36" fmla="*/ 2147483647 w 797"/>
              <a:gd name="T37" fmla="*/ 2147483647 h 1141"/>
              <a:gd name="T38" fmla="*/ 2147483647 w 797"/>
              <a:gd name="T39" fmla="*/ 2147483647 h 1141"/>
              <a:gd name="T40" fmla="*/ 0 w 797"/>
              <a:gd name="T41" fmla="*/ 2147483647 h 1141"/>
              <a:gd name="T42" fmla="*/ 2147483647 w 797"/>
              <a:gd name="T43" fmla="*/ 2147483647 h 1141"/>
              <a:gd name="T44" fmla="*/ 2147483647 w 797"/>
              <a:gd name="T45" fmla="*/ 2147483647 h 1141"/>
              <a:gd name="T46" fmla="*/ 2147483647 w 797"/>
              <a:gd name="T47" fmla="*/ 2147483647 h 1141"/>
              <a:gd name="T48" fmla="*/ 2147483647 w 797"/>
              <a:gd name="T49" fmla="*/ 2147483647 h 1141"/>
              <a:gd name="T50" fmla="*/ 2147483647 w 797"/>
              <a:gd name="T51" fmla="*/ 2147483647 h 1141"/>
              <a:gd name="T52" fmla="*/ 2147483647 w 797"/>
              <a:gd name="T53" fmla="*/ 2147483647 h 1141"/>
              <a:gd name="T54" fmla="*/ 2147483647 w 797"/>
              <a:gd name="T55" fmla="*/ 2147483647 h 1141"/>
              <a:gd name="T56" fmla="*/ 2147483647 w 797"/>
              <a:gd name="T57" fmla="*/ 2147483647 h 1141"/>
              <a:gd name="T58" fmla="*/ 2147483647 w 797"/>
              <a:gd name="T59" fmla="*/ 2147483647 h 1141"/>
              <a:gd name="T60" fmla="*/ 2147483647 w 797"/>
              <a:gd name="T61" fmla="*/ 2147483647 h 1141"/>
              <a:gd name="T62" fmla="*/ 2147483647 w 797"/>
              <a:gd name="T63" fmla="*/ 2147483647 h 1141"/>
              <a:gd name="T64" fmla="*/ 2147483647 w 797"/>
              <a:gd name="T65" fmla="*/ 2147483647 h 1141"/>
              <a:gd name="T66" fmla="*/ 2147483647 w 797"/>
              <a:gd name="T67" fmla="*/ 2147483647 h 1141"/>
              <a:gd name="T68" fmla="*/ 2147483647 w 797"/>
              <a:gd name="T69" fmla="*/ 2147483647 h 1141"/>
              <a:gd name="T70" fmla="*/ 2147483647 w 797"/>
              <a:gd name="T71" fmla="*/ 2147483647 h 1141"/>
              <a:gd name="T72" fmla="*/ 2147483647 w 797"/>
              <a:gd name="T73" fmla="*/ 2147483647 h 1141"/>
              <a:gd name="T74" fmla="*/ 2147483647 w 797"/>
              <a:gd name="T75" fmla="*/ 2147483647 h 1141"/>
              <a:gd name="T76" fmla="*/ 2147483647 w 797"/>
              <a:gd name="T77" fmla="*/ 2147483647 h 1141"/>
              <a:gd name="T78" fmla="*/ 2147483647 w 797"/>
              <a:gd name="T79" fmla="*/ 2147483647 h 1141"/>
              <a:gd name="T80" fmla="*/ 2147483647 w 797"/>
              <a:gd name="T81" fmla="*/ 2147483647 h 1141"/>
              <a:gd name="T82" fmla="*/ 2147483647 w 797"/>
              <a:gd name="T83" fmla="*/ 2147483647 h 1141"/>
              <a:gd name="T84" fmla="*/ 2147483647 w 797"/>
              <a:gd name="T85" fmla="*/ 2147483647 h 1141"/>
              <a:gd name="T86" fmla="*/ 2147483647 w 797"/>
              <a:gd name="T87" fmla="*/ 2147483647 h 1141"/>
              <a:gd name="T88" fmla="*/ 2147483647 w 797"/>
              <a:gd name="T89" fmla="*/ 2147483647 h 1141"/>
              <a:gd name="T90" fmla="*/ 2147483647 w 797"/>
              <a:gd name="T91" fmla="*/ 2147483647 h 1141"/>
              <a:gd name="T92" fmla="*/ 2147483647 w 797"/>
              <a:gd name="T93" fmla="*/ 2147483647 h 1141"/>
              <a:gd name="T94" fmla="*/ 2147483647 w 797"/>
              <a:gd name="T95" fmla="*/ 2147483647 h 1141"/>
              <a:gd name="T96" fmla="*/ 2147483647 w 797"/>
              <a:gd name="T97" fmla="*/ 2147483647 h 1141"/>
              <a:gd name="T98" fmla="*/ 2147483647 w 797"/>
              <a:gd name="T99" fmla="*/ 2147483647 h 1141"/>
              <a:gd name="T100" fmla="*/ 2147483647 w 797"/>
              <a:gd name="T101" fmla="*/ 2147483647 h 1141"/>
              <a:gd name="T102" fmla="*/ 2147483647 w 797"/>
              <a:gd name="T103" fmla="*/ 2147483647 h 11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7"/>
              <a:gd name="T157" fmla="*/ 0 h 1141"/>
              <a:gd name="T158" fmla="*/ 797 w 797"/>
              <a:gd name="T159" fmla="*/ 1141 h 114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7" h="1141">
                <a:moveTo>
                  <a:pt x="405" y="4"/>
                </a:moveTo>
                <a:lnTo>
                  <a:pt x="404" y="4"/>
                </a:lnTo>
                <a:lnTo>
                  <a:pt x="402" y="4"/>
                </a:lnTo>
                <a:lnTo>
                  <a:pt x="399" y="3"/>
                </a:lnTo>
                <a:lnTo>
                  <a:pt x="394" y="2"/>
                </a:lnTo>
                <a:lnTo>
                  <a:pt x="389" y="1"/>
                </a:lnTo>
                <a:lnTo>
                  <a:pt x="383" y="1"/>
                </a:lnTo>
                <a:lnTo>
                  <a:pt x="377" y="0"/>
                </a:lnTo>
                <a:lnTo>
                  <a:pt x="369" y="0"/>
                </a:lnTo>
                <a:lnTo>
                  <a:pt x="362" y="0"/>
                </a:lnTo>
                <a:lnTo>
                  <a:pt x="354" y="1"/>
                </a:lnTo>
                <a:lnTo>
                  <a:pt x="347" y="2"/>
                </a:lnTo>
                <a:lnTo>
                  <a:pt x="339" y="4"/>
                </a:lnTo>
                <a:lnTo>
                  <a:pt x="331" y="7"/>
                </a:lnTo>
                <a:lnTo>
                  <a:pt x="324" y="11"/>
                </a:lnTo>
                <a:lnTo>
                  <a:pt x="318" y="16"/>
                </a:lnTo>
                <a:lnTo>
                  <a:pt x="311" y="22"/>
                </a:lnTo>
                <a:lnTo>
                  <a:pt x="305" y="29"/>
                </a:lnTo>
                <a:lnTo>
                  <a:pt x="300" y="38"/>
                </a:lnTo>
                <a:lnTo>
                  <a:pt x="295" y="48"/>
                </a:lnTo>
                <a:lnTo>
                  <a:pt x="291" y="58"/>
                </a:lnTo>
                <a:lnTo>
                  <a:pt x="286" y="70"/>
                </a:lnTo>
                <a:lnTo>
                  <a:pt x="281" y="82"/>
                </a:lnTo>
                <a:lnTo>
                  <a:pt x="277" y="94"/>
                </a:lnTo>
                <a:lnTo>
                  <a:pt x="274" y="106"/>
                </a:lnTo>
                <a:lnTo>
                  <a:pt x="270" y="119"/>
                </a:lnTo>
                <a:lnTo>
                  <a:pt x="266" y="131"/>
                </a:lnTo>
                <a:lnTo>
                  <a:pt x="263" y="143"/>
                </a:lnTo>
                <a:lnTo>
                  <a:pt x="260" y="154"/>
                </a:lnTo>
                <a:lnTo>
                  <a:pt x="257" y="165"/>
                </a:lnTo>
                <a:lnTo>
                  <a:pt x="254" y="175"/>
                </a:lnTo>
                <a:lnTo>
                  <a:pt x="252" y="183"/>
                </a:lnTo>
                <a:lnTo>
                  <a:pt x="249" y="191"/>
                </a:lnTo>
                <a:lnTo>
                  <a:pt x="247" y="195"/>
                </a:lnTo>
                <a:lnTo>
                  <a:pt x="245" y="202"/>
                </a:lnTo>
                <a:lnTo>
                  <a:pt x="242" y="210"/>
                </a:lnTo>
                <a:lnTo>
                  <a:pt x="238" y="220"/>
                </a:lnTo>
                <a:lnTo>
                  <a:pt x="233" y="232"/>
                </a:lnTo>
                <a:lnTo>
                  <a:pt x="227" y="245"/>
                </a:lnTo>
                <a:lnTo>
                  <a:pt x="221"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0"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3" y="794"/>
                </a:lnTo>
                <a:lnTo>
                  <a:pt x="10" y="797"/>
                </a:lnTo>
                <a:lnTo>
                  <a:pt x="4" y="804"/>
                </a:lnTo>
                <a:lnTo>
                  <a:pt x="1" y="812"/>
                </a:lnTo>
                <a:lnTo>
                  <a:pt x="0" y="820"/>
                </a:lnTo>
                <a:lnTo>
                  <a:pt x="3" y="828"/>
                </a:lnTo>
                <a:lnTo>
                  <a:pt x="9" y="836"/>
                </a:lnTo>
                <a:lnTo>
                  <a:pt x="18" y="843"/>
                </a:lnTo>
                <a:lnTo>
                  <a:pt x="31" y="850"/>
                </a:lnTo>
                <a:lnTo>
                  <a:pt x="49" y="855"/>
                </a:lnTo>
                <a:lnTo>
                  <a:pt x="61" y="857"/>
                </a:lnTo>
                <a:lnTo>
                  <a:pt x="76" y="858"/>
                </a:lnTo>
                <a:lnTo>
                  <a:pt x="95" y="858"/>
                </a:lnTo>
                <a:lnTo>
                  <a:pt x="115" y="858"/>
                </a:lnTo>
                <a:lnTo>
                  <a:pt x="137" y="858"/>
                </a:lnTo>
                <a:lnTo>
                  <a:pt x="160" y="858"/>
                </a:lnTo>
                <a:lnTo>
                  <a:pt x="183" y="858"/>
                </a:lnTo>
                <a:lnTo>
                  <a:pt x="206" y="859"/>
                </a:lnTo>
                <a:lnTo>
                  <a:pt x="229" y="862"/>
                </a:lnTo>
                <a:lnTo>
                  <a:pt x="250" y="866"/>
                </a:lnTo>
                <a:lnTo>
                  <a:pt x="269" y="872"/>
                </a:lnTo>
                <a:lnTo>
                  <a:pt x="285" y="881"/>
                </a:lnTo>
                <a:lnTo>
                  <a:pt x="298" y="891"/>
                </a:lnTo>
                <a:lnTo>
                  <a:pt x="307" y="904"/>
                </a:lnTo>
                <a:lnTo>
                  <a:pt x="312" y="921"/>
                </a:lnTo>
                <a:lnTo>
                  <a:pt x="312" y="941"/>
                </a:lnTo>
                <a:lnTo>
                  <a:pt x="311" y="957"/>
                </a:lnTo>
                <a:lnTo>
                  <a:pt x="312" y="973"/>
                </a:lnTo>
                <a:lnTo>
                  <a:pt x="316" y="988"/>
                </a:lnTo>
                <a:lnTo>
                  <a:pt x="321" y="1002"/>
                </a:lnTo>
                <a:lnTo>
                  <a:pt x="329" y="1017"/>
                </a:lnTo>
                <a:lnTo>
                  <a:pt x="338" y="1030"/>
                </a:lnTo>
                <a:lnTo>
                  <a:pt x="349" y="1043"/>
                </a:lnTo>
                <a:lnTo>
                  <a:pt x="361" y="1055"/>
                </a:lnTo>
                <a:lnTo>
                  <a:pt x="375" y="1066"/>
                </a:lnTo>
                <a:lnTo>
                  <a:pt x="390" y="1077"/>
                </a:lnTo>
                <a:lnTo>
                  <a:pt x="406" y="1086"/>
                </a:lnTo>
                <a:lnTo>
                  <a:pt x="422" y="1096"/>
                </a:lnTo>
                <a:lnTo>
                  <a:pt x="439" y="1104"/>
                </a:lnTo>
                <a:lnTo>
                  <a:pt x="456" y="1112"/>
                </a:lnTo>
                <a:lnTo>
                  <a:pt x="474" y="1119"/>
                </a:lnTo>
                <a:lnTo>
                  <a:pt x="492" y="1124"/>
                </a:lnTo>
                <a:lnTo>
                  <a:pt x="510" y="1130"/>
                </a:lnTo>
                <a:lnTo>
                  <a:pt x="528" y="1134"/>
                </a:lnTo>
                <a:lnTo>
                  <a:pt x="545" y="1137"/>
                </a:lnTo>
                <a:lnTo>
                  <a:pt x="562" y="1139"/>
                </a:lnTo>
                <a:lnTo>
                  <a:pt x="578" y="1141"/>
                </a:lnTo>
                <a:lnTo>
                  <a:pt x="593" y="1141"/>
                </a:lnTo>
                <a:lnTo>
                  <a:pt x="607" y="1141"/>
                </a:lnTo>
                <a:lnTo>
                  <a:pt x="621" y="1139"/>
                </a:lnTo>
                <a:lnTo>
                  <a:pt x="632" y="1136"/>
                </a:lnTo>
                <a:lnTo>
                  <a:pt x="642" y="1133"/>
                </a:lnTo>
                <a:lnTo>
                  <a:pt x="651" y="1128"/>
                </a:lnTo>
                <a:lnTo>
                  <a:pt x="658" y="1122"/>
                </a:lnTo>
                <a:lnTo>
                  <a:pt x="663" y="1115"/>
                </a:lnTo>
                <a:lnTo>
                  <a:pt x="665" y="1107"/>
                </a:lnTo>
                <a:lnTo>
                  <a:pt x="666" y="1098"/>
                </a:lnTo>
                <a:lnTo>
                  <a:pt x="664" y="1088"/>
                </a:lnTo>
                <a:lnTo>
                  <a:pt x="656" y="1056"/>
                </a:lnTo>
                <a:lnTo>
                  <a:pt x="654" y="1026"/>
                </a:lnTo>
                <a:lnTo>
                  <a:pt x="655" y="998"/>
                </a:lnTo>
                <a:lnTo>
                  <a:pt x="660" y="971"/>
                </a:lnTo>
                <a:lnTo>
                  <a:pt x="668" y="945"/>
                </a:lnTo>
                <a:lnTo>
                  <a:pt x="679" y="921"/>
                </a:lnTo>
                <a:lnTo>
                  <a:pt x="691" y="897"/>
                </a:lnTo>
                <a:lnTo>
                  <a:pt x="705" y="874"/>
                </a:lnTo>
                <a:lnTo>
                  <a:pt x="720" y="853"/>
                </a:lnTo>
                <a:lnTo>
                  <a:pt x="735" y="832"/>
                </a:lnTo>
                <a:lnTo>
                  <a:pt x="750" y="812"/>
                </a:lnTo>
                <a:lnTo>
                  <a:pt x="763" y="793"/>
                </a:lnTo>
                <a:lnTo>
                  <a:pt x="775" y="774"/>
                </a:lnTo>
                <a:lnTo>
                  <a:pt x="785" y="755"/>
                </a:lnTo>
                <a:lnTo>
                  <a:pt x="793" y="737"/>
                </a:lnTo>
                <a:lnTo>
                  <a:pt x="797" y="719"/>
                </a:lnTo>
                <a:lnTo>
                  <a:pt x="797" y="711"/>
                </a:lnTo>
                <a:lnTo>
                  <a:pt x="796" y="703"/>
                </a:lnTo>
                <a:lnTo>
                  <a:pt x="793" y="696"/>
                </a:lnTo>
                <a:lnTo>
                  <a:pt x="789" y="688"/>
                </a:lnTo>
                <a:lnTo>
                  <a:pt x="784" y="680"/>
                </a:lnTo>
                <a:lnTo>
                  <a:pt x="778" y="671"/>
                </a:lnTo>
                <a:lnTo>
                  <a:pt x="772" y="660"/>
                </a:lnTo>
                <a:lnTo>
                  <a:pt x="766" y="648"/>
                </a:lnTo>
                <a:lnTo>
                  <a:pt x="762" y="640"/>
                </a:lnTo>
                <a:lnTo>
                  <a:pt x="758" y="630"/>
                </a:lnTo>
                <a:lnTo>
                  <a:pt x="754" y="618"/>
                </a:lnTo>
                <a:lnTo>
                  <a:pt x="748" y="604"/>
                </a:lnTo>
                <a:lnTo>
                  <a:pt x="743" y="589"/>
                </a:lnTo>
                <a:lnTo>
                  <a:pt x="739" y="573"/>
                </a:lnTo>
                <a:lnTo>
                  <a:pt x="733" y="556"/>
                </a:lnTo>
                <a:lnTo>
                  <a:pt x="728" y="538"/>
                </a:lnTo>
                <a:lnTo>
                  <a:pt x="724" y="520"/>
                </a:lnTo>
                <a:lnTo>
                  <a:pt x="720" y="502"/>
                </a:lnTo>
                <a:lnTo>
                  <a:pt x="716" y="483"/>
                </a:lnTo>
                <a:lnTo>
                  <a:pt x="713" y="465"/>
                </a:lnTo>
                <a:lnTo>
                  <a:pt x="710" y="449"/>
                </a:lnTo>
                <a:lnTo>
                  <a:pt x="709" y="433"/>
                </a:lnTo>
                <a:lnTo>
                  <a:pt x="707" y="418"/>
                </a:lnTo>
                <a:lnTo>
                  <a:pt x="708" y="404"/>
                </a:lnTo>
                <a:lnTo>
                  <a:pt x="708" y="398"/>
                </a:lnTo>
                <a:lnTo>
                  <a:pt x="708" y="389"/>
                </a:lnTo>
                <a:lnTo>
                  <a:pt x="707" y="381"/>
                </a:lnTo>
                <a:lnTo>
                  <a:pt x="706" y="370"/>
                </a:lnTo>
                <a:lnTo>
                  <a:pt x="705" y="360"/>
                </a:lnTo>
                <a:lnTo>
                  <a:pt x="703" y="348"/>
                </a:lnTo>
                <a:lnTo>
                  <a:pt x="701" y="335"/>
                </a:lnTo>
                <a:lnTo>
                  <a:pt x="698" y="322"/>
                </a:lnTo>
                <a:lnTo>
                  <a:pt x="694" y="308"/>
                </a:lnTo>
                <a:lnTo>
                  <a:pt x="690" y="294"/>
                </a:lnTo>
                <a:lnTo>
                  <a:pt x="685" y="279"/>
                </a:lnTo>
                <a:lnTo>
                  <a:pt x="679" y="264"/>
                </a:lnTo>
                <a:lnTo>
                  <a:pt x="674" y="248"/>
                </a:lnTo>
                <a:lnTo>
                  <a:pt x="667" y="233"/>
                </a:lnTo>
                <a:lnTo>
                  <a:pt x="659" y="217"/>
                </a:lnTo>
                <a:lnTo>
                  <a:pt x="651" y="201"/>
                </a:lnTo>
                <a:lnTo>
                  <a:pt x="642" y="186"/>
                </a:lnTo>
                <a:lnTo>
                  <a:pt x="633" y="169"/>
                </a:lnTo>
                <a:lnTo>
                  <a:pt x="622" y="154"/>
                </a:lnTo>
                <a:lnTo>
                  <a:pt x="611" y="139"/>
                </a:lnTo>
                <a:lnTo>
                  <a:pt x="599" y="124"/>
                </a:lnTo>
                <a:lnTo>
                  <a:pt x="585"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solidFill>
            <a:srgbClr val="CCCCFF"/>
          </a:solidFill>
          <a:ln w="9525">
            <a:noFill/>
            <a:round/>
            <a:headEnd/>
            <a:tailEnd/>
          </a:ln>
        </p:spPr>
        <p:txBody>
          <a:bodyPr/>
          <a:lstStyle/>
          <a:p>
            <a:endParaRPr lang="zh-CN" altLang="en-US"/>
          </a:p>
        </p:txBody>
      </p:sp>
      <p:sp>
        <p:nvSpPr>
          <p:cNvPr id="39999" name="Freeform 312"/>
          <p:cNvSpPr>
            <a:spLocks/>
          </p:cNvSpPr>
          <p:nvPr/>
        </p:nvSpPr>
        <p:spPr bwMode="auto">
          <a:xfrm>
            <a:off x="3673477" y="2813877"/>
            <a:ext cx="1000125" cy="1759040"/>
          </a:xfrm>
          <a:custGeom>
            <a:avLst/>
            <a:gdLst>
              <a:gd name="T0" fmla="*/ 2147483647 w 798"/>
              <a:gd name="T1" fmla="*/ 2147483647 h 1141"/>
              <a:gd name="T2" fmla="*/ 2147483647 w 798"/>
              <a:gd name="T3" fmla="*/ 2147483647 h 1141"/>
              <a:gd name="T4" fmla="*/ 2147483647 w 798"/>
              <a:gd name="T5" fmla="*/ 2147483647 h 1141"/>
              <a:gd name="T6" fmla="*/ 2147483647 w 798"/>
              <a:gd name="T7" fmla="*/ 2147483647 h 1141"/>
              <a:gd name="T8" fmla="*/ 2147483647 w 798"/>
              <a:gd name="T9" fmla="*/ 2147483647 h 1141"/>
              <a:gd name="T10" fmla="*/ 2147483647 w 798"/>
              <a:gd name="T11" fmla="*/ 2147483647 h 1141"/>
              <a:gd name="T12" fmla="*/ 2147483647 w 798"/>
              <a:gd name="T13" fmla="*/ 2147483647 h 1141"/>
              <a:gd name="T14" fmla="*/ 2147483647 w 798"/>
              <a:gd name="T15" fmla="*/ 2147483647 h 1141"/>
              <a:gd name="T16" fmla="*/ 2147483647 w 798"/>
              <a:gd name="T17" fmla="*/ 2147483647 h 1141"/>
              <a:gd name="T18" fmla="*/ 2147483647 w 798"/>
              <a:gd name="T19" fmla="*/ 2147483647 h 1141"/>
              <a:gd name="T20" fmla="*/ 2147483647 w 798"/>
              <a:gd name="T21" fmla="*/ 2147483647 h 1141"/>
              <a:gd name="T22" fmla="*/ 2147483647 w 798"/>
              <a:gd name="T23" fmla="*/ 2147483647 h 1141"/>
              <a:gd name="T24" fmla="*/ 2147483647 w 798"/>
              <a:gd name="T25" fmla="*/ 2147483647 h 1141"/>
              <a:gd name="T26" fmla="*/ 2147483647 w 798"/>
              <a:gd name="T27" fmla="*/ 2147483647 h 1141"/>
              <a:gd name="T28" fmla="*/ 2147483647 w 798"/>
              <a:gd name="T29" fmla="*/ 2147483647 h 1141"/>
              <a:gd name="T30" fmla="*/ 2147483647 w 798"/>
              <a:gd name="T31" fmla="*/ 2147483647 h 1141"/>
              <a:gd name="T32" fmla="*/ 2147483647 w 798"/>
              <a:gd name="T33" fmla="*/ 2147483647 h 1141"/>
              <a:gd name="T34" fmla="*/ 2147483647 w 798"/>
              <a:gd name="T35" fmla="*/ 2147483647 h 1141"/>
              <a:gd name="T36" fmla="*/ 2147483647 w 798"/>
              <a:gd name="T37" fmla="*/ 2147483647 h 1141"/>
              <a:gd name="T38" fmla="*/ 2147483647 w 798"/>
              <a:gd name="T39" fmla="*/ 2147483647 h 1141"/>
              <a:gd name="T40" fmla="*/ 2147483647 w 798"/>
              <a:gd name="T41" fmla="*/ 2147483647 h 1141"/>
              <a:gd name="T42" fmla="*/ 2147483647 w 798"/>
              <a:gd name="T43" fmla="*/ 2147483647 h 1141"/>
              <a:gd name="T44" fmla="*/ 2147483647 w 798"/>
              <a:gd name="T45" fmla="*/ 2147483647 h 1141"/>
              <a:gd name="T46" fmla="*/ 2147483647 w 798"/>
              <a:gd name="T47" fmla="*/ 2147483647 h 1141"/>
              <a:gd name="T48" fmla="*/ 2147483647 w 798"/>
              <a:gd name="T49" fmla="*/ 2147483647 h 1141"/>
              <a:gd name="T50" fmla="*/ 2147483647 w 798"/>
              <a:gd name="T51" fmla="*/ 2147483647 h 1141"/>
              <a:gd name="T52" fmla="*/ 2147483647 w 798"/>
              <a:gd name="T53" fmla="*/ 2147483647 h 1141"/>
              <a:gd name="T54" fmla="*/ 2147483647 w 798"/>
              <a:gd name="T55" fmla="*/ 2147483647 h 1141"/>
              <a:gd name="T56" fmla="*/ 2147483647 w 798"/>
              <a:gd name="T57" fmla="*/ 2147483647 h 1141"/>
              <a:gd name="T58" fmla="*/ 2147483647 w 798"/>
              <a:gd name="T59" fmla="*/ 2147483647 h 1141"/>
              <a:gd name="T60" fmla="*/ 2147483647 w 798"/>
              <a:gd name="T61" fmla="*/ 2147483647 h 1141"/>
              <a:gd name="T62" fmla="*/ 2147483647 w 798"/>
              <a:gd name="T63" fmla="*/ 2147483647 h 1141"/>
              <a:gd name="T64" fmla="*/ 2147483647 w 798"/>
              <a:gd name="T65" fmla="*/ 2147483647 h 1141"/>
              <a:gd name="T66" fmla="*/ 2147483647 w 798"/>
              <a:gd name="T67" fmla="*/ 2147483647 h 1141"/>
              <a:gd name="T68" fmla="*/ 2147483647 w 798"/>
              <a:gd name="T69" fmla="*/ 2147483647 h 1141"/>
              <a:gd name="T70" fmla="*/ 2147483647 w 798"/>
              <a:gd name="T71" fmla="*/ 2147483647 h 1141"/>
              <a:gd name="T72" fmla="*/ 2147483647 w 798"/>
              <a:gd name="T73" fmla="*/ 2147483647 h 1141"/>
              <a:gd name="T74" fmla="*/ 2147483647 w 798"/>
              <a:gd name="T75" fmla="*/ 2147483647 h 1141"/>
              <a:gd name="T76" fmla="*/ 2147483647 w 798"/>
              <a:gd name="T77" fmla="*/ 2147483647 h 1141"/>
              <a:gd name="T78" fmla="*/ 2147483647 w 798"/>
              <a:gd name="T79" fmla="*/ 2147483647 h 1141"/>
              <a:gd name="T80" fmla="*/ 2147483647 w 798"/>
              <a:gd name="T81" fmla="*/ 2147483647 h 1141"/>
              <a:gd name="T82" fmla="*/ 2147483647 w 798"/>
              <a:gd name="T83" fmla="*/ 2147483647 h 1141"/>
              <a:gd name="T84" fmla="*/ 2147483647 w 798"/>
              <a:gd name="T85" fmla="*/ 2147483647 h 1141"/>
              <a:gd name="T86" fmla="*/ 2147483647 w 798"/>
              <a:gd name="T87" fmla="*/ 2147483647 h 1141"/>
              <a:gd name="T88" fmla="*/ 2147483647 w 798"/>
              <a:gd name="T89" fmla="*/ 2147483647 h 1141"/>
              <a:gd name="T90" fmla="*/ 2147483647 w 798"/>
              <a:gd name="T91" fmla="*/ 2147483647 h 1141"/>
              <a:gd name="T92" fmla="*/ 2147483647 w 798"/>
              <a:gd name="T93" fmla="*/ 2147483647 h 1141"/>
              <a:gd name="T94" fmla="*/ 2147483647 w 798"/>
              <a:gd name="T95" fmla="*/ 2147483647 h 1141"/>
              <a:gd name="T96" fmla="*/ 2147483647 w 798"/>
              <a:gd name="T97" fmla="*/ 2147483647 h 1141"/>
              <a:gd name="T98" fmla="*/ 2147483647 w 798"/>
              <a:gd name="T99" fmla="*/ 2147483647 h 1141"/>
              <a:gd name="T100" fmla="*/ 2147483647 w 798"/>
              <a:gd name="T101" fmla="*/ 2147483647 h 1141"/>
              <a:gd name="T102" fmla="*/ 2147483647 w 798"/>
              <a:gd name="T103" fmla="*/ 2147483647 h 1141"/>
              <a:gd name="T104" fmla="*/ 2147483647 w 798"/>
              <a:gd name="T105" fmla="*/ 2147483647 h 1141"/>
              <a:gd name="T106" fmla="*/ 2147483647 w 798"/>
              <a:gd name="T107" fmla="*/ 2147483647 h 1141"/>
              <a:gd name="T108" fmla="*/ 2147483647 w 798"/>
              <a:gd name="T109" fmla="*/ 214748364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8"/>
              <a:gd name="T166" fmla="*/ 0 h 1141"/>
              <a:gd name="T167" fmla="*/ 798 w 798"/>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8" h="1141">
                <a:moveTo>
                  <a:pt x="405" y="4"/>
                </a:moveTo>
                <a:lnTo>
                  <a:pt x="405" y="4"/>
                </a:lnTo>
                <a:lnTo>
                  <a:pt x="404" y="4"/>
                </a:lnTo>
                <a:lnTo>
                  <a:pt x="402" y="4"/>
                </a:lnTo>
                <a:lnTo>
                  <a:pt x="399" y="3"/>
                </a:lnTo>
                <a:lnTo>
                  <a:pt x="394" y="2"/>
                </a:lnTo>
                <a:lnTo>
                  <a:pt x="389" y="1"/>
                </a:lnTo>
                <a:lnTo>
                  <a:pt x="383" y="1"/>
                </a:lnTo>
                <a:lnTo>
                  <a:pt x="377" y="0"/>
                </a:lnTo>
                <a:lnTo>
                  <a:pt x="370" y="0"/>
                </a:lnTo>
                <a:lnTo>
                  <a:pt x="362" y="0"/>
                </a:lnTo>
                <a:lnTo>
                  <a:pt x="355" y="1"/>
                </a:lnTo>
                <a:lnTo>
                  <a:pt x="347" y="2"/>
                </a:lnTo>
                <a:lnTo>
                  <a:pt x="339" y="4"/>
                </a:lnTo>
                <a:lnTo>
                  <a:pt x="332" y="7"/>
                </a:lnTo>
                <a:lnTo>
                  <a:pt x="324" y="11"/>
                </a:lnTo>
                <a:lnTo>
                  <a:pt x="318" y="16"/>
                </a:lnTo>
                <a:lnTo>
                  <a:pt x="311" y="22"/>
                </a:lnTo>
                <a:lnTo>
                  <a:pt x="306" y="29"/>
                </a:lnTo>
                <a:lnTo>
                  <a:pt x="301" y="38"/>
                </a:lnTo>
                <a:lnTo>
                  <a:pt x="295" y="48"/>
                </a:lnTo>
                <a:lnTo>
                  <a:pt x="291" y="58"/>
                </a:lnTo>
                <a:lnTo>
                  <a:pt x="286" y="70"/>
                </a:lnTo>
                <a:lnTo>
                  <a:pt x="282" y="82"/>
                </a:lnTo>
                <a:lnTo>
                  <a:pt x="278" y="94"/>
                </a:lnTo>
                <a:lnTo>
                  <a:pt x="274" y="106"/>
                </a:lnTo>
                <a:lnTo>
                  <a:pt x="270" y="119"/>
                </a:lnTo>
                <a:lnTo>
                  <a:pt x="267" y="131"/>
                </a:lnTo>
                <a:lnTo>
                  <a:pt x="264" y="143"/>
                </a:lnTo>
                <a:lnTo>
                  <a:pt x="260" y="154"/>
                </a:lnTo>
                <a:lnTo>
                  <a:pt x="257" y="165"/>
                </a:lnTo>
                <a:lnTo>
                  <a:pt x="254" y="175"/>
                </a:lnTo>
                <a:lnTo>
                  <a:pt x="252" y="183"/>
                </a:lnTo>
                <a:lnTo>
                  <a:pt x="249" y="191"/>
                </a:lnTo>
                <a:lnTo>
                  <a:pt x="248" y="195"/>
                </a:lnTo>
                <a:lnTo>
                  <a:pt x="245" y="202"/>
                </a:lnTo>
                <a:lnTo>
                  <a:pt x="242" y="210"/>
                </a:lnTo>
                <a:lnTo>
                  <a:pt x="238" y="220"/>
                </a:lnTo>
                <a:lnTo>
                  <a:pt x="233" y="232"/>
                </a:lnTo>
                <a:lnTo>
                  <a:pt x="227" y="245"/>
                </a:lnTo>
                <a:lnTo>
                  <a:pt x="222"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1"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4" y="794"/>
                </a:lnTo>
                <a:lnTo>
                  <a:pt x="10" y="797"/>
                </a:lnTo>
                <a:lnTo>
                  <a:pt x="5" y="804"/>
                </a:lnTo>
                <a:lnTo>
                  <a:pt x="1" y="812"/>
                </a:lnTo>
                <a:lnTo>
                  <a:pt x="0" y="820"/>
                </a:lnTo>
                <a:lnTo>
                  <a:pt x="3" y="828"/>
                </a:lnTo>
                <a:lnTo>
                  <a:pt x="9" y="836"/>
                </a:lnTo>
                <a:lnTo>
                  <a:pt x="18" y="843"/>
                </a:lnTo>
                <a:lnTo>
                  <a:pt x="32" y="850"/>
                </a:lnTo>
                <a:lnTo>
                  <a:pt x="49" y="855"/>
                </a:lnTo>
                <a:lnTo>
                  <a:pt x="62" y="857"/>
                </a:lnTo>
                <a:lnTo>
                  <a:pt x="77" y="858"/>
                </a:lnTo>
                <a:lnTo>
                  <a:pt x="95" y="858"/>
                </a:lnTo>
                <a:lnTo>
                  <a:pt x="115" y="858"/>
                </a:lnTo>
                <a:lnTo>
                  <a:pt x="137" y="858"/>
                </a:lnTo>
                <a:lnTo>
                  <a:pt x="160" y="858"/>
                </a:lnTo>
                <a:lnTo>
                  <a:pt x="184" y="858"/>
                </a:lnTo>
                <a:lnTo>
                  <a:pt x="207" y="859"/>
                </a:lnTo>
                <a:lnTo>
                  <a:pt x="229" y="862"/>
                </a:lnTo>
                <a:lnTo>
                  <a:pt x="250" y="866"/>
                </a:lnTo>
                <a:lnTo>
                  <a:pt x="269" y="872"/>
                </a:lnTo>
                <a:lnTo>
                  <a:pt x="286" y="881"/>
                </a:lnTo>
                <a:lnTo>
                  <a:pt x="298" y="891"/>
                </a:lnTo>
                <a:lnTo>
                  <a:pt x="307" y="904"/>
                </a:lnTo>
                <a:lnTo>
                  <a:pt x="313" y="921"/>
                </a:lnTo>
                <a:lnTo>
                  <a:pt x="312" y="941"/>
                </a:lnTo>
                <a:lnTo>
                  <a:pt x="311" y="957"/>
                </a:lnTo>
                <a:lnTo>
                  <a:pt x="312" y="973"/>
                </a:lnTo>
                <a:lnTo>
                  <a:pt x="316" y="988"/>
                </a:lnTo>
                <a:lnTo>
                  <a:pt x="321" y="1002"/>
                </a:lnTo>
                <a:lnTo>
                  <a:pt x="329" y="1017"/>
                </a:lnTo>
                <a:lnTo>
                  <a:pt x="339" y="1030"/>
                </a:lnTo>
                <a:lnTo>
                  <a:pt x="350" y="1043"/>
                </a:lnTo>
                <a:lnTo>
                  <a:pt x="362" y="1055"/>
                </a:lnTo>
                <a:lnTo>
                  <a:pt x="375" y="1066"/>
                </a:lnTo>
                <a:lnTo>
                  <a:pt x="390" y="1077"/>
                </a:lnTo>
                <a:lnTo>
                  <a:pt x="406" y="1086"/>
                </a:lnTo>
                <a:lnTo>
                  <a:pt x="422" y="1096"/>
                </a:lnTo>
                <a:lnTo>
                  <a:pt x="439" y="1104"/>
                </a:lnTo>
                <a:lnTo>
                  <a:pt x="457" y="1112"/>
                </a:lnTo>
                <a:lnTo>
                  <a:pt x="474" y="1119"/>
                </a:lnTo>
                <a:lnTo>
                  <a:pt x="492" y="1124"/>
                </a:lnTo>
                <a:lnTo>
                  <a:pt x="510" y="1130"/>
                </a:lnTo>
                <a:lnTo>
                  <a:pt x="528" y="1134"/>
                </a:lnTo>
                <a:lnTo>
                  <a:pt x="545" y="1137"/>
                </a:lnTo>
                <a:lnTo>
                  <a:pt x="562" y="1139"/>
                </a:lnTo>
                <a:lnTo>
                  <a:pt x="578" y="1141"/>
                </a:lnTo>
                <a:lnTo>
                  <a:pt x="594" y="1141"/>
                </a:lnTo>
                <a:lnTo>
                  <a:pt x="608" y="1141"/>
                </a:lnTo>
                <a:lnTo>
                  <a:pt x="621" y="1139"/>
                </a:lnTo>
                <a:lnTo>
                  <a:pt x="632" y="1136"/>
                </a:lnTo>
                <a:lnTo>
                  <a:pt x="643" y="1133"/>
                </a:lnTo>
                <a:lnTo>
                  <a:pt x="651" y="1128"/>
                </a:lnTo>
                <a:lnTo>
                  <a:pt x="658" y="1122"/>
                </a:lnTo>
                <a:lnTo>
                  <a:pt x="663" y="1115"/>
                </a:lnTo>
                <a:lnTo>
                  <a:pt x="666" y="1107"/>
                </a:lnTo>
                <a:lnTo>
                  <a:pt x="666" y="1098"/>
                </a:lnTo>
                <a:lnTo>
                  <a:pt x="664" y="1088"/>
                </a:lnTo>
                <a:lnTo>
                  <a:pt x="656" y="1056"/>
                </a:lnTo>
                <a:lnTo>
                  <a:pt x="654" y="1026"/>
                </a:lnTo>
                <a:lnTo>
                  <a:pt x="655" y="998"/>
                </a:lnTo>
                <a:lnTo>
                  <a:pt x="661" y="971"/>
                </a:lnTo>
                <a:lnTo>
                  <a:pt x="669" y="945"/>
                </a:lnTo>
                <a:lnTo>
                  <a:pt x="680" y="921"/>
                </a:lnTo>
                <a:lnTo>
                  <a:pt x="692" y="897"/>
                </a:lnTo>
                <a:lnTo>
                  <a:pt x="705" y="874"/>
                </a:lnTo>
                <a:lnTo>
                  <a:pt x="720" y="853"/>
                </a:lnTo>
                <a:lnTo>
                  <a:pt x="735" y="832"/>
                </a:lnTo>
                <a:lnTo>
                  <a:pt x="750" y="812"/>
                </a:lnTo>
                <a:lnTo>
                  <a:pt x="763" y="793"/>
                </a:lnTo>
                <a:lnTo>
                  <a:pt x="775" y="774"/>
                </a:lnTo>
                <a:lnTo>
                  <a:pt x="785" y="755"/>
                </a:lnTo>
                <a:lnTo>
                  <a:pt x="793" y="737"/>
                </a:lnTo>
                <a:lnTo>
                  <a:pt x="797" y="719"/>
                </a:lnTo>
                <a:lnTo>
                  <a:pt x="798" y="711"/>
                </a:lnTo>
                <a:lnTo>
                  <a:pt x="796" y="703"/>
                </a:lnTo>
                <a:lnTo>
                  <a:pt x="793" y="696"/>
                </a:lnTo>
                <a:lnTo>
                  <a:pt x="790" y="688"/>
                </a:lnTo>
                <a:lnTo>
                  <a:pt x="784" y="680"/>
                </a:lnTo>
                <a:lnTo>
                  <a:pt x="779" y="671"/>
                </a:lnTo>
                <a:lnTo>
                  <a:pt x="772" y="660"/>
                </a:lnTo>
                <a:lnTo>
                  <a:pt x="766" y="648"/>
                </a:lnTo>
                <a:lnTo>
                  <a:pt x="762" y="640"/>
                </a:lnTo>
                <a:lnTo>
                  <a:pt x="758" y="630"/>
                </a:lnTo>
                <a:lnTo>
                  <a:pt x="754" y="618"/>
                </a:lnTo>
                <a:lnTo>
                  <a:pt x="749" y="604"/>
                </a:lnTo>
                <a:lnTo>
                  <a:pt x="743" y="589"/>
                </a:lnTo>
                <a:lnTo>
                  <a:pt x="739" y="573"/>
                </a:lnTo>
                <a:lnTo>
                  <a:pt x="734" y="556"/>
                </a:lnTo>
                <a:lnTo>
                  <a:pt x="728" y="538"/>
                </a:lnTo>
                <a:lnTo>
                  <a:pt x="724" y="520"/>
                </a:lnTo>
                <a:lnTo>
                  <a:pt x="720" y="502"/>
                </a:lnTo>
                <a:lnTo>
                  <a:pt x="716" y="483"/>
                </a:lnTo>
                <a:lnTo>
                  <a:pt x="713" y="465"/>
                </a:lnTo>
                <a:lnTo>
                  <a:pt x="711" y="449"/>
                </a:lnTo>
                <a:lnTo>
                  <a:pt x="709" y="433"/>
                </a:lnTo>
                <a:lnTo>
                  <a:pt x="708" y="418"/>
                </a:lnTo>
                <a:lnTo>
                  <a:pt x="708" y="404"/>
                </a:lnTo>
                <a:lnTo>
                  <a:pt x="708" y="398"/>
                </a:lnTo>
                <a:lnTo>
                  <a:pt x="708" y="389"/>
                </a:lnTo>
                <a:lnTo>
                  <a:pt x="708" y="381"/>
                </a:lnTo>
                <a:lnTo>
                  <a:pt x="707" y="370"/>
                </a:lnTo>
                <a:lnTo>
                  <a:pt x="705" y="360"/>
                </a:lnTo>
                <a:lnTo>
                  <a:pt x="703" y="348"/>
                </a:lnTo>
                <a:lnTo>
                  <a:pt x="701" y="335"/>
                </a:lnTo>
                <a:lnTo>
                  <a:pt x="698" y="322"/>
                </a:lnTo>
                <a:lnTo>
                  <a:pt x="694" y="308"/>
                </a:lnTo>
                <a:lnTo>
                  <a:pt x="690" y="294"/>
                </a:lnTo>
                <a:lnTo>
                  <a:pt x="685" y="279"/>
                </a:lnTo>
                <a:lnTo>
                  <a:pt x="680" y="264"/>
                </a:lnTo>
                <a:lnTo>
                  <a:pt x="674" y="248"/>
                </a:lnTo>
                <a:lnTo>
                  <a:pt x="667" y="233"/>
                </a:lnTo>
                <a:lnTo>
                  <a:pt x="659" y="217"/>
                </a:lnTo>
                <a:lnTo>
                  <a:pt x="651" y="201"/>
                </a:lnTo>
                <a:lnTo>
                  <a:pt x="642" y="186"/>
                </a:lnTo>
                <a:lnTo>
                  <a:pt x="633" y="169"/>
                </a:lnTo>
                <a:lnTo>
                  <a:pt x="622" y="154"/>
                </a:lnTo>
                <a:lnTo>
                  <a:pt x="611" y="139"/>
                </a:lnTo>
                <a:lnTo>
                  <a:pt x="599" y="124"/>
                </a:lnTo>
                <a:lnTo>
                  <a:pt x="586"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noFill/>
          <a:ln w="1588">
            <a:solidFill>
              <a:srgbClr val="000000"/>
            </a:solidFill>
            <a:round/>
            <a:headEnd/>
            <a:tailEnd/>
          </a:ln>
        </p:spPr>
        <p:txBody>
          <a:bodyPr/>
          <a:lstStyle/>
          <a:p>
            <a:endParaRPr lang="zh-CN" altLang="en-US"/>
          </a:p>
        </p:txBody>
      </p:sp>
      <p:sp>
        <p:nvSpPr>
          <p:cNvPr id="40000" name="Freeform 313"/>
          <p:cNvSpPr>
            <a:spLocks/>
          </p:cNvSpPr>
          <p:nvPr/>
        </p:nvSpPr>
        <p:spPr bwMode="auto">
          <a:xfrm>
            <a:off x="7686675" y="2813877"/>
            <a:ext cx="998538" cy="1759040"/>
          </a:xfrm>
          <a:custGeom>
            <a:avLst/>
            <a:gdLst>
              <a:gd name="T0" fmla="*/ 2147483647 w 797"/>
              <a:gd name="T1" fmla="*/ 2147483647 h 1141"/>
              <a:gd name="T2" fmla="*/ 2147483647 w 797"/>
              <a:gd name="T3" fmla="*/ 2147483647 h 1141"/>
              <a:gd name="T4" fmla="*/ 2147483647 w 797"/>
              <a:gd name="T5" fmla="*/ 2147483647 h 1141"/>
              <a:gd name="T6" fmla="*/ 2147483647 w 797"/>
              <a:gd name="T7" fmla="*/ 2147483647 h 1141"/>
              <a:gd name="T8" fmla="*/ 2147483647 w 797"/>
              <a:gd name="T9" fmla="*/ 2147483647 h 1141"/>
              <a:gd name="T10" fmla="*/ 2147483647 w 797"/>
              <a:gd name="T11" fmla="*/ 2147483647 h 1141"/>
              <a:gd name="T12" fmla="*/ 2147483647 w 797"/>
              <a:gd name="T13" fmla="*/ 2147483647 h 1141"/>
              <a:gd name="T14" fmla="*/ 2147483647 w 797"/>
              <a:gd name="T15" fmla="*/ 2147483647 h 1141"/>
              <a:gd name="T16" fmla="*/ 2147483647 w 797"/>
              <a:gd name="T17" fmla="*/ 2147483647 h 1141"/>
              <a:gd name="T18" fmla="*/ 2147483647 w 797"/>
              <a:gd name="T19" fmla="*/ 2147483647 h 1141"/>
              <a:gd name="T20" fmla="*/ 2147483647 w 797"/>
              <a:gd name="T21" fmla="*/ 2147483647 h 1141"/>
              <a:gd name="T22" fmla="*/ 2147483647 w 797"/>
              <a:gd name="T23" fmla="*/ 2147483647 h 1141"/>
              <a:gd name="T24" fmla="*/ 2147483647 w 797"/>
              <a:gd name="T25" fmla="*/ 2147483647 h 1141"/>
              <a:gd name="T26" fmla="*/ 2147483647 w 797"/>
              <a:gd name="T27" fmla="*/ 2147483647 h 1141"/>
              <a:gd name="T28" fmla="*/ 2147483647 w 797"/>
              <a:gd name="T29" fmla="*/ 2147483647 h 1141"/>
              <a:gd name="T30" fmla="*/ 2147483647 w 797"/>
              <a:gd name="T31" fmla="*/ 2147483647 h 1141"/>
              <a:gd name="T32" fmla="*/ 2147483647 w 797"/>
              <a:gd name="T33" fmla="*/ 2147483647 h 1141"/>
              <a:gd name="T34" fmla="*/ 2147483647 w 797"/>
              <a:gd name="T35" fmla="*/ 2147483647 h 1141"/>
              <a:gd name="T36" fmla="*/ 2147483647 w 797"/>
              <a:gd name="T37" fmla="*/ 2147483647 h 1141"/>
              <a:gd name="T38" fmla="*/ 2147483647 w 797"/>
              <a:gd name="T39" fmla="*/ 2147483647 h 1141"/>
              <a:gd name="T40" fmla="*/ 2147483647 w 797"/>
              <a:gd name="T41" fmla="*/ 2147483647 h 1141"/>
              <a:gd name="T42" fmla="*/ 2147483647 w 797"/>
              <a:gd name="T43" fmla="*/ 2147483647 h 1141"/>
              <a:gd name="T44" fmla="*/ 2147483647 w 797"/>
              <a:gd name="T45" fmla="*/ 2147483647 h 1141"/>
              <a:gd name="T46" fmla="*/ 2147483647 w 797"/>
              <a:gd name="T47" fmla="*/ 2147483647 h 1141"/>
              <a:gd name="T48" fmla="*/ 2147483647 w 797"/>
              <a:gd name="T49" fmla="*/ 2147483647 h 1141"/>
              <a:gd name="T50" fmla="*/ 2147483647 w 797"/>
              <a:gd name="T51" fmla="*/ 2147483647 h 1141"/>
              <a:gd name="T52" fmla="*/ 2147483647 w 797"/>
              <a:gd name="T53" fmla="*/ 2147483647 h 1141"/>
              <a:gd name="T54" fmla="*/ 2147483647 w 797"/>
              <a:gd name="T55" fmla="*/ 2147483647 h 1141"/>
              <a:gd name="T56" fmla="*/ 2147483647 w 797"/>
              <a:gd name="T57" fmla="*/ 2147483647 h 1141"/>
              <a:gd name="T58" fmla="*/ 2147483647 w 797"/>
              <a:gd name="T59" fmla="*/ 2147483647 h 1141"/>
              <a:gd name="T60" fmla="*/ 2147483647 w 797"/>
              <a:gd name="T61" fmla="*/ 2147483647 h 1141"/>
              <a:gd name="T62" fmla="*/ 2147483647 w 797"/>
              <a:gd name="T63" fmla="*/ 2147483647 h 1141"/>
              <a:gd name="T64" fmla="*/ 2147483647 w 797"/>
              <a:gd name="T65" fmla="*/ 2147483647 h 1141"/>
              <a:gd name="T66" fmla="*/ 2147483647 w 797"/>
              <a:gd name="T67" fmla="*/ 2147483647 h 1141"/>
              <a:gd name="T68" fmla="*/ 2147483647 w 797"/>
              <a:gd name="T69" fmla="*/ 2147483647 h 1141"/>
              <a:gd name="T70" fmla="*/ 2147483647 w 797"/>
              <a:gd name="T71" fmla="*/ 2147483647 h 1141"/>
              <a:gd name="T72" fmla="*/ 2147483647 w 797"/>
              <a:gd name="T73" fmla="*/ 2147483647 h 1141"/>
              <a:gd name="T74" fmla="*/ 2147483647 w 797"/>
              <a:gd name="T75" fmla="*/ 2147483647 h 1141"/>
              <a:gd name="T76" fmla="*/ 2147483647 w 797"/>
              <a:gd name="T77" fmla="*/ 2147483647 h 1141"/>
              <a:gd name="T78" fmla="*/ 2147483647 w 797"/>
              <a:gd name="T79" fmla="*/ 2147483647 h 1141"/>
              <a:gd name="T80" fmla="*/ 2147483647 w 797"/>
              <a:gd name="T81" fmla="*/ 2147483647 h 1141"/>
              <a:gd name="T82" fmla="*/ 2147483647 w 797"/>
              <a:gd name="T83" fmla="*/ 2147483647 h 1141"/>
              <a:gd name="T84" fmla="*/ 2147483647 w 797"/>
              <a:gd name="T85" fmla="*/ 2147483647 h 1141"/>
              <a:gd name="T86" fmla="*/ 2147483647 w 797"/>
              <a:gd name="T87" fmla="*/ 2147483647 h 1141"/>
              <a:gd name="T88" fmla="*/ 2147483647 w 797"/>
              <a:gd name="T89" fmla="*/ 2147483647 h 1141"/>
              <a:gd name="T90" fmla="*/ 2147483647 w 797"/>
              <a:gd name="T91" fmla="*/ 2147483647 h 1141"/>
              <a:gd name="T92" fmla="*/ 2147483647 w 797"/>
              <a:gd name="T93" fmla="*/ 2147483647 h 1141"/>
              <a:gd name="T94" fmla="*/ 2147483647 w 797"/>
              <a:gd name="T95" fmla="*/ 2147483647 h 1141"/>
              <a:gd name="T96" fmla="*/ 2147483647 w 797"/>
              <a:gd name="T97" fmla="*/ 2147483647 h 1141"/>
              <a:gd name="T98" fmla="*/ 2147483647 w 797"/>
              <a:gd name="T99" fmla="*/ 2147483647 h 1141"/>
              <a:gd name="T100" fmla="*/ 2147483647 w 797"/>
              <a:gd name="T101" fmla="*/ 2147483647 h 1141"/>
              <a:gd name="T102" fmla="*/ 2147483647 w 797"/>
              <a:gd name="T103" fmla="*/ 2147483647 h 1141"/>
              <a:gd name="T104" fmla="*/ 2147483647 w 797"/>
              <a:gd name="T105" fmla="*/ 2147483647 h 1141"/>
              <a:gd name="T106" fmla="*/ 2147483647 w 797"/>
              <a:gd name="T107" fmla="*/ 2147483647 h 1141"/>
              <a:gd name="T108" fmla="*/ 2147483647 w 797"/>
              <a:gd name="T109" fmla="*/ 214748364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7"/>
              <a:gd name="T166" fmla="*/ 0 h 1141"/>
              <a:gd name="T167" fmla="*/ 797 w 797"/>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7" h="1141">
                <a:moveTo>
                  <a:pt x="405" y="4"/>
                </a:moveTo>
                <a:lnTo>
                  <a:pt x="405" y="4"/>
                </a:lnTo>
                <a:lnTo>
                  <a:pt x="404" y="4"/>
                </a:lnTo>
                <a:lnTo>
                  <a:pt x="402" y="4"/>
                </a:lnTo>
                <a:lnTo>
                  <a:pt x="399" y="3"/>
                </a:lnTo>
                <a:lnTo>
                  <a:pt x="394" y="2"/>
                </a:lnTo>
                <a:lnTo>
                  <a:pt x="389" y="1"/>
                </a:lnTo>
                <a:lnTo>
                  <a:pt x="383" y="1"/>
                </a:lnTo>
                <a:lnTo>
                  <a:pt x="377" y="0"/>
                </a:lnTo>
                <a:lnTo>
                  <a:pt x="369" y="0"/>
                </a:lnTo>
                <a:lnTo>
                  <a:pt x="362" y="0"/>
                </a:lnTo>
                <a:lnTo>
                  <a:pt x="354" y="1"/>
                </a:lnTo>
                <a:lnTo>
                  <a:pt x="347" y="2"/>
                </a:lnTo>
                <a:lnTo>
                  <a:pt x="339" y="4"/>
                </a:lnTo>
                <a:lnTo>
                  <a:pt x="331" y="7"/>
                </a:lnTo>
                <a:lnTo>
                  <a:pt x="324" y="11"/>
                </a:lnTo>
                <a:lnTo>
                  <a:pt x="318" y="16"/>
                </a:lnTo>
                <a:lnTo>
                  <a:pt x="311" y="22"/>
                </a:lnTo>
                <a:lnTo>
                  <a:pt x="305" y="29"/>
                </a:lnTo>
                <a:lnTo>
                  <a:pt x="300" y="38"/>
                </a:lnTo>
                <a:lnTo>
                  <a:pt x="295" y="48"/>
                </a:lnTo>
                <a:lnTo>
                  <a:pt x="291" y="58"/>
                </a:lnTo>
                <a:lnTo>
                  <a:pt x="286" y="70"/>
                </a:lnTo>
                <a:lnTo>
                  <a:pt x="281" y="82"/>
                </a:lnTo>
                <a:lnTo>
                  <a:pt x="277" y="94"/>
                </a:lnTo>
                <a:lnTo>
                  <a:pt x="274" y="106"/>
                </a:lnTo>
                <a:lnTo>
                  <a:pt x="270" y="119"/>
                </a:lnTo>
                <a:lnTo>
                  <a:pt x="266" y="131"/>
                </a:lnTo>
                <a:lnTo>
                  <a:pt x="263" y="143"/>
                </a:lnTo>
                <a:lnTo>
                  <a:pt x="260" y="154"/>
                </a:lnTo>
                <a:lnTo>
                  <a:pt x="257" y="165"/>
                </a:lnTo>
                <a:lnTo>
                  <a:pt x="254" y="175"/>
                </a:lnTo>
                <a:lnTo>
                  <a:pt x="252" y="183"/>
                </a:lnTo>
                <a:lnTo>
                  <a:pt x="249" y="191"/>
                </a:lnTo>
                <a:lnTo>
                  <a:pt x="247" y="195"/>
                </a:lnTo>
                <a:lnTo>
                  <a:pt x="245" y="202"/>
                </a:lnTo>
                <a:lnTo>
                  <a:pt x="242" y="210"/>
                </a:lnTo>
                <a:lnTo>
                  <a:pt x="238" y="220"/>
                </a:lnTo>
                <a:lnTo>
                  <a:pt x="233" y="232"/>
                </a:lnTo>
                <a:lnTo>
                  <a:pt x="227" y="245"/>
                </a:lnTo>
                <a:lnTo>
                  <a:pt x="221"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0"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3" y="794"/>
                </a:lnTo>
                <a:lnTo>
                  <a:pt x="10" y="797"/>
                </a:lnTo>
                <a:lnTo>
                  <a:pt x="4" y="804"/>
                </a:lnTo>
                <a:lnTo>
                  <a:pt x="1" y="812"/>
                </a:lnTo>
                <a:lnTo>
                  <a:pt x="0" y="820"/>
                </a:lnTo>
                <a:lnTo>
                  <a:pt x="3" y="828"/>
                </a:lnTo>
                <a:lnTo>
                  <a:pt x="9" y="836"/>
                </a:lnTo>
                <a:lnTo>
                  <a:pt x="18" y="843"/>
                </a:lnTo>
                <a:lnTo>
                  <a:pt x="31" y="850"/>
                </a:lnTo>
                <a:lnTo>
                  <a:pt x="49" y="855"/>
                </a:lnTo>
                <a:lnTo>
                  <a:pt x="61" y="857"/>
                </a:lnTo>
                <a:lnTo>
                  <a:pt x="76" y="858"/>
                </a:lnTo>
                <a:lnTo>
                  <a:pt x="95" y="858"/>
                </a:lnTo>
                <a:lnTo>
                  <a:pt x="115" y="858"/>
                </a:lnTo>
                <a:lnTo>
                  <a:pt x="137" y="858"/>
                </a:lnTo>
                <a:lnTo>
                  <a:pt x="160" y="858"/>
                </a:lnTo>
                <a:lnTo>
                  <a:pt x="183" y="858"/>
                </a:lnTo>
                <a:lnTo>
                  <a:pt x="206" y="859"/>
                </a:lnTo>
                <a:lnTo>
                  <a:pt x="229" y="862"/>
                </a:lnTo>
                <a:lnTo>
                  <a:pt x="250" y="866"/>
                </a:lnTo>
                <a:lnTo>
                  <a:pt x="269" y="872"/>
                </a:lnTo>
                <a:lnTo>
                  <a:pt x="285" y="881"/>
                </a:lnTo>
                <a:lnTo>
                  <a:pt x="298" y="891"/>
                </a:lnTo>
                <a:lnTo>
                  <a:pt x="307" y="904"/>
                </a:lnTo>
                <a:lnTo>
                  <a:pt x="312" y="921"/>
                </a:lnTo>
                <a:lnTo>
                  <a:pt x="312" y="941"/>
                </a:lnTo>
                <a:lnTo>
                  <a:pt x="311" y="957"/>
                </a:lnTo>
                <a:lnTo>
                  <a:pt x="312" y="973"/>
                </a:lnTo>
                <a:lnTo>
                  <a:pt x="316" y="988"/>
                </a:lnTo>
                <a:lnTo>
                  <a:pt x="321" y="1002"/>
                </a:lnTo>
                <a:lnTo>
                  <a:pt x="329" y="1017"/>
                </a:lnTo>
                <a:lnTo>
                  <a:pt x="338" y="1030"/>
                </a:lnTo>
                <a:lnTo>
                  <a:pt x="349" y="1043"/>
                </a:lnTo>
                <a:lnTo>
                  <a:pt x="361" y="1055"/>
                </a:lnTo>
                <a:lnTo>
                  <a:pt x="375" y="1066"/>
                </a:lnTo>
                <a:lnTo>
                  <a:pt x="390" y="1077"/>
                </a:lnTo>
                <a:lnTo>
                  <a:pt x="406" y="1086"/>
                </a:lnTo>
                <a:lnTo>
                  <a:pt x="422" y="1096"/>
                </a:lnTo>
                <a:lnTo>
                  <a:pt x="439" y="1104"/>
                </a:lnTo>
                <a:lnTo>
                  <a:pt x="456" y="1112"/>
                </a:lnTo>
                <a:lnTo>
                  <a:pt x="474" y="1119"/>
                </a:lnTo>
                <a:lnTo>
                  <a:pt x="492" y="1124"/>
                </a:lnTo>
                <a:lnTo>
                  <a:pt x="510" y="1130"/>
                </a:lnTo>
                <a:lnTo>
                  <a:pt x="528" y="1134"/>
                </a:lnTo>
                <a:lnTo>
                  <a:pt x="545" y="1137"/>
                </a:lnTo>
                <a:lnTo>
                  <a:pt x="562" y="1139"/>
                </a:lnTo>
                <a:lnTo>
                  <a:pt x="578" y="1141"/>
                </a:lnTo>
                <a:lnTo>
                  <a:pt x="593" y="1141"/>
                </a:lnTo>
                <a:lnTo>
                  <a:pt x="607" y="1141"/>
                </a:lnTo>
                <a:lnTo>
                  <a:pt x="621" y="1139"/>
                </a:lnTo>
                <a:lnTo>
                  <a:pt x="632" y="1136"/>
                </a:lnTo>
                <a:lnTo>
                  <a:pt x="642" y="1133"/>
                </a:lnTo>
                <a:lnTo>
                  <a:pt x="651" y="1128"/>
                </a:lnTo>
                <a:lnTo>
                  <a:pt x="658" y="1122"/>
                </a:lnTo>
                <a:lnTo>
                  <a:pt x="663" y="1115"/>
                </a:lnTo>
                <a:lnTo>
                  <a:pt x="665" y="1107"/>
                </a:lnTo>
                <a:lnTo>
                  <a:pt x="666" y="1098"/>
                </a:lnTo>
                <a:lnTo>
                  <a:pt x="664" y="1088"/>
                </a:lnTo>
                <a:lnTo>
                  <a:pt x="656" y="1056"/>
                </a:lnTo>
                <a:lnTo>
                  <a:pt x="654" y="1026"/>
                </a:lnTo>
                <a:lnTo>
                  <a:pt x="655" y="998"/>
                </a:lnTo>
                <a:lnTo>
                  <a:pt x="660" y="971"/>
                </a:lnTo>
                <a:lnTo>
                  <a:pt x="668" y="945"/>
                </a:lnTo>
                <a:lnTo>
                  <a:pt x="679" y="921"/>
                </a:lnTo>
                <a:lnTo>
                  <a:pt x="691" y="897"/>
                </a:lnTo>
                <a:lnTo>
                  <a:pt x="705" y="874"/>
                </a:lnTo>
                <a:lnTo>
                  <a:pt x="720" y="853"/>
                </a:lnTo>
                <a:lnTo>
                  <a:pt x="735" y="832"/>
                </a:lnTo>
                <a:lnTo>
                  <a:pt x="750" y="812"/>
                </a:lnTo>
                <a:lnTo>
                  <a:pt x="763" y="793"/>
                </a:lnTo>
                <a:lnTo>
                  <a:pt x="775" y="774"/>
                </a:lnTo>
                <a:lnTo>
                  <a:pt x="785" y="755"/>
                </a:lnTo>
                <a:lnTo>
                  <a:pt x="793" y="737"/>
                </a:lnTo>
                <a:lnTo>
                  <a:pt x="797" y="719"/>
                </a:lnTo>
                <a:lnTo>
                  <a:pt x="797" y="711"/>
                </a:lnTo>
                <a:lnTo>
                  <a:pt x="796" y="703"/>
                </a:lnTo>
                <a:lnTo>
                  <a:pt x="793" y="696"/>
                </a:lnTo>
                <a:lnTo>
                  <a:pt x="789" y="688"/>
                </a:lnTo>
                <a:lnTo>
                  <a:pt x="784" y="680"/>
                </a:lnTo>
                <a:lnTo>
                  <a:pt x="778" y="671"/>
                </a:lnTo>
                <a:lnTo>
                  <a:pt x="772" y="660"/>
                </a:lnTo>
                <a:lnTo>
                  <a:pt x="766" y="648"/>
                </a:lnTo>
                <a:lnTo>
                  <a:pt x="762" y="640"/>
                </a:lnTo>
                <a:lnTo>
                  <a:pt x="758" y="630"/>
                </a:lnTo>
                <a:lnTo>
                  <a:pt x="754" y="618"/>
                </a:lnTo>
                <a:lnTo>
                  <a:pt x="748" y="604"/>
                </a:lnTo>
                <a:lnTo>
                  <a:pt x="743" y="589"/>
                </a:lnTo>
                <a:lnTo>
                  <a:pt x="739" y="573"/>
                </a:lnTo>
                <a:lnTo>
                  <a:pt x="733" y="556"/>
                </a:lnTo>
                <a:lnTo>
                  <a:pt x="728" y="538"/>
                </a:lnTo>
                <a:lnTo>
                  <a:pt x="724" y="520"/>
                </a:lnTo>
                <a:lnTo>
                  <a:pt x="720" y="502"/>
                </a:lnTo>
                <a:lnTo>
                  <a:pt x="716" y="483"/>
                </a:lnTo>
                <a:lnTo>
                  <a:pt x="713" y="465"/>
                </a:lnTo>
                <a:lnTo>
                  <a:pt x="710" y="449"/>
                </a:lnTo>
                <a:lnTo>
                  <a:pt x="709" y="433"/>
                </a:lnTo>
                <a:lnTo>
                  <a:pt x="707" y="418"/>
                </a:lnTo>
                <a:lnTo>
                  <a:pt x="708" y="404"/>
                </a:lnTo>
                <a:lnTo>
                  <a:pt x="708" y="398"/>
                </a:lnTo>
                <a:lnTo>
                  <a:pt x="708" y="389"/>
                </a:lnTo>
                <a:lnTo>
                  <a:pt x="707" y="381"/>
                </a:lnTo>
                <a:lnTo>
                  <a:pt x="706" y="370"/>
                </a:lnTo>
                <a:lnTo>
                  <a:pt x="705" y="360"/>
                </a:lnTo>
                <a:lnTo>
                  <a:pt x="703" y="348"/>
                </a:lnTo>
                <a:lnTo>
                  <a:pt x="701" y="335"/>
                </a:lnTo>
                <a:lnTo>
                  <a:pt x="698" y="322"/>
                </a:lnTo>
                <a:lnTo>
                  <a:pt x="694" y="308"/>
                </a:lnTo>
                <a:lnTo>
                  <a:pt x="690" y="294"/>
                </a:lnTo>
                <a:lnTo>
                  <a:pt x="685" y="279"/>
                </a:lnTo>
                <a:lnTo>
                  <a:pt x="679" y="264"/>
                </a:lnTo>
                <a:lnTo>
                  <a:pt x="674" y="248"/>
                </a:lnTo>
                <a:lnTo>
                  <a:pt x="667" y="233"/>
                </a:lnTo>
                <a:lnTo>
                  <a:pt x="659" y="217"/>
                </a:lnTo>
                <a:lnTo>
                  <a:pt x="651" y="201"/>
                </a:lnTo>
                <a:lnTo>
                  <a:pt x="642" y="186"/>
                </a:lnTo>
                <a:lnTo>
                  <a:pt x="633" y="169"/>
                </a:lnTo>
                <a:lnTo>
                  <a:pt x="622" y="154"/>
                </a:lnTo>
                <a:lnTo>
                  <a:pt x="611" y="139"/>
                </a:lnTo>
                <a:lnTo>
                  <a:pt x="599" y="124"/>
                </a:lnTo>
                <a:lnTo>
                  <a:pt x="585"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noFill/>
          <a:ln w="1588">
            <a:solidFill>
              <a:srgbClr val="000000"/>
            </a:solidFill>
            <a:round/>
            <a:headEnd/>
            <a:tailEnd/>
          </a:ln>
        </p:spPr>
        <p:txBody>
          <a:bodyPr/>
          <a:lstStyle/>
          <a:p>
            <a:endParaRPr lang="zh-CN" altLang="en-US"/>
          </a:p>
        </p:txBody>
      </p:sp>
      <p:sp>
        <p:nvSpPr>
          <p:cNvPr id="40001" name="Freeform 314"/>
          <p:cNvSpPr>
            <a:spLocks/>
          </p:cNvSpPr>
          <p:nvPr/>
        </p:nvSpPr>
        <p:spPr bwMode="auto">
          <a:xfrm>
            <a:off x="4464051" y="32532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0 w 50"/>
              <a:gd name="T47" fmla="*/ 2147483647 h 57"/>
              <a:gd name="T48" fmla="*/ 0 w 50"/>
              <a:gd name="T49" fmla="*/ 2147483647 h 57"/>
              <a:gd name="T50" fmla="*/ 0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4" y="57"/>
                </a:moveTo>
                <a:lnTo>
                  <a:pt x="30" y="56"/>
                </a:lnTo>
                <a:lnTo>
                  <a:pt x="34" y="54"/>
                </a:lnTo>
                <a:lnTo>
                  <a:pt x="39" y="52"/>
                </a:lnTo>
                <a:lnTo>
                  <a:pt x="42" y="49"/>
                </a:lnTo>
                <a:lnTo>
                  <a:pt x="46" y="44"/>
                </a:lnTo>
                <a:lnTo>
                  <a:pt x="48" y="39"/>
                </a:lnTo>
                <a:lnTo>
                  <a:pt x="49" y="34"/>
                </a:lnTo>
                <a:lnTo>
                  <a:pt x="50" y="28"/>
                </a:lnTo>
                <a:lnTo>
                  <a:pt x="49" y="23"/>
                </a:lnTo>
                <a:lnTo>
                  <a:pt x="48" y="17"/>
                </a:lnTo>
                <a:lnTo>
                  <a:pt x="46" y="13"/>
                </a:lnTo>
                <a:lnTo>
                  <a:pt x="42" y="8"/>
                </a:lnTo>
                <a:lnTo>
                  <a:pt x="39" y="5"/>
                </a:lnTo>
                <a:lnTo>
                  <a:pt x="34" y="3"/>
                </a:lnTo>
                <a:lnTo>
                  <a:pt x="30" y="1"/>
                </a:lnTo>
                <a:lnTo>
                  <a:pt x="24" y="0"/>
                </a:lnTo>
                <a:lnTo>
                  <a:pt x="19" y="1"/>
                </a:lnTo>
                <a:lnTo>
                  <a:pt x="15" y="3"/>
                </a:lnTo>
                <a:lnTo>
                  <a:pt x="11" y="5"/>
                </a:lnTo>
                <a:lnTo>
                  <a:pt x="7" y="8"/>
                </a:lnTo>
                <a:lnTo>
                  <a:pt x="4" y="13"/>
                </a:lnTo>
                <a:lnTo>
                  <a:pt x="1" y="17"/>
                </a:lnTo>
                <a:lnTo>
                  <a:pt x="0" y="23"/>
                </a:lnTo>
                <a:lnTo>
                  <a:pt x="0" y="28"/>
                </a:lnTo>
                <a:lnTo>
                  <a:pt x="0" y="34"/>
                </a:lnTo>
                <a:lnTo>
                  <a:pt x="1" y="39"/>
                </a:lnTo>
                <a:lnTo>
                  <a:pt x="4" y="44"/>
                </a:lnTo>
                <a:lnTo>
                  <a:pt x="7" y="49"/>
                </a:lnTo>
                <a:lnTo>
                  <a:pt x="11" y="52"/>
                </a:lnTo>
                <a:lnTo>
                  <a:pt x="15" y="54"/>
                </a:lnTo>
                <a:lnTo>
                  <a:pt x="19" y="56"/>
                </a:lnTo>
                <a:lnTo>
                  <a:pt x="24" y="57"/>
                </a:lnTo>
                <a:close/>
              </a:path>
            </a:pathLst>
          </a:custGeom>
          <a:solidFill>
            <a:srgbClr val="E5E5E5"/>
          </a:solidFill>
          <a:ln w="9525">
            <a:noFill/>
            <a:round/>
            <a:headEnd/>
            <a:tailEnd/>
          </a:ln>
        </p:spPr>
        <p:txBody>
          <a:bodyPr/>
          <a:lstStyle/>
          <a:p>
            <a:endParaRPr lang="zh-CN" altLang="en-US"/>
          </a:p>
        </p:txBody>
      </p:sp>
      <p:sp>
        <p:nvSpPr>
          <p:cNvPr id="40002" name="Freeform 315"/>
          <p:cNvSpPr>
            <a:spLocks/>
          </p:cNvSpPr>
          <p:nvPr/>
        </p:nvSpPr>
        <p:spPr bwMode="auto">
          <a:xfrm>
            <a:off x="8477252" y="32532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5" y="57"/>
                </a:moveTo>
                <a:lnTo>
                  <a:pt x="30" y="56"/>
                </a:lnTo>
                <a:lnTo>
                  <a:pt x="35" y="54"/>
                </a:lnTo>
                <a:lnTo>
                  <a:pt x="39" y="52"/>
                </a:lnTo>
                <a:lnTo>
                  <a:pt x="43" y="49"/>
                </a:lnTo>
                <a:lnTo>
                  <a:pt x="46" y="44"/>
                </a:lnTo>
                <a:lnTo>
                  <a:pt x="49" y="39"/>
                </a:lnTo>
                <a:lnTo>
                  <a:pt x="50" y="34"/>
                </a:lnTo>
                <a:lnTo>
                  <a:pt x="50" y="28"/>
                </a:lnTo>
                <a:lnTo>
                  <a:pt x="50" y="23"/>
                </a:lnTo>
                <a:lnTo>
                  <a:pt x="49" y="17"/>
                </a:lnTo>
                <a:lnTo>
                  <a:pt x="46" y="13"/>
                </a:lnTo>
                <a:lnTo>
                  <a:pt x="43" y="8"/>
                </a:lnTo>
                <a:lnTo>
                  <a:pt x="39" y="5"/>
                </a:lnTo>
                <a:lnTo>
                  <a:pt x="35" y="3"/>
                </a:lnTo>
                <a:lnTo>
                  <a:pt x="30" y="1"/>
                </a:lnTo>
                <a:lnTo>
                  <a:pt x="25" y="0"/>
                </a:lnTo>
                <a:lnTo>
                  <a:pt x="20" y="1"/>
                </a:lnTo>
                <a:lnTo>
                  <a:pt x="15" y="3"/>
                </a:lnTo>
                <a:lnTo>
                  <a:pt x="11" y="5"/>
                </a:lnTo>
                <a:lnTo>
                  <a:pt x="8" y="8"/>
                </a:lnTo>
                <a:lnTo>
                  <a:pt x="4" y="13"/>
                </a:lnTo>
                <a:lnTo>
                  <a:pt x="2" y="17"/>
                </a:lnTo>
                <a:lnTo>
                  <a:pt x="1" y="23"/>
                </a:lnTo>
                <a:lnTo>
                  <a:pt x="0" y="28"/>
                </a:lnTo>
                <a:lnTo>
                  <a:pt x="1" y="34"/>
                </a:lnTo>
                <a:lnTo>
                  <a:pt x="2" y="39"/>
                </a:lnTo>
                <a:lnTo>
                  <a:pt x="4" y="44"/>
                </a:lnTo>
                <a:lnTo>
                  <a:pt x="8" y="49"/>
                </a:lnTo>
                <a:lnTo>
                  <a:pt x="11" y="52"/>
                </a:lnTo>
                <a:lnTo>
                  <a:pt x="15" y="54"/>
                </a:lnTo>
                <a:lnTo>
                  <a:pt x="20" y="56"/>
                </a:lnTo>
                <a:lnTo>
                  <a:pt x="25" y="57"/>
                </a:lnTo>
                <a:close/>
              </a:path>
            </a:pathLst>
          </a:custGeom>
          <a:solidFill>
            <a:srgbClr val="E5E5E5"/>
          </a:solidFill>
          <a:ln w="9525">
            <a:noFill/>
            <a:round/>
            <a:headEnd/>
            <a:tailEnd/>
          </a:ln>
        </p:spPr>
        <p:txBody>
          <a:bodyPr/>
          <a:lstStyle/>
          <a:p>
            <a:endParaRPr lang="zh-CN" altLang="en-US"/>
          </a:p>
        </p:txBody>
      </p:sp>
      <p:sp>
        <p:nvSpPr>
          <p:cNvPr id="40003" name="Freeform 316"/>
          <p:cNvSpPr>
            <a:spLocks/>
          </p:cNvSpPr>
          <p:nvPr/>
        </p:nvSpPr>
        <p:spPr bwMode="auto">
          <a:xfrm>
            <a:off x="4464051" y="32532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0 w 50"/>
              <a:gd name="T53" fmla="*/ 2147483647 h 57"/>
              <a:gd name="T54" fmla="*/ 0 w 50"/>
              <a:gd name="T55" fmla="*/ 2147483647 h 57"/>
              <a:gd name="T56" fmla="*/ 0 w 50"/>
              <a:gd name="T57" fmla="*/ 2147483647 h 57"/>
              <a:gd name="T58" fmla="*/ 0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4" y="57"/>
                </a:moveTo>
                <a:lnTo>
                  <a:pt x="24" y="57"/>
                </a:lnTo>
                <a:lnTo>
                  <a:pt x="30" y="56"/>
                </a:lnTo>
                <a:lnTo>
                  <a:pt x="34" y="54"/>
                </a:lnTo>
                <a:lnTo>
                  <a:pt x="39" y="52"/>
                </a:lnTo>
                <a:lnTo>
                  <a:pt x="42" y="49"/>
                </a:lnTo>
                <a:lnTo>
                  <a:pt x="46" y="44"/>
                </a:lnTo>
                <a:lnTo>
                  <a:pt x="48" y="39"/>
                </a:lnTo>
                <a:lnTo>
                  <a:pt x="49" y="34"/>
                </a:lnTo>
                <a:lnTo>
                  <a:pt x="50" y="28"/>
                </a:lnTo>
                <a:lnTo>
                  <a:pt x="49" y="23"/>
                </a:lnTo>
                <a:lnTo>
                  <a:pt x="48" y="17"/>
                </a:lnTo>
                <a:lnTo>
                  <a:pt x="46" y="13"/>
                </a:lnTo>
                <a:lnTo>
                  <a:pt x="42" y="8"/>
                </a:lnTo>
                <a:lnTo>
                  <a:pt x="39" y="5"/>
                </a:lnTo>
                <a:lnTo>
                  <a:pt x="34" y="3"/>
                </a:lnTo>
                <a:lnTo>
                  <a:pt x="30" y="1"/>
                </a:lnTo>
                <a:lnTo>
                  <a:pt x="24" y="0"/>
                </a:lnTo>
                <a:lnTo>
                  <a:pt x="19" y="1"/>
                </a:lnTo>
                <a:lnTo>
                  <a:pt x="15" y="3"/>
                </a:lnTo>
                <a:lnTo>
                  <a:pt x="11" y="5"/>
                </a:lnTo>
                <a:lnTo>
                  <a:pt x="7" y="8"/>
                </a:lnTo>
                <a:lnTo>
                  <a:pt x="4" y="13"/>
                </a:lnTo>
                <a:lnTo>
                  <a:pt x="1" y="17"/>
                </a:lnTo>
                <a:lnTo>
                  <a:pt x="0" y="23"/>
                </a:lnTo>
                <a:lnTo>
                  <a:pt x="0" y="28"/>
                </a:lnTo>
                <a:lnTo>
                  <a:pt x="0" y="34"/>
                </a:lnTo>
                <a:lnTo>
                  <a:pt x="1" y="39"/>
                </a:lnTo>
                <a:lnTo>
                  <a:pt x="4" y="44"/>
                </a:lnTo>
                <a:lnTo>
                  <a:pt x="7" y="49"/>
                </a:lnTo>
                <a:lnTo>
                  <a:pt x="11" y="52"/>
                </a:lnTo>
                <a:lnTo>
                  <a:pt x="15" y="54"/>
                </a:lnTo>
                <a:lnTo>
                  <a:pt x="19" y="56"/>
                </a:lnTo>
                <a:lnTo>
                  <a:pt x="24" y="57"/>
                </a:lnTo>
                <a:close/>
              </a:path>
            </a:pathLst>
          </a:custGeom>
          <a:noFill/>
          <a:ln w="1588">
            <a:solidFill>
              <a:srgbClr val="000000"/>
            </a:solidFill>
            <a:round/>
            <a:headEnd/>
            <a:tailEnd/>
          </a:ln>
        </p:spPr>
        <p:txBody>
          <a:bodyPr/>
          <a:lstStyle/>
          <a:p>
            <a:endParaRPr lang="zh-CN" altLang="en-US"/>
          </a:p>
        </p:txBody>
      </p:sp>
      <p:sp>
        <p:nvSpPr>
          <p:cNvPr id="40004" name="Freeform 317"/>
          <p:cNvSpPr>
            <a:spLocks/>
          </p:cNvSpPr>
          <p:nvPr/>
        </p:nvSpPr>
        <p:spPr bwMode="auto">
          <a:xfrm>
            <a:off x="8477252" y="32532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5" y="57"/>
                </a:moveTo>
                <a:lnTo>
                  <a:pt x="25" y="57"/>
                </a:lnTo>
                <a:lnTo>
                  <a:pt x="30" y="56"/>
                </a:lnTo>
                <a:lnTo>
                  <a:pt x="35" y="54"/>
                </a:lnTo>
                <a:lnTo>
                  <a:pt x="39" y="52"/>
                </a:lnTo>
                <a:lnTo>
                  <a:pt x="43" y="49"/>
                </a:lnTo>
                <a:lnTo>
                  <a:pt x="46" y="44"/>
                </a:lnTo>
                <a:lnTo>
                  <a:pt x="49" y="39"/>
                </a:lnTo>
                <a:lnTo>
                  <a:pt x="50" y="34"/>
                </a:lnTo>
                <a:lnTo>
                  <a:pt x="50" y="28"/>
                </a:lnTo>
                <a:lnTo>
                  <a:pt x="50" y="23"/>
                </a:lnTo>
                <a:lnTo>
                  <a:pt x="49" y="17"/>
                </a:lnTo>
                <a:lnTo>
                  <a:pt x="46" y="13"/>
                </a:lnTo>
                <a:lnTo>
                  <a:pt x="43" y="8"/>
                </a:lnTo>
                <a:lnTo>
                  <a:pt x="39" y="5"/>
                </a:lnTo>
                <a:lnTo>
                  <a:pt x="35" y="3"/>
                </a:lnTo>
                <a:lnTo>
                  <a:pt x="30" y="1"/>
                </a:lnTo>
                <a:lnTo>
                  <a:pt x="25" y="0"/>
                </a:lnTo>
                <a:lnTo>
                  <a:pt x="20" y="1"/>
                </a:lnTo>
                <a:lnTo>
                  <a:pt x="15" y="3"/>
                </a:lnTo>
                <a:lnTo>
                  <a:pt x="11" y="5"/>
                </a:lnTo>
                <a:lnTo>
                  <a:pt x="8" y="8"/>
                </a:lnTo>
                <a:lnTo>
                  <a:pt x="4" y="13"/>
                </a:lnTo>
                <a:lnTo>
                  <a:pt x="2" y="17"/>
                </a:lnTo>
                <a:lnTo>
                  <a:pt x="1" y="23"/>
                </a:lnTo>
                <a:lnTo>
                  <a:pt x="0" y="28"/>
                </a:lnTo>
                <a:lnTo>
                  <a:pt x="1" y="34"/>
                </a:lnTo>
                <a:lnTo>
                  <a:pt x="2" y="39"/>
                </a:lnTo>
                <a:lnTo>
                  <a:pt x="4" y="44"/>
                </a:lnTo>
                <a:lnTo>
                  <a:pt x="8" y="49"/>
                </a:lnTo>
                <a:lnTo>
                  <a:pt x="11" y="52"/>
                </a:lnTo>
                <a:lnTo>
                  <a:pt x="15" y="54"/>
                </a:lnTo>
                <a:lnTo>
                  <a:pt x="20" y="56"/>
                </a:lnTo>
                <a:lnTo>
                  <a:pt x="25" y="57"/>
                </a:lnTo>
                <a:close/>
              </a:path>
            </a:pathLst>
          </a:custGeom>
          <a:noFill/>
          <a:ln w="1588">
            <a:solidFill>
              <a:srgbClr val="000000"/>
            </a:solidFill>
            <a:round/>
            <a:headEnd/>
            <a:tailEnd/>
          </a:ln>
        </p:spPr>
        <p:txBody>
          <a:bodyPr/>
          <a:lstStyle/>
          <a:p>
            <a:endParaRPr lang="zh-CN" altLang="en-US"/>
          </a:p>
        </p:txBody>
      </p:sp>
      <p:sp>
        <p:nvSpPr>
          <p:cNvPr id="40005" name="Freeform 318"/>
          <p:cNvSpPr>
            <a:spLocks/>
          </p:cNvSpPr>
          <p:nvPr/>
        </p:nvSpPr>
        <p:spPr bwMode="auto">
          <a:xfrm>
            <a:off x="44513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6" y="56"/>
                </a:moveTo>
                <a:lnTo>
                  <a:pt x="31" y="55"/>
                </a:lnTo>
                <a:lnTo>
                  <a:pt x="35" y="53"/>
                </a:lnTo>
                <a:lnTo>
                  <a:pt x="40" y="51"/>
                </a:lnTo>
                <a:lnTo>
                  <a:pt x="44" y="48"/>
                </a:lnTo>
                <a:lnTo>
                  <a:pt x="46" y="44"/>
                </a:lnTo>
                <a:lnTo>
                  <a:pt x="49" y="38"/>
                </a:lnTo>
                <a:lnTo>
                  <a:pt x="50" y="34"/>
                </a:lnTo>
                <a:lnTo>
                  <a:pt x="50" y="28"/>
                </a:lnTo>
                <a:lnTo>
                  <a:pt x="50" y="22"/>
                </a:lnTo>
                <a:lnTo>
                  <a:pt x="49" y="17"/>
                </a:lnTo>
                <a:lnTo>
                  <a:pt x="46" y="12"/>
                </a:lnTo>
                <a:lnTo>
                  <a:pt x="44" y="8"/>
                </a:lnTo>
                <a:lnTo>
                  <a:pt x="40" y="4"/>
                </a:lnTo>
                <a:lnTo>
                  <a:pt x="35" y="2"/>
                </a:lnTo>
                <a:lnTo>
                  <a:pt x="31" y="0"/>
                </a:lnTo>
                <a:lnTo>
                  <a:pt x="26" y="0"/>
                </a:lnTo>
                <a:lnTo>
                  <a:pt x="21"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1" y="55"/>
                </a:lnTo>
                <a:lnTo>
                  <a:pt x="26" y="56"/>
                </a:lnTo>
                <a:close/>
              </a:path>
            </a:pathLst>
          </a:custGeom>
          <a:solidFill>
            <a:srgbClr val="E5E5E5"/>
          </a:solidFill>
          <a:ln w="9525">
            <a:noFill/>
            <a:round/>
            <a:headEnd/>
            <a:tailEnd/>
          </a:ln>
        </p:spPr>
        <p:txBody>
          <a:bodyPr/>
          <a:lstStyle/>
          <a:p>
            <a:endParaRPr lang="zh-CN" altLang="en-US"/>
          </a:p>
        </p:txBody>
      </p:sp>
      <p:sp>
        <p:nvSpPr>
          <p:cNvPr id="40006" name="Freeform 319"/>
          <p:cNvSpPr>
            <a:spLocks/>
          </p:cNvSpPr>
          <p:nvPr/>
        </p:nvSpPr>
        <p:spPr bwMode="auto">
          <a:xfrm>
            <a:off x="84645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5" y="56"/>
                </a:moveTo>
                <a:lnTo>
                  <a:pt x="31" y="55"/>
                </a:lnTo>
                <a:lnTo>
                  <a:pt x="35" y="53"/>
                </a:lnTo>
                <a:lnTo>
                  <a:pt x="39" y="51"/>
                </a:lnTo>
                <a:lnTo>
                  <a:pt x="43" y="48"/>
                </a:lnTo>
                <a:lnTo>
                  <a:pt x="46" y="44"/>
                </a:lnTo>
                <a:lnTo>
                  <a:pt x="48" y="38"/>
                </a:lnTo>
                <a:lnTo>
                  <a:pt x="50" y="34"/>
                </a:lnTo>
                <a:lnTo>
                  <a:pt x="50" y="28"/>
                </a:lnTo>
                <a:lnTo>
                  <a:pt x="50" y="22"/>
                </a:lnTo>
                <a:lnTo>
                  <a:pt x="48" y="17"/>
                </a:lnTo>
                <a:lnTo>
                  <a:pt x="46" y="12"/>
                </a:lnTo>
                <a:lnTo>
                  <a:pt x="43" y="8"/>
                </a:lnTo>
                <a:lnTo>
                  <a:pt x="39" y="4"/>
                </a:lnTo>
                <a:lnTo>
                  <a:pt x="35" y="2"/>
                </a:lnTo>
                <a:lnTo>
                  <a:pt x="31" y="0"/>
                </a:lnTo>
                <a:lnTo>
                  <a:pt x="25" y="0"/>
                </a:lnTo>
                <a:lnTo>
                  <a:pt x="20"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0" y="55"/>
                </a:lnTo>
                <a:lnTo>
                  <a:pt x="25" y="56"/>
                </a:lnTo>
                <a:close/>
              </a:path>
            </a:pathLst>
          </a:custGeom>
          <a:solidFill>
            <a:srgbClr val="E5E5E5"/>
          </a:solidFill>
          <a:ln w="9525">
            <a:noFill/>
            <a:round/>
            <a:headEnd/>
            <a:tailEnd/>
          </a:ln>
        </p:spPr>
        <p:txBody>
          <a:bodyPr/>
          <a:lstStyle/>
          <a:p>
            <a:endParaRPr lang="zh-CN" altLang="en-US"/>
          </a:p>
        </p:txBody>
      </p:sp>
      <p:sp>
        <p:nvSpPr>
          <p:cNvPr id="40007" name="Freeform 320"/>
          <p:cNvSpPr>
            <a:spLocks/>
          </p:cNvSpPr>
          <p:nvPr/>
        </p:nvSpPr>
        <p:spPr bwMode="auto">
          <a:xfrm>
            <a:off x="44513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6" y="56"/>
                </a:moveTo>
                <a:lnTo>
                  <a:pt x="26" y="56"/>
                </a:lnTo>
                <a:lnTo>
                  <a:pt x="31" y="55"/>
                </a:lnTo>
                <a:lnTo>
                  <a:pt x="35" y="53"/>
                </a:lnTo>
                <a:lnTo>
                  <a:pt x="40" y="51"/>
                </a:lnTo>
                <a:lnTo>
                  <a:pt x="44" y="48"/>
                </a:lnTo>
                <a:lnTo>
                  <a:pt x="46" y="44"/>
                </a:lnTo>
                <a:lnTo>
                  <a:pt x="49" y="38"/>
                </a:lnTo>
                <a:lnTo>
                  <a:pt x="50" y="34"/>
                </a:lnTo>
                <a:lnTo>
                  <a:pt x="50" y="28"/>
                </a:lnTo>
                <a:lnTo>
                  <a:pt x="50" y="22"/>
                </a:lnTo>
                <a:lnTo>
                  <a:pt x="49" y="17"/>
                </a:lnTo>
                <a:lnTo>
                  <a:pt x="46" y="12"/>
                </a:lnTo>
                <a:lnTo>
                  <a:pt x="44" y="8"/>
                </a:lnTo>
                <a:lnTo>
                  <a:pt x="40" y="4"/>
                </a:lnTo>
                <a:lnTo>
                  <a:pt x="35" y="2"/>
                </a:lnTo>
                <a:lnTo>
                  <a:pt x="31" y="0"/>
                </a:lnTo>
                <a:lnTo>
                  <a:pt x="26" y="0"/>
                </a:lnTo>
                <a:lnTo>
                  <a:pt x="21"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1" y="55"/>
                </a:lnTo>
                <a:lnTo>
                  <a:pt x="26" y="56"/>
                </a:lnTo>
                <a:close/>
              </a:path>
            </a:pathLst>
          </a:custGeom>
          <a:noFill/>
          <a:ln w="1588">
            <a:solidFill>
              <a:srgbClr val="000000"/>
            </a:solidFill>
            <a:round/>
            <a:headEnd/>
            <a:tailEnd/>
          </a:ln>
        </p:spPr>
        <p:txBody>
          <a:bodyPr/>
          <a:lstStyle/>
          <a:p>
            <a:endParaRPr lang="zh-CN" altLang="en-US"/>
          </a:p>
        </p:txBody>
      </p:sp>
      <p:sp>
        <p:nvSpPr>
          <p:cNvPr id="40008" name="Freeform 321"/>
          <p:cNvSpPr>
            <a:spLocks/>
          </p:cNvSpPr>
          <p:nvPr/>
        </p:nvSpPr>
        <p:spPr bwMode="auto">
          <a:xfrm>
            <a:off x="84645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5" y="56"/>
                </a:moveTo>
                <a:lnTo>
                  <a:pt x="25" y="56"/>
                </a:lnTo>
                <a:lnTo>
                  <a:pt x="31" y="55"/>
                </a:lnTo>
                <a:lnTo>
                  <a:pt x="35" y="53"/>
                </a:lnTo>
                <a:lnTo>
                  <a:pt x="39" y="51"/>
                </a:lnTo>
                <a:lnTo>
                  <a:pt x="43" y="48"/>
                </a:lnTo>
                <a:lnTo>
                  <a:pt x="46" y="44"/>
                </a:lnTo>
                <a:lnTo>
                  <a:pt x="48" y="38"/>
                </a:lnTo>
                <a:lnTo>
                  <a:pt x="50" y="34"/>
                </a:lnTo>
                <a:lnTo>
                  <a:pt x="50" y="28"/>
                </a:lnTo>
                <a:lnTo>
                  <a:pt x="50" y="22"/>
                </a:lnTo>
                <a:lnTo>
                  <a:pt x="48" y="17"/>
                </a:lnTo>
                <a:lnTo>
                  <a:pt x="46" y="12"/>
                </a:lnTo>
                <a:lnTo>
                  <a:pt x="43" y="8"/>
                </a:lnTo>
                <a:lnTo>
                  <a:pt x="39" y="4"/>
                </a:lnTo>
                <a:lnTo>
                  <a:pt x="35" y="2"/>
                </a:lnTo>
                <a:lnTo>
                  <a:pt x="31" y="0"/>
                </a:lnTo>
                <a:lnTo>
                  <a:pt x="25" y="0"/>
                </a:lnTo>
                <a:lnTo>
                  <a:pt x="20"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0" y="55"/>
                </a:lnTo>
                <a:lnTo>
                  <a:pt x="25" y="56"/>
                </a:lnTo>
                <a:close/>
              </a:path>
            </a:pathLst>
          </a:custGeom>
          <a:noFill/>
          <a:ln w="1588">
            <a:solidFill>
              <a:srgbClr val="000000"/>
            </a:solidFill>
            <a:round/>
            <a:headEnd/>
            <a:tailEnd/>
          </a:ln>
        </p:spPr>
        <p:txBody>
          <a:bodyPr/>
          <a:lstStyle/>
          <a:p>
            <a:endParaRPr lang="zh-CN" altLang="en-US"/>
          </a:p>
        </p:txBody>
      </p:sp>
      <p:sp>
        <p:nvSpPr>
          <p:cNvPr id="40009" name="Freeform 322"/>
          <p:cNvSpPr>
            <a:spLocks/>
          </p:cNvSpPr>
          <p:nvPr/>
        </p:nvSpPr>
        <p:spPr bwMode="auto">
          <a:xfrm>
            <a:off x="4464051" y="35677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0 w 50"/>
              <a:gd name="T47" fmla="*/ 2147483647 h 57"/>
              <a:gd name="T48" fmla="*/ 0 w 50"/>
              <a:gd name="T49" fmla="*/ 2147483647 h 57"/>
              <a:gd name="T50" fmla="*/ 0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4" y="57"/>
                </a:moveTo>
                <a:lnTo>
                  <a:pt x="30" y="57"/>
                </a:lnTo>
                <a:lnTo>
                  <a:pt x="34" y="55"/>
                </a:lnTo>
                <a:lnTo>
                  <a:pt x="39" y="53"/>
                </a:lnTo>
                <a:lnTo>
                  <a:pt x="42" y="48"/>
                </a:lnTo>
                <a:lnTo>
                  <a:pt x="46" y="44"/>
                </a:lnTo>
                <a:lnTo>
                  <a:pt x="48" y="40"/>
                </a:lnTo>
                <a:lnTo>
                  <a:pt x="49" y="34"/>
                </a:lnTo>
                <a:lnTo>
                  <a:pt x="50" y="28"/>
                </a:lnTo>
                <a:lnTo>
                  <a:pt x="49" y="23"/>
                </a:lnTo>
                <a:lnTo>
                  <a:pt x="48" y="17"/>
                </a:lnTo>
                <a:lnTo>
                  <a:pt x="46" y="13"/>
                </a:lnTo>
                <a:lnTo>
                  <a:pt x="42" y="8"/>
                </a:lnTo>
                <a:lnTo>
                  <a:pt x="39" y="5"/>
                </a:lnTo>
                <a:lnTo>
                  <a:pt x="34" y="2"/>
                </a:lnTo>
                <a:lnTo>
                  <a:pt x="30" y="1"/>
                </a:lnTo>
                <a:lnTo>
                  <a:pt x="24" y="0"/>
                </a:lnTo>
                <a:lnTo>
                  <a:pt x="19" y="1"/>
                </a:lnTo>
                <a:lnTo>
                  <a:pt x="15" y="2"/>
                </a:lnTo>
                <a:lnTo>
                  <a:pt x="11" y="5"/>
                </a:lnTo>
                <a:lnTo>
                  <a:pt x="7" y="8"/>
                </a:lnTo>
                <a:lnTo>
                  <a:pt x="4" y="13"/>
                </a:lnTo>
                <a:lnTo>
                  <a:pt x="1" y="17"/>
                </a:lnTo>
                <a:lnTo>
                  <a:pt x="0" y="23"/>
                </a:lnTo>
                <a:lnTo>
                  <a:pt x="0" y="28"/>
                </a:lnTo>
                <a:lnTo>
                  <a:pt x="0" y="34"/>
                </a:lnTo>
                <a:lnTo>
                  <a:pt x="1" y="40"/>
                </a:lnTo>
                <a:lnTo>
                  <a:pt x="4" y="44"/>
                </a:lnTo>
                <a:lnTo>
                  <a:pt x="7" y="48"/>
                </a:lnTo>
                <a:lnTo>
                  <a:pt x="11" y="53"/>
                </a:lnTo>
                <a:lnTo>
                  <a:pt x="15" y="55"/>
                </a:lnTo>
                <a:lnTo>
                  <a:pt x="19" y="57"/>
                </a:lnTo>
                <a:lnTo>
                  <a:pt x="24" y="57"/>
                </a:lnTo>
                <a:close/>
              </a:path>
            </a:pathLst>
          </a:custGeom>
          <a:solidFill>
            <a:srgbClr val="E5E5E5"/>
          </a:solidFill>
          <a:ln w="9525">
            <a:noFill/>
            <a:round/>
            <a:headEnd/>
            <a:tailEnd/>
          </a:ln>
        </p:spPr>
        <p:txBody>
          <a:bodyPr/>
          <a:lstStyle/>
          <a:p>
            <a:endParaRPr lang="zh-CN" altLang="en-US"/>
          </a:p>
        </p:txBody>
      </p:sp>
      <p:sp>
        <p:nvSpPr>
          <p:cNvPr id="40010" name="Freeform 323"/>
          <p:cNvSpPr>
            <a:spLocks/>
          </p:cNvSpPr>
          <p:nvPr/>
        </p:nvSpPr>
        <p:spPr bwMode="auto">
          <a:xfrm>
            <a:off x="8477252" y="35677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5" y="57"/>
                </a:moveTo>
                <a:lnTo>
                  <a:pt x="30" y="57"/>
                </a:lnTo>
                <a:lnTo>
                  <a:pt x="35" y="55"/>
                </a:lnTo>
                <a:lnTo>
                  <a:pt x="39" y="53"/>
                </a:lnTo>
                <a:lnTo>
                  <a:pt x="43" y="48"/>
                </a:lnTo>
                <a:lnTo>
                  <a:pt x="46" y="44"/>
                </a:lnTo>
                <a:lnTo>
                  <a:pt x="49" y="40"/>
                </a:lnTo>
                <a:lnTo>
                  <a:pt x="50" y="34"/>
                </a:lnTo>
                <a:lnTo>
                  <a:pt x="50" y="28"/>
                </a:lnTo>
                <a:lnTo>
                  <a:pt x="50" y="23"/>
                </a:lnTo>
                <a:lnTo>
                  <a:pt x="49" y="17"/>
                </a:lnTo>
                <a:lnTo>
                  <a:pt x="46" y="13"/>
                </a:lnTo>
                <a:lnTo>
                  <a:pt x="43" y="8"/>
                </a:lnTo>
                <a:lnTo>
                  <a:pt x="39" y="5"/>
                </a:lnTo>
                <a:lnTo>
                  <a:pt x="35" y="2"/>
                </a:lnTo>
                <a:lnTo>
                  <a:pt x="30" y="1"/>
                </a:lnTo>
                <a:lnTo>
                  <a:pt x="25" y="0"/>
                </a:lnTo>
                <a:lnTo>
                  <a:pt x="20" y="1"/>
                </a:lnTo>
                <a:lnTo>
                  <a:pt x="15" y="2"/>
                </a:lnTo>
                <a:lnTo>
                  <a:pt x="11" y="5"/>
                </a:lnTo>
                <a:lnTo>
                  <a:pt x="8" y="8"/>
                </a:lnTo>
                <a:lnTo>
                  <a:pt x="4" y="13"/>
                </a:lnTo>
                <a:lnTo>
                  <a:pt x="2" y="17"/>
                </a:lnTo>
                <a:lnTo>
                  <a:pt x="1" y="23"/>
                </a:lnTo>
                <a:lnTo>
                  <a:pt x="0" y="28"/>
                </a:lnTo>
                <a:lnTo>
                  <a:pt x="1" y="34"/>
                </a:lnTo>
                <a:lnTo>
                  <a:pt x="2" y="40"/>
                </a:lnTo>
                <a:lnTo>
                  <a:pt x="4" y="44"/>
                </a:lnTo>
                <a:lnTo>
                  <a:pt x="8" y="48"/>
                </a:lnTo>
                <a:lnTo>
                  <a:pt x="11" y="53"/>
                </a:lnTo>
                <a:lnTo>
                  <a:pt x="15" y="55"/>
                </a:lnTo>
                <a:lnTo>
                  <a:pt x="20" y="57"/>
                </a:lnTo>
                <a:lnTo>
                  <a:pt x="25" y="57"/>
                </a:lnTo>
                <a:close/>
              </a:path>
            </a:pathLst>
          </a:custGeom>
          <a:solidFill>
            <a:srgbClr val="E5E5E5"/>
          </a:solidFill>
          <a:ln w="9525">
            <a:noFill/>
            <a:round/>
            <a:headEnd/>
            <a:tailEnd/>
          </a:ln>
        </p:spPr>
        <p:txBody>
          <a:bodyPr/>
          <a:lstStyle/>
          <a:p>
            <a:endParaRPr lang="zh-CN" altLang="en-US"/>
          </a:p>
        </p:txBody>
      </p:sp>
      <p:sp>
        <p:nvSpPr>
          <p:cNvPr id="40011" name="Freeform 324"/>
          <p:cNvSpPr>
            <a:spLocks/>
          </p:cNvSpPr>
          <p:nvPr/>
        </p:nvSpPr>
        <p:spPr bwMode="auto">
          <a:xfrm>
            <a:off x="4464051" y="35677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0 w 50"/>
              <a:gd name="T53" fmla="*/ 2147483647 h 57"/>
              <a:gd name="T54" fmla="*/ 0 w 50"/>
              <a:gd name="T55" fmla="*/ 2147483647 h 57"/>
              <a:gd name="T56" fmla="*/ 0 w 50"/>
              <a:gd name="T57" fmla="*/ 2147483647 h 57"/>
              <a:gd name="T58" fmla="*/ 0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4" y="57"/>
                </a:moveTo>
                <a:lnTo>
                  <a:pt x="24" y="57"/>
                </a:lnTo>
                <a:lnTo>
                  <a:pt x="30" y="57"/>
                </a:lnTo>
                <a:lnTo>
                  <a:pt x="34" y="55"/>
                </a:lnTo>
                <a:lnTo>
                  <a:pt x="39" y="53"/>
                </a:lnTo>
                <a:lnTo>
                  <a:pt x="42" y="48"/>
                </a:lnTo>
                <a:lnTo>
                  <a:pt x="46" y="44"/>
                </a:lnTo>
                <a:lnTo>
                  <a:pt x="48" y="40"/>
                </a:lnTo>
                <a:lnTo>
                  <a:pt x="49" y="34"/>
                </a:lnTo>
                <a:lnTo>
                  <a:pt x="50" y="28"/>
                </a:lnTo>
                <a:lnTo>
                  <a:pt x="49" y="23"/>
                </a:lnTo>
                <a:lnTo>
                  <a:pt x="48" y="17"/>
                </a:lnTo>
                <a:lnTo>
                  <a:pt x="46" y="13"/>
                </a:lnTo>
                <a:lnTo>
                  <a:pt x="42" y="8"/>
                </a:lnTo>
                <a:lnTo>
                  <a:pt x="39" y="5"/>
                </a:lnTo>
                <a:lnTo>
                  <a:pt x="34" y="2"/>
                </a:lnTo>
                <a:lnTo>
                  <a:pt x="30" y="1"/>
                </a:lnTo>
                <a:lnTo>
                  <a:pt x="24" y="0"/>
                </a:lnTo>
                <a:lnTo>
                  <a:pt x="19" y="1"/>
                </a:lnTo>
                <a:lnTo>
                  <a:pt x="15" y="2"/>
                </a:lnTo>
                <a:lnTo>
                  <a:pt x="11" y="5"/>
                </a:lnTo>
                <a:lnTo>
                  <a:pt x="7" y="8"/>
                </a:lnTo>
                <a:lnTo>
                  <a:pt x="4" y="13"/>
                </a:lnTo>
                <a:lnTo>
                  <a:pt x="1" y="17"/>
                </a:lnTo>
                <a:lnTo>
                  <a:pt x="0" y="23"/>
                </a:lnTo>
                <a:lnTo>
                  <a:pt x="0" y="28"/>
                </a:lnTo>
                <a:lnTo>
                  <a:pt x="0" y="34"/>
                </a:lnTo>
                <a:lnTo>
                  <a:pt x="1" y="40"/>
                </a:lnTo>
                <a:lnTo>
                  <a:pt x="4" y="44"/>
                </a:lnTo>
                <a:lnTo>
                  <a:pt x="7" y="48"/>
                </a:lnTo>
                <a:lnTo>
                  <a:pt x="11" y="53"/>
                </a:lnTo>
                <a:lnTo>
                  <a:pt x="15" y="55"/>
                </a:lnTo>
                <a:lnTo>
                  <a:pt x="19" y="57"/>
                </a:lnTo>
                <a:lnTo>
                  <a:pt x="24" y="57"/>
                </a:lnTo>
                <a:close/>
              </a:path>
            </a:pathLst>
          </a:custGeom>
          <a:noFill/>
          <a:ln w="1588">
            <a:solidFill>
              <a:srgbClr val="000000"/>
            </a:solidFill>
            <a:round/>
            <a:headEnd/>
            <a:tailEnd/>
          </a:ln>
        </p:spPr>
        <p:txBody>
          <a:bodyPr/>
          <a:lstStyle/>
          <a:p>
            <a:endParaRPr lang="zh-CN" altLang="en-US"/>
          </a:p>
        </p:txBody>
      </p:sp>
      <p:sp>
        <p:nvSpPr>
          <p:cNvPr id="40012" name="Freeform 325"/>
          <p:cNvSpPr>
            <a:spLocks/>
          </p:cNvSpPr>
          <p:nvPr/>
        </p:nvSpPr>
        <p:spPr bwMode="auto">
          <a:xfrm>
            <a:off x="8477252" y="35677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5" y="57"/>
                </a:moveTo>
                <a:lnTo>
                  <a:pt x="25" y="57"/>
                </a:lnTo>
                <a:lnTo>
                  <a:pt x="30" y="57"/>
                </a:lnTo>
                <a:lnTo>
                  <a:pt x="35" y="55"/>
                </a:lnTo>
                <a:lnTo>
                  <a:pt x="39" y="53"/>
                </a:lnTo>
                <a:lnTo>
                  <a:pt x="43" y="48"/>
                </a:lnTo>
                <a:lnTo>
                  <a:pt x="46" y="44"/>
                </a:lnTo>
                <a:lnTo>
                  <a:pt x="49" y="40"/>
                </a:lnTo>
                <a:lnTo>
                  <a:pt x="50" y="34"/>
                </a:lnTo>
                <a:lnTo>
                  <a:pt x="50" y="28"/>
                </a:lnTo>
                <a:lnTo>
                  <a:pt x="50" y="23"/>
                </a:lnTo>
                <a:lnTo>
                  <a:pt x="49" y="17"/>
                </a:lnTo>
                <a:lnTo>
                  <a:pt x="46" y="13"/>
                </a:lnTo>
                <a:lnTo>
                  <a:pt x="43" y="8"/>
                </a:lnTo>
                <a:lnTo>
                  <a:pt x="39" y="5"/>
                </a:lnTo>
                <a:lnTo>
                  <a:pt x="35" y="2"/>
                </a:lnTo>
                <a:lnTo>
                  <a:pt x="30" y="1"/>
                </a:lnTo>
                <a:lnTo>
                  <a:pt x="25" y="0"/>
                </a:lnTo>
                <a:lnTo>
                  <a:pt x="20" y="1"/>
                </a:lnTo>
                <a:lnTo>
                  <a:pt x="15" y="2"/>
                </a:lnTo>
                <a:lnTo>
                  <a:pt x="11" y="5"/>
                </a:lnTo>
                <a:lnTo>
                  <a:pt x="8" y="8"/>
                </a:lnTo>
                <a:lnTo>
                  <a:pt x="4" y="13"/>
                </a:lnTo>
                <a:lnTo>
                  <a:pt x="2" y="17"/>
                </a:lnTo>
                <a:lnTo>
                  <a:pt x="1" y="23"/>
                </a:lnTo>
                <a:lnTo>
                  <a:pt x="0" y="28"/>
                </a:lnTo>
                <a:lnTo>
                  <a:pt x="1" y="34"/>
                </a:lnTo>
                <a:lnTo>
                  <a:pt x="2" y="40"/>
                </a:lnTo>
                <a:lnTo>
                  <a:pt x="4" y="44"/>
                </a:lnTo>
                <a:lnTo>
                  <a:pt x="8" y="48"/>
                </a:lnTo>
                <a:lnTo>
                  <a:pt x="11" y="53"/>
                </a:lnTo>
                <a:lnTo>
                  <a:pt x="15" y="55"/>
                </a:lnTo>
                <a:lnTo>
                  <a:pt x="20" y="57"/>
                </a:lnTo>
                <a:lnTo>
                  <a:pt x="25" y="57"/>
                </a:lnTo>
                <a:close/>
              </a:path>
            </a:pathLst>
          </a:custGeom>
          <a:noFill/>
          <a:ln w="1588">
            <a:solidFill>
              <a:srgbClr val="000000"/>
            </a:solidFill>
            <a:round/>
            <a:headEnd/>
            <a:tailEnd/>
          </a:ln>
        </p:spPr>
        <p:txBody>
          <a:bodyPr/>
          <a:lstStyle/>
          <a:p>
            <a:endParaRPr lang="zh-CN" altLang="en-US"/>
          </a:p>
        </p:txBody>
      </p:sp>
      <p:sp>
        <p:nvSpPr>
          <p:cNvPr id="40013" name="Freeform 326"/>
          <p:cNvSpPr>
            <a:spLocks/>
          </p:cNvSpPr>
          <p:nvPr/>
        </p:nvSpPr>
        <p:spPr bwMode="auto">
          <a:xfrm>
            <a:off x="4491038" y="3684917"/>
            <a:ext cx="63500" cy="87876"/>
          </a:xfrm>
          <a:custGeom>
            <a:avLst/>
            <a:gdLst>
              <a:gd name="T0" fmla="*/ 2147483647 w 51"/>
              <a:gd name="T1" fmla="*/ 2147483647 h 57"/>
              <a:gd name="T2" fmla="*/ 2147483647 w 51"/>
              <a:gd name="T3" fmla="*/ 2147483647 h 57"/>
              <a:gd name="T4" fmla="*/ 2147483647 w 51"/>
              <a:gd name="T5" fmla="*/ 2147483647 h 57"/>
              <a:gd name="T6" fmla="*/ 2147483647 w 51"/>
              <a:gd name="T7" fmla="*/ 2147483647 h 57"/>
              <a:gd name="T8" fmla="*/ 2147483647 w 51"/>
              <a:gd name="T9" fmla="*/ 2147483647 h 57"/>
              <a:gd name="T10" fmla="*/ 2147483647 w 51"/>
              <a:gd name="T11" fmla="*/ 2147483647 h 57"/>
              <a:gd name="T12" fmla="*/ 2147483647 w 51"/>
              <a:gd name="T13" fmla="*/ 2147483647 h 57"/>
              <a:gd name="T14" fmla="*/ 2147483647 w 51"/>
              <a:gd name="T15" fmla="*/ 2147483647 h 57"/>
              <a:gd name="T16" fmla="*/ 2147483647 w 51"/>
              <a:gd name="T17" fmla="*/ 2147483647 h 57"/>
              <a:gd name="T18" fmla="*/ 2147483647 w 51"/>
              <a:gd name="T19" fmla="*/ 2147483647 h 57"/>
              <a:gd name="T20" fmla="*/ 2147483647 w 51"/>
              <a:gd name="T21" fmla="*/ 2147483647 h 57"/>
              <a:gd name="T22" fmla="*/ 2147483647 w 51"/>
              <a:gd name="T23" fmla="*/ 2147483647 h 57"/>
              <a:gd name="T24" fmla="*/ 2147483647 w 51"/>
              <a:gd name="T25" fmla="*/ 2147483647 h 57"/>
              <a:gd name="T26" fmla="*/ 2147483647 w 51"/>
              <a:gd name="T27" fmla="*/ 2147483647 h 57"/>
              <a:gd name="T28" fmla="*/ 2147483647 w 51"/>
              <a:gd name="T29" fmla="*/ 2147483647 h 57"/>
              <a:gd name="T30" fmla="*/ 2147483647 w 51"/>
              <a:gd name="T31" fmla="*/ 0 h 57"/>
              <a:gd name="T32" fmla="*/ 2147483647 w 51"/>
              <a:gd name="T33" fmla="*/ 0 h 57"/>
              <a:gd name="T34" fmla="*/ 2147483647 w 51"/>
              <a:gd name="T35" fmla="*/ 0 h 57"/>
              <a:gd name="T36" fmla="*/ 2147483647 w 51"/>
              <a:gd name="T37" fmla="*/ 2147483647 h 57"/>
              <a:gd name="T38" fmla="*/ 2147483647 w 51"/>
              <a:gd name="T39" fmla="*/ 2147483647 h 57"/>
              <a:gd name="T40" fmla="*/ 2147483647 w 51"/>
              <a:gd name="T41" fmla="*/ 2147483647 h 57"/>
              <a:gd name="T42" fmla="*/ 2147483647 w 51"/>
              <a:gd name="T43" fmla="*/ 2147483647 h 57"/>
              <a:gd name="T44" fmla="*/ 2147483647 w 51"/>
              <a:gd name="T45" fmla="*/ 2147483647 h 57"/>
              <a:gd name="T46" fmla="*/ 2147483647 w 51"/>
              <a:gd name="T47" fmla="*/ 2147483647 h 57"/>
              <a:gd name="T48" fmla="*/ 0 w 51"/>
              <a:gd name="T49" fmla="*/ 2147483647 h 57"/>
              <a:gd name="T50" fmla="*/ 2147483647 w 51"/>
              <a:gd name="T51" fmla="*/ 2147483647 h 57"/>
              <a:gd name="T52" fmla="*/ 2147483647 w 51"/>
              <a:gd name="T53" fmla="*/ 2147483647 h 57"/>
              <a:gd name="T54" fmla="*/ 2147483647 w 51"/>
              <a:gd name="T55" fmla="*/ 2147483647 h 57"/>
              <a:gd name="T56" fmla="*/ 2147483647 w 51"/>
              <a:gd name="T57" fmla="*/ 2147483647 h 57"/>
              <a:gd name="T58" fmla="*/ 2147483647 w 51"/>
              <a:gd name="T59" fmla="*/ 2147483647 h 57"/>
              <a:gd name="T60" fmla="*/ 2147483647 w 51"/>
              <a:gd name="T61" fmla="*/ 2147483647 h 57"/>
              <a:gd name="T62" fmla="*/ 2147483647 w 51"/>
              <a:gd name="T63" fmla="*/ 2147483647 h 57"/>
              <a:gd name="T64" fmla="*/ 2147483647 w 51"/>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
              <a:gd name="T100" fmla="*/ 0 h 57"/>
              <a:gd name="T101" fmla="*/ 51 w 51"/>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 h="57">
                <a:moveTo>
                  <a:pt x="26" y="57"/>
                </a:moveTo>
                <a:lnTo>
                  <a:pt x="30" y="56"/>
                </a:lnTo>
                <a:lnTo>
                  <a:pt x="35" y="54"/>
                </a:lnTo>
                <a:lnTo>
                  <a:pt x="40" y="52"/>
                </a:lnTo>
                <a:lnTo>
                  <a:pt x="43" y="49"/>
                </a:lnTo>
                <a:lnTo>
                  <a:pt x="46" y="44"/>
                </a:lnTo>
                <a:lnTo>
                  <a:pt x="49" y="39"/>
                </a:lnTo>
                <a:lnTo>
                  <a:pt x="50" y="34"/>
                </a:lnTo>
                <a:lnTo>
                  <a:pt x="51" y="28"/>
                </a:lnTo>
                <a:lnTo>
                  <a:pt x="50" y="23"/>
                </a:lnTo>
                <a:lnTo>
                  <a:pt x="49" y="17"/>
                </a:lnTo>
                <a:lnTo>
                  <a:pt x="46" y="12"/>
                </a:lnTo>
                <a:lnTo>
                  <a:pt x="43" y="8"/>
                </a:lnTo>
                <a:lnTo>
                  <a:pt x="40" y="4"/>
                </a:lnTo>
                <a:lnTo>
                  <a:pt x="35" y="2"/>
                </a:lnTo>
                <a:lnTo>
                  <a:pt x="30" y="0"/>
                </a:lnTo>
                <a:lnTo>
                  <a:pt x="26" y="0"/>
                </a:lnTo>
                <a:lnTo>
                  <a:pt x="21"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1" y="56"/>
                </a:lnTo>
                <a:lnTo>
                  <a:pt x="26" y="57"/>
                </a:lnTo>
                <a:close/>
              </a:path>
            </a:pathLst>
          </a:custGeom>
          <a:solidFill>
            <a:srgbClr val="E5E5E5"/>
          </a:solidFill>
          <a:ln w="9525">
            <a:noFill/>
            <a:round/>
            <a:headEnd/>
            <a:tailEnd/>
          </a:ln>
        </p:spPr>
        <p:txBody>
          <a:bodyPr/>
          <a:lstStyle/>
          <a:p>
            <a:endParaRPr lang="zh-CN" altLang="en-US"/>
          </a:p>
        </p:txBody>
      </p:sp>
      <p:sp>
        <p:nvSpPr>
          <p:cNvPr id="40014" name="Freeform 327"/>
          <p:cNvSpPr>
            <a:spLocks/>
          </p:cNvSpPr>
          <p:nvPr/>
        </p:nvSpPr>
        <p:spPr bwMode="auto">
          <a:xfrm>
            <a:off x="8502651" y="3684917"/>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0 h 57"/>
              <a:gd name="T32" fmla="*/ 2147483647 w 50"/>
              <a:gd name="T33" fmla="*/ 0 h 57"/>
              <a:gd name="T34" fmla="*/ 2147483647 w 50"/>
              <a:gd name="T35" fmla="*/ 0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6" y="57"/>
                </a:moveTo>
                <a:lnTo>
                  <a:pt x="30" y="56"/>
                </a:lnTo>
                <a:lnTo>
                  <a:pt x="35" y="54"/>
                </a:lnTo>
                <a:lnTo>
                  <a:pt x="39" y="52"/>
                </a:lnTo>
                <a:lnTo>
                  <a:pt x="43" y="49"/>
                </a:lnTo>
                <a:lnTo>
                  <a:pt x="46" y="44"/>
                </a:lnTo>
                <a:lnTo>
                  <a:pt x="49" y="39"/>
                </a:lnTo>
                <a:lnTo>
                  <a:pt x="50" y="34"/>
                </a:lnTo>
                <a:lnTo>
                  <a:pt x="50" y="28"/>
                </a:lnTo>
                <a:lnTo>
                  <a:pt x="50" y="23"/>
                </a:lnTo>
                <a:lnTo>
                  <a:pt x="49" y="17"/>
                </a:lnTo>
                <a:lnTo>
                  <a:pt x="46" y="12"/>
                </a:lnTo>
                <a:lnTo>
                  <a:pt x="43" y="8"/>
                </a:lnTo>
                <a:lnTo>
                  <a:pt x="39" y="4"/>
                </a:lnTo>
                <a:lnTo>
                  <a:pt x="35" y="2"/>
                </a:lnTo>
                <a:lnTo>
                  <a:pt x="30" y="0"/>
                </a:lnTo>
                <a:lnTo>
                  <a:pt x="26" y="0"/>
                </a:lnTo>
                <a:lnTo>
                  <a:pt x="20"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0" y="56"/>
                </a:lnTo>
                <a:lnTo>
                  <a:pt x="26" y="57"/>
                </a:lnTo>
                <a:close/>
              </a:path>
            </a:pathLst>
          </a:custGeom>
          <a:solidFill>
            <a:srgbClr val="E5E5E5"/>
          </a:solidFill>
          <a:ln w="9525">
            <a:noFill/>
            <a:round/>
            <a:headEnd/>
            <a:tailEnd/>
          </a:ln>
        </p:spPr>
        <p:txBody>
          <a:bodyPr/>
          <a:lstStyle/>
          <a:p>
            <a:endParaRPr lang="zh-CN" altLang="en-US"/>
          </a:p>
        </p:txBody>
      </p:sp>
      <p:sp>
        <p:nvSpPr>
          <p:cNvPr id="40015" name="Freeform 328"/>
          <p:cNvSpPr>
            <a:spLocks/>
          </p:cNvSpPr>
          <p:nvPr/>
        </p:nvSpPr>
        <p:spPr bwMode="auto">
          <a:xfrm>
            <a:off x="4491038" y="3684917"/>
            <a:ext cx="63500" cy="87876"/>
          </a:xfrm>
          <a:custGeom>
            <a:avLst/>
            <a:gdLst>
              <a:gd name="T0" fmla="*/ 2147483647 w 51"/>
              <a:gd name="T1" fmla="*/ 2147483647 h 57"/>
              <a:gd name="T2" fmla="*/ 2147483647 w 51"/>
              <a:gd name="T3" fmla="*/ 2147483647 h 57"/>
              <a:gd name="T4" fmla="*/ 2147483647 w 51"/>
              <a:gd name="T5" fmla="*/ 2147483647 h 57"/>
              <a:gd name="T6" fmla="*/ 2147483647 w 51"/>
              <a:gd name="T7" fmla="*/ 2147483647 h 57"/>
              <a:gd name="T8" fmla="*/ 2147483647 w 51"/>
              <a:gd name="T9" fmla="*/ 2147483647 h 57"/>
              <a:gd name="T10" fmla="*/ 2147483647 w 51"/>
              <a:gd name="T11" fmla="*/ 2147483647 h 57"/>
              <a:gd name="T12" fmla="*/ 2147483647 w 51"/>
              <a:gd name="T13" fmla="*/ 2147483647 h 57"/>
              <a:gd name="T14" fmla="*/ 2147483647 w 51"/>
              <a:gd name="T15" fmla="*/ 2147483647 h 57"/>
              <a:gd name="T16" fmla="*/ 2147483647 w 51"/>
              <a:gd name="T17" fmla="*/ 2147483647 h 57"/>
              <a:gd name="T18" fmla="*/ 2147483647 w 51"/>
              <a:gd name="T19" fmla="*/ 2147483647 h 57"/>
              <a:gd name="T20" fmla="*/ 2147483647 w 51"/>
              <a:gd name="T21" fmla="*/ 2147483647 h 57"/>
              <a:gd name="T22" fmla="*/ 2147483647 w 51"/>
              <a:gd name="T23" fmla="*/ 2147483647 h 57"/>
              <a:gd name="T24" fmla="*/ 2147483647 w 51"/>
              <a:gd name="T25" fmla="*/ 2147483647 h 57"/>
              <a:gd name="T26" fmla="*/ 2147483647 w 51"/>
              <a:gd name="T27" fmla="*/ 2147483647 h 57"/>
              <a:gd name="T28" fmla="*/ 2147483647 w 51"/>
              <a:gd name="T29" fmla="*/ 2147483647 h 57"/>
              <a:gd name="T30" fmla="*/ 2147483647 w 51"/>
              <a:gd name="T31" fmla="*/ 2147483647 h 57"/>
              <a:gd name="T32" fmla="*/ 2147483647 w 51"/>
              <a:gd name="T33" fmla="*/ 2147483647 h 57"/>
              <a:gd name="T34" fmla="*/ 2147483647 w 51"/>
              <a:gd name="T35" fmla="*/ 0 h 57"/>
              <a:gd name="T36" fmla="*/ 2147483647 w 51"/>
              <a:gd name="T37" fmla="*/ 0 h 57"/>
              <a:gd name="T38" fmla="*/ 2147483647 w 51"/>
              <a:gd name="T39" fmla="*/ 0 h 57"/>
              <a:gd name="T40" fmla="*/ 2147483647 w 51"/>
              <a:gd name="T41" fmla="*/ 0 h 57"/>
              <a:gd name="T42" fmla="*/ 2147483647 w 51"/>
              <a:gd name="T43" fmla="*/ 2147483647 h 57"/>
              <a:gd name="T44" fmla="*/ 2147483647 w 51"/>
              <a:gd name="T45" fmla="*/ 2147483647 h 57"/>
              <a:gd name="T46" fmla="*/ 2147483647 w 51"/>
              <a:gd name="T47" fmla="*/ 2147483647 h 57"/>
              <a:gd name="T48" fmla="*/ 2147483647 w 51"/>
              <a:gd name="T49" fmla="*/ 2147483647 h 57"/>
              <a:gd name="T50" fmla="*/ 2147483647 w 51"/>
              <a:gd name="T51" fmla="*/ 2147483647 h 57"/>
              <a:gd name="T52" fmla="*/ 2147483647 w 51"/>
              <a:gd name="T53" fmla="*/ 2147483647 h 57"/>
              <a:gd name="T54" fmla="*/ 0 w 51"/>
              <a:gd name="T55" fmla="*/ 2147483647 h 57"/>
              <a:gd name="T56" fmla="*/ 0 w 51"/>
              <a:gd name="T57" fmla="*/ 2147483647 h 57"/>
              <a:gd name="T58" fmla="*/ 2147483647 w 51"/>
              <a:gd name="T59" fmla="*/ 2147483647 h 57"/>
              <a:gd name="T60" fmla="*/ 2147483647 w 51"/>
              <a:gd name="T61" fmla="*/ 2147483647 h 57"/>
              <a:gd name="T62" fmla="*/ 2147483647 w 51"/>
              <a:gd name="T63" fmla="*/ 2147483647 h 57"/>
              <a:gd name="T64" fmla="*/ 2147483647 w 51"/>
              <a:gd name="T65" fmla="*/ 2147483647 h 57"/>
              <a:gd name="T66" fmla="*/ 2147483647 w 51"/>
              <a:gd name="T67" fmla="*/ 2147483647 h 57"/>
              <a:gd name="T68" fmla="*/ 2147483647 w 51"/>
              <a:gd name="T69" fmla="*/ 2147483647 h 57"/>
              <a:gd name="T70" fmla="*/ 2147483647 w 51"/>
              <a:gd name="T71" fmla="*/ 2147483647 h 57"/>
              <a:gd name="T72" fmla="*/ 2147483647 w 51"/>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57"/>
              <a:gd name="T113" fmla="*/ 51 w 51"/>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57">
                <a:moveTo>
                  <a:pt x="26" y="57"/>
                </a:moveTo>
                <a:lnTo>
                  <a:pt x="26" y="57"/>
                </a:lnTo>
                <a:lnTo>
                  <a:pt x="30" y="56"/>
                </a:lnTo>
                <a:lnTo>
                  <a:pt x="35" y="54"/>
                </a:lnTo>
                <a:lnTo>
                  <a:pt x="40" y="52"/>
                </a:lnTo>
                <a:lnTo>
                  <a:pt x="43" y="49"/>
                </a:lnTo>
                <a:lnTo>
                  <a:pt x="46" y="44"/>
                </a:lnTo>
                <a:lnTo>
                  <a:pt x="49" y="39"/>
                </a:lnTo>
                <a:lnTo>
                  <a:pt x="50" y="34"/>
                </a:lnTo>
                <a:lnTo>
                  <a:pt x="51" y="28"/>
                </a:lnTo>
                <a:lnTo>
                  <a:pt x="50" y="23"/>
                </a:lnTo>
                <a:lnTo>
                  <a:pt x="49" y="17"/>
                </a:lnTo>
                <a:lnTo>
                  <a:pt x="46" y="12"/>
                </a:lnTo>
                <a:lnTo>
                  <a:pt x="43" y="8"/>
                </a:lnTo>
                <a:lnTo>
                  <a:pt x="40" y="4"/>
                </a:lnTo>
                <a:lnTo>
                  <a:pt x="35" y="2"/>
                </a:lnTo>
                <a:lnTo>
                  <a:pt x="30" y="0"/>
                </a:lnTo>
                <a:lnTo>
                  <a:pt x="26" y="0"/>
                </a:lnTo>
                <a:lnTo>
                  <a:pt x="21"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1" y="56"/>
                </a:lnTo>
                <a:lnTo>
                  <a:pt x="26" y="57"/>
                </a:lnTo>
                <a:close/>
              </a:path>
            </a:pathLst>
          </a:custGeom>
          <a:noFill/>
          <a:ln w="1588">
            <a:solidFill>
              <a:srgbClr val="000000"/>
            </a:solidFill>
            <a:round/>
            <a:headEnd/>
            <a:tailEnd/>
          </a:ln>
        </p:spPr>
        <p:txBody>
          <a:bodyPr/>
          <a:lstStyle/>
          <a:p>
            <a:endParaRPr lang="zh-CN" altLang="en-US"/>
          </a:p>
        </p:txBody>
      </p:sp>
      <p:sp>
        <p:nvSpPr>
          <p:cNvPr id="40016" name="Freeform 329"/>
          <p:cNvSpPr>
            <a:spLocks/>
          </p:cNvSpPr>
          <p:nvPr/>
        </p:nvSpPr>
        <p:spPr bwMode="auto">
          <a:xfrm>
            <a:off x="8502651" y="3684917"/>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0 h 57"/>
              <a:gd name="T36" fmla="*/ 2147483647 w 50"/>
              <a:gd name="T37" fmla="*/ 0 h 57"/>
              <a:gd name="T38" fmla="*/ 2147483647 w 50"/>
              <a:gd name="T39" fmla="*/ 0 h 57"/>
              <a:gd name="T40" fmla="*/ 2147483647 w 50"/>
              <a:gd name="T41" fmla="*/ 0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6" y="57"/>
                </a:moveTo>
                <a:lnTo>
                  <a:pt x="26" y="57"/>
                </a:lnTo>
                <a:lnTo>
                  <a:pt x="30" y="56"/>
                </a:lnTo>
                <a:lnTo>
                  <a:pt x="35" y="54"/>
                </a:lnTo>
                <a:lnTo>
                  <a:pt x="39" y="52"/>
                </a:lnTo>
                <a:lnTo>
                  <a:pt x="43" y="49"/>
                </a:lnTo>
                <a:lnTo>
                  <a:pt x="46" y="44"/>
                </a:lnTo>
                <a:lnTo>
                  <a:pt x="49" y="39"/>
                </a:lnTo>
                <a:lnTo>
                  <a:pt x="50" y="34"/>
                </a:lnTo>
                <a:lnTo>
                  <a:pt x="50" y="28"/>
                </a:lnTo>
                <a:lnTo>
                  <a:pt x="50" y="23"/>
                </a:lnTo>
                <a:lnTo>
                  <a:pt x="49" y="17"/>
                </a:lnTo>
                <a:lnTo>
                  <a:pt x="46" y="12"/>
                </a:lnTo>
                <a:lnTo>
                  <a:pt x="43" y="8"/>
                </a:lnTo>
                <a:lnTo>
                  <a:pt x="39" y="4"/>
                </a:lnTo>
                <a:lnTo>
                  <a:pt x="35" y="2"/>
                </a:lnTo>
                <a:lnTo>
                  <a:pt x="30" y="0"/>
                </a:lnTo>
                <a:lnTo>
                  <a:pt x="26" y="0"/>
                </a:lnTo>
                <a:lnTo>
                  <a:pt x="20"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0" y="56"/>
                </a:lnTo>
                <a:lnTo>
                  <a:pt x="26" y="57"/>
                </a:lnTo>
                <a:close/>
              </a:path>
            </a:pathLst>
          </a:custGeom>
          <a:noFill/>
          <a:ln w="1588">
            <a:solidFill>
              <a:srgbClr val="000000"/>
            </a:solidFill>
            <a:round/>
            <a:headEnd/>
            <a:tailEnd/>
          </a:ln>
        </p:spPr>
        <p:txBody>
          <a:bodyPr/>
          <a:lstStyle/>
          <a:p>
            <a:endParaRPr lang="zh-CN" altLang="en-US"/>
          </a:p>
        </p:txBody>
      </p:sp>
      <p:sp>
        <p:nvSpPr>
          <p:cNvPr id="40017" name="Freeform 330"/>
          <p:cNvSpPr>
            <a:spLocks/>
          </p:cNvSpPr>
          <p:nvPr/>
        </p:nvSpPr>
        <p:spPr bwMode="auto">
          <a:xfrm>
            <a:off x="4537077" y="3808251"/>
            <a:ext cx="61913"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5" y="56"/>
                </a:moveTo>
                <a:lnTo>
                  <a:pt x="30" y="55"/>
                </a:lnTo>
                <a:lnTo>
                  <a:pt x="35" y="54"/>
                </a:lnTo>
                <a:lnTo>
                  <a:pt x="39" y="51"/>
                </a:lnTo>
                <a:lnTo>
                  <a:pt x="43" y="48"/>
                </a:lnTo>
                <a:lnTo>
                  <a:pt x="46" y="44"/>
                </a:lnTo>
                <a:lnTo>
                  <a:pt x="48" y="39"/>
                </a:lnTo>
                <a:lnTo>
                  <a:pt x="49" y="34"/>
                </a:lnTo>
                <a:lnTo>
                  <a:pt x="50" y="28"/>
                </a:lnTo>
                <a:lnTo>
                  <a:pt x="49" y="23"/>
                </a:lnTo>
                <a:lnTo>
                  <a:pt x="48" y="17"/>
                </a:lnTo>
                <a:lnTo>
                  <a:pt x="46" y="12"/>
                </a:lnTo>
                <a:lnTo>
                  <a:pt x="43" y="8"/>
                </a:lnTo>
                <a:lnTo>
                  <a:pt x="39" y="4"/>
                </a:lnTo>
                <a:lnTo>
                  <a:pt x="35" y="2"/>
                </a:lnTo>
                <a:lnTo>
                  <a:pt x="30" y="0"/>
                </a:lnTo>
                <a:lnTo>
                  <a:pt x="25" y="0"/>
                </a:lnTo>
                <a:lnTo>
                  <a:pt x="20" y="0"/>
                </a:lnTo>
                <a:lnTo>
                  <a:pt x="15" y="2"/>
                </a:lnTo>
                <a:lnTo>
                  <a:pt x="11" y="4"/>
                </a:lnTo>
                <a:lnTo>
                  <a:pt x="8" y="8"/>
                </a:lnTo>
                <a:lnTo>
                  <a:pt x="4" y="12"/>
                </a:lnTo>
                <a:lnTo>
                  <a:pt x="2" y="17"/>
                </a:lnTo>
                <a:lnTo>
                  <a:pt x="1" y="23"/>
                </a:lnTo>
                <a:lnTo>
                  <a:pt x="0" y="28"/>
                </a:lnTo>
                <a:lnTo>
                  <a:pt x="1" y="34"/>
                </a:lnTo>
                <a:lnTo>
                  <a:pt x="2" y="39"/>
                </a:lnTo>
                <a:lnTo>
                  <a:pt x="4" y="44"/>
                </a:lnTo>
                <a:lnTo>
                  <a:pt x="8" y="48"/>
                </a:lnTo>
                <a:lnTo>
                  <a:pt x="11" y="51"/>
                </a:lnTo>
                <a:lnTo>
                  <a:pt x="15" y="54"/>
                </a:lnTo>
                <a:lnTo>
                  <a:pt x="20" y="55"/>
                </a:lnTo>
                <a:lnTo>
                  <a:pt x="25" y="56"/>
                </a:lnTo>
                <a:close/>
              </a:path>
            </a:pathLst>
          </a:custGeom>
          <a:solidFill>
            <a:srgbClr val="E5E5E5"/>
          </a:solidFill>
          <a:ln w="9525">
            <a:noFill/>
            <a:round/>
            <a:headEnd/>
            <a:tailEnd/>
          </a:ln>
        </p:spPr>
        <p:txBody>
          <a:bodyPr/>
          <a:lstStyle/>
          <a:p>
            <a:endParaRPr lang="zh-CN" altLang="en-US"/>
          </a:p>
        </p:txBody>
      </p:sp>
      <p:sp>
        <p:nvSpPr>
          <p:cNvPr id="40018" name="Freeform 331"/>
          <p:cNvSpPr>
            <a:spLocks/>
          </p:cNvSpPr>
          <p:nvPr/>
        </p:nvSpPr>
        <p:spPr bwMode="auto">
          <a:xfrm>
            <a:off x="8548689" y="3808251"/>
            <a:ext cx="61912" cy="86333"/>
          </a:xfrm>
          <a:custGeom>
            <a:avLst/>
            <a:gdLst>
              <a:gd name="T0" fmla="*/ 2147483647 w 49"/>
              <a:gd name="T1" fmla="*/ 2147483647 h 56"/>
              <a:gd name="T2" fmla="*/ 2147483647 w 49"/>
              <a:gd name="T3" fmla="*/ 2147483647 h 56"/>
              <a:gd name="T4" fmla="*/ 2147483647 w 49"/>
              <a:gd name="T5" fmla="*/ 2147483647 h 56"/>
              <a:gd name="T6" fmla="*/ 2147483647 w 49"/>
              <a:gd name="T7" fmla="*/ 2147483647 h 56"/>
              <a:gd name="T8" fmla="*/ 2147483647 w 49"/>
              <a:gd name="T9" fmla="*/ 2147483647 h 56"/>
              <a:gd name="T10" fmla="*/ 2147483647 w 49"/>
              <a:gd name="T11" fmla="*/ 2147483647 h 56"/>
              <a:gd name="T12" fmla="*/ 2147483647 w 49"/>
              <a:gd name="T13" fmla="*/ 2147483647 h 56"/>
              <a:gd name="T14" fmla="*/ 2147483647 w 49"/>
              <a:gd name="T15" fmla="*/ 2147483647 h 56"/>
              <a:gd name="T16" fmla="*/ 2147483647 w 49"/>
              <a:gd name="T17" fmla="*/ 2147483647 h 56"/>
              <a:gd name="T18" fmla="*/ 2147483647 w 49"/>
              <a:gd name="T19" fmla="*/ 2147483647 h 56"/>
              <a:gd name="T20" fmla="*/ 2147483647 w 49"/>
              <a:gd name="T21" fmla="*/ 2147483647 h 56"/>
              <a:gd name="T22" fmla="*/ 2147483647 w 49"/>
              <a:gd name="T23" fmla="*/ 2147483647 h 56"/>
              <a:gd name="T24" fmla="*/ 2147483647 w 49"/>
              <a:gd name="T25" fmla="*/ 2147483647 h 56"/>
              <a:gd name="T26" fmla="*/ 2147483647 w 49"/>
              <a:gd name="T27" fmla="*/ 2147483647 h 56"/>
              <a:gd name="T28" fmla="*/ 2147483647 w 49"/>
              <a:gd name="T29" fmla="*/ 2147483647 h 56"/>
              <a:gd name="T30" fmla="*/ 2147483647 w 49"/>
              <a:gd name="T31" fmla="*/ 0 h 56"/>
              <a:gd name="T32" fmla="*/ 2147483647 w 49"/>
              <a:gd name="T33" fmla="*/ 0 h 56"/>
              <a:gd name="T34" fmla="*/ 2147483647 w 49"/>
              <a:gd name="T35" fmla="*/ 0 h 56"/>
              <a:gd name="T36" fmla="*/ 2147483647 w 49"/>
              <a:gd name="T37" fmla="*/ 2147483647 h 56"/>
              <a:gd name="T38" fmla="*/ 2147483647 w 49"/>
              <a:gd name="T39" fmla="*/ 2147483647 h 56"/>
              <a:gd name="T40" fmla="*/ 2147483647 w 49"/>
              <a:gd name="T41" fmla="*/ 2147483647 h 56"/>
              <a:gd name="T42" fmla="*/ 2147483647 w 49"/>
              <a:gd name="T43" fmla="*/ 2147483647 h 56"/>
              <a:gd name="T44" fmla="*/ 2147483647 w 49"/>
              <a:gd name="T45" fmla="*/ 2147483647 h 56"/>
              <a:gd name="T46" fmla="*/ 0 w 49"/>
              <a:gd name="T47" fmla="*/ 2147483647 h 56"/>
              <a:gd name="T48" fmla="*/ 0 w 49"/>
              <a:gd name="T49" fmla="*/ 2147483647 h 56"/>
              <a:gd name="T50" fmla="*/ 0 w 49"/>
              <a:gd name="T51" fmla="*/ 2147483647 h 56"/>
              <a:gd name="T52" fmla="*/ 2147483647 w 49"/>
              <a:gd name="T53" fmla="*/ 2147483647 h 56"/>
              <a:gd name="T54" fmla="*/ 2147483647 w 49"/>
              <a:gd name="T55" fmla="*/ 2147483647 h 56"/>
              <a:gd name="T56" fmla="*/ 2147483647 w 49"/>
              <a:gd name="T57" fmla="*/ 2147483647 h 56"/>
              <a:gd name="T58" fmla="*/ 2147483647 w 49"/>
              <a:gd name="T59" fmla="*/ 2147483647 h 56"/>
              <a:gd name="T60" fmla="*/ 2147483647 w 49"/>
              <a:gd name="T61" fmla="*/ 2147483647 h 56"/>
              <a:gd name="T62" fmla="*/ 2147483647 w 49"/>
              <a:gd name="T63" fmla="*/ 2147483647 h 56"/>
              <a:gd name="T64" fmla="*/ 2147483647 w 49"/>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56"/>
              <a:gd name="T101" fmla="*/ 49 w 49"/>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56">
                <a:moveTo>
                  <a:pt x="25" y="56"/>
                </a:moveTo>
                <a:lnTo>
                  <a:pt x="30" y="55"/>
                </a:lnTo>
                <a:lnTo>
                  <a:pt x="34" y="54"/>
                </a:lnTo>
                <a:lnTo>
                  <a:pt x="38" y="51"/>
                </a:lnTo>
                <a:lnTo>
                  <a:pt x="43" y="48"/>
                </a:lnTo>
                <a:lnTo>
                  <a:pt x="45" y="44"/>
                </a:lnTo>
                <a:lnTo>
                  <a:pt x="48" y="39"/>
                </a:lnTo>
                <a:lnTo>
                  <a:pt x="49" y="34"/>
                </a:lnTo>
                <a:lnTo>
                  <a:pt x="49" y="28"/>
                </a:lnTo>
                <a:lnTo>
                  <a:pt x="49" y="23"/>
                </a:lnTo>
                <a:lnTo>
                  <a:pt x="48" y="17"/>
                </a:lnTo>
                <a:lnTo>
                  <a:pt x="45" y="12"/>
                </a:lnTo>
                <a:lnTo>
                  <a:pt x="43" y="8"/>
                </a:lnTo>
                <a:lnTo>
                  <a:pt x="38" y="4"/>
                </a:lnTo>
                <a:lnTo>
                  <a:pt x="34" y="2"/>
                </a:lnTo>
                <a:lnTo>
                  <a:pt x="30" y="0"/>
                </a:lnTo>
                <a:lnTo>
                  <a:pt x="25" y="0"/>
                </a:lnTo>
                <a:lnTo>
                  <a:pt x="19" y="0"/>
                </a:lnTo>
                <a:lnTo>
                  <a:pt x="15" y="2"/>
                </a:lnTo>
                <a:lnTo>
                  <a:pt x="11" y="4"/>
                </a:lnTo>
                <a:lnTo>
                  <a:pt x="7" y="8"/>
                </a:lnTo>
                <a:lnTo>
                  <a:pt x="4" y="12"/>
                </a:lnTo>
                <a:lnTo>
                  <a:pt x="2" y="17"/>
                </a:lnTo>
                <a:lnTo>
                  <a:pt x="0" y="23"/>
                </a:lnTo>
                <a:lnTo>
                  <a:pt x="0" y="28"/>
                </a:lnTo>
                <a:lnTo>
                  <a:pt x="0" y="34"/>
                </a:lnTo>
                <a:lnTo>
                  <a:pt x="2" y="39"/>
                </a:lnTo>
                <a:lnTo>
                  <a:pt x="4" y="44"/>
                </a:lnTo>
                <a:lnTo>
                  <a:pt x="7" y="48"/>
                </a:lnTo>
                <a:lnTo>
                  <a:pt x="11" y="51"/>
                </a:lnTo>
                <a:lnTo>
                  <a:pt x="15" y="54"/>
                </a:lnTo>
                <a:lnTo>
                  <a:pt x="19" y="55"/>
                </a:lnTo>
                <a:lnTo>
                  <a:pt x="25" y="56"/>
                </a:lnTo>
                <a:close/>
              </a:path>
            </a:pathLst>
          </a:custGeom>
          <a:solidFill>
            <a:srgbClr val="E5E5E5"/>
          </a:solidFill>
          <a:ln w="9525">
            <a:noFill/>
            <a:round/>
            <a:headEnd/>
            <a:tailEnd/>
          </a:ln>
        </p:spPr>
        <p:txBody>
          <a:bodyPr/>
          <a:lstStyle/>
          <a:p>
            <a:endParaRPr lang="zh-CN" altLang="en-US"/>
          </a:p>
        </p:txBody>
      </p:sp>
      <p:sp>
        <p:nvSpPr>
          <p:cNvPr id="40019" name="Freeform 332"/>
          <p:cNvSpPr>
            <a:spLocks/>
          </p:cNvSpPr>
          <p:nvPr/>
        </p:nvSpPr>
        <p:spPr bwMode="auto">
          <a:xfrm>
            <a:off x="4537077" y="3808251"/>
            <a:ext cx="61913"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5" y="56"/>
                </a:moveTo>
                <a:lnTo>
                  <a:pt x="25" y="56"/>
                </a:lnTo>
                <a:lnTo>
                  <a:pt x="30" y="55"/>
                </a:lnTo>
                <a:lnTo>
                  <a:pt x="35" y="54"/>
                </a:lnTo>
                <a:lnTo>
                  <a:pt x="39" y="51"/>
                </a:lnTo>
                <a:lnTo>
                  <a:pt x="43" y="48"/>
                </a:lnTo>
                <a:lnTo>
                  <a:pt x="46" y="44"/>
                </a:lnTo>
                <a:lnTo>
                  <a:pt x="48" y="39"/>
                </a:lnTo>
                <a:lnTo>
                  <a:pt x="49" y="34"/>
                </a:lnTo>
                <a:lnTo>
                  <a:pt x="50" y="28"/>
                </a:lnTo>
                <a:lnTo>
                  <a:pt x="49" y="23"/>
                </a:lnTo>
                <a:lnTo>
                  <a:pt x="48" y="17"/>
                </a:lnTo>
                <a:lnTo>
                  <a:pt x="46" y="12"/>
                </a:lnTo>
                <a:lnTo>
                  <a:pt x="43" y="8"/>
                </a:lnTo>
                <a:lnTo>
                  <a:pt x="39" y="4"/>
                </a:lnTo>
                <a:lnTo>
                  <a:pt x="35" y="2"/>
                </a:lnTo>
                <a:lnTo>
                  <a:pt x="30" y="0"/>
                </a:lnTo>
                <a:lnTo>
                  <a:pt x="25" y="0"/>
                </a:lnTo>
                <a:lnTo>
                  <a:pt x="20" y="0"/>
                </a:lnTo>
                <a:lnTo>
                  <a:pt x="15" y="2"/>
                </a:lnTo>
                <a:lnTo>
                  <a:pt x="11" y="4"/>
                </a:lnTo>
                <a:lnTo>
                  <a:pt x="8" y="8"/>
                </a:lnTo>
                <a:lnTo>
                  <a:pt x="4" y="12"/>
                </a:lnTo>
                <a:lnTo>
                  <a:pt x="2" y="17"/>
                </a:lnTo>
                <a:lnTo>
                  <a:pt x="1" y="23"/>
                </a:lnTo>
                <a:lnTo>
                  <a:pt x="0" y="28"/>
                </a:lnTo>
                <a:lnTo>
                  <a:pt x="1" y="34"/>
                </a:lnTo>
                <a:lnTo>
                  <a:pt x="2" y="39"/>
                </a:lnTo>
                <a:lnTo>
                  <a:pt x="4" y="44"/>
                </a:lnTo>
                <a:lnTo>
                  <a:pt x="8" y="48"/>
                </a:lnTo>
                <a:lnTo>
                  <a:pt x="11" y="51"/>
                </a:lnTo>
                <a:lnTo>
                  <a:pt x="15" y="54"/>
                </a:lnTo>
                <a:lnTo>
                  <a:pt x="20" y="55"/>
                </a:lnTo>
                <a:lnTo>
                  <a:pt x="25" y="56"/>
                </a:lnTo>
                <a:close/>
              </a:path>
            </a:pathLst>
          </a:custGeom>
          <a:noFill/>
          <a:ln w="1588">
            <a:solidFill>
              <a:srgbClr val="000000"/>
            </a:solidFill>
            <a:round/>
            <a:headEnd/>
            <a:tailEnd/>
          </a:ln>
        </p:spPr>
        <p:txBody>
          <a:bodyPr/>
          <a:lstStyle/>
          <a:p>
            <a:endParaRPr lang="zh-CN" altLang="en-US"/>
          </a:p>
        </p:txBody>
      </p:sp>
      <p:sp>
        <p:nvSpPr>
          <p:cNvPr id="40020" name="Freeform 333"/>
          <p:cNvSpPr>
            <a:spLocks/>
          </p:cNvSpPr>
          <p:nvPr/>
        </p:nvSpPr>
        <p:spPr bwMode="auto">
          <a:xfrm>
            <a:off x="8548689" y="3808251"/>
            <a:ext cx="61912" cy="86333"/>
          </a:xfrm>
          <a:custGeom>
            <a:avLst/>
            <a:gdLst>
              <a:gd name="T0" fmla="*/ 2147483647 w 49"/>
              <a:gd name="T1" fmla="*/ 2147483647 h 56"/>
              <a:gd name="T2" fmla="*/ 2147483647 w 49"/>
              <a:gd name="T3" fmla="*/ 2147483647 h 56"/>
              <a:gd name="T4" fmla="*/ 2147483647 w 49"/>
              <a:gd name="T5" fmla="*/ 2147483647 h 56"/>
              <a:gd name="T6" fmla="*/ 2147483647 w 49"/>
              <a:gd name="T7" fmla="*/ 2147483647 h 56"/>
              <a:gd name="T8" fmla="*/ 2147483647 w 49"/>
              <a:gd name="T9" fmla="*/ 2147483647 h 56"/>
              <a:gd name="T10" fmla="*/ 2147483647 w 49"/>
              <a:gd name="T11" fmla="*/ 2147483647 h 56"/>
              <a:gd name="T12" fmla="*/ 2147483647 w 49"/>
              <a:gd name="T13" fmla="*/ 2147483647 h 56"/>
              <a:gd name="T14" fmla="*/ 2147483647 w 49"/>
              <a:gd name="T15" fmla="*/ 2147483647 h 56"/>
              <a:gd name="T16" fmla="*/ 2147483647 w 49"/>
              <a:gd name="T17" fmla="*/ 2147483647 h 56"/>
              <a:gd name="T18" fmla="*/ 2147483647 w 49"/>
              <a:gd name="T19" fmla="*/ 2147483647 h 56"/>
              <a:gd name="T20" fmla="*/ 2147483647 w 49"/>
              <a:gd name="T21" fmla="*/ 2147483647 h 56"/>
              <a:gd name="T22" fmla="*/ 2147483647 w 49"/>
              <a:gd name="T23" fmla="*/ 2147483647 h 56"/>
              <a:gd name="T24" fmla="*/ 2147483647 w 49"/>
              <a:gd name="T25" fmla="*/ 2147483647 h 56"/>
              <a:gd name="T26" fmla="*/ 2147483647 w 49"/>
              <a:gd name="T27" fmla="*/ 2147483647 h 56"/>
              <a:gd name="T28" fmla="*/ 2147483647 w 49"/>
              <a:gd name="T29" fmla="*/ 2147483647 h 56"/>
              <a:gd name="T30" fmla="*/ 2147483647 w 49"/>
              <a:gd name="T31" fmla="*/ 2147483647 h 56"/>
              <a:gd name="T32" fmla="*/ 2147483647 w 49"/>
              <a:gd name="T33" fmla="*/ 2147483647 h 56"/>
              <a:gd name="T34" fmla="*/ 2147483647 w 49"/>
              <a:gd name="T35" fmla="*/ 0 h 56"/>
              <a:gd name="T36" fmla="*/ 2147483647 w 49"/>
              <a:gd name="T37" fmla="*/ 0 h 56"/>
              <a:gd name="T38" fmla="*/ 2147483647 w 49"/>
              <a:gd name="T39" fmla="*/ 0 h 56"/>
              <a:gd name="T40" fmla="*/ 2147483647 w 49"/>
              <a:gd name="T41" fmla="*/ 0 h 56"/>
              <a:gd name="T42" fmla="*/ 2147483647 w 49"/>
              <a:gd name="T43" fmla="*/ 2147483647 h 56"/>
              <a:gd name="T44" fmla="*/ 2147483647 w 49"/>
              <a:gd name="T45" fmla="*/ 2147483647 h 56"/>
              <a:gd name="T46" fmla="*/ 2147483647 w 49"/>
              <a:gd name="T47" fmla="*/ 2147483647 h 56"/>
              <a:gd name="T48" fmla="*/ 2147483647 w 49"/>
              <a:gd name="T49" fmla="*/ 2147483647 h 56"/>
              <a:gd name="T50" fmla="*/ 2147483647 w 49"/>
              <a:gd name="T51" fmla="*/ 2147483647 h 56"/>
              <a:gd name="T52" fmla="*/ 0 w 49"/>
              <a:gd name="T53" fmla="*/ 2147483647 h 56"/>
              <a:gd name="T54" fmla="*/ 0 w 49"/>
              <a:gd name="T55" fmla="*/ 2147483647 h 56"/>
              <a:gd name="T56" fmla="*/ 0 w 49"/>
              <a:gd name="T57" fmla="*/ 2147483647 h 56"/>
              <a:gd name="T58" fmla="*/ 0 w 49"/>
              <a:gd name="T59" fmla="*/ 2147483647 h 56"/>
              <a:gd name="T60" fmla="*/ 2147483647 w 49"/>
              <a:gd name="T61" fmla="*/ 2147483647 h 56"/>
              <a:gd name="T62" fmla="*/ 2147483647 w 49"/>
              <a:gd name="T63" fmla="*/ 2147483647 h 56"/>
              <a:gd name="T64" fmla="*/ 2147483647 w 49"/>
              <a:gd name="T65" fmla="*/ 2147483647 h 56"/>
              <a:gd name="T66" fmla="*/ 2147483647 w 49"/>
              <a:gd name="T67" fmla="*/ 2147483647 h 56"/>
              <a:gd name="T68" fmla="*/ 2147483647 w 49"/>
              <a:gd name="T69" fmla="*/ 2147483647 h 56"/>
              <a:gd name="T70" fmla="*/ 2147483647 w 49"/>
              <a:gd name="T71" fmla="*/ 2147483647 h 56"/>
              <a:gd name="T72" fmla="*/ 2147483647 w 4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
              <a:gd name="T112" fmla="*/ 0 h 56"/>
              <a:gd name="T113" fmla="*/ 49 w 49"/>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 h="56">
                <a:moveTo>
                  <a:pt x="25" y="56"/>
                </a:moveTo>
                <a:lnTo>
                  <a:pt x="25" y="56"/>
                </a:lnTo>
                <a:lnTo>
                  <a:pt x="30" y="55"/>
                </a:lnTo>
                <a:lnTo>
                  <a:pt x="34" y="54"/>
                </a:lnTo>
                <a:lnTo>
                  <a:pt x="38" y="51"/>
                </a:lnTo>
                <a:lnTo>
                  <a:pt x="43" y="48"/>
                </a:lnTo>
                <a:lnTo>
                  <a:pt x="45" y="44"/>
                </a:lnTo>
                <a:lnTo>
                  <a:pt x="48" y="39"/>
                </a:lnTo>
                <a:lnTo>
                  <a:pt x="49" y="34"/>
                </a:lnTo>
                <a:lnTo>
                  <a:pt x="49" y="28"/>
                </a:lnTo>
                <a:lnTo>
                  <a:pt x="49" y="23"/>
                </a:lnTo>
                <a:lnTo>
                  <a:pt x="48" y="17"/>
                </a:lnTo>
                <a:lnTo>
                  <a:pt x="45" y="12"/>
                </a:lnTo>
                <a:lnTo>
                  <a:pt x="43" y="8"/>
                </a:lnTo>
                <a:lnTo>
                  <a:pt x="38" y="4"/>
                </a:lnTo>
                <a:lnTo>
                  <a:pt x="34" y="2"/>
                </a:lnTo>
                <a:lnTo>
                  <a:pt x="30" y="0"/>
                </a:lnTo>
                <a:lnTo>
                  <a:pt x="25" y="0"/>
                </a:lnTo>
                <a:lnTo>
                  <a:pt x="19" y="0"/>
                </a:lnTo>
                <a:lnTo>
                  <a:pt x="15" y="2"/>
                </a:lnTo>
                <a:lnTo>
                  <a:pt x="11" y="4"/>
                </a:lnTo>
                <a:lnTo>
                  <a:pt x="7" y="8"/>
                </a:lnTo>
                <a:lnTo>
                  <a:pt x="4" y="12"/>
                </a:lnTo>
                <a:lnTo>
                  <a:pt x="2" y="17"/>
                </a:lnTo>
                <a:lnTo>
                  <a:pt x="0" y="23"/>
                </a:lnTo>
                <a:lnTo>
                  <a:pt x="0" y="28"/>
                </a:lnTo>
                <a:lnTo>
                  <a:pt x="0" y="34"/>
                </a:lnTo>
                <a:lnTo>
                  <a:pt x="2" y="39"/>
                </a:lnTo>
                <a:lnTo>
                  <a:pt x="4" y="44"/>
                </a:lnTo>
                <a:lnTo>
                  <a:pt x="7" y="48"/>
                </a:lnTo>
                <a:lnTo>
                  <a:pt x="11" y="51"/>
                </a:lnTo>
                <a:lnTo>
                  <a:pt x="15" y="54"/>
                </a:lnTo>
                <a:lnTo>
                  <a:pt x="19" y="55"/>
                </a:lnTo>
                <a:lnTo>
                  <a:pt x="25" y="56"/>
                </a:lnTo>
                <a:close/>
              </a:path>
            </a:pathLst>
          </a:custGeom>
          <a:noFill/>
          <a:ln w="1588">
            <a:solidFill>
              <a:srgbClr val="000000"/>
            </a:solidFill>
            <a:round/>
            <a:headEnd/>
            <a:tailEnd/>
          </a:ln>
        </p:spPr>
        <p:txBody>
          <a:bodyPr/>
          <a:lstStyle/>
          <a:p>
            <a:endParaRPr lang="zh-CN" altLang="en-US"/>
          </a:p>
        </p:txBody>
      </p:sp>
      <p:sp>
        <p:nvSpPr>
          <p:cNvPr id="40021" name="Freeform 334"/>
          <p:cNvSpPr>
            <a:spLocks/>
          </p:cNvSpPr>
          <p:nvPr/>
        </p:nvSpPr>
        <p:spPr bwMode="auto">
          <a:xfrm>
            <a:off x="3797300" y="2895585"/>
            <a:ext cx="439738" cy="1379790"/>
          </a:xfrm>
          <a:custGeom>
            <a:avLst/>
            <a:gdLst>
              <a:gd name="T0" fmla="*/ 2147483647 w 351"/>
              <a:gd name="T1" fmla="*/ 2147483647 h 895"/>
              <a:gd name="T2" fmla="*/ 2147483647 w 351"/>
              <a:gd name="T3" fmla="*/ 2147483647 h 895"/>
              <a:gd name="T4" fmla="*/ 2147483647 w 351"/>
              <a:gd name="T5" fmla="*/ 2147483647 h 895"/>
              <a:gd name="T6" fmla="*/ 2147483647 w 351"/>
              <a:gd name="T7" fmla="*/ 2147483647 h 895"/>
              <a:gd name="T8" fmla="*/ 2147483647 w 351"/>
              <a:gd name="T9" fmla="*/ 2147483647 h 895"/>
              <a:gd name="T10" fmla="*/ 2147483647 w 351"/>
              <a:gd name="T11" fmla="*/ 2147483647 h 895"/>
              <a:gd name="T12" fmla="*/ 2147483647 w 351"/>
              <a:gd name="T13" fmla="*/ 2147483647 h 895"/>
              <a:gd name="T14" fmla="*/ 2147483647 w 351"/>
              <a:gd name="T15" fmla="*/ 2147483647 h 895"/>
              <a:gd name="T16" fmla="*/ 2147483647 w 351"/>
              <a:gd name="T17" fmla="*/ 2147483647 h 895"/>
              <a:gd name="T18" fmla="*/ 2147483647 w 351"/>
              <a:gd name="T19" fmla="*/ 2147483647 h 895"/>
              <a:gd name="T20" fmla="*/ 0 w 351"/>
              <a:gd name="T21" fmla="*/ 2147483647 h 895"/>
              <a:gd name="T22" fmla="*/ 2147483647 w 351"/>
              <a:gd name="T23" fmla="*/ 2147483647 h 895"/>
              <a:gd name="T24" fmla="*/ 2147483647 w 351"/>
              <a:gd name="T25" fmla="*/ 2147483647 h 895"/>
              <a:gd name="T26" fmla="*/ 2147483647 w 351"/>
              <a:gd name="T27" fmla="*/ 2147483647 h 895"/>
              <a:gd name="T28" fmla="*/ 2147483647 w 351"/>
              <a:gd name="T29" fmla="*/ 2147483647 h 895"/>
              <a:gd name="T30" fmla="*/ 2147483647 w 351"/>
              <a:gd name="T31" fmla="*/ 2147483647 h 895"/>
              <a:gd name="T32" fmla="*/ 2147483647 w 351"/>
              <a:gd name="T33" fmla="*/ 2147483647 h 895"/>
              <a:gd name="T34" fmla="*/ 2147483647 w 351"/>
              <a:gd name="T35" fmla="*/ 2147483647 h 895"/>
              <a:gd name="T36" fmla="*/ 2147483647 w 351"/>
              <a:gd name="T37" fmla="*/ 2147483647 h 895"/>
              <a:gd name="T38" fmla="*/ 2147483647 w 351"/>
              <a:gd name="T39" fmla="*/ 2147483647 h 895"/>
              <a:gd name="T40" fmla="*/ 2147483647 w 351"/>
              <a:gd name="T41" fmla="*/ 2147483647 h 895"/>
              <a:gd name="T42" fmla="*/ 2147483647 w 351"/>
              <a:gd name="T43" fmla="*/ 2147483647 h 895"/>
              <a:gd name="T44" fmla="*/ 2147483647 w 351"/>
              <a:gd name="T45" fmla="*/ 2147483647 h 895"/>
              <a:gd name="T46" fmla="*/ 2147483647 w 351"/>
              <a:gd name="T47" fmla="*/ 2147483647 h 895"/>
              <a:gd name="T48" fmla="*/ 2147483647 w 351"/>
              <a:gd name="T49" fmla="*/ 2147483647 h 895"/>
              <a:gd name="T50" fmla="*/ 2147483647 w 351"/>
              <a:gd name="T51" fmla="*/ 2147483647 h 895"/>
              <a:gd name="T52" fmla="*/ 2147483647 w 351"/>
              <a:gd name="T53" fmla="*/ 2147483647 h 895"/>
              <a:gd name="T54" fmla="*/ 2147483647 w 351"/>
              <a:gd name="T55" fmla="*/ 2147483647 h 895"/>
              <a:gd name="T56" fmla="*/ 2147483647 w 351"/>
              <a:gd name="T57" fmla="*/ 2147483647 h 895"/>
              <a:gd name="T58" fmla="*/ 2147483647 w 351"/>
              <a:gd name="T59" fmla="*/ 2147483647 h 895"/>
              <a:gd name="T60" fmla="*/ 2147483647 w 351"/>
              <a:gd name="T61" fmla="*/ 2147483647 h 895"/>
              <a:gd name="T62" fmla="*/ 2147483647 w 351"/>
              <a:gd name="T63" fmla="*/ 2147483647 h 895"/>
              <a:gd name="T64" fmla="*/ 2147483647 w 351"/>
              <a:gd name="T65" fmla="*/ 2147483647 h 895"/>
              <a:gd name="T66" fmla="*/ 2147483647 w 351"/>
              <a:gd name="T67" fmla="*/ 2147483647 h 895"/>
              <a:gd name="T68" fmla="*/ 2147483647 w 351"/>
              <a:gd name="T69" fmla="*/ 2147483647 h 895"/>
              <a:gd name="T70" fmla="*/ 2147483647 w 351"/>
              <a:gd name="T71" fmla="*/ 2147483647 h 895"/>
              <a:gd name="T72" fmla="*/ 2147483647 w 351"/>
              <a:gd name="T73" fmla="*/ 2147483647 h 895"/>
              <a:gd name="T74" fmla="*/ 2147483647 w 351"/>
              <a:gd name="T75" fmla="*/ 2147483647 h 895"/>
              <a:gd name="T76" fmla="*/ 2147483647 w 351"/>
              <a:gd name="T77" fmla="*/ 2147483647 h 895"/>
              <a:gd name="T78" fmla="*/ 2147483647 w 351"/>
              <a:gd name="T79" fmla="*/ 2147483647 h 895"/>
              <a:gd name="T80" fmla="*/ 2147483647 w 351"/>
              <a:gd name="T81" fmla="*/ 2147483647 h 895"/>
              <a:gd name="T82" fmla="*/ 2147483647 w 351"/>
              <a:gd name="T83" fmla="*/ 2147483647 h 895"/>
              <a:gd name="T84" fmla="*/ 2147483647 w 351"/>
              <a:gd name="T85" fmla="*/ 2147483647 h 895"/>
              <a:gd name="T86" fmla="*/ 2147483647 w 351"/>
              <a:gd name="T87" fmla="*/ 2147483647 h 895"/>
              <a:gd name="T88" fmla="*/ 2147483647 w 351"/>
              <a:gd name="T89" fmla="*/ 2147483647 h 895"/>
              <a:gd name="T90" fmla="*/ 2147483647 w 351"/>
              <a:gd name="T91" fmla="*/ 2147483647 h 8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51"/>
              <a:gd name="T139" fmla="*/ 0 h 895"/>
              <a:gd name="T140" fmla="*/ 351 w 351"/>
              <a:gd name="T141" fmla="*/ 895 h 8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51" h="895">
                <a:moveTo>
                  <a:pt x="221" y="0"/>
                </a:moveTo>
                <a:lnTo>
                  <a:pt x="203" y="2"/>
                </a:lnTo>
                <a:lnTo>
                  <a:pt x="187" y="7"/>
                </a:lnTo>
                <a:lnTo>
                  <a:pt x="171" y="14"/>
                </a:lnTo>
                <a:lnTo>
                  <a:pt x="157" y="24"/>
                </a:lnTo>
                <a:lnTo>
                  <a:pt x="143" y="36"/>
                </a:lnTo>
                <a:lnTo>
                  <a:pt x="130" y="50"/>
                </a:lnTo>
                <a:lnTo>
                  <a:pt x="117" y="65"/>
                </a:lnTo>
                <a:lnTo>
                  <a:pt x="106" y="82"/>
                </a:lnTo>
                <a:lnTo>
                  <a:pt x="96" y="100"/>
                </a:lnTo>
                <a:lnTo>
                  <a:pt x="86" y="120"/>
                </a:lnTo>
                <a:lnTo>
                  <a:pt x="77" y="141"/>
                </a:lnTo>
                <a:lnTo>
                  <a:pt x="68" y="164"/>
                </a:lnTo>
                <a:lnTo>
                  <a:pt x="60" y="187"/>
                </a:lnTo>
                <a:lnTo>
                  <a:pt x="53" y="210"/>
                </a:lnTo>
                <a:lnTo>
                  <a:pt x="47" y="235"/>
                </a:lnTo>
                <a:lnTo>
                  <a:pt x="40" y="259"/>
                </a:lnTo>
                <a:lnTo>
                  <a:pt x="35" y="285"/>
                </a:lnTo>
                <a:lnTo>
                  <a:pt x="30" y="310"/>
                </a:lnTo>
                <a:lnTo>
                  <a:pt x="26" y="335"/>
                </a:lnTo>
                <a:lnTo>
                  <a:pt x="22" y="361"/>
                </a:lnTo>
                <a:lnTo>
                  <a:pt x="18" y="385"/>
                </a:lnTo>
                <a:lnTo>
                  <a:pt x="15" y="410"/>
                </a:lnTo>
                <a:lnTo>
                  <a:pt x="12" y="434"/>
                </a:lnTo>
                <a:lnTo>
                  <a:pt x="10" y="458"/>
                </a:lnTo>
                <a:lnTo>
                  <a:pt x="7" y="480"/>
                </a:lnTo>
                <a:lnTo>
                  <a:pt x="6" y="502"/>
                </a:lnTo>
                <a:lnTo>
                  <a:pt x="5" y="522"/>
                </a:lnTo>
                <a:lnTo>
                  <a:pt x="3" y="542"/>
                </a:lnTo>
                <a:lnTo>
                  <a:pt x="2" y="559"/>
                </a:lnTo>
                <a:lnTo>
                  <a:pt x="1" y="576"/>
                </a:lnTo>
                <a:lnTo>
                  <a:pt x="1" y="590"/>
                </a:lnTo>
                <a:lnTo>
                  <a:pt x="0" y="603"/>
                </a:lnTo>
                <a:lnTo>
                  <a:pt x="0" y="615"/>
                </a:lnTo>
                <a:lnTo>
                  <a:pt x="0" y="627"/>
                </a:lnTo>
                <a:lnTo>
                  <a:pt x="1" y="638"/>
                </a:lnTo>
                <a:lnTo>
                  <a:pt x="2" y="649"/>
                </a:lnTo>
                <a:lnTo>
                  <a:pt x="3" y="660"/>
                </a:lnTo>
                <a:lnTo>
                  <a:pt x="5" y="669"/>
                </a:lnTo>
                <a:lnTo>
                  <a:pt x="7" y="680"/>
                </a:lnTo>
                <a:lnTo>
                  <a:pt x="9" y="689"/>
                </a:lnTo>
                <a:lnTo>
                  <a:pt x="11" y="698"/>
                </a:lnTo>
                <a:lnTo>
                  <a:pt x="13" y="707"/>
                </a:lnTo>
                <a:lnTo>
                  <a:pt x="14" y="715"/>
                </a:lnTo>
                <a:lnTo>
                  <a:pt x="16" y="724"/>
                </a:lnTo>
                <a:lnTo>
                  <a:pt x="17" y="732"/>
                </a:lnTo>
                <a:lnTo>
                  <a:pt x="17" y="739"/>
                </a:lnTo>
                <a:lnTo>
                  <a:pt x="18" y="746"/>
                </a:lnTo>
                <a:lnTo>
                  <a:pt x="17" y="753"/>
                </a:lnTo>
                <a:lnTo>
                  <a:pt x="17" y="760"/>
                </a:lnTo>
                <a:lnTo>
                  <a:pt x="16" y="769"/>
                </a:lnTo>
                <a:lnTo>
                  <a:pt x="16" y="779"/>
                </a:lnTo>
                <a:lnTo>
                  <a:pt x="16" y="790"/>
                </a:lnTo>
                <a:lnTo>
                  <a:pt x="16" y="801"/>
                </a:lnTo>
                <a:lnTo>
                  <a:pt x="17" y="813"/>
                </a:lnTo>
                <a:lnTo>
                  <a:pt x="17" y="825"/>
                </a:lnTo>
                <a:lnTo>
                  <a:pt x="17" y="837"/>
                </a:lnTo>
                <a:lnTo>
                  <a:pt x="18" y="848"/>
                </a:lnTo>
                <a:lnTo>
                  <a:pt x="18" y="859"/>
                </a:lnTo>
                <a:lnTo>
                  <a:pt x="19" y="869"/>
                </a:lnTo>
                <a:lnTo>
                  <a:pt x="20" y="877"/>
                </a:lnTo>
                <a:lnTo>
                  <a:pt x="20" y="885"/>
                </a:lnTo>
                <a:lnTo>
                  <a:pt x="20" y="890"/>
                </a:lnTo>
                <a:lnTo>
                  <a:pt x="21" y="893"/>
                </a:lnTo>
                <a:lnTo>
                  <a:pt x="21" y="895"/>
                </a:lnTo>
                <a:lnTo>
                  <a:pt x="22" y="895"/>
                </a:lnTo>
                <a:lnTo>
                  <a:pt x="27" y="894"/>
                </a:lnTo>
                <a:lnTo>
                  <a:pt x="35" y="893"/>
                </a:lnTo>
                <a:lnTo>
                  <a:pt x="44" y="892"/>
                </a:lnTo>
                <a:lnTo>
                  <a:pt x="56" y="890"/>
                </a:lnTo>
                <a:lnTo>
                  <a:pt x="70" y="888"/>
                </a:lnTo>
                <a:lnTo>
                  <a:pt x="85" y="885"/>
                </a:lnTo>
                <a:lnTo>
                  <a:pt x="100" y="881"/>
                </a:lnTo>
                <a:lnTo>
                  <a:pt x="116" y="877"/>
                </a:lnTo>
                <a:lnTo>
                  <a:pt x="132" y="873"/>
                </a:lnTo>
                <a:lnTo>
                  <a:pt x="149" y="867"/>
                </a:lnTo>
                <a:lnTo>
                  <a:pt x="164" y="860"/>
                </a:lnTo>
                <a:lnTo>
                  <a:pt x="179" y="853"/>
                </a:lnTo>
                <a:lnTo>
                  <a:pt x="191" y="844"/>
                </a:lnTo>
                <a:lnTo>
                  <a:pt x="203" y="835"/>
                </a:lnTo>
                <a:lnTo>
                  <a:pt x="212" y="824"/>
                </a:lnTo>
                <a:lnTo>
                  <a:pt x="226" y="804"/>
                </a:lnTo>
                <a:lnTo>
                  <a:pt x="238" y="787"/>
                </a:lnTo>
                <a:lnTo>
                  <a:pt x="248" y="776"/>
                </a:lnTo>
                <a:lnTo>
                  <a:pt x="255" y="767"/>
                </a:lnTo>
                <a:lnTo>
                  <a:pt x="259" y="762"/>
                </a:lnTo>
                <a:lnTo>
                  <a:pt x="263"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7" y="624"/>
                </a:lnTo>
                <a:lnTo>
                  <a:pt x="188" y="616"/>
                </a:lnTo>
                <a:lnTo>
                  <a:pt x="189" y="609"/>
                </a:lnTo>
                <a:lnTo>
                  <a:pt x="191" y="602"/>
                </a:lnTo>
                <a:lnTo>
                  <a:pt x="193" y="596"/>
                </a:lnTo>
                <a:lnTo>
                  <a:pt x="196" y="590"/>
                </a:lnTo>
                <a:lnTo>
                  <a:pt x="199" y="585"/>
                </a:lnTo>
                <a:lnTo>
                  <a:pt x="203" y="581"/>
                </a:lnTo>
                <a:lnTo>
                  <a:pt x="207" y="577"/>
                </a:lnTo>
                <a:lnTo>
                  <a:pt x="212" y="574"/>
                </a:lnTo>
                <a:lnTo>
                  <a:pt x="217" y="569"/>
                </a:lnTo>
                <a:lnTo>
                  <a:pt x="224" y="560"/>
                </a:lnTo>
                <a:lnTo>
                  <a:pt x="232" y="547"/>
                </a:lnTo>
                <a:lnTo>
                  <a:pt x="240" y="531"/>
                </a:lnTo>
                <a:lnTo>
                  <a:pt x="249" y="513"/>
                </a:lnTo>
                <a:lnTo>
                  <a:pt x="258" y="493"/>
                </a:lnTo>
                <a:lnTo>
                  <a:pt x="267" y="471"/>
                </a:lnTo>
                <a:lnTo>
                  <a:pt x="277" y="448"/>
                </a:lnTo>
                <a:lnTo>
                  <a:pt x="286" y="426"/>
                </a:lnTo>
                <a:lnTo>
                  <a:pt x="295" y="404"/>
                </a:lnTo>
                <a:lnTo>
                  <a:pt x="303" y="383"/>
                </a:lnTo>
                <a:lnTo>
                  <a:pt x="310" y="364"/>
                </a:lnTo>
                <a:lnTo>
                  <a:pt x="317" y="347"/>
                </a:lnTo>
                <a:lnTo>
                  <a:pt x="322" y="334"/>
                </a:lnTo>
                <a:lnTo>
                  <a:pt x="326" y="324"/>
                </a:lnTo>
                <a:lnTo>
                  <a:pt x="328" y="317"/>
                </a:lnTo>
                <a:lnTo>
                  <a:pt x="329" y="311"/>
                </a:lnTo>
                <a:lnTo>
                  <a:pt x="333" y="300"/>
                </a:lnTo>
                <a:lnTo>
                  <a:pt x="337" y="283"/>
                </a:lnTo>
                <a:lnTo>
                  <a:pt x="341" y="263"/>
                </a:lnTo>
                <a:lnTo>
                  <a:pt x="346" y="240"/>
                </a:lnTo>
                <a:lnTo>
                  <a:pt x="348" y="214"/>
                </a:lnTo>
                <a:lnTo>
                  <a:pt x="351" y="187"/>
                </a:lnTo>
                <a:lnTo>
                  <a:pt x="351" y="159"/>
                </a:lnTo>
                <a:lnTo>
                  <a:pt x="348" y="131"/>
                </a:lnTo>
                <a:lnTo>
                  <a:pt x="343" y="104"/>
                </a:lnTo>
                <a:lnTo>
                  <a:pt x="335" y="78"/>
                </a:lnTo>
                <a:lnTo>
                  <a:pt x="322" y="55"/>
                </a:lnTo>
                <a:lnTo>
                  <a:pt x="305" y="35"/>
                </a:lnTo>
                <a:lnTo>
                  <a:pt x="283" y="18"/>
                </a:lnTo>
                <a:lnTo>
                  <a:pt x="255" y="6"/>
                </a:lnTo>
                <a:lnTo>
                  <a:pt x="221" y="0"/>
                </a:lnTo>
                <a:close/>
              </a:path>
            </a:pathLst>
          </a:custGeom>
          <a:solidFill>
            <a:srgbClr val="669999"/>
          </a:solidFill>
          <a:ln w="9525">
            <a:noFill/>
            <a:round/>
            <a:headEnd/>
            <a:tailEnd/>
          </a:ln>
        </p:spPr>
        <p:txBody>
          <a:bodyPr/>
          <a:lstStyle/>
          <a:p>
            <a:endParaRPr lang="zh-CN" altLang="en-US"/>
          </a:p>
        </p:txBody>
      </p:sp>
      <p:sp>
        <p:nvSpPr>
          <p:cNvPr id="40022" name="Freeform 335"/>
          <p:cNvSpPr>
            <a:spLocks/>
          </p:cNvSpPr>
          <p:nvPr/>
        </p:nvSpPr>
        <p:spPr bwMode="auto">
          <a:xfrm>
            <a:off x="7810500" y="2895585"/>
            <a:ext cx="438150" cy="1379790"/>
          </a:xfrm>
          <a:custGeom>
            <a:avLst/>
            <a:gdLst>
              <a:gd name="T0" fmla="*/ 2147483647 w 350"/>
              <a:gd name="T1" fmla="*/ 2147483647 h 895"/>
              <a:gd name="T2" fmla="*/ 2147483647 w 350"/>
              <a:gd name="T3" fmla="*/ 2147483647 h 895"/>
              <a:gd name="T4" fmla="*/ 2147483647 w 350"/>
              <a:gd name="T5" fmla="*/ 2147483647 h 895"/>
              <a:gd name="T6" fmla="*/ 2147483647 w 350"/>
              <a:gd name="T7" fmla="*/ 2147483647 h 895"/>
              <a:gd name="T8" fmla="*/ 2147483647 w 350"/>
              <a:gd name="T9" fmla="*/ 2147483647 h 895"/>
              <a:gd name="T10" fmla="*/ 2147483647 w 350"/>
              <a:gd name="T11" fmla="*/ 2147483647 h 895"/>
              <a:gd name="T12" fmla="*/ 2147483647 w 350"/>
              <a:gd name="T13" fmla="*/ 2147483647 h 895"/>
              <a:gd name="T14" fmla="*/ 2147483647 w 350"/>
              <a:gd name="T15" fmla="*/ 2147483647 h 895"/>
              <a:gd name="T16" fmla="*/ 2147483647 w 350"/>
              <a:gd name="T17" fmla="*/ 2147483647 h 895"/>
              <a:gd name="T18" fmla="*/ 2147483647 w 350"/>
              <a:gd name="T19" fmla="*/ 2147483647 h 895"/>
              <a:gd name="T20" fmla="*/ 0 w 350"/>
              <a:gd name="T21" fmla="*/ 2147483647 h 895"/>
              <a:gd name="T22" fmla="*/ 0 w 350"/>
              <a:gd name="T23" fmla="*/ 2147483647 h 895"/>
              <a:gd name="T24" fmla="*/ 2147483647 w 350"/>
              <a:gd name="T25" fmla="*/ 2147483647 h 895"/>
              <a:gd name="T26" fmla="*/ 2147483647 w 350"/>
              <a:gd name="T27" fmla="*/ 2147483647 h 895"/>
              <a:gd name="T28" fmla="*/ 2147483647 w 350"/>
              <a:gd name="T29" fmla="*/ 2147483647 h 895"/>
              <a:gd name="T30" fmla="*/ 2147483647 w 350"/>
              <a:gd name="T31" fmla="*/ 2147483647 h 895"/>
              <a:gd name="T32" fmla="*/ 2147483647 w 350"/>
              <a:gd name="T33" fmla="*/ 2147483647 h 895"/>
              <a:gd name="T34" fmla="*/ 2147483647 w 350"/>
              <a:gd name="T35" fmla="*/ 2147483647 h 895"/>
              <a:gd name="T36" fmla="*/ 2147483647 w 350"/>
              <a:gd name="T37" fmla="*/ 2147483647 h 895"/>
              <a:gd name="T38" fmla="*/ 2147483647 w 350"/>
              <a:gd name="T39" fmla="*/ 2147483647 h 895"/>
              <a:gd name="T40" fmla="*/ 2147483647 w 350"/>
              <a:gd name="T41" fmla="*/ 2147483647 h 895"/>
              <a:gd name="T42" fmla="*/ 2147483647 w 350"/>
              <a:gd name="T43" fmla="*/ 2147483647 h 895"/>
              <a:gd name="T44" fmla="*/ 2147483647 w 350"/>
              <a:gd name="T45" fmla="*/ 2147483647 h 895"/>
              <a:gd name="T46" fmla="*/ 2147483647 w 350"/>
              <a:gd name="T47" fmla="*/ 2147483647 h 895"/>
              <a:gd name="T48" fmla="*/ 2147483647 w 350"/>
              <a:gd name="T49" fmla="*/ 2147483647 h 895"/>
              <a:gd name="T50" fmla="*/ 2147483647 w 350"/>
              <a:gd name="T51" fmla="*/ 2147483647 h 895"/>
              <a:gd name="T52" fmla="*/ 2147483647 w 350"/>
              <a:gd name="T53" fmla="*/ 2147483647 h 895"/>
              <a:gd name="T54" fmla="*/ 2147483647 w 350"/>
              <a:gd name="T55" fmla="*/ 2147483647 h 895"/>
              <a:gd name="T56" fmla="*/ 2147483647 w 350"/>
              <a:gd name="T57" fmla="*/ 2147483647 h 895"/>
              <a:gd name="T58" fmla="*/ 2147483647 w 350"/>
              <a:gd name="T59" fmla="*/ 2147483647 h 895"/>
              <a:gd name="T60" fmla="*/ 2147483647 w 350"/>
              <a:gd name="T61" fmla="*/ 2147483647 h 895"/>
              <a:gd name="T62" fmla="*/ 2147483647 w 350"/>
              <a:gd name="T63" fmla="*/ 2147483647 h 895"/>
              <a:gd name="T64" fmla="*/ 2147483647 w 350"/>
              <a:gd name="T65" fmla="*/ 2147483647 h 895"/>
              <a:gd name="T66" fmla="*/ 2147483647 w 350"/>
              <a:gd name="T67" fmla="*/ 2147483647 h 895"/>
              <a:gd name="T68" fmla="*/ 2147483647 w 350"/>
              <a:gd name="T69" fmla="*/ 2147483647 h 895"/>
              <a:gd name="T70" fmla="*/ 2147483647 w 350"/>
              <a:gd name="T71" fmla="*/ 2147483647 h 895"/>
              <a:gd name="T72" fmla="*/ 2147483647 w 350"/>
              <a:gd name="T73" fmla="*/ 2147483647 h 895"/>
              <a:gd name="T74" fmla="*/ 2147483647 w 350"/>
              <a:gd name="T75" fmla="*/ 2147483647 h 895"/>
              <a:gd name="T76" fmla="*/ 2147483647 w 350"/>
              <a:gd name="T77" fmla="*/ 2147483647 h 895"/>
              <a:gd name="T78" fmla="*/ 2147483647 w 350"/>
              <a:gd name="T79" fmla="*/ 2147483647 h 895"/>
              <a:gd name="T80" fmla="*/ 2147483647 w 350"/>
              <a:gd name="T81" fmla="*/ 2147483647 h 895"/>
              <a:gd name="T82" fmla="*/ 2147483647 w 350"/>
              <a:gd name="T83" fmla="*/ 2147483647 h 895"/>
              <a:gd name="T84" fmla="*/ 2147483647 w 350"/>
              <a:gd name="T85" fmla="*/ 2147483647 h 895"/>
              <a:gd name="T86" fmla="*/ 2147483647 w 350"/>
              <a:gd name="T87" fmla="*/ 2147483647 h 895"/>
              <a:gd name="T88" fmla="*/ 2147483647 w 350"/>
              <a:gd name="T89" fmla="*/ 2147483647 h 895"/>
              <a:gd name="T90" fmla="*/ 2147483647 w 350"/>
              <a:gd name="T91" fmla="*/ 2147483647 h 8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50"/>
              <a:gd name="T139" fmla="*/ 0 h 895"/>
              <a:gd name="T140" fmla="*/ 350 w 350"/>
              <a:gd name="T141" fmla="*/ 895 h 8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50" h="895">
                <a:moveTo>
                  <a:pt x="220" y="0"/>
                </a:moveTo>
                <a:lnTo>
                  <a:pt x="203" y="2"/>
                </a:lnTo>
                <a:lnTo>
                  <a:pt x="186" y="7"/>
                </a:lnTo>
                <a:lnTo>
                  <a:pt x="171" y="14"/>
                </a:lnTo>
                <a:lnTo>
                  <a:pt x="156" y="24"/>
                </a:lnTo>
                <a:lnTo>
                  <a:pt x="143" y="36"/>
                </a:lnTo>
                <a:lnTo>
                  <a:pt x="129" y="50"/>
                </a:lnTo>
                <a:lnTo>
                  <a:pt x="117" y="65"/>
                </a:lnTo>
                <a:lnTo>
                  <a:pt x="106" y="82"/>
                </a:lnTo>
                <a:lnTo>
                  <a:pt x="95" y="100"/>
                </a:lnTo>
                <a:lnTo>
                  <a:pt x="86" y="120"/>
                </a:lnTo>
                <a:lnTo>
                  <a:pt x="76" y="141"/>
                </a:lnTo>
                <a:lnTo>
                  <a:pt x="68" y="164"/>
                </a:lnTo>
                <a:lnTo>
                  <a:pt x="60" y="187"/>
                </a:lnTo>
                <a:lnTo>
                  <a:pt x="53" y="210"/>
                </a:lnTo>
                <a:lnTo>
                  <a:pt x="46" y="235"/>
                </a:lnTo>
                <a:lnTo>
                  <a:pt x="40" y="259"/>
                </a:lnTo>
                <a:lnTo>
                  <a:pt x="35" y="285"/>
                </a:lnTo>
                <a:lnTo>
                  <a:pt x="30" y="310"/>
                </a:lnTo>
                <a:lnTo>
                  <a:pt x="26" y="335"/>
                </a:lnTo>
                <a:lnTo>
                  <a:pt x="22" y="361"/>
                </a:lnTo>
                <a:lnTo>
                  <a:pt x="18" y="385"/>
                </a:lnTo>
                <a:lnTo>
                  <a:pt x="15" y="410"/>
                </a:lnTo>
                <a:lnTo>
                  <a:pt x="12" y="434"/>
                </a:lnTo>
                <a:lnTo>
                  <a:pt x="10" y="458"/>
                </a:lnTo>
                <a:lnTo>
                  <a:pt x="7" y="480"/>
                </a:lnTo>
                <a:lnTo>
                  <a:pt x="5" y="502"/>
                </a:lnTo>
                <a:lnTo>
                  <a:pt x="4" y="522"/>
                </a:lnTo>
                <a:lnTo>
                  <a:pt x="3" y="542"/>
                </a:lnTo>
                <a:lnTo>
                  <a:pt x="2" y="559"/>
                </a:lnTo>
                <a:lnTo>
                  <a:pt x="1" y="576"/>
                </a:lnTo>
                <a:lnTo>
                  <a:pt x="0" y="590"/>
                </a:lnTo>
                <a:lnTo>
                  <a:pt x="0" y="603"/>
                </a:lnTo>
                <a:lnTo>
                  <a:pt x="0" y="615"/>
                </a:lnTo>
                <a:lnTo>
                  <a:pt x="0" y="627"/>
                </a:lnTo>
                <a:lnTo>
                  <a:pt x="0" y="638"/>
                </a:lnTo>
                <a:lnTo>
                  <a:pt x="1" y="649"/>
                </a:lnTo>
                <a:lnTo>
                  <a:pt x="3" y="660"/>
                </a:lnTo>
                <a:lnTo>
                  <a:pt x="5" y="669"/>
                </a:lnTo>
                <a:lnTo>
                  <a:pt x="7" y="680"/>
                </a:lnTo>
                <a:lnTo>
                  <a:pt x="8" y="689"/>
                </a:lnTo>
                <a:lnTo>
                  <a:pt x="11" y="698"/>
                </a:lnTo>
                <a:lnTo>
                  <a:pt x="12" y="707"/>
                </a:lnTo>
                <a:lnTo>
                  <a:pt x="14" y="715"/>
                </a:lnTo>
                <a:lnTo>
                  <a:pt x="15" y="724"/>
                </a:lnTo>
                <a:lnTo>
                  <a:pt x="16" y="732"/>
                </a:lnTo>
                <a:lnTo>
                  <a:pt x="17" y="739"/>
                </a:lnTo>
                <a:lnTo>
                  <a:pt x="18" y="746"/>
                </a:lnTo>
                <a:lnTo>
                  <a:pt x="17" y="753"/>
                </a:lnTo>
                <a:lnTo>
                  <a:pt x="16" y="760"/>
                </a:lnTo>
                <a:lnTo>
                  <a:pt x="16" y="769"/>
                </a:lnTo>
                <a:lnTo>
                  <a:pt x="16" y="779"/>
                </a:lnTo>
                <a:lnTo>
                  <a:pt x="16" y="790"/>
                </a:lnTo>
                <a:lnTo>
                  <a:pt x="16" y="801"/>
                </a:lnTo>
                <a:lnTo>
                  <a:pt x="16" y="813"/>
                </a:lnTo>
                <a:lnTo>
                  <a:pt x="17" y="825"/>
                </a:lnTo>
                <a:lnTo>
                  <a:pt x="17" y="837"/>
                </a:lnTo>
                <a:lnTo>
                  <a:pt x="18" y="848"/>
                </a:lnTo>
                <a:lnTo>
                  <a:pt x="18" y="859"/>
                </a:lnTo>
                <a:lnTo>
                  <a:pt x="19" y="869"/>
                </a:lnTo>
                <a:lnTo>
                  <a:pt x="19" y="877"/>
                </a:lnTo>
                <a:lnTo>
                  <a:pt x="20" y="885"/>
                </a:lnTo>
                <a:lnTo>
                  <a:pt x="20" y="890"/>
                </a:lnTo>
                <a:lnTo>
                  <a:pt x="20" y="893"/>
                </a:lnTo>
                <a:lnTo>
                  <a:pt x="20" y="895"/>
                </a:lnTo>
                <a:lnTo>
                  <a:pt x="22" y="895"/>
                </a:lnTo>
                <a:lnTo>
                  <a:pt x="27" y="894"/>
                </a:lnTo>
                <a:lnTo>
                  <a:pt x="34" y="893"/>
                </a:lnTo>
                <a:lnTo>
                  <a:pt x="44" y="892"/>
                </a:lnTo>
                <a:lnTo>
                  <a:pt x="56" y="890"/>
                </a:lnTo>
                <a:lnTo>
                  <a:pt x="70" y="888"/>
                </a:lnTo>
                <a:lnTo>
                  <a:pt x="84" y="885"/>
                </a:lnTo>
                <a:lnTo>
                  <a:pt x="100" y="881"/>
                </a:lnTo>
                <a:lnTo>
                  <a:pt x="116" y="877"/>
                </a:lnTo>
                <a:lnTo>
                  <a:pt x="132" y="873"/>
                </a:lnTo>
                <a:lnTo>
                  <a:pt x="148" y="867"/>
                </a:lnTo>
                <a:lnTo>
                  <a:pt x="164" y="860"/>
                </a:lnTo>
                <a:lnTo>
                  <a:pt x="178" y="853"/>
                </a:lnTo>
                <a:lnTo>
                  <a:pt x="191" y="844"/>
                </a:lnTo>
                <a:lnTo>
                  <a:pt x="202" y="835"/>
                </a:lnTo>
                <a:lnTo>
                  <a:pt x="212" y="824"/>
                </a:lnTo>
                <a:lnTo>
                  <a:pt x="226" y="804"/>
                </a:lnTo>
                <a:lnTo>
                  <a:pt x="238" y="787"/>
                </a:lnTo>
                <a:lnTo>
                  <a:pt x="247" y="776"/>
                </a:lnTo>
                <a:lnTo>
                  <a:pt x="254" y="767"/>
                </a:lnTo>
                <a:lnTo>
                  <a:pt x="259" y="762"/>
                </a:lnTo>
                <a:lnTo>
                  <a:pt x="262"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6" y="624"/>
                </a:lnTo>
                <a:lnTo>
                  <a:pt x="187" y="616"/>
                </a:lnTo>
                <a:lnTo>
                  <a:pt x="189" y="609"/>
                </a:lnTo>
                <a:lnTo>
                  <a:pt x="191" y="602"/>
                </a:lnTo>
                <a:lnTo>
                  <a:pt x="193" y="596"/>
                </a:lnTo>
                <a:lnTo>
                  <a:pt x="196" y="590"/>
                </a:lnTo>
                <a:lnTo>
                  <a:pt x="199" y="585"/>
                </a:lnTo>
                <a:lnTo>
                  <a:pt x="202" y="581"/>
                </a:lnTo>
                <a:lnTo>
                  <a:pt x="207" y="577"/>
                </a:lnTo>
                <a:lnTo>
                  <a:pt x="212" y="574"/>
                </a:lnTo>
                <a:lnTo>
                  <a:pt x="217" y="569"/>
                </a:lnTo>
                <a:lnTo>
                  <a:pt x="224" y="560"/>
                </a:lnTo>
                <a:lnTo>
                  <a:pt x="231" y="547"/>
                </a:lnTo>
                <a:lnTo>
                  <a:pt x="239" y="531"/>
                </a:lnTo>
                <a:lnTo>
                  <a:pt x="249" y="513"/>
                </a:lnTo>
                <a:lnTo>
                  <a:pt x="258" y="493"/>
                </a:lnTo>
                <a:lnTo>
                  <a:pt x="267" y="471"/>
                </a:lnTo>
                <a:lnTo>
                  <a:pt x="277" y="448"/>
                </a:lnTo>
                <a:lnTo>
                  <a:pt x="286" y="426"/>
                </a:lnTo>
                <a:lnTo>
                  <a:pt x="295" y="404"/>
                </a:lnTo>
                <a:lnTo>
                  <a:pt x="303" y="383"/>
                </a:lnTo>
                <a:lnTo>
                  <a:pt x="310" y="364"/>
                </a:lnTo>
                <a:lnTo>
                  <a:pt x="316" y="347"/>
                </a:lnTo>
                <a:lnTo>
                  <a:pt x="322" y="334"/>
                </a:lnTo>
                <a:lnTo>
                  <a:pt x="326" y="324"/>
                </a:lnTo>
                <a:lnTo>
                  <a:pt x="327" y="317"/>
                </a:lnTo>
                <a:lnTo>
                  <a:pt x="329" y="311"/>
                </a:lnTo>
                <a:lnTo>
                  <a:pt x="333" y="300"/>
                </a:lnTo>
                <a:lnTo>
                  <a:pt x="337" y="283"/>
                </a:lnTo>
                <a:lnTo>
                  <a:pt x="341" y="263"/>
                </a:lnTo>
                <a:lnTo>
                  <a:pt x="345" y="240"/>
                </a:lnTo>
                <a:lnTo>
                  <a:pt x="348" y="214"/>
                </a:lnTo>
                <a:lnTo>
                  <a:pt x="350" y="187"/>
                </a:lnTo>
                <a:lnTo>
                  <a:pt x="350" y="159"/>
                </a:lnTo>
                <a:lnTo>
                  <a:pt x="348" y="131"/>
                </a:lnTo>
                <a:lnTo>
                  <a:pt x="343" y="104"/>
                </a:lnTo>
                <a:lnTo>
                  <a:pt x="334" y="78"/>
                </a:lnTo>
                <a:lnTo>
                  <a:pt x="322" y="55"/>
                </a:lnTo>
                <a:lnTo>
                  <a:pt x="304" y="35"/>
                </a:lnTo>
                <a:lnTo>
                  <a:pt x="283" y="18"/>
                </a:lnTo>
                <a:lnTo>
                  <a:pt x="254" y="6"/>
                </a:lnTo>
                <a:lnTo>
                  <a:pt x="220" y="0"/>
                </a:lnTo>
                <a:close/>
              </a:path>
            </a:pathLst>
          </a:custGeom>
          <a:solidFill>
            <a:srgbClr val="669999"/>
          </a:solidFill>
          <a:ln w="9525">
            <a:noFill/>
            <a:round/>
            <a:headEnd/>
            <a:tailEnd/>
          </a:ln>
        </p:spPr>
        <p:txBody>
          <a:bodyPr/>
          <a:lstStyle/>
          <a:p>
            <a:endParaRPr lang="zh-CN" altLang="en-US"/>
          </a:p>
        </p:txBody>
      </p:sp>
      <p:sp>
        <p:nvSpPr>
          <p:cNvPr id="40023" name="Freeform 336"/>
          <p:cNvSpPr>
            <a:spLocks/>
          </p:cNvSpPr>
          <p:nvPr/>
        </p:nvSpPr>
        <p:spPr bwMode="auto">
          <a:xfrm>
            <a:off x="3797300" y="2895585"/>
            <a:ext cx="439738" cy="1379790"/>
          </a:xfrm>
          <a:custGeom>
            <a:avLst/>
            <a:gdLst>
              <a:gd name="T0" fmla="*/ 2147483647 w 351"/>
              <a:gd name="T1" fmla="*/ 2147483647 h 895"/>
              <a:gd name="T2" fmla="*/ 2147483647 w 351"/>
              <a:gd name="T3" fmla="*/ 2147483647 h 895"/>
              <a:gd name="T4" fmla="*/ 2147483647 w 351"/>
              <a:gd name="T5" fmla="*/ 2147483647 h 895"/>
              <a:gd name="T6" fmla="*/ 2147483647 w 351"/>
              <a:gd name="T7" fmla="*/ 2147483647 h 895"/>
              <a:gd name="T8" fmla="*/ 2147483647 w 351"/>
              <a:gd name="T9" fmla="*/ 2147483647 h 895"/>
              <a:gd name="T10" fmla="*/ 2147483647 w 351"/>
              <a:gd name="T11" fmla="*/ 2147483647 h 895"/>
              <a:gd name="T12" fmla="*/ 2147483647 w 351"/>
              <a:gd name="T13" fmla="*/ 2147483647 h 895"/>
              <a:gd name="T14" fmla="*/ 2147483647 w 351"/>
              <a:gd name="T15" fmla="*/ 2147483647 h 895"/>
              <a:gd name="T16" fmla="*/ 2147483647 w 351"/>
              <a:gd name="T17" fmla="*/ 2147483647 h 895"/>
              <a:gd name="T18" fmla="*/ 2147483647 w 351"/>
              <a:gd name="T19" fmla="*/ 2147483647 h 895"/>
              <a:gd name="T20" fmla="*/ 2147483647 w 351"/>
              <a:gd name="T21" fmla="*/ 2147483647 h 895"/>
              <a:gd name="T22" fmla="*/ 0 w 351"/>
              <a:gd name="T23" fmla="*/ 2147483647 h 895"/>
              <a:gd name="T24" fmla="*/ 2147483647 w 351"/>
              <a:gd name="T25" fmla="*/ 2147483647 h 895"/>
              <a:gd name="T26" fmla="*/ 2147483647 w 351"/>
              <a:gd name="T27" fmla="*/ 2147483647 h 895"/>
              <a:gd name="T28" fmla="*/ 2147483647 w 351"/>
              <a:gd name="T29" fmla="*/ 2147483647 h 895"/>
              <a:gd name="T30" fmla="*/ 2147483647 w 351"/>
              <a:gd name="T31" fmla="*/ 2147483647 h 895"/>
              <a:gd name="T32" fmla="*/ 2147483647 w 351"/>
              <a:gd name="T33" fmla="*/ 2147483647 h 895"/>
              <a:gd name="T34" fmla="*/ 2147483647 w 351"/>
              <a:gd name="T35" fmla="*/ 2147483647 h 895"/>
              <a:gd name="T36" fmla="*/ 2147483647 w 351"/>
              <a:gd name="T37" fmla="*/ 2147483647 h 895"/>
              <a:gd name="T38" fmla="*/ 2147483647 w 351"/>
              <a:gd name="T39" fmla="*/ 2147483647 h 895"/>
              <a:gd name="T40" fmla="*/ 2147483647 w 351"/>
              <a:gd name="T41" fmla="*/ 2147483647 h 895"/>
              <a:gd name="T42" fmla="*/ 2147483647 w 351"/>
              <a:gd name="T43" fmla="*/ 2147483647 h 895"/>
              <a:gd name="T44" fmla="*/ 2147483647 w 351"/>
              <a:gd name="T45" fmla="*/ 2147483647 h 895"/>
              <a:gd name="T46" fmla="*/ 2147483647 w 351"/>
              <a:gd name="T47" fmla="*/ 2147483647 h 895"/>
              <a:gd name="T48" fmla="*/ 2147483647 w 351"/>
              <a:gd name="T49" fmla="*/ 2147483647 h 895"/>
              <a:gd name="T50" fmla="*/ 2147483647 w 351"/>
              <a:gd name="T51" fmla="*/ 2147483647 h 895"/>
              <a:gd name="T52" fmla="*/ 2147483647 w 351"/>
              <a:gd name="T53" fmla="*/ 2147483647 h 895"/>
              <a:gd name="T54" fmla="*/ 2147483647 w 351"/>
              <a:gd name="T55" fmla="*/ 2147483647 h 895"/>
              <a:gd name="T56" fmla="*/ 2147483647 w 351"/>
              <a:gd name="T57" fmla="*/ 2147483647 h 895"/>
              <a:gd name="T58" fmla="*/ 2147483647 w 351"/>
              <a:gd name="T59" fmla="*/ 2147483647 h 895"/>
              <a:gd name="T60" fmla="*/ 2147483647 w 351"/>
              <a:gd name="T61" fmla="*/ 2147483647 h 895"/>
              <a:gd name="T62" fmla="*/ 2147483647 w 351"/>
              <a:gd name="T63" fmla="*/ 2147483647 h 895"/>
              <a:gd name="T64" fmla="*/ 2147483647 w 351"/>
              <a:gd name="T65" fmla="*/ 2147483647 h 895"/>
              <a:gd name="T66" fmla="*/ 2147483647 w 351"/>
              <a:gd name="T67" fmla="*/ 2147483647 h 895"/>
              <a:gd name="T68" fmla="*/ 2147483647 w 351"/>
              <a:gd name="T69" fmla="*/ 2147483647 h 895"/>
              <a:gd name="T70" fmla="*/ 2147483647 w 351"/>
              <a:gd name="T71" fmla="*/ 2147483647 h 895"/>
              <a:gd name="T72" fmla="*/ 2147483647 w 351"/>
              <a:gd name="T73" fmla="*/ 2147483647 h 895"/>
              <a:gd name="T74" fmla="*/ 2147483647 w 351"/>
              <a:gd name="T75" fmla="*/ 2147483647 h 895"/>
              <a:gd name="T76" fmla="*/ 2147483647 w 351"/>
              <a:gd name="T77" fmla="*/ 2147483647 h 895"/>
              <a:gd name="T78" fmla="*/ 2147483647 w 351"/>
              <a:gd name="T79" fmla="*/ 2147483647 h 895"/>
              <a:gd name="T80" fmla="*/ 2147483647 w 351"/>
              <a:gd name="T81" fmla="*/ 2147483647 h 895"/>
              <a:gd name="T82" fmla="*/ 2147483647 w 351"/>
              <a:gd name="T83" fmla="*/ 2147483647 h 895"/>
              <a:gd name="T84" fmla="*/ 2147483647 w 351"/>
              <a:gd name="T85" fmla="*/ 2147483647 h 895"/>
              <a:gd name="T86" fmla="*/ 2147483647 w 351"/>
              <a:gd name="T87" fmla="*/ 2147483647 h 895"/>
              <a:gd name="T88" fmla="*/ 2147483647 w 351"/>
              <a:gd name="T89" fmla="*/ 2147483647 h 895"/>
              <a:gd name="T90" fmla="*/ 2147483647 w 351"/>
              <a:gd name="T91" fmla="*/ 2147483647 h 895"/>
              <a:gd name="T92" fmla="*/ 2147483647 w 351"/>
              <a:gd name="T93" fmla="*/ 2147483647 h 895"/>
              <a:gd name="T94" fmla="*/ 2147483647 w 351"/>
              <a:gd name="T95" fmla="*/ 2147483647 h 895"/>
              <a:gd name="T96" fmla="*/ 2147483647 w 351"/>
              <a:gd name="T97" fmla="*/ 2147483647 h 8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1"/>
              <a:gd name="T148" fmla="*/ 0 h 895"/>
              <a:gd name="T149" fmla="*/ 351 w 351"/>
              <a:gd name="T150" fmla="*/ 895 h 8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1" h="895">
                <a:moveTo>
                  <a:pt x="221" y="0"/>
                </a:moveTo>
                <a:lnTo>
                  <a:pt x="221" y="0"/>
                </a:lnTo>
                <a:lnTo>
                  <a:pt x="203" y="2"/>
                </a:lnTo>
                <a:lnTo>
                  <a:pt x="187" y="7"/>
                </a:lnTo>
                <a:lnTo>
                  <a:pt x="171" y="14"/>
                </a:lnTo>
                <a:lnTo>
                  <a:pt x="157" y="24"/>
                </a:lnTo>
                <a:lnTo>
                  <a:pt x="143" y="36"/>
                </a:lnTo>
                <a:lnTo>
                  <a:pt x="130" y="50"/>
                </a:lnTo>
                <a:lnTo>
                  <a:pt x="117" y="65"/>
                </a:lnTo>
                <a:lnTo>
                  <a:pt x="106" y="82"/>
                </a:lnTo>
                <a:lnTo>
                  <a:pt x="96" y="100"/>
                </a:lnTo>
                <a:lnTo>
                  <a:pt x="86" y="120"/>
                </a:lnTo>
                <a:lnTo>
                  <a:pt x="77" y="141"/>
                </a:lnTo>
                <a:lnTo>
                  <a:pt x="68" y="164"/>
                </a:lnTo>
                <a:lnTo>
                  <a:pt x="60" y="187"/>
                </a:lnTo>
                <a:lnTo>
                  <a:pt x="53" y="210"/>
                </a:lnTo>
                <a:lnTo>
                  <a:pt x="47" y="235"/>
                </a:lnTo>
                <a:lnTo>
                  <a:pt x="40" y="259"/>
                </a:lnTo>
                <a:lnTo>
                  <a:pt x="35" y="285"/>
                </a:lnTo>
                <a:lnTo>
                  <a:pt x="30" y="310"/>
                </a:lnTo>
                <a:lnTo>
                  <a:pt x="26" y="335"/>
                </a:lnTo>
                <a:lnTo>
                  <a:pt x="22" y="361"/>
                </a:lnTo>
                <a:lnTo>
                  <a:pt x="18" y="385"/>
                </a:lnTo>
                <a:lnTo>
                  <a:pt x="15" y="410"/>
                </a:lnTo>
                <a:lnTo>
                  <a:pt x="12" y="434"/>
                </a:lnTo>
                <a:lnTo>
                  <a:pt x="10" y="458"/>
                </a:lnTo>
                <a:lnTo>
                  <a:pt x="7" y="480"/>
                </a:lnTo>
                <a:lnTo>
                  <a:pt x="6" y="502"/>
                </a:lnTo>
                <a:lnTo>
                  <a:pt x="5" y="522"/>
                </a:lnTo>
                <a:lnTo>
                  <a:pt x="3" y="542"/>
                </a:lnTo>
                <a:lnTo>
                  <a:pt x="2" y="559"/>
                </a:lnTo>
                <a:lnTo>
                  <a:pt x="1" y="576"/>
                </a:lnTo>
                <a:lnTo>
                  <a:pt x="1" y="590"/>
                </a:lnTo>
                <a:lnTo>
                  <a:pt x="0" y="603"/>
                </a:lnTo>
                <a:lnTo>
                  <a:pt x="0" y="615"/>
                </a:lnTo>
                <a:lnTo>
                  <a:pt x="0" y="627"/>
                </a:lnTo>
                <a:lnTo>
                  <a:pt x="1" y="638"/>
                </a:lnTo>
                <a:lnTo>
                  <a:pt x="2" y="649"/>
                </a:lnTo>
                <a:lnTo>
                  <a:pt x="3" y="660"/>
                </a:lnTo>
                <a:lnTo>
                  <a:pt x="5" y="669"/>
                </a:lnTo>
                <a:lnTo>
                  <a:pt x="7" y="680"/>
                </a:lnTo>
                <a:lnTo>
                  <a:pt x="9" y="689"/>
                </a:lnTo>
                <a:lnTo>
                  <a:pt x="11" y="698"/>
                </a:lnTo>
                <a:lnTo>
                  <a:pt x="13" y="707"/>
                </a:lnTo>
                <a:lnTo>
                  <a:pt x="14" y="715"/>
                </a:lnTo>
                <a:lnTo>
                  <a:pt x="16" y="724"/>
                </a:lnTo>
                <a:lnTo>
                  <a:pt x="17" y="732"/>
                </a:lnTo>
                <a:lnTo>
                  <a:pt x="17" y="739"/>
                </a:lnTo>
                <a:lnTo>
                  <a:pt x="18" y="746"/>
                </a:lnTo>
                <a:lnTo>
                  <a:pt x="17" y="753"/>
                </a:lnTo>
                <a:lnTo>
                  <a:pt x="17" y="760"/>
                </a:lnTo>
                <a:lnTo>
                  <a:pt x="16" y="769"/>
                </a:lnTo>
                <a:lnTo>
                  <a:pt x="16" y="779"/>
                </a:lnTo>
                <a:lnTo>
                  <a:pt x="16" y="790"/>
                </a:lnTo>
                <a:lnTo>
                  <a:pt x="16" y="801"/>
                </a:lnTo>
                <a:lnTo>
                  <a:pt x="17" y="813"/>
                </a:lnTo>
                <a:lnTo>
                  <a:pt x="17" y="825"/>
                </a:lnTo>
                <a:lnTo>
                  <a:pt x="17" y="837"/>
                </a:lnTo>
                <a:lnTo>
                  <a:pt x="18" y="848"/>
                </a:lnTo>
                <a:lnTo>
                  <a:pt x="18" y="859"/>
                </a:lnTo>
                <a:lnTo>
                  <a:pt x="19" y="869"/>
                </a:lnTo>
                <a:lnTo>
                  <a:pt x="20" y="877"/>
                </a:lnTo>
                <a:lnTo>
                  <a:pt x="20" y="885"/>
                </a:lnTo>
                <a:lnTo>
                  <a:pt x="20" y="890"/>
                </a:lnTo>
                <a:lnTo>
                  <a:pt x="21" y="893"/>
                </a:lnTo>
                <a:lnTo>
                  <a:pt x="21" y="895"/>
                </a:lnTo>
                <a:lnTo>
                  <a:pt x="22" y="895"/>
                </a:lnTo>
                <a:lnTo>
                  <a:pt x="27" y="894"/>
                </a:lnTo>
                <a:lnTo>
                  <a:pt x="35" y="893"/>
                </a:lnTo>
                <a:lnTo>
                  <a:pt x="44" y="892"/>
                </a:lnTo>
                <a:lnTo>
                  <a:pt x="56" y="890"/>
                </a:lnTo>
                <a:lnTo>
                  <a:pt x="70" y="888"/>
                </a:lnTo>
                <a:lnTo>
                  <a:pt x="85" y="885"/>
                </a:lnTo>
                <a:lnTo>
                  <a:pt x="100" y="881"/>
                </a:lnTo>
                <a:lnTo>
                  <a:pt x="116" y="877"/>
                </a:lnTo>
                <a:lnTo>
                  <a:pt x="132" y="873"/>
                </a:lnTo>
                <a:lnTo>
                  <a:pt x="149" y="867"/>
                </a:lnTo>
                <a:lnTo>
                  <a:pt x="164" y="860"/>
                </a:lnTo>
                <a:lnTo>
                  <a:pt x="179" y="853"/>
                </a:lnTo>
                <a:lnTo>
                  <a:pt x="191" y="844"/>
                </a:lnTo>
                <a:lnTo>
                  <a:pt x="203" y="835"/>
                </a:lnTo>
                <a:lnTo>
                  <a:pt x="212" y="824"/>
                </a:lnTo>
                <a:lnTo>
                  <a:pt x="226" y="804"/>
                </a:lnTo>
                <a:lnTo>
                  <a:pt x="238" y="787"/>
                </a:lnTo>
                <a:lnTo>
                  <a:pt x="248" y="776"/>
                </a:lnTo>
                <a:lnTo>
                  <a:pt x="255" y="767"/>
                </a:lnTo>
                <a:lnTo>
                  <a:pt x="259" y="762"/>
                </a:lnTo>
                <a:lnTo>
                  <a:pt x="263"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7" y="624"/>
                </a:lnTo>
                <a:lnTo>
                  <a:pt x="188" y="616"/>
                </a:lnTo>
                <a:lnTo>
                  <a:pt x="189" y="609"/>
                </a:lnTo>
                <a:lnTo>
                  <a:pt x="191" y="602"/>
                </a:lnTo>
                <a:lnTo>
                  <a:pt x="193" y="596"/>
                </a:lnTo>
                <a:lnTo>
                  <a:pt x="196" y="590"/>
                </a:lnTo>
                <a:lnTo>
                  <a:pt x="199" y="585"/>
                </a:lnTo>
                <a:lnTo>
                  <a:pt x="203" y="581"/>
                </a:lnTo>
                <a:lnTo>
                  <a:pt x="207" y="577"/>
                </a:lnTo>
                <a:lnTo>
                  <a:pt x="212" y="574"/>
                </a:lnTo>
                <a:lnTo>
                  <a:pt x="217" y="569"/>
                </a:lnTo>
                <a:lnTo>
                  <a:pt x="224" y="560"/>
                </a:lnTo>
                <a:lnTo>
                  <a:pt x="232" y="547"/>
                </a:lnTo>
                <a:lnTo>
                  <a:pt x="240" y="531"/>
                </a:lnTo>
                <a:lnTo>
                  <a:pt x="249" y="513"/>
                </a:lnTo>
                <a:lnTo>
                  <a:pt x="258" y="493"/>
                </a:lnTo>
                <a:lnTo>
                  <a:pt x="267" y="471"/>
                </a:lnTo>
                <a:lnTo>
                  <a:pt x="277" y="448"/>
                </a:lnTo>
                <a:lnTo>
                  <a:pt x="286" y="426"/>
                </a:lnTo>
                <a:lnTo>
                  <a:pt x="295" y="404"/>
                </a:lnTo>
                <a:lnTo>
                  <a:pt x="303" y="383"/>
                </a:lnTo>
                <a:lnTo>
                  <a:pt x="310" y="364"/>
                </a:lnTo>
                <a:lnTo>
                  <a:pt x="317" y="347"/>
                </a:lnTo>
                <a:lnTo>
                  <a:pt x="322" y="334"/>
                </a:lnTo>
                <a:lnTo>
                  <a:pt x="326" y="324"/>
                </a:lnTo>
                <a:lnTo>
                  <a:pt x="328" y="317"/>
                </a:lnTo>
                <a:lnTo>
                  <a:pt x="329" y="311"/>
                </a:lnTo>
                <a:lnTo>
                  <a:pt x="333" y="300"/>
                </a:lnTo>
                <a:lnTo>
                  <a:pt x="337" y="283"/>
                </a:lnTo>
                <a:lnTo>
                  <a:pt x="341" y="263"/>
                </a:lnTo>
                <a:lnTo>
                  <a:pt x="346" y="240"/>
                </a:lnTo>
                <a:lnTo>
                  <a:pt x="348" y="214"/>
                </a:lnTo>
                <a:lnTo>
                  <a:pt x="351" y="187"/>
                </a:lnTo>
                <a:lnTo>
                  <a:pt x="351" y="159"/>
                </a:lnTo>
                <a:lnTo>
                  <a:pt x="348" y="131"/>
                </a:lnTo>
                <a:lnTo>
                  <a:pt x="343" y="104"/>
                </a:lnTo>
                <a:lnTo>
                  <a:pt x="335" y="78"/>
                </a:lnTo>
                <a:lnTo>
                  <a:pt x="322" y="55"/>
                </a:lnTo>
                <a:lnTo>
                  <a:pt x="305" y="35"/>
                </a:lnTo>
                <a:lnTo>
                  <a:pt x="283" y="18"/>
                </a:lnTo>
                <a:lnTo>
                  <a:pt x="255" y="6"/>
                </a:lnTo>
                <a:lnTo>
                  <a:pt x="221" y="0"/>
                </a:lnTo>
                <a:close/>
              </a:path>
            </a:pathLst>
          </a:custGeom>
          <a:noFill/>
          <a:ln w="1588">
            <a:solidFill>
              <a:srgbClr val="000000"/>
            </a:solidFill>
            <a:round/>
            <a:headEnd/>
            <a:tailEnd/>
          </a:ln>
        </p:spPr>
        <p:txBody>
          <a:bodyPr/>
          <a:lstStyle/>
          <a:p>
            <a:endParaRPr lang="zh-CN" altLang="en-US"/>
          </a:p>
        </p:txBody>
      </p:sp>
      <p:sp>
        <p:nvSpPr>
          <p:cNvPr id="40024" name="Freeform 337"/>
          <p:cNvSpPr>
            <a:spLocks/>
          </p:cNvSpPr>
          <p:nvPr/>
        </p:nvSpPr>
        <p:spPr bwMode="auto">
          <a:xfrm>
            <a:off x="7810500" y="2895585"/>
            <a:ext cx="438150" cy="1379790"/>
          </a:xfrm>
          <a:custGeom>
            <a:avLst/>
            <a:gdLst>
              <a:gd name="T0" fmla="*/ 2147483647 w 350"/>
              <a:gd name="T1" fmla="*/ 2147483647 h 895"/>
              <a:gd name="T2" fmla="*/ 2147483647 w 350"/>
              <a:gd name="T3" fmla="*/ 2147483647 h 895"/>
              <a:gd name="T4" fmla="*/ 2147483647 w 350"/>
              <a:gd name="T5" fmla="*/ 2147483647 h 895"/>
              <a:gd name="T6" fmla="*/ 2147483647 w 350"/>
              <a:gd name="T7" fmla="*/ 2147483647 h 895"/>
              <a:gd name="T8" fmla="*/ 2147483647 w 350"/>
              <a:gd name="T9" fmla="*/ 2147483647 h 895"/>
              <a:gd name="T10" fmla="*/ 2147483647 w 350"/>
              <a:gd name="T11" fmla="*/ 2147483647 h 895"/>
              <a:gd name="T12" fmla="*/ 2147483647 w 350"/>
              <a:gd name="T13" fmla="*/ 2147483647 h 895"/>
              <a:gd name="T14" fmla="*/ 2147483647 w 350"/>
              <a:gd name="T15" fmla="*/ 2147483647 h 895"/>
              <a:gd name="T16" fmla="*/ 2147483647 w 350"/>
              <a:gd name="T17" fmla="*/ 2147483647 h 895"/>
              <a:gd name="T18" fmla="*/ 2147483647 w 350"/>
              <a:gd name="T19" fmla="*/ 2147483647 h 895"/>
              <a:gd name="T20" fmla="*/ 0 w 350"/>
              <a:gd name="T21" fmla="*/ 2147483647 h 895"/>
              <a:gd name="T22" fmla="*/ 0 w 350"/>
              <a:gd name="T23" fmla="*/ 2147483647 h 895"/>
              <a:gd name="T24" fmla="*/ 2147483647 w 350"/>
              <a:gd name="T25" fmla="*/ 2147483647 h 895"/>
              <a:gd name="T26" fmla="*/ 2147483647 w 350"/>
              <a:gd name="T27" fmla="*/ 2147483647 h 895"/>
              <a:gd name="T28" fmla="*/ 2147483647 w 350"/>
              <a:gd name="T29" fmla="*/ 2147483647 h 895"/>
              <a:gd name="T30" fmla="*/ 2147483647 w 350"/>
              <a:gd name="T31" fmla="*/ 2147483647 h 895"/>
              <a:gd name="T32" fmla="*/ 2147483647 w 350"/>
              <a:gd name="T33" fmla="*/ 2147483647 h 895"/>
              <a:gd name="T34" fmla="*/ 2147483647 w 350"/>
              <a:gd name="T35" fmla="*/ 2147483647 h 895"/>
              <a:gd name="T36" fmla="*/ 2147483647 w 350"/>
              <a:gd name="T37" fmla="*/ 2147483647 h 895"/>
              <a:gd name="T38" fmla="*/ 2147483647 w 350"/>
              <a:gd name="T39" fmla="*/ 2147483647 h 895"/>
              <a:gd name="T40" fmla="*/ 2147483647 w 350"/>
              <a:gd name="T41" fmla="*/ 2147483647 h 895"/>
              <a:gd name="T42" fmla="*/ 2147483647 w 350"/>
              <a:gd name="T43" fmla="*/ 2147483647 h 895"/>
              <a:gd name="T44" fmla="*/ 2147483647 w 350"/>
              <a:gd name="T45" fmla="*/ 2147483647 h 895"/>
              <a:gd name="T46" fmla="*/ 2147483647 w 350"/>
              <a:gd name="T47" fmla="*/ 2147483647 h 895"/>
              <a:gd name="T48" fmla="*/ 2147483647 w 350"/>
              <a:gd name="T49" fmla="*/ 2147483647 h 895"/>
              <a:gd name="T50" fmla="*/ 2147483647 w 350"/>
              <a:gd name="T51" fmla="*/ 2147483647 h 895"/>
              <a:gd name="T52" fmla="*/ 2147483647 w 350"/>
              <a:gd name="T53" fmla="*/ 2147483647 h 895"/>
              <a:gd name="T54" fmla="*/ 2147483647 w 350"/>
              <a:gd name="T55" fmla="*/ 2147483647 h 895"/>
              <a:gd name="T56" fmla="*/ 2147483647 w 350"/>
              <a:gd name="T57" fmla="*/ 2147483647 h 895"/>
              <a:gd name="T58" fmla="*/ 2147483647 w 350"/>
              <a:gd name="T59" fmla="*/ 2147483647 h 895"/>
              <a:gd name="T60" fmla="*/ 2147483647 w 350"/>
              <a:gd name="T61" fmla="*/ 2147483647 h 895"/>
              <a:gd name="T62" fmla="*/ 2147483647 w 350"/>
              <a:gd name="T63" fmla="*/ 2147483647 h 895"/>
              <a:gd name="T64" fmla="*/ 2147483647 w 350"/>
              <a:gd name="T65" fmla="*/ 2147483647 h 895"/>
              <a:gd name="T66" fmla="*/ 2147483647 w 350"/>
              <a:gd name="T67" fmla="*/ 2147483647 h 895"/>
              <a:gd name="T68" fmla="*/ 2147483647 w 350"/>
              <a:gd name="T69" fmla="*/ 2147483647 h 895"/>
              <a:gd name="T70" fmla="*/ 2147483647 w 350"/>
              <a:gd name="T71" fmla="*/ 2147483647 h 895"/>
              <a:gd name="T72" fmla="*/ 2147483647 w 350"/>
              <a:gd name="T73" fmla="*/ 2147483647 h 895"/>
              <a:gd name="T74" fmla="*/ 2147483647 w 350"/>
              <a:gd name="T75" fmla="*/ 2147483647 h 895"/>
              <a:gd name="T76" fmla="*/ 2147483647 w 350"/>
              <a:gd name="T77" fmla="*/ 2147483647 h 895"/>
              <a:gd name="T78" fmla="*/ 2147483647 w 350"/>
              <a:gd name="T79" fmla="*/ 2147483647 h 895"/>
              <a:gd name="T80" fmla="*/ 2147483647 w 350"/>
              <a:gd name="T81" fmla="*/ 2147483647 h 895"/>
              <a:gd name="T82" fmla="*/ 2147483647 w 350"/>
              <a:gd name="T83" fmla="*/ 2147483647 h 895"/>
              <a:gd name="T84" fmla="*/ 2147483647 w 350"/>
              <a:gd name="T85" fmla="*/ 2147483647 h 895"/>
              <a:gd name="T86" fmla="*/ 2147483647 w 350"/>
              <a:gd name="T87" fmla="*/ 2147483647 h 895"/>
              <a:gd name="T88" fmla="*/ 2147483647 w 350"/>
              <a:gd name="T89" fmla="*/ 2147483647 h 895"/>
              <a:gd name="T90" fmla="*/ 2147483647 w 350"/>
              <a:gd name="T91" fmla="*/ 2147483647 h 895"/>
              <a:gd name="T92" fmla="*/ 2147483647 w 350"/>
              <a:gd name="T93" fmla="*/ 2147483647 h 895"/>
              <a:gd name="T94" fmla="*/ 2147483647 w 350"/>
              <a:gd name="T95" fmla="*/ 2147483647 h 895"/>
              <a:gd name="T96" fmla="*/ 2147483647 w 350"/>
              <a:gd name="T97" fmla="*/ 2147483647 h 8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895"/>
              <a:gd name="T149" fmla="*/ 350 w 350"/>
              <a:gd name="T150" fmla="*/ 895 h 8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895">
                <a:moveTo>
                  <a:pt x="220" y="0"/>
                </a:moveTo>
                <a:lnTo>
                  <a:pt x="220" y="0"/>
                </a:lnTo>
                <a:lnTo>
                  <a:pt x="203" y="2"/>
                </a:lnTo>
                <a:lnTo>
                  <a:pt x="186" y="7"/>
                </a:lnTo>
                <a:lnTo>
                  <a:pt x="171" y="14"/>
                </a:lnTo>
                <a:lnTo>
                  <a:pt x="156" y="24"/>
                </a:lnTo>
                <a:lnTo>
                  <a:pt x="143" y="36"/>
                </a:lnTo>
                <a:lnTo>
                  <a:pt x="129" y="50"/>
                </a:lnTo>
                <a:lnTo>
                  <a:pt x="117" y="65"/>
                </a:lnTo>
                <a:lnTo>
                  <a:pt x="106" y="82"/>
                </a:lnTo>
                <a:lnTo>
                  <a:pt x="95" y="100"/>
                </a:lnTo>
                <a:lnTo>
                  <a:pt x="86" y="120"/>
                </a:lnTo>
                <a:lnTo>
                  <a:pt x="76" y="141"/>
                </a:lnTo>
                <a:lnTo>
                  <a:pt x="68" y="164"/>
                </a:lnTo>
                <a:lnTo>
                  <a:pt x="60" y="187"/>
                </a:lnTo>
                <a:lnTo>
                  <a:pt x="53" y="210"/>
                </a:lnTo>
                <a:lnTo>
                  <a:pt x="46" y="235"/>
                </a:lnTo>
                <a:lnTo>
                  <a:pt x="40" y="259"/>
                </a:lnTo>
                <a:lnTo>
                  <a:pt x="35" y="285"/>
                </a:lnTo>
                <a:lnTo>
                  <a:pt x="30" y="310"/>
                </a:lnTo>
                <a:lnTo>
                  <a:pt x="26" y="335"/>
                </a:lnTo>
                <a:lnTo>
                  <a:pt x="22" y="361"/>
                </a:lnTo>
                <a:lnTo>
                  <a:pt x="18" y="385"/>
                </a:lnTo>
                <a:lnTo>
                  <a:pt x="15" y="410"/>
                </a:lnTo>
                <a:lnTo>
                  <a:pt x="12" y="434"/>
                </a:lnTo>
                <a:lnTo>
                  <a:pt x="10" y="458"/>
                </a:lnTo>
                <a:lnTo>
                  <a:pt x="7" y="480"/>
                </a:lnTo>
                <a:lnTo>
                  <a:pt x="5" y="502"/>
                </a:lnTo>
                <a:lnTo>
                  <a:pt x="4" y="522"/>
                </a:lnTo>
                <a:lnTo>
                  <a:pt x="3" y="542"/>
                </a:lnTo>
                <a:lnTo>
                  <a:pt x="2" y="559"/>
                </a:lnTo>
                <a:lnTo>
                  <a:pt x="1" y="576"/>
                </a:lnTo>
                <a:lnTo>
                  <a:pt x="0" y="590"/>
                </a:lnTo>
                <a:lnTo>
                  <a:pt x="0" y="603"/>
                </a:lnTo>
                <a:lnTo>
                  <a:pt x="0" y="615"/>
                </a:lnTo>
                <a:lnTo>
                  <a:pt x="0" y="627"/>
                </a:lnTo>
                <a:lnTo>
                  <a:pt x="0" y="638"/>
                </a:lnTo>
                <a:lnTo>
                  <a:pt x="1" y="649"/>
                </a:lnTo>
                <a:lnTo>
                  <a:pt x="3" y="660"/>
                </a:lnTo>
                <a:lnTo>
                  <a:pt x="5" y="669"/>
                </a:lnTo>
                <a:lnTo>
                  <a:pt x="7" y="680"/>
                </a:lnTo>
                <a:lnTo>
                  <a:pt x="8" y="689"/>
                </a:lnTo>
                <a:lnTo>
                  <a:pt x="11" y="698"/>
                </a:lnTo>
                <a:lnTo>
                  <a:pt x="12" y="707"/>
                </a:lnTo>
                <a:lnTo>
                  <a:pt x="14" y="715"/>
                </a:lnTo>
                <a:lnTo>
                  <a:pt x="15" y="724"/>
                </a:lnTo>
                <a:lnTo>
                  <a:pt x="16" y="732"/>
                </a:lnTo>
                <a:lnTo>
                  <a:pt x="17" y="739"/>
                </a:lnTo>
                <a:lnTo>
                  <a:pt x="18" y="746"/>
                </a:lnTo>
                <a:lnTo>
                  <a:pt x="17" y="753"/>
                </a:lnTo>
                <a:lnTo>
                  <a:pt x="16" y="760"/>
                </a:lnTo>
                <a:lnTo>
                  <a:pt x="16" y="769"/>
                </a:lnTo>
                <a:lnTo>
                  <a:pt x="16" y="779"/>
                </a:lnTo>
                <a:lnTo>
                  <a:pt x="16" y="790"/>
                </a:lnTo>
                <a:lnTo>
                  <a:pt x="16" y="801"/>
                </a:lnTo>
                <a:lnTo>
                  <a:pt x="16" y="813"/>
                </a:lnTo>
                <a:lnTo>
                  <a:pt x="17" y="825"/>
                </a:lnTo>
                <a:lnTo>
                  <a:pt x="17" y="837"/>
                </a:lnTo>
                <a:lnTo>
                  <a:pt x="18" y="848"/>
                </a:lnTo>
                <a:lnTo>
                  <a:pt x="18" y="859"/>
                </a:lnTo>
                <a:lnTo>
                  <a:pt x="19" y="869"/>
                </a:lnTo>
                <a:lnTo>
                  <a:pt x="19" y="877"/>
                </a:lnTo>
                <a:lnTo>
                  <a:pt x="20" y="885"/>
                </a:lnTo>
                <a:lnTo>
                  <a:pt x="20" y="890"/>
                </a:lnTo>
                <a:lnTo>
                  <a:pt x="20" y="893"/>
                </a:lnTo>
                <a:lnTo>
                  <a:pt x="20" y="895"/>
                </a:lnTo>
                <a:lnTo>
                  <a:pt x="22" y="895"/>
                </a:lnTo>
                <a:lnTo>
                  <a:pt x="27" y="894"/>
                </a:lnTo>
                <a:lnTo>
                  <a:pt x="34" y="893"/>
                </a:lnTo>
                <a:lnTo>
                  <a:pt x="44" y="892"/>
                </a:lnTo>
                <a:lnTo>
                  <a:pt x="56" y="890"/>
                </a:lnTo>
                <a:lnTo>
                  <a:pt x="70" y="888"/>
                </a:lnTo>
                <a:lnTo>
                  <a:pt x="84" y="885"/>
                </a:lnTo>
                <a:lnTo>
                  <a:pt x="100" y="881"/>
                </a:lnTo>
                <a:lnTo>
                  <a:pt x="116" y="877"/>
                </a:lnTo>
                <a:lnTo>
                  <a:pt x="132" y="873"/>
                </a:lnTo>
                <a:lnTo>
                  <a:pt x="148" y="867"/>
                </a:lnTo>
                <a:lnTo>
                  <a:pt x="164" y="860"/>
                </a:lnTo>
                <a:lnTo>
                  <a:pt x="178" y="853"/>
                </a:lnTo>
                <a:lnTo>
                  <a:pt x="191" y="844"/>
                </a:lnTo>
                <a:lnTo>
                  <a:pt x="202" y="835"/>
                </a:lnTo>
                <a:lnTo>
                  <a:pt x="212" y="824"/>
                </a:lnTo>
                <a:lnTo>
                  <a:pt x="226" y="804"/>
                </a:lnTo>
                <a:lnTo>
                  <a:pt x="238" y="787"/>
                </a:lnTo>
                <a:lnTo>
                  <a:pt x="247" y="776"/>
                </a:lnTo>
                <a:lnTo>
                  <a:pt x="254" y="767"/>
                </a:lnTo>
                <a:lnTo>
                  <a:pt x="259" y="762"/>
                </a:lnTo>
                <a:lnTo>
                  <a:pt x="262"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6" y="624"/>
                </a:lnTo>
                <a:lnTo>
                  <a:pt x="187" y="616"/>
                </a:lnTo>
                <a:lnTo>
                  <a:pt x="189" y="609"/>
                </a:lnTo>
                <a:lnTo>
                  <a:pt x="191" y="602"/>
                </a:lnTo>
                <a:lnTo>
                  <a:pt x="193" y="596"/>
                </a:lnTo>
                <a:lnTo>
                  <a:pt x="196" y="590"/>
                </a:lnTo>
                <a:lnTo>
                  <a:pt x="199" y="585"/>
                </a:lnTo>
                <a:lnTo>
                  <a:pt x="202" y="581"/>
                </a:lnTo>
                <a:lnTo>
                  <a:pt x="207" y="577"/>
                </a:lnTo>
                <a:lnTo>
                  <a:pt x="212" y="574"/>
                </a:lnTo>
                <a:lnTo>
                  <a:pt x="217" y="569"/>
                </a:lnTo>
                <a:lnTo>
                  <a:pt x="224" y="560"/>
                </a:lnTo>
                <a:lnTo>
                  <a:pt x="231" y="547"/>
                </a:lnTo>
                <a:lnTo>
                  <a:pt x="239" y="531"/>
                </a:lnTo>
                <a:lnTo>
                  <a:pt x="249" y="513"/>
                </a:lnTo>
                <a:lnTo>
                  <a:pt x="258" y="493"/>
                </a:lnTo>
                <a:lnTo>
                  <a:pt x="267" y="471"/>
                </a:lnTo>
                <a:lnTo>
                  <a:pt x="277" y="448"/>
                </a:lnTo>
                <a:lnTo>
                  <a:pt x="286" y="426"/>
                </a:lnTo>
                <a:lnTo>
                  <a:pt x="295" y="404"/>
                </a:lnTo>
                <a:lnTo>
                  <a:pt x="303" y="383"/>
                </a:lnTo>
                <a:lnTo>
                  <a:pt x="310" y="364"/>
                </a:lnTo>
                <a:lnTo>
                  <a:pt x="316" y="347"/>
                </a:lnTo>
                <a:lnTo>
                  <a:pt x="322" y="334"/>
                </a:lnTo>
                <a:lnTo>
                  <a:pt x="326" y="324"/>
                </a:lnTo>
                <a:lnTo>
                  <a:pt x="327" y="317"/>
                </a:lnTo>
                <a:lnTo>
                  <a:pt x="329" y="311"/>
                </a:lnTo>
                <a:lnTo>
                  <a:pt x="333" y="300"/>
                </a:lnTo>
                <a:lnTo>
                  <a:pt x="337" y="283"/>
                </a:lnTo>
                <a:lnTo>
                  <a:pt x="341" y="263"/>
                </a:lnTo>
                <a:lnTo>
                  <a:pt x="345" y="240"/>
                </a:lnTo>
                <a:lnTo>
                  <a:pt x="348" y="214"/>
                </a:lnTo>
                <a:lnTo>
                  <a:pt x="350" y="187"/>
                </a:lnTo>
                <a:lnTo>
                  <a:pt x="350" y="159"/>
                </a:lnTo>
                <a:lnTo>
                  <a:pt x="348" y="131"/>
                </a:lnTo>
                <a:lnTo>
                  <a:pt x="343" y="104"/>
                </a:lnTo>
                <a:lnTo>
                  <a:pt x="334" y="78"/>
                </a:lnTo>
                <a:lnTo>
                  <a:pt x="322" y="55"/>
                </a:lnTo>
                <a:lnTo>
                  <a:pt x="304" y="35"/>
                </a:lnTo>
                <a:lnTo>
                  <a:pt x="283" y="18"/>
                </a:lnTo>
                <a:lnTo>
                  <a:pt x="254" y="6"/>
                </a:lnTo>
                <a:lnTo>
                  <a:pt x="220" y="0"/>
                </a:lnTo>
                <a:close/>
              </a:path>
            </a:pathLst>
          </a:custGeom>
          <a:noFill/>
          <a:ln w="1588">
            <a:solidFill>
              <a:srgbClr val="000000"/>
            </a:solidFill>
            <a:round/>
            <a:headEnd/>
            <a:tailEnd/>
          </a:ln>
        </p:spPr>
        <p:txBody>
          <a:bodyPr/>
          <a:lstStyle/>
          <a:p>
            <a:endParaRPr lang="zh-CN" altLang="en-US"/>
          </a:p>
        </p:txBody>
      </p:sp>
      <p:sp>
        <p:nvSpPr>
          <p:cNvPr id="40025" name="Freeform 338"/>
          <p:cNvSpPr>
            <a:spLocks/>
          </p:cNvSpPr>
          <p:nvPr/>
        </p:nvSpPr>
        <p:spPr bwMode="auto">
          <a:xfrm>
            <a:off x="39322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0 w 339"/>
              <a:gd name="T15" fmla="*/ 2147483647 h 173"/>
              <a:gd name="T16" fmla="*/ 2147483647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2147483647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9"/>
              <a:gd name="T109" fmla="*/ 0 h 173"/>
              <a:gd name="T110" fmla="*/ 339 w 339"/>
              <a:gd name="T111" fmla="*/ 173 h 1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9" h="173">
                <a:moveTo>
                  <a:pt x="57" y="39"/>
                </a:moveTo>
                <a:lnTo>
                  <a:pt x="57" y="41"/>
                </a:lnTo>
                <a:lnTo>
                  <a:pt x="54" y="44"/>
                </a:lnTo>
                <a:lnTo>
                  <a:pt x="52" y="49"/>
                </a:lnTo>
                <a:lnTo>
                  <a:pt x="47" y="56"/>
                </a:lnTo>
                <a:lnTo>
                  <a:pt x="43" y="64"/>
                </a:lnTo>
                <a:lnTo>
                  <a:pt x="38" y="73"/>
                </a:lnTo>
                <a:lnTo>
                  <a:pt x="33" y="82"/>
                </a:lnTo>
                <a:lnTo>
                  <a:pt x="27" y="92"/>
                </a:lnTo>
                <a:lnTo>
                  <a:pt x="22" y="103"/>
                </a:lnTo>
                <a:lnTo>
                  <a:pt x="16" y="113"/>
                </a:lnTo>
                <a:lnTo>
                  <a:pt x="11" y="122"/>
                </a:lnTo>
                <a:lnTo>
                  <a:pt x="7" y="132"/>
                </a:lnTo>
                <a:lnTo>
                  <a:pt x="4" y="140"/>
                </a:lnTo>
                <a:lnTo>
                  <a:pt x="1" y="147"/>
                </a:lnTo>
                <a:lnTo>
                  <a:pt x="0" y="152"/>
                </a:lnTo>
                <a:lnTo>
                  <a:pt x="0" y="155"/>
                </a:lnTo>
                <a:lnTo>
                  <a:pt x="3" y="160"/>
                </a:lnTo>
                <a:lnTo>
                  <a:pt x="8" y="164"/>
                </a:lnTo>
                <a:lnTo>
                  <a:pt x="15" y="167"/>
                </a:lnTo>
                <a:lnTo>
                  <a:pt x="24" y="169"/>
                </a:lnTo>
                <a:lnTo>
                  <a:pt x="35" y="171"/>
                </a:lnTo>
                <a:lnTo>
                  <a:pt x="48" y="172"/>
                </a:lnTo>
                <a:lnTo>
                  <a:pt x="63" y="173"/>
                </a:lnTo>
                <a:lnTo>
                  <a:pt x="80" y="173"/>
                </a:lnTo>
                <a:lnTo>
                  <a:pt x="91" y="173"/>
                </a:lnTo>
                <a:lnTo>
                  <a:pt x="104" y="173"/>
                </a:lnTo>
                <a:lnTo>
                  <a:pt x="119" y="173"/>
                </a:lnTo>
                <a:lnTo>
                  <a:pt x="136" y="173"/>
                </a:lnTo>
                <a:lnTo>
                  <a:pt x="153" y="173"/>
                </a:lnTo>
                <a:lnTo>
                  <a:pt x="172" y="172"/>
                </a:lnTo>
                <a:lnTo>
                  <a:pt x="191" y="171"/>
                </a:lnTo>
                <a:lnTo>
                  <a:pt x="211" y="170"/>
                </a:lnTo>
                <a:lnTo>
                  <a:pt x="230" y="169"/>
                </a:lnTo>
                <a:lnTo>
                  <a:pt x="248" y="167"/>
                </a:lnTo>
                <a:lnTo>
                  <a:pt x="265" y="166"/>
                </a:lnTo>
                <a:lnTo>
                  <a:pt x="281" y="163"/>
                </a:lnTo>
                <a:lnTo>
                  <a:pt x="295" y="161"/>
                </a:lnTo>
                <a:lnTo>
                  <a:pt x="307" y="158"/>
                </a:lnTo>
                <a:lnTo>
                  <a:pt x="315" y="155"/>
                </a:lnTo>
                <a:lnTo>
                  <a:pt x="321" y="151"/>
                </a:lnTo>
                <a:lnTo>
                  <a:pt x="325" y="145"/>
                </a:lnTo>
                <a:lnTo>
                  <a:pt x="328" y="138"/>
                </a:lnTo>
                <a:lnTo>
                  <a:pt x="331" y="128"/>
                </a:lnTo>
                <a:lnTo>
                  <a:pt x="333" y="118"/>
                </a:lnTo>
                <a:lnTo>
                  <a:pt x="335" y="106"/>
                </a:lnTo>
                <a:lnTo>
                  <a:pt x="337"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3" y="4"/>
                </a:lnTo>
                <a:lnTo>
                  <a:pt x="326" y="8"/>
                </a:lnTo>
                <a:lnTo>
                  <a:pt x="315" y="14"/>
                </a:lnTo>
                <a:lnTo>
                  <a:pt x="303" y="20"/>
                </a:lnTo>
                <a:lnTo>
                  <a:pt x="288" y="26"/>
                </a:lnTo>
                <a:lnTo>
                  <a:pt x="272" y="33"/>
                </a:lnTo>
                <a:lnTo>
                  <a:pt x="253" y="39"/>
                </a:lnTo>
                <a:lnTo>
                  <a:pt x="232" y="45"/>
                </a:lnTo>
                <a:lnTo>
                  <a:pt x="210" y="50"/>
                </a:lnTo>
                <a:lnTo>
                  <a:pt x="187" y="54"/>
                </a:lnTo>
                <a:lnTo>
                  <a:pt x="163" y="56"/>
                </a:lnTo>
                <a:lnTo>
                  <a:pt x="137" y="56"/>
                </a:lnTo>
                <a:lnTo>
                  <a:pt x="111" y="53"/>
                </a:lnTo>
                <a:lnTo>
                  <a:pt x="84" y="48"/>
                </a:lnTo>
                <a:lnTo>
                  <a:pt x="57" y="39"/>
                </a:lnTo>
                <a:close/>
              </a:path>
            </a:pathLst>
          </a:custGeom>
          <a:solidFill>
            <a:srgbClr val="336699"/>
          </a:solidFill>
          <a:ln w="9525">
            <a:noFill/>
            <a:round/>
            <a:headEnd/>
            <a:tailEnd/>
          </a:ln>
        </p:spPr>
        <p:txBody>
          <a:bodyPr/>
          <a:lstStyle/>
          <a:p>
            <a:endParaRPr lang="zh-CN" altLang="en-US"/>
          </a:p>
        </p:txBody>
      </p:sp>
      <p:sp>
        <p:nvSpPr>
          <p:cNvPr id="40026" name="Freeform 339"/>
          <p:cNvSpPr>
            <a:spLocks/>
          </p:cNvSpPr>
          <p:nvPr/>
        </p:nvSpPr>
        <p:spPr bwMode="auto">
          <a:xfrm>
            <a:off x="79454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0 w 339"/>
              <a:gd name="T15" fmla="*/ 2147483647 h 173"/>
              <a:gd name="T16" fmla="*/ 2147483647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2147483647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9"/>
              <a:gd name="T109" fmla="*/ 0 h 173"/>
              <a:gd name="T110" fmla="*/ 339 w 339"/>
              <a:gd name="T111" fmla="*/ 173 h 1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9" h="173">
                <a:moveTo>
                  <a:pt x="57" y="39"/>
                </a:moveTo>
                <a:lnTo>
                  <a:pt x="56" y="41"/>
                </a:lnTo>
                <a:lnTo>
                  <a:pt x="54" y="44"/>
                </a:lnTo>
                <a:lnTo>
                  <a:pt x="51" y="49"/>
                </a:lnTo>
                <a:lnTo>
                  <a:pt x="47" y="56"/>
                </a:lnTo>
                <a:lnTo>
                  <a:pt x="43" y="64"/>
                </a:lnTo>
                <a:lnTo>
                  <a:pt x="38" y="73"/>
                </a:lnTo>
                <a:lnTo>
                  <a:pt x="32" y="82"/>
                </a:lnTo>
                <a:lnTo>
                  <a:pt x="27" y="92"/>
                </a:lnTo>
                <a:lnTo>
                  <a:pt x="21" y="103"/>
                </a:lnTo>
                <a:lnTo>
                  <a:pt x="16" y="113"/>
                </a:lnTo>
                <a:lnTo>
                  <a:pt x="11" y="122"/>
                </a:lnTo>
                <a:lnTo>
                  <a:pt x="7" y="132"/>
                </a:lnTo>
                <a:lnTo>
                  <a:pt x="3" y="140"/>
                </a:lnTo>
                <a:lnTo>
                  <a:pt x="1" y="147"/>
                </a:lnTo>
                <a:lnTo>
                  <a:pt x="0" y="152"/>
                </a:lnTo>
                <a:lnTo>
                  <a:pt x="0" y="155"/>
                </a:lnTo>
                <a:lnTo>
                  <a:pt x="3" y="160"/>
                </a:lnTo>
                <a:lnTo>
                  <a:pt x="7" y="164"/>
                </a:lnTo>
                <a:lnTo>
                  <a:pt x="14" y="167"/>
                </a:lnTo>
                <a:lnTo>
                  <a:pt x="24" y="169"/>
                </a:lnTo>
                <a:lnTo>
                  <a:pt x="35" y="171"/>
                </a:lnTo>
                <a:lnTo>
                  <a:pt x="48" y="172"/>
                </a:lnTo>
                <a:lnTo>
                  <a:pt x="63" y="173"/>
                </a:lnTo>
                <a:lnTo>
                  <a:pt x="80" y="173"/>
                </a:lnTo>
                <a:lnTo>
                  <a:pt x="90" y="173"/>
                </a:lnTo>
                <a:lnTo>
                  <a:pt x="104" y="173"/>
                </a:lnTo>
                <a:lnTo>
                  <a:pt x="119" y="173"/>
                </a:lnTo>
                <a:lnTo>
                  <a:pt x="135" y="173"/>
                </a:lnTo>
                <a:lnTo>
                  <a:pt x="153" y="173"/>
                </a:lnTo>
                <a:lnTo>
                  <a:pt x="172" y="172"/>
                </a:lnTo>
                <a:lnTo>
                  <a:pt x="191" y="171"/>
                </a:lnTo>
                <a:lnTo>
                  <a:pt x="211" y="170"/>
                </a:lnTo>
                <a:lnTo>
                  <a:pt x="230" y="169"/>
                </a:lnTo>
                <a:lnTo>
                  <a:pt x="248" y="167"/>
                </a:lnTo>
                <a:lnTo>
                  <a:pt x="265" y="166"/>
                </a:lnTo>
                <a:lnTo>
                  <a:pt x="281" y="163"/>
                </a:lnTo>
                <a:lnTo>
                  <a:pt x="295" y="161"/>
                </a:lnTo>
                <a:lnTo>
                  <a:pt x="306" y="158"/>
                </a:lnTo>
                <a:lnTo>
                  <a:pt x="315" y="155"/>
                </a:lnTo>
                <a:lnTo>
                  <a:pt x="321" y="151"/>
                </a:lnTo>
                <a:lnTo>
                  <a:pt x="325" y="145"/>
                </a:lnTo>
                <a:lnTo>
                  <a:pt x="328" y="138"/>
                </a:lnTo>
                <a:lnTo>
                  <a:pt x="331" y="128"/>
                </a:lnTo>
                <a:lnTo>
                  <a:pt x="333" y="118"/>
                </a:lnTo>
                <a:lnTo>
                  <a:pt x="335" y="106"/>
                </a:lnTo>
                <a:lnTo>
                  <a:pt x="336"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2" y="4"/>
                </a:lnTo>
                <a:lnTo>
                  <a:pt x="325" y="8"/>
                </a:lnTo>
                <a:lnTo>
                  <a:pt x="315" y="14"/>
                </a:lnTo>
                <a:lnTo>
                  <a:pt x="303" y="20"/>
                </a:lnTo>
                <a:lnTo>
                  <a:pt x="288" y="26"/>
                </a:lnTo>
                <a:lnTo>
                  <a:pt x="271" y="33"/>
                </a:lnTo>
                <a:lnTo>
                  <a:pt x="253" y="39"/>
                </a:lnTo>
                <a:lnTo>
                  <a:pt x="232" y="45"/>
                </a:lnTo>
                <a:lnTo>
                  <a:pt x="210" y="50"/>
                </a:lnTo>
                <a:lnTo>
                  <a:pt x="187" y="54"/>
                </a:lnTo>
                <a:lnTo>
                  <a:pt x="163" y="56"/>
                </a:lnTo>
                <a:lnTo>
                  <a:pt x="137" y="56"/>
                </a:lnTo>
                <a:lnTo>
                  <a:pt x="111" y="53"/>
                </a:lnTo>
                <a:lnTo>
                  <a:pt x="84" y="48"/>
                </a:lnTo>
                <a:lnTo>
                  <a:pt x="57" y="39"/>
                </a:lnTo>
                <a:close/>
              </a:path>
            </a:pathLst>
          </a:custGeom>
          <a:solidFill>
            <a:srgbClr val="336699"/>
          </a:solidFill>
          <a:ln w="9525">
            <a:noFill/>
            <a:round/>
            <a:headEnd/>
            <a:tailEnd/>
          </a:ln>
        </p:spPr>
        <p:txBody>
          <a:bodyPr/>
          <a:lstStyle/>
          <a:p>
            <a:endParaRPr lang="zh-CN" altLang="en-US"/>
          </a:p>
        </p:txBody>
      </p:sp>
      <p:sp>
        <p:nvSpPr>
          <p:cNvPr id="40027" name="Freeform 340"/>
          <p:cNvSpPr>
            <a:spLocks/>
          </p:cNvSpPr>
          <p:nvPr/>
        </p:nvSpPr>
        <p:spPr bwMode="auto">
          <a:xfrm>
            <a:off x="39322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2147483647 w 339"/>
              <a:gd name="T15" fmla="*/ 2147483647 h 173"/>
              <a:gd name="T16" fmla="*/ 0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0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2147483647 w 339"/>
              <a:gd name="T73" fmla="*/ 2147483647 h 173"/>
              <a:gd name="T74" fmla="*/ 2147483647 w 339"/>
              <a:gd name="T75" fmla="*/ 2147483647 h 173"/>
              <a:gd name="T76" fmla="*/ 2147483647 w 339"/>
              <a:gd name="T77" fmla="*/ 2147483647 h 1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9"/>
              <a:gd name="T118" fmla="*/ 0 h 173"/>
              <a:gd name="T119" fmla="*/ 339 w 339"/>
              <a:gd name="T120" fmla="*/ 173 h 1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9" h="173">
                <a:moveTo>
                  <a:pt x="57" y="39"/>
                </a:moveTo>
                <a:lnTo>
                  <a:pt x="57" y="39"/>
                </a:lnTo>
                <a:lnTo>
                  <a:pt x="57" y="41"/>
                </a:lnTo>
                <a:lnTo>
                  <a:pt x="54" y="44"/>
                </a:lnTo>
                <a:lnTo>
                  <a:pt x="52" y="49"/>
                </a:lnTo>
                <a:lnTo>
                  <a:pt x="47" y="56"/>
                </a:lnTo>
                <a:lnTo>
                  <a:pt x="43" y="64"/>
                </a:lnTo>
                <a:lnTo>
                  <a:pt x="38" y="73"/>
                </a:lnTo>
                <a:lnTo>
                  <a:pt x="33" y="82"/>
                </a:lnTo>
                <a:lnTo>
                  <a:pt x="27" y="92"/>
                </a:lnTo>
                <a:lnTo>
                  <a:pt x="22" y="103"/>
                </a:lnTo>
                <a:lnTo>
                  <a:pt x="16" y="113"/>
                </a:lnTo>
                <a:lnTo>
                  <a:pt x="11" y="122"/>
                </a:lnTo>
                <a:lnTo>
                  <a:pt x="7" y="132"/>
                </a:lnTo>
                <a:lnTo>
                  <a:pt x="4" y="140"/>
                </a:lnTo>
                <a:lnTo>
                  <a:pt x="1" y="147"/>
                </a:lnTo>
                <a:lnTo>
                  <a:pt x="0" y="152"/>
                </a:lnTo>
                <a:lnTo>
                  <a:pt x="0" y="155"/>
                </a:lnTo>
                <a:lnTo>
                  <a:pt x="3" y="160"/>
                </a:lnTo>
                <a:lnTo>
                  <a:pt x="8" y="164"/>
                </a:lnTo>
                <a:lnTo>
                  <a:pt x="15" y="167"/>
                </a:lnTo>
                <a:lnTo>
                  <a:pt x="24" y="169"/>
                </a:lnTo>
                <a:lnTo>
                  <a:pt x="35" y="171"/>
                </a:lnTo>
                <a:lnTo>
                  <a:pt x="48" y="172"/>
                </a:lnTo>
                <a:lnTo>
                  <a:pt x="63" y="173"/>
                </a:lnTo>
                <a:lnTo>
                  <a:pt x="80" y="173"/>
                </a:lnTo>
                <a:lnTo>
                  <a:pt x="91" y="173"/>
                </a:lnTo>
                <a:lnTo>
                  <a:pt x="104" y="173"/>
                </a:lnTo>
                <a:lnTo>
                  <a:pt x="119" y="173"/>
                </a:lnTo>
                <a:lnTo>
                  <a:pt x="136" y="173"/>
                </a:lnTo>
                <a:lnTo>
                  <a:pt x="153" y="173"/>
                </a:lnTo>
                <a:lnTo>
                  <a:pt x="172" y="172"/>
                </a:lnTo>
                <a:lnTo>
                  <a:pt x="191" y="171"/>
                </a:lnTo>
                <a:lnTo>
                  <a:pt x="211" y="170"/>
                </a:lnTo>
                <a:lnTo>
                  <a:pt x="230" y="169"/>
                </a:lnTo>
                <a:lnTo>
                  <a:pt x="248" y="167"/>
                </a:lnTo>
                <a:lnTo>
                  <a:pt x="265" y="166"/>
                </a:lnTo>
                <a:lnTo>
                  <a:pt x="281" y="163"/>
                </a:lnTo>
                <a:lnTo>
                  <a:pt x="295" y="161"/>
                </a:lnTo>
                <a:lnTo>
                  <a:pt x="307" y="158"/>
                </a:lnTo>
                <a:lnTo>
                  <a:pt x="315" y="155"/>
                </a:lnTo>
                <a:lnTo>
                  <a:pt x="321" y="151"/>
                </a:lnTo>
                <a:lnTo>
                  <a:pt x="325" y="145"/>
                </a:lnTo>
                <a:lnTo>
                  <a:pt x="328" y="138"/>
                </a:lnTo>
                <a:lnTo>
                  <a:pt x="331" y="128"/>
                </a:lnTo>
                <a:lnTo>
                  <a:pt x="333" y="118"/>
                </a:lnTo>
                <a:lnTo>
                  <a:pt x="335" y="106"/>
                </a:lnTo>
                <a:lnTo>
                  <a:pt x="337"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3" y="4"/>
                </a:lnTo>
                <a:lnTo>
                  <a:pt x="326" y="8"/>
                </a:lnTo>
                <a:lnTo>
                  <a:pt x="315" y="14"/>
                </a:lnTo>
                <a:lnTo>
                  <a:pt x="303" y="20"/>
                </a:lnTo>
                <a:lnTo>
                  <a:pt x="288" y="26"/>
                </a:lnTo>
                <a:lnTo>
                  <a:pt x="272" y="33"/>
                </a:lnTo>
                <a:lnTo>
                  <a:pt x="253" y="39"/>
                </a:lnTo>
                <a:lnTo>
                  <a:pt x="232" y="45"/>
                </a:lnTo>
                <a:lnTo>
                  <a:pt x="210" y="50"/>
                </a:lnTo>
                <a:lnTo>
                  <a:pt x="187" y="54"/>
                </a:lnTo>
                <a:lnTo>
                  <a:pt x="163" y="56"/>
                </a:lnTo>
                <a:lnTo>
                  <a:pt x="137" y="56"/>
                </a:lnTo>
                <a:lnTo>
                  <a:pt x="111" y="53"/>
                </a:lnTo>
                <a:lnTo>
                  <a:pt x="84" y="48"/>
                </a:lnTo>
                <a:lnTo>
                  <a:pt x="57" y="39"/>
                </a:lnTo>
                <a:close/>
              </a:path>
            </a:pathLst>
          </a:custGeom>
          <a:noFill/>
          <a:ln w="1588">
            <a:solidFill>
              <a:srgbClr val="000000"/>
            </a:solidFill>
            <a:round/>
            <a:headEnd/>
            <a:tailEnd/>
          </a:ln>
        </p:spPr>
        <p:txBody>
          <a:bodyPr/>
          <a:lstStyle/>
          <a:p>
            <a:endParaRPr lang="zh-CN" altLang="en-US"/>
          </a:p>
        </p:txBody>
      </p:sp>
      <p:sp>
        <p:nvSpPr>
          <p:cNvPr id="40028" name="Freeform 341"/>
          <p:cNvSpPr>
            <a:spLocks/>
          </p:cNvSpPr>
          <p:nvPr/>
        </p:nvSpPr>
        <p:spPr bwMode="auto">
          <a:xfrm>
            <a:off x="79454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2147483647 w 339"/>
              <a:gd name="T15" fmla="*/ 2147483647 h 173"/>
              <a:gd name="T16" fmla="*/ 0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0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2147483647 w 339"/>
              <a:gd name="T73" fmla="*/ 2147483647 h 173"/>
              <a:gd name="T74" fmla="*/ 2147483647 w 339"/>
              <a:gd name="T75" fmla="*/ 2147483647 h 173"/>
              <a:gd name="T76" fmla="*/ 2147483647 w 339"/>
              <a:gd name="T77" fmla="*/ 2147483647 h 1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9"/>
              <a:gd name="T118" fmla="*/ 0 h 173"/>
              <a:gd name="T119" fmla="*/ 339 w 339"/>
              <a:gd name="T120" fmla="*/ 173 h 1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9" h="173">
                <a:moveTo>
                  <a:pt x="57" y="39"/>
                </a:moveTo>
                <a:lnTo>
                  <a:pt x="57" y="39"/>
                </a:lnTo>
                <a:lnTo>
                  <a:pt x="56" y="41"/>
                </a:lnTo>
                <a:lnTo>
                  <a:pt x="54" y="44"/>
                </a:lnTo>
                <a:lnTo>
                  <a:pt x="51" y="49"/>
                </a:lnTo>
                <a:lnTo>
                  <a:pt x="47" y="56"/>
                </a:lnTo>
                <a:lnTo>
                  <a:pt x="43" y="64"/>
                </a:lnTo>
                <a:lnTo>
                  <a:pt x="38" y="73"/>
                </a:lnTo>
                <a:lnTo>
                  <a:pt x="32" y="82"/>
                </a:lnTo>
                <a:lnTo>
                  <a:pt x="27" y="92"/>
                </a:lnTo>
                <a:lnTo>
                  <a:pt x="21" y="103"/>
                </a:lnTo>
                <a:lnTo>
                  <a:pt x="16" y="113"/>
                </a:lnTo>
                <a:lnTo>
                  <a:pt x="11" y="122"/>
                </a:lnTo>
                <a:lnTo>
                  <a:pt x="7" y="132"/>
                </a:lnTo>
                <a:lnTo>
                  <a:pt x="3" y="140"/>
                </a:lnTo>
                <a:lnTo>
                  <a:pt x="1" y="147"/>
                </a:lnTo>
                <a:lnTo>
                  <a:pt x="0" y="152"/>
                </a:lnTo>
                <a:lnTo>
                  <a:pt x="0" y="155"/>
                </a:lnTo>
                <a:lnTo>
                  <a:pt x="3" y="160"/>
                </a:lnTo>
                <a:lnTo>
                  <a:pt x="7" y="164"/>
                </a:lnTo>
                <a:lnTo>
                  <a:pt x="14" y="167"/>
                </a:lnTo>
                <a:lnTo>
                  <a:pt x="24" y="169"/>
                </a:lnTo>
                <a:lnTo>
                  <a:pt x="35" y="171"/>
                </a:lnTo>
                <a:lnTo>
                  <a:pt x="48" y="172"/>
                </a:lnTo>
                <a:lnTo>
                  <a:pt x="63" y="173"/>
                </a:lnTo>
                <a:lnTo>
                  <a:pt x="80" y="173"/>
                </a:lnTo>
                <a:lnTo>
                  <a:pt x="90" y="173"/>
                </a:lnTo>
                <a:lnTo>
                  <a:pt x="104" y="173"/>
                </a:lnTo>
                <a:lnTo>
                  <a:pt x="119" y="173"/>
                </a:lnTo>
                <a:lnTo>
                  <a:pt x="135" y="173"/>
                </a:lnTo>
                <a:lnTo>
                  <a:pt x="153" y="173"/>
                </a:lnTo>
                <a:lnTo>
                  <a:pt x="172" y="172"/>
                </a:lnTo>
                <a:lnTo>
                  <a:pt x="191" y="171"/>
                </a:lnTo>
                <a:lnTo>
                  <a:pt x="211" y="170"/>
                </a:lnTo>
                <a:lnTo>
                  <a:pt x="230" y="169"/>
                </a:lnTo>
                <a:lnTo>
                  <a:pt x="248" y="167"/>
                </a:lnTo>
                <a:lnTo>
                  <a:pt x="265" y="166"/>
                </a:lnTo>
                <a:lnTo>
                  <a:pt x="281" y="163"/>
                </a:lnTo>
                <a:lnTo>
                  <a:pt x="295" y="161"/>
                </a:lnTo>
                <a:lnTo>
                  <a:pt x="306" y="158"/>
                </a:lnTo>
                <a:lnTo>
                  <a:pt x="315" y="155"/>
                </a:lnTo>
                <a:lnTo>
                  <a:pt x="321" y="151"/>
                </a:lnTo>
                <a:lnTo>
                  <a:pt x="325" y="145"/>
                </a:lnTo>
                <a:lnTo>
                  <a:pt x="328" y="138"/>
                </a:lnTo>
                <a:lnTo>
                  <a:pt x="331" y="128"/>
                </a:lnTo>
                <a:lnTo>
                  <a:pt x="333" y="118"/>
                </a:lnTo>
                <a:lnTo>
                  <a:pt x="335" y="106"/>
                </a:lnTo>
                <a:lnTo>
                  <a:pt x="336"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2" y="4"/>
                </a:lnTo>
                <a:lnTo>
                  <a:pt x="325" y="8"/>
                </a:lnTo>
                <a:lnTo>
                  <a:pt x="315" y="14"/>
                </a:lnTo>
                <a:lnTo>
                  <a:pt x="303" y="20"/>
                </a:lnTo>
                <a:lnTo>
                  <a:pt x="288" y="26"/>
                </a:lnTo>
                <a:lnTo>
                  <a:pt x="271" y="33"/>
                </a:lnTo>
                <a:lnTo>
                  <a:pt x="253" y="39"/>
                </a:lnTo>
                <a:lnTo>
                  <a:pt x="232" y="45"/>
                </a:lnTo>
                <a:lnTo>
                  <a:pt x="210" y="50"/>
                </a:lnTo>
                <a:lnTo>
                  <a:pt x="187" y="54"/>
                </a:lnTo>
                <a:lnTo>
                  <a:pt x="163" y="56"/>
                </a:lnTo>
                <a:lnTo>
                  <a:pt x="137" y="56"/>
                </a:lnTo>
                <a:lnTo>
                  <a:pt x="111" y="53"/>
                </a:lnTo>
                <a:lnTo>
                  <a:pt x="84" y="48"/>
                </a:lnTo>
                <a:lnTo>
                  <a:pt x="57" y="39"/>
                </a:lnTo>
                <a:close/>
              </a:path>
            </a:pathLst>
          </a:custGeom>
          <a:noFill/>
          <a:ln w="1588">
            <a:solidFill>
              <a:srgbClr val="000000"/>
            </a:solidFill>
            <a:round/>
            <a:headEnd/>
            <a:tailEnd/>
          </a:ln>
        </p:spPr>
        <p:txBody>
          <a:bodyPr/>
          <a:lstStyle/>
          <a:p>
            <a:endParaRPr lang="zh-CN" altLang="en-US"/>
          </a:p>
        </p:txBody>
      </p:sp>
      <p:sp>
        <p:nvSpPr>
          <p:cNvPr id="40029" name="Freeform 342"/>
          <p:cNvSpPr>
            <a:spLocks/>
          </p:cNvSpPr>
          <p:nvPr/>
        </p:nvSpPr>
        <p:spPr bwMode="auto">
          <a:xfrm>
            <a:off x="3614738" y="5400790"/>
            <a:ext cx="754062" cy="647500"/>
          </a:xfrm>
          <a:custGeom>
            <a:avLst/>
            <a:gdLst>
              <a:gd name="T0" fmla="*/ 2147483647 w 601"/>
              <a:gd name="T1" fmla="*/ 2147483647 h 420"/>
              <a:gd name="T2" fmla="*/ 2147483647 w 601"/>
              <a:gd name="T3" fmla="*/ 2147483647 h 420"/>
              <a:gd name="T4" fmla="*/ 2147483647 w 601"/>
              <a:gd name="T5" fmla="*/ 2147483647 h 420"/>
              <a:gd name="T6" fmla="*/ 2147483647 w 601"/>
              <a:gd name="T7" fmla="*/ 2147483647 h 420"/>
              <a:gd name="T8" fmla="*/ 2147483647 w 601"/>
              <a:gd name="T9" fmla="*/ 2147483647 h 420"/>
              <a:gd name="T10" fmla="*/ 2147483647 w 601"/>
              <a:gd name="T11" fmla="*/ 2147483647 h 420"/>
              <a:gd name="T12" fmla="*/ 2147483647 w 601"/>
              <a:gd name="T13" fmla="*/ 2147483647 h 420"/>
              <a:gd name="T14" fmla="*/ 2147483647 w 601"/>
              <a:gd name="T15" fmla="*/ 2147483647 h 420"/>
              <a:gd name="T16" fmla="*/ 2147483647 w 601"/>
              <a:gd name="T17" fmla="*/ 2147483647 h 420"/>
              <a:gd name="T18" fmla="*/ 2147483647 w 601"/>
              <a:gd name="T19" fmla="*/ 2147483647 h 420"/>
              <a:gd name="T20" fmla="*/ 2147483647 w 601"/>
              <a:gd name="T21" fmla="*/ 2147483647 h 420"/>
              <a:gd name="T22" fmla="*/ 2147483647 w 601"/>
              <a:gd name="T23" fmla="*/ 2147483647 h 420"/>
              <a:gd name="T24" fmla="*/ 2147483647 w 601"/>
              <a:gd name="T25" fmla="*/ 2147483647 h 420"/>
              <a:gd name="T26" fmla="*/ 0 w 601"/>
              <a:gd name="T27" fmla="*/ 2147483647 h 420"/>
              <a:gd name="T28" fmla="*/ 2147483647 w 601"/>
              <a:gd name="T29" fmla="*/ 2147483647 h 420"/>
              <a:gd name="T30" fmla="*/ 2147483647 w 601"/>
              <a:gd name="T31" fmla="*/ 2147483647 h 420"/>
              <a:gd name="T32" fmla="*/ 2147483647 w 601"/>
              <a:gd name="T33" fmla="*/ 2147483647 h 420"/>
              <a:gd name="T34" fmla="*/ 2147483647 w 601"/>
              <a:gd name="T35" fmla="*/ 2147483647 h 420"/>
              <a:gd name="T36" fmla="*/ 2147483647 w 601"/>
              <a:gd name="T37" fmla="*/ 2147483647 h 420"/>
              <a:gd name="T38" fmla="*/ 2147483647 w 601"/>
              <a:gd name="T39" fmla="*/ 2147483647 h 420"/>
              <a:gd name="T40" fmla="*/ 2147483647 w 601"/>
              <a:gd name="T41" fmla="*/ 2147483647 h 420"/>
              <a:gd name="T42" fmla="*/ 2147483647 w 601"/>
              <a:gd name="T43" fmla="*/ 2147483647 h 420"/>
              <a:gd name="T44" fmla="*/ 2147483647 w 601"/>
              <a:gd name="T45" fmla="*/ 2147483647 h 420"/>
              <a:gd name="T46" fmla="*/ 2147483647 w 601"/>
              <a:gd name="T47" fmla="*/ 2147483647 h 420"/>
              <a:gd name="T48" fmla="*/ 2147483647 w 601"/>
              <a:gd name="T49" fmla="*/ 2147483647 h 420"/>
              <a:gd name="T50" fmla="*/ 2147483647 w 601"/>
              <a:gd name="T51" fmla="*/ 2147483647 h 420"/>
              <a:gd name="T52" fmla="*/ 2147483647 w 601"/>
              <a:gd name="T53" fmla="*/ 2147483647 h 420"/>
              <a:gd name="T54" fmla="*/ 2147483647 w 601"/>
              <a:gd name="T55" fmla="*/ 2147483647 h 420"/>
              <a:gd name="T56" fmla="*/ 2147483647 w 601"/>
              <a:gd name="T57" fmla="*/ 2147483647 h 420"/>
              <a:gd name="T58" fmla="*/ 2147483647 w 601"/>
              <a:gd name="T59" fmla="*/ 2147483647 h 420"/>
              <a:gd name="T60" fmla="*/ 2147483647 w 601"/>
              <a:gd name="T61" fmla="*/ 2147483647 h 420"/>
              <a:gd name="T62" fmla="*/ 2147483647 w 601"/>
              <a:gd name="T63" fmla="*/ 2147483647 h 420"/>
              <a:gd name="T64" fmla="*/ 2147483647 w 601"/>
              <a:gd name="T65" fmla="*/ 2147483647 h 420"/>
              <a:gd name="T66" fmla="*/ 2147483647 w 601"/>
              <a:gd name="T67" fmla="*/ 2147483647 h 420"/>
              <a:gd name="T68" fmla="*/ 2147483647 w 601"/>
              <a:gd name="T69" fmla="*/ 2147483647 h 420"/>
              <a:gd name="T70" fmla="*/ 2147483647 w 601"/>
              <a:gd name="T71" fmla="*/ 2147483647 h 420"/>
              <a:gd name="T72" fmla="*/ 2147483647 w 601"/>
              <a:gd name="T73" fmla="*/ 2147483647 h 420"/>
              <a:gd name="T74" fmla="*/ 2147483647 w 601"/>
              <a:gd name="T75" fmla="*/ 2147483647 h 420"/>
              <a:gd name="T76" fmla="*/ 2147483647 w 601"/>
              <a:gd name="T77" fmla="*/ 0 h 420"/>
              <a:gd name="T78" fmla="*/ 2147483647 w 601"/>
              <a:gd name="T79" fmla="*/ 2147483647 h 420"/>
              <a:gd name="T80" fmla="*/ 2147483647 w 601"/>
              <a:gd name="T81" fmla="*/ 2147483647 h 420"/>
              <a:gd name="T82" fmla="*/ 2147483647 w 601"/>
              <a:gd name="T83" fmla="*/ 2147483647 h 420"/>
              <a:gd name="T84" fmla="*/ 2147483647 w 601"/>
              <a:gd name="T85" fmla="*/ 2147483647 h 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1"/>
              <a:gd name="T130" fmla="*/ 0 h 420"/>
              <a:gd name="T131" fmla="*/ 601 w 601"/>
              <a:gd name="T132" fmla="*/ 420 h 4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1" h="420">
                <a:moveTo>
                  <a:pt x="252" y="55"/>
                </a:moveTo>
                <a:lnTo>
                  <a:pt x="158" y="162"/>
                </a:lnTo>
                <a:lnTo>
                  <a:pt x="159" y="162"/>
                </a:lnTo>
                <a:lnTo>
                  <a:pt x="163" y="161"/>
                </a:lnTo>
                <a:lnTo>
                  <a:pt x="170"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2" y="163"/>
                </a:lnTo>
                <a:lnTo>
                  <a:pt x="344" y="172"/>
                </a:lnTo>
                <a:lnTo>
                  <a:pt x="341" y="171"/>
                </a:lnTo>
                <a:lnTo>
                  <a:pt x="335" y="169"/>
                </a:lnTo>
                <a:lnTo>
                  <a:pt x="325" y="167"/>
                </a:lnTo>
                <a:lnTo>
                  <a:pt x="313" y="164"/>
                </a:lnTo>
                <a:lnTo>
                  <a:pt x="297" y="161"/>
                </a:lnTo>
                <a:lnTo>
                  <a:pt x="279" y="159"/>
                </a:lnTo>
                <a:lnTo>
                  <a:pt x="258" y="158"/>
                </a:lnTo>
                <a:lnTo>
                  <a:pt x="237" y="158"/>
                </a:lnTo>
                <a:lnTo>
                  <a:pt x="215" y="159"/>
                </a:lnTo>
                <a:lnTo>
                  <a:pt x="192" y="163"/>
                </a:lnTo>
                <a:lnTo>
                  <a:pt x="169" y="169"/>
                </a:lnTo>
                <a:lnTo>
                  <a:pt x="146" y="177"/>
                </a:lnTo>
                <a:lnTo>
                  <a:pt x="123" y="189"/>
                </a:lnTo>
                <a:lnTo>
                  <a:pt x="102" y="204"/>
                </a:lnTo>
                <a:lnTo>
                  <a:pt x="82" y="223"/>
                </a:lnTo>
                <a:lnTo>
                  <a:pt x="64" y="247"/>
                </a:lnTo>
                <a:lnTo>
                  <a:pt x="49" y="272"/>
                </a:lnTo>
                <a:lnTo>
                  <a:pt x="36"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3"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7" y="312"/>
                </a:lnTo>
                <a:lnTo>
                  <a:pt x="435" y="297"/>
                </a:lnTo>
                <a:lnTo>
                  <a:pt x="443" y="282"/>
                </a:lnTo>
                <a:lnTo>
                  <a:pt x="452" y="267"/>
                </a:lnTo>
                <a:lnTo>
                  <a:pt x="460" y="252"/>
                </a:lnTo>
                <a:lnTo>
                  <a:pt x="469" y="238"/>
                </a:lnTo>
                <a:lnTo>
                  <a:pt x="476" y="224"/>
                </a:lnTo>
                <a:lnTo>
                  <a:pt x="484" y="212"/>
                </a:lnTo>
                <a:lnTo>
                  <a:pt x="491" y="200"/>
                </a:lnTo>
                <a:lnTo>
                  <a:pt x="496" y="191"/>
                </a:lnTo>
                <a:lnTo>
                  <a:pt x="501" y="182"/>
                </a:lnTo>
                <a:lnTo>
                  <a:pt x="505" y="177"/>
                </a:lnTo>
                <a:lnTo>
                  <a:pt x="507" y="173"/>
                </a:lnTo>
                <a:lnTo>
                  <a:pt x="508" y="172"/>
                </a:lnTo>
                <a:lnTo>
                  <a:pt x="507" y="173"/>
                </a:lnTo>
                <a:lnTo>
                  <a:pt x="506" y="178"/>
                </a:lnTo>
                <a:lnTo>
                  <a:pt x="503" y="185"/>
                </a:lnTo>
                <a:lnTo>
                  <a:pt x="501" y="193"/>
                </a:lnTo>
                <a:lnTo>
                  <a:pt x="499" y="201"/>
                </a:lnTo>
                <a:lnTo>
                  <a:pt x="499" y="207"/>
                </a:lnTo>
                <a:lnTo>
                  <a:pt x="500" y="211"/>
                </a:lnTo>
                <a:lnTo>
                  <a:pt x="503" y="212"/>
                </a:lnTo>
                <a:lnTo>
                  <a:pt x="511"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1" y="161"/>
                </a:lnTo>
                <a:lnTo>
                  <a:pt x="592" y="150"/>
                </a:lnTo>
                <a:lnTo>
                  <a:pt x="594" y="137"/>
                </a:lnTo>
                <a:lnTo>
                  <a:pt x="595" y="123"/>
                </a:lnTo>
                <a:lnTo>
                  <a:pt x="597" y="108"/>
                </a:lnTo>
                <a:lnTo>
                  <a:pt x="598" y="92"/>
                </a:lnTo>
                <a:lnTo>
                  <a:pt x="599" y="77"/>
                </a:lnTo>
                <a:lnTo>
                  <a:pt x="600" y="62"/>
                </a:lnTo>
                <a:lnTo>
                  <a:pt x="601" y="48"/>
                </a:lnTo>
                <a:lnTo>
                  <a:pt x="601" y="35"/>
                </a:lnTo>
                <a:lnTo>
                  <a:pt x="600" y="24"/>
                </a:lnTo>
                <a:lnTo>
                  <a:pt x="599" y="14"/>
                </a:lnTo>
                <a:lnTo>
                  <a:pt x="597" y="7"/>
                </a:lnTo>
                <a:lnTo>
                  <a:pt x="591" y="3"/>
                </a:lnTo>
                <a:lnTo>
                  <a:pt x="578" y="0"/>
                </a:lnTo>
                <a:lnTo>
                  <a:pt x="560" y="0"/>
                </a:lnTo>
                <a:lnTo>
                  <a:pt x="537" y="2"/>
                </a:lnTo>
                <a:lnTo>
                  <a:pt x="511" y="5"/>
                </a:lnTo>
                <a:lnTo>
                  <a:pt x="482" y="9"/>
                </a:lnTo>
                <a:lnTo>
                  <a:pt x="451" y="14"/>
                </a:lnTo>
                <a:lnTo>
                  <a:pt x="419" y="20"/>
                </a:lnTo>
                <a:lnTo>
                  <a:pt x="388" y="26"/>
                </a:lnTo>
                <a:lnTo>
                  <a:pt x="357" y="32"/>
                </a:lnTo>
                <a:lnTo>
                  <a:pt x="329" y="38"/>
                </a:lnTo>
                <a:lnTo>
                  <a:pt x="304" y="44"/>
                </a:lnTo>
                <a:lnTo>
                  <a:pt x="282" y="48"/>
                </a:lnTo>
                <a:lnTo>
                  <a:pt x="266" y="52"/>
                </a:lnTo>
                <a:lnTo>
                  <a:pt x="255" y="54"/>
                </a:lnTo>
                <a:lnTo>
                  <a:pt x="252" y="55"/>
                </a:lnTo>
                <a:close/>
              </a:path>
            </a:pathLst>
          </a:custGeom>
          <a:solidFill>
            <a:srgbClr val="996633"/>
          </a:solidFill>
          <a:ln w="9525">
            <a:noFill/>
            <a:round/>
            <a:headEnd/>
            <a:tailEnd/>
          </a:ln>
        </p:spPr>
        <p:txBody>
          <a:bodyPr/>
          <a:lstStyle/>
          <a:p>
            <a:endParaRPr lang="zh-CN" altLang="en-US"/>
          </a:p>
        </p:txBody>
      </p:sp>
      <p:sp>
        <p:nvSpPr>
          <p:cNvPr id="40030" name="Freeform 343"/>
          <p:cNvSpPr>
            <a:spLocks/>
          </p:cNvSpPr>
          <p:nvPr/>
        </p:nvSpPr>
        <p:spPr bwMode="auto">
          <a:xfrm>
            <a:off x="7627939" y="5400790"/>
            <a:ext cx="752475" cy="647500"/>
          </a:xfrm>
          <a:custGeom>
            <a:avLst/>
            <a:gdLst>
              <a:gd name="T0" fmla="*/ 2147483647 w 600"/>
              <a:gd name="T1" fmla="*/ 2147483647 h 420"/>
              <a:gd name="T2" fmla="*/ 2147483647 w 600"/>
              <a:gd name="T3" fmla="*/ 2147483647 h 420"/>
              <a:gd name="T4" fmla="*/ 2147483647 w 600"/>
              <a:gd name="T5" fmla="*/ 2147483647 h 420"/>
              <a:gd name="T6" fmla="*/ 2147483647 w 600"/>
              <a:gd name="T7" fmla="*/ 2147483647 h 420"/>
              <a:gd name="T8" fmla="*/ 2147483647 w 600"/>
              <a:gd name="T9" fmla="*/ 2147483647 h 420"/>
              <a:gd name="T10" fmla="*/ 2147483647 w 600"/>
              <a:gd name="T11" fmla="*/ 2147483647 h 420"/>
              <a:gd name="T12" fmla="*/ 2147483647 w 600"/>
              <a:gd name="T13" fmla="*/ 2147483647 h 420"/>
              <a:gd name="T14" fmla="*/ 2147483647 w 600"/>
              <a:gd name="T15" fmla="*/ 2147483647 h 420"/>
              <a:gd name="T16" fmla="*/ 2147483647 w 600"/>
              <a:gd name="T17" fmla="*/ 2147483647 h 420"/>
              <a:gd name="T18" fmla="*/ 2147483647 w 600"/>
              <a:gd name="T19" fmla="*/ 2147483647 h 420"/>
              <a:gd name="T20" fmla="*/ 2147483647 w 600"/>
              <a:gd name="T21" fmla="*/ 2147483647 h 420"/>
              <a:gd name="T22" fmla="*/ 2147483647 w 600"/>
              <a:gd name="T23" fmla="*/ 2147483647 h 420"/>
              <a:gd name="T24" fmla="*/ 2147483647 w 600"/>
              <a:gd name="T25" fmla="*/ 2147483647 h 420"/>
              <a:gd name="T26" fmla="*/ 0 w 600"/>
              <a:gd name="T27" fmla="*/ 2147483647 h 420"/>
              <a:gd name="T28" fmla="*/ 2147483647 w 600"/>
              <a:gd name="T29" fmla="*/ 2147483647 h 420"/>
              <a:gd name="T30" fmla="*/ 2147483647 w 600"/>
              <a:gd name="T31" fmla="*/ 2147483647 h 420"/>
              <a:gd name="T32" fmla="*/ 2147483647 w 600"/>
              <a:gd name="T33" fmla="*/ 2147483647 h 420"/>
              <a:gd name="T34" fmla="*/ 2147483647 w 600"/>
              <a:gd name="T35" fmla="*/ 2147483647 h 420"/>
              <a:gd name="T36" fmla="*/ 2147483647 w 600"/>
              <a:gd name="T37" fmla="*/ 2147483647 h 420"/>
              <a:gd name="T38" fmla="*/ 2147483647 w 600"/>
              <a:gd name="T39" fmla="*/ 2147483647 h 420"/>
              <a:gd name="T40" fmla="*/ 2147483647 w 600"/>
              <a:gd name="T41" fmla="*/ 2147483647 h 420"/>
              <a:gd name="T42" fmla="*/ 2147483647 w 600"/>
              <a:gd name="T43" fmla="*/ 2147483647 h 420"/>
              <a:gd name="T44" fmla="*/ 2147483647 w 600"/>
              <a:gd name="T45" fmla="*/ 2147483647 h 420"/>
              <a:gd name="T46" fmla="*/ 2147483647 w 600"/>
              <a:gd name="T47" fmla="*/ 2147483647 h 420"/>
              <a:gd name="T48" fmla="*/ 2147483647 w 600"/>
              <a:gd name="T49" fmla="*/ 2147483647 h 420"/>
              <a:gd name="T50" fmla="*/ 2147483647 w 600"/>
              <a:gd name="T51" fmla="*/ 2147483647 h 420"/>
              <a:gd name="T52" fmla="*/ 2147483647 w 600"/>
              <a:gd name="T53" fmla="*/ 2147483647 h 420"/>
              <a:gd name="T54" fmla="*/ 2147483647 w 600"/>
              <a:gd name="T55" fmla="*/ 2147483647 h 420"/>
              <a:gd name="T56" fmla="*/ 2147483647 w 600"/>
              <a:gd name="T57" fmla="*/ 2147483647 h 420"/>
              <a:gd name="T58" fmla="*/ 2147483647 w 600"/>
              <a:gd name="T59" fmla="*/ 2147483647 h 420"/>
              <a:gd name="T60" fmla="*/ 2147483647 w 600"/>
              <a:gd name="T61" fmla="*/ 2147483647 h 420"/>
              <a:gd name="T62" fmla="*/ 2147483647 w 600"/>
              <a:gd name="T63" fmla="*/ 2147483647 h 420"/>
              <a:gd name="T64" fmla="*/ 2147483647 w 600"/>
              <a:gd name="T65" fmla="*/ 2147483647 h 420"/>
              <a:gd name="T66" fmla="*/ 2147483647 w 600"/>
              <a:gd name="T67" fmla="*/ 2147483647 h 420"/>
              <a:gd name="T68" fmla="*/ 2147483647 w 600"/>
              <a:gd name="T69" fmla="*/ 2147483647 h 420"/>
              <a:gd name="T70" fmla="*/ 2147483647 w 600"/>
              <a:gd name="T71" fmla="*/ 2147483647 h 420"/>
              <a:gd name="T72" fmla="*/ 2147483647 w 600"/>
              <a:gd name="T73" fmla="*/ 2147483647 h 420"/>
              <a:gd name="T74" fmla="*/ 2147483647 w 600"/>
              <a:gd name="T75" fmla="*/ 2147483647 h 420"/>
              <a:gd name="T76" fmla="*/ 2147483647 w 600"/>
              <a:gd name="T77" fmla="*/ 0 h 420"/>
              <a:gd name="T78" fmla="*/ 2147483647 w 600"/>
              <a:gd name="T79" fmla="*/ 2147483647 h 420"/>
              <a:gd name="T80" fmla="*/ 2147483647 w 600"/>
              <a:gd name="T81" fmla="*/ 2147483647 h 420"/>
              <a:gd name="T82" fmla="*/ 2147483647 w 600"/>
              <a:gd name="T83" fmla="*/ 2147483647 h 420"/>
              <a:gd name="T84" fmla="*/ 2147483647 w 600"/>
              <a:gd name="T85" fmla="*/ 2147483647 h 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0"/>
              <a:gd name="T130" fmla="*/ 0 h 420"/>
              <a:gd name="T131" fmla="*/ 600 w 600"/>
              <a:gd name="T132" fmla="*/ 420 h 4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0" h="420">
                <a:moveTo>
                  <a:pt x="251" y="55"/>
                </a:moveTo>
                <a:lnTo>
                  <a:pt x="157" y="162"/>
                </a:lnTo>
                <a:lnTo>
                  <a:pt x="159" y="162"/>
                </a:lnTo>
                <a:lnTo>
                  <a:pt x="163" y="161"/>
                </a:lnTo>
                <a:lnTo>
                  <a:pt x="169"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1" y="163"/>
                </a:lnTo>
                <a:lnTo>
                  <a:pt x="343" y="172"/>
                </a:lnTo>
                <a:lnTo>
                  <a:pt x="341" y="171"/>
                </a:lnTo>
                <a:lnTo>
                  <a:pt x="335" y="169"/>
                </a:lnTo>
                <a:lnTo>
                  <a:pt x="325" y="167"/>
                </a:lnTo>
                <a:lnTo>
                  <a:pt x="312" y="164"/>
                </a:lnTo>
                <a:lnTo>
                  <a:pt x="297" y="161"/>
                </a:lnTo>
                <a:lnTo>
                  <a:pt x="278" y="159"/>
                </a:lnTo>
                <a:lnTo>
                  <a:pt x="258" y="158"/>
                </a:lnTo>
                <a:lnTo>
                  <a:pt x="237" y="158"/>
                </a:lnTo>
                <a:lnTo>
                  <a:pt x="214" y="159"/>
                </a:lnTo>
                <a:lnTo>
                  <a:pt x="191" y="163"/>
                </a:lnTo>
                <a:lnTo>
                  <a:pt x="168" y="169"/>
                </a:lnTo>
                <a:lnTo>
                  <a:pt x="145" y="177"/>
                </a:lnTo>
                <a:lnTo>
                  <a:pt x="123" y="189"/>
                </a:lnTo>
                <a:lnTo>
                  <a:pt x="102" y="204"/>
                </a:lnTo>
                <a:lnTo>
                  <a:pt x="82" y="223"/>
                </a:lnTo>
                <a:lnTo>
                  <a:pt x="64" y="247"/>
                </a:lnTo>
                <a:lnTo>
                  <a:pt x="49" y="272"/>
                </a:lnTo>
                <a:lnTo>
                  <a:pt x="35"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2"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6" y="312"/>
                </a:lnTo>
                <a:lnTo>
                  <a:pt x="434" y="297"/>
                </a:lnTo>
                <a:lnTo>
                  <a:pt x="443" y="282"/>
                </a:lnTo>
                <a:lnTo>
                  <a:pt x="452" y="267"/>
                </a:lnTo>
                <a:lnTo>
                  <a:pt x="460" y="252"/>
                </a:lnTo>
                <a:lnTo>
                  <a:pt x="468" y="238"/>
                </a:lnTo>
                <a:lnTo>
                  <a:pt x="476" y="224"/>
                </a:lnTo>
                <a:lnTo>
                  <a:pt x="483" y="212"/>
                </a:lnTo>
                <a:lnTo>
                  <a:pt x="490" y="200"/>
                </a:lnTo>
                <a:lnTo>
                  <a:pt x="496" y="191"/>
                </a:lnTo>
                <a:lnTo>
                  <a:pt x="501" y="182"/>
                </a:lnTo>
                <a:lnTo>
                  <a:pt x="505" y="177"/>
                </a:lnTo>
                <a:lnTo>
                  <a:pt x="507" y="173"/>
                </a:lnTo>
                <a:lnTo>
                  <a:pt x="508" y="172"/>
                </a:lnTo>
                <a:lnTo>
                  <a:pt x="507" y="173"/>
                </a:lnTo>
                <a:lnTo>
                  <a:pt x="505" y="178"/>
                </a:lnTo>
                <a:lnTo>
                  <a:pt x="503" y="185"/>
                </a:lnTo>
                <a:lnTo>
                  <a:pt x="501" y="193"/>
                </a:lnTo>
                <a:lnTo>
                  <a:pt x="499" y="201"/>
                </a:lnTo>
                <a:lnTo>
                  <a:pt x="498" y="207"/>
                </a:lnTo>
                <a:lnTo>
                  <a:pt x="500" y="211"/>
                </a:lnTo>
                <a:lnTo>
                  <a:pt x="503" y="212"/>
                </a:lnTo>
                <a:lnTo>
                  <a:pt x="510"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0" y="161"/>
                </a:lnTo>
                <a:lnTo>
                  <a:pt x="592" y="150"/>
                </a:lnTo>
                <a:lnTo>
                  <a:pt x="593" y="137"/>
                </a:lnTo>
                <a:lnTo>
                  <a:pt x="595" y="123"/>
                </a:lnTo>
                <a:lnTo>
                  <a:pt x="597" y="108"/>
                </a:lnTo>
                <a:lnTo>
                  <a:pt x="598" y="92"/>
                </a:lnTo>
                <a:lnTo>
                  <a:pt x="599" y="77"/>
                </a:lnTo>
                <a:lnTo>
                  <a:pt x="600" y="62"/>
                </a:lnTo>
                <a:lnTo>
                  <a:pt x="600" y="48"/>
                </a:lnTo>
                <a:lnTo>
                  <a:pt x="600" y="35"/>
                </a:lnTo>
                <a:lnTo>
                  <a:pt x="600" y="24"/>
                </a:lnTo>
                <a:lnTo>
                  <a:pt x="599" y="14"/>
                </a:lnTo>
                <a:lnTo>
                  <a:pt x="596" y="7"/>
                </a:lnTo>
                <a:lnTo>
                  <a:pt x="590" y="3"/>
                </a:lnTo>
                <a:lnTo>
                  <a:pt x="578" y="0"/>
                </a:lnTo>
                <a:lnTo>
                  <a:pt x="560" y="0"/>
                </a:lnTo>
                <a:lnTo>
                  <a:pt x="537" y="2"/>
                </a:lnTo>
                <a:lnTo>
                  <a:pt x="510" y="5"/>
                </a:lnTo>
                <a:lnTo>
                  <a:pt x="482" y="9"/>
                </a:lnTo>
                <a:lnTo>
                  <a:pt x="451" y="14"/>
                </a:lnTo>
                <a:lnTo>
                  <a:pt x="419" y="20"/>
                </a:lnTo>
                <a:lnTo>
                  <a:pt x="388" y="26"/>
                </a:lnTo>
                <a:lnTo>
                  <a:pt x="357" y="32"/>
                </a:lnTo>
                <a:lnTo>
                  <a:pt x="328" y="38"/>
                </a:lnTo>
                <a:lnTo>
                  <a:pt x="304" y="44"/>
                </a:lnTo>
                <a:lnTo>
                  <a:pt x="282" y="48"/>
                </a:lnTo>
                <a:lnTo>
                  <a:pt x="266" y="52"/>
                </a:lnTo>
                <a:lnTo>
                  <a:pt x="255" y="54"/>
                </a:lnTo>
                <a:lnTo>
                  <a:pt x="251" y="55"/>
                </a:lnTo>
                <a:close/>
              </a:path>
            </a:pathLst>
          </a:custGeom>
          <a:solidFill>
            <a:srgbClr val="996633"/>
          </a:solidFill>
          <a:ln w="9525">
            <a:noFill/>
            <a:round/>
            <a:headEnd/>
            <a:tailEnd/>
          </a:ln>
        </p:spPr>
        <p:txBody>
          <a:bodyPr/>
          <a:lstStyle/>
          <a:p>
            <a:endParaRPr lang="zh-CN" altLang="en-US"/>
          </a:p>
        </p:txBody>
      </p:sp>
      <p:sp>
        <p:nvSpPr>
          <p:cNvPr id="40031" name="Freeform 344"/>
          <p:cNvSpPr>
            <a:spLocks/>
          </p:cNvSpPr>
          <p:nvPr/>
        </p:nvSpPr>
        <p:spPr bwMode="auto">
          <a:xfrm>
            <a:off x="3614738" y="5400790"/>
            <a:ext cx="754062" cy="647500"/>
          </a:xfrm>
          <a:custGeom>
            <a:avLst/>
            <a:gdLst>
              <a:gd name="T0" fmla="*/ 2147483647 w 601"/>
              <a:gd name="T1" fmla="*/ 2147483647 h 420"/>
              <a:gd name="T2" fmla="*/ 2147483647 w 601"/>
              <a:gd name="T3" fmla="*/ 2147483647 h 420"/>
              <a:gd name="T4" fmla="*/ 2147483647 w 601"/>
              <a:gd name="T5" fmla="*/ 2147483647 h 420"/>
              <a:gd name="T6" fmla="*/ 2147483647 w 601"/>
              <a:gd name="T7" fmla="*/ 2147483647 h 420"/>
              <a:gd name="T8" fmla="*/ 2147483647 w 601"/>
              <a:gd name="T9" fmla="*/ 2147483647 h 420"/>
              <a:gd name="T10" fmla="*/ 2147483647 w 601"/>
              <a:gd name="T11" fmla="*/ 2147483647 h 420"/>
              <a:gd name="T12" fmla="*/ 2147483647 w 601"/>
              <a:gd name="T13" fmla="*/ 2147483647 h 420"/>
              <a:gd name="T14" fmla="*/ 2147483647 w 601"/>
              <a:gd name="T15" fmla="*/ 2147483647 h 420"/>
              <a:gd name="T16" fmla="*/ 2147483647 w 601"/>
              <a:gd name="T17" fmla="*/ 2147483647 h 420"/>
              <a:gd name="T18" fmla="*/ 2147483647 w 601"/>
              <a:gd name="T19" fmla="*/ 2147483647 h 420"/>
              <a:gd name="T20" fmla="*/ 2147483647 w 601"/>
              <a:gd name="T21" fmla="*/ 2147483647 h 420"/>
              <a:gd name="T22" fmla="*/ 2147483647 w 601"/>
              <a:gd name="T23" fmla="*/ 2147483647 h 420"/>
              <a:gd name="T24" fmla="*/ 2147483647 w 601"/>
              <a:gd name="T25" fmla="*/ 2147483647 h 420"/>
              <a:gd name="T26" fmla="*/ 2147483647 w 601"/>
              <a:gd name="T27" fmla="*/ 2147483647 h 420"/>
              <a:gd name="T28" fmla="*/ 0 w 601"/>
              <a:gd name="T29" fmla="*/ 2147483647 h 420"/>
              <a:gd name="T30" fmla="*/ 2147483647 w 601"/>
              <a:gd name="T31" fmla="*/ 2147483647 h 420"/>
              <a:gd name="T32" fmla="*/ 2147483647 w 601"/>
              <a:gd name="T33" fmla="*/ 2147483647 h 420"/>
              <a:gd name="T34" fmla="*/ 2147483647 w 601"/>
              <a:gd name="T35" fmla="*/ 2147483647 h 420"/>
              <a:gd name="T36" fmla="*/ 2147483647 w 601"/>
              <a:gd name="T37" fmla="*/ 2147483647 h 420"/>
              <a:gd name="T38" fmla="*/ 2147483647 w 601"/>
              <a:gd name="T39" fmla="*/ 2147483647 h 420"/>
              <a:gd name="T40" fmla="*/ 2147483647 w 601"/>
              <a:gd name="T41" fmla="*/ 2147483647 h 420"/>
              <a:gd name="T42" fmla="*/ 2147483647 w 601"/>
              <a:gd name="T43" fmla="*/ 2147483647 h 420"/>
              <a:gd name="T44" fmla="*/ 2147483647 w 601"/>
              <a:gd name="T45" fmla="*/ 2147483647 h 420"/>
              <a:gd name="T46" fmla="*/ 2147483647 w 601"/>
              <a:gd name="T47" fmla="*/ 2147483647 h 420"/>
              <a:gd name="T48" fmla="*/ 2147483647 w 601"/>
              <a:gd name="T49" fmla="*/ 2147483647 h 420"/>
              <a:gd name="T50" fmla="*/ 2147483647 w 601"/>
              <a:gd name="T51" fmla="*/ 2147483647 h 420"/>
              <a:gd name="T52" fmla="*/ 2147483647 w 601"/>
              <a:gd name="T53" fmla="*/ 2147483647 h 420"/>
              <a:gd name="T54" fmla="*/ 2147483647 w 601"/>
              <a:gd name="T55" fmla="*/ 2147483647 h 420"/>
              <a:gd name="T56" fmla="*/ 2147483647 w 601"/>
              <a:gd name="T57" fmla="*/ 2147483647 h 420"/>
              <a:gd name="T58" fmla="*/ 2147483647 w 601"/>
              <a:gd name="T59" fmla="*/ 2147483647 h 420"/>
              <a:gd name="T60" fmla="*/ 2147483647 w 601"/>
              <a:gd name="T61" fmla="*/ 2147483647 h 420"/>
              <a:gd name="T62" fmla="*/ 2147483647 w 601"/>
              <a:gd name="T63" fmla="*/ 2147483647 h 420"/>
              <a:gd name="T64" fmla="*/ 2147483647 w 601"/>
              <a:gd name="T65" fmla="*/ 2147483647 h 420"/>
              <a:gd name="T66" fmla="*/ 2147483647 w 601"/>
              <a:gd name="T67" fmla="*/ 2147483647 h 420"/>
              <a:gd name="T68" fmla="*/ 2147483647 w 601"/>
              <a:gd name="T69" fmla="*/ 2147483647 h 420"/>
              <a:gd name="T70" fmla="*/ 2147483647 w 601"/>
              <a:gd name="T71" fmla="*/ 2147483647 h 420"/>
              <a:gd name="T72" fmla="*/ 2147483647 w 601"/>
              <a:gd name="T73" fmla="*/ 2147483647 h 420"/>
              <a:gd name="T74" fmla="*/ 2147483647 w 601"/>
              <a:gd name="T75" fmla="*/ 2147483647 h 420"/>
              <a:gd name="T76" fmla="*/ 2147483647 w 601"/>
              <a:gd name="T77" fmla="*/ 2147483647 h 420"/>
              <a:gd name="T78" fmla="*/ 2147483647 w 601"/>
              <a:gd name="T79" fmla="*/ 2147483647 h 420"/>
              <a:gd name="T80" fmla="*/ 2147483647 w 601"/>
              <a:gd name="T81" fmla="*/ 2147483647 h 420"/>
              <a:gd name="T82" fmla="*/ 2147483647 w 601"/>
              <a:gd name="T83" fmla="*/ 0 h 420"/>
              <a:gd name="T84" fmla="*/ 2147483647 w 601"/>
              <a:gd name="T85" fmla="*/ 2147483647 h 420"/>
              <a:gd name="T86" fmla="*/ 2147483647 w 601"/>
              <a:gd name="T87" fmla="*/ 2147483647 h 420"/>
              <a:gd name="T88" fmla="*/ 2147483647 w 601"/>
              <a:gd name="T89" fmla="*/ 2147483647 h 420"/>
              <a:gd name="T90" fmla="*/ 2147483647 w 601"/>
              <a:gd name="T91" fmla="*/ 2147483647 h 4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01"/>
              <a:gd name="T139" fmla="*/ 0 h 420"/>
              <a:gd name="T140" fmla="*/ 601 w 601"/>
              <a:gd name="T141" fmla="*/ 420 h 4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01" h="420">
                <a:moveTo>
                  <a:pt x="252" y="55"/>
                </a:moveTo>
                <a:lnTo>
                  <a:pt x="158" y="162"/>
                </a:lnTo>
                <a:lnTo>
                  <a:pt x="159" y="162"/>
                </a:lnTo>
                <a:lnTo>
                  <a:pt x="163" y="161"/>
                </a:lnTo>
                <a:lnTo>
                  <a:pt x="170"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2" y="163"/>
                </a:lnTo>
                <a:lnTo>
                  <a:pt x="344" y="172"/>
                </a:lnTo>
                <a:lnTo>
                  <a:pt x="341" y="171"/>
                </a:lnTo>
                <a:lnTo>
                  <a:pt x="335" y="169"/>
                </a:lnTo>
                <a:lnTo>
                  <a:pt x="325" y="167"/>
                </a:lnTo>
                <a:lnTo>
                  <a:pt x="313" y="164"/>
                </a:lnTo>
                <a:lnTo>
                  <a:pt x="297" y="161"/>
                </a:lnTo>
                <a:lnTo>
                  <a:pt x="279" y="159"/>
                </a:lnTo>
                <a:lnTo>
                  <a:pt x="258" y="158"/>
                </a:lnTo>
                <a:lnTo>
                  <a:pt x="237" y="158"/>
                </a:lnTo>
                <a:lnTo>
                  <a:pt x="215" y="159"/>
                </a:lnTo>
                <a:lnTo>
                  <a:pt x="192" y="163"/>
                </a:lnTo>
                <a:lnTo>
                  <a:pt x="169" y="169"/>
                </a:lnTo>
                <a:lnTo>
                  <a:pt x="146" y="177"/>
                </a:lnTo>
                <a:lnTo>
                  <a:pt x="123" y="189"/>
                </a:lnTo>
                <a:lnTo>
                  <a:pt x="102" y="204"/>
                </a:lnTo>
                <a:lnTo>
                  <a:pt x="82" y="223"/>
                </a:lnTo>
                <a:lnTo>
                  <a:pt x="64" y="247"/>
                </a:lnTo>
                <a:lnTo>
                  <a:pt x="49" y="272"/>
                </a:lnTo>
                <a:lnTo>
                  <a:pt x="36"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3"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7" y="312"/>
                </a:lnTo>
                <a:lnTo>
                  <a:pt x="435" y="297"/>
                </a:lnTo>
                <a:lnTo>
                  <a:pt x="443" y="282"/>
                </a:lnTo>
                <a:lnTo>
                  <a:pt x="452" y="267"/>
                </a:lnTo>
                <a:lnTo>
                  <a:pt x="460" y="252"/>
                </a:lnTo>
                <a:lnTo>
                  <a:pt x="469" y="238"/>
                </a:lnTo>
                <a:lnTo>
                  <a:pt x="476" y="224"/>
                </a:lnTo>
                <a:lnTo>
                  <a:pt x="484" y="212"/>
                </a:lnTo>
                <a:lnTo>
                  <a:pt x="491" y="200"/>
                </a:lnTo>
                <a:lnTo>
                  <a:pt x="496" y="191"/>
                </a:lnTo>
                <a:lnTo>
                  <a:pt x="501" y="182"/>
                </a:lnTo>
                <a:lnTo>
                  <a:pt x="505" y="177"/>
                </a:lnTo>
                <a:lnTo>
                  <a:pt x="507" y="173"/>
                </a:lnTo>
                <a:lnTo>
                  <a:pt x="508" y="172"/>
                </a:lnTo>
                <a:lnTo>
                  <a:pt x="507" y="173"/>
                </a:lnTo>
                <a:lnTo>
                  <a:pt x="506" y="178"/>
                </a:lnTo>
                <a:lnTo>
                  <a:pt x="503" y="185"/>
                </a:lnTo>
                <a:lnTo>
                  <a:pt x="501" y="193"/>
                </a:lnTo>
                <a:lnTo>
                  <a:pt x="499" y="201"/>
                </a:lnTo>
                <a:lnTo>
                  <a:pt x="499" y="207"/>
                </a:lnTo>
                <a:lnTo>
                  <a:pt x="500" y="211"/>
                </a:lnTo>
                <a:lnTo>
                  <a:pt x="503" y="212"/>
                </a:lnTo>
                <a:lnTo>
                  <a:pt x="511"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1" y="161"/>
                </a:lnTo>
                <a:lnTo>
                  <a:pt x="592" y="150"/>
                </a:lnTo>
                <a:lnTo>
                  <a:pt x="594" y="137"/>
                </a:lnTo>
                <a:lnTo>
                  <a:pt x="595" y="123"/>
                </a:lnTo>
                <a:lnTo>
                  <a:pt x="597" y="108"/>
                </a:lnTo>
                <a:lnTo>
                  <a:pt x="598" y="92"/>
                </a:lnTo>
                <a:lnTo>
                  <a:pt x="599" y="77"/>
                </a:lnTo>
                <a:lnTo>
                  <a:pt x="600" y="62"/>
                </a:lnTo>
                <a:lnTo>
                  <a:pt x="601" y="48"/>
                </a:lnTo>
                <a:lnTo>
                  <a:pt x="601" y="35"/>
                </a:lnTo>
                <a:lnTo>
                  <a:pt x="600" y="24"/>
                </a:lnTo>
                <a:lnTo>
                  <a:pt x="599" y="14"/>
                </a:lnTo>
                <a:lnTo>
                  <a:pt x="597" y="7"/>
                </a:lnTo>
                <a:lnTo>
                  <a:pt x="591" y="3"/>
                </a:lnTo>
                <a:lnTo>
                  <a:pt x="578" y="0"/>
                </a:lnTo>
                <a:lnTo>
                  <a:pt x="560" y="0"/>
                </a:lnTo>
                <a:lnTo>
                  <a:pt x="537" y="2"/>
                </a:lnTo>
                <a:lnTo>
                  <a:pt x="511" y="5"/>
                </a:lnTo>
                <a:lnTo>
                  <a:pt x="482" y="9"/>
                </a:lnTo>
                <a:lnTo>
                  <a:pt x="451" y="14"/>
                </a:lnTo>
                <a:lnTo>
                  <a:pt x="419" y="20"/>
                </a:lnTo>
                <a:lnTo>
                  <a:pt x="388" y="26"/>
                </a:lnTo>
                <a:lnTo>
                  <a:pt x="357" y="32"/>
                </a:lnTo>
                <a:lnTo>
                  <a:pt x="329" y="38"/>
                </a:lnTo>
                <a:lnTo>
                  <a:pt x="304" y="44"/>
                </a:lnTo>
                <a:lnTo>
                  <a:pt x="282" y="48"/>
                </a:lnTo>
                <a:lnTo>
                  <a:pt x="266" y="52"/>
                </a:lnTo>
                <a:lnTo>
                  <a:pt x="255" y="54"/>
                </a:lnTo>
                <a:lnTo>
                  <a:pt x="252" y="55"/>
                </a:lnTo>
                <a:close/>
              </a:path>
            </a:pathLst>
          </a:custGeom>
          <a:noFill/>
          <a:ln w="1588">
            <a:solidFill>
              <a:srgbClr val="000000"/>
            </a:solidFill>
            <a:round/>
            <a:headEnd/>
            <a:tailEnd/>
          </a:ln>
        </p:spPr>
        <p:txBody>
          <a:bodyPr/>
          <a:lstStyle/>
          <a:p>
            <a:endParaRPr lang="zh-CN" altLang="en-US"/>
          </a:p>
        </p:txBody>
      </p:sp>
      <p:sp>
        <p:nvSpPr>
          <p:cNvPr id="40032" name="Freeform 345"/>
          <p:cNvSpPr>
            <a:spLocks/>
          </p:cNvSpPr>
          <p:nvPr/>
        </p:nvSpPr>
        <p:spPr bwMode="auto">
          <a:xfrm>
            <a:off x="7627939" y="5400790"/>
            <a:ext cx="752475" cy="647500"/>
          </a:xfrm>
          <a:custGeom>
            <a:avLst/>
            <a:gdLst>
              <a:gd name="T0" fmla="*/ 2147483647 w 600"/>
              <a:gd name="T1" fmla="*/ 2147483647 h 420"/>
              <a:gd name="T2" fmla="*/ 2147483647 w 600"/>
              <a:gd name="T3" fmla="*/ 2147483647 h 420"/>
              <a:gd name="T4" fmla="*/ 2147483647 w 600"/>
              <a:gd name="T5" fmla="*/ 2147483647 h 420"/>
              <a:gd name="T6" fmla="*/ 2147483647 w 600"/>
              <a:gd name="T7" fmla="*/ 2147483647 h 420"/>
              <a:gd name="T8" fmla="*/ 2147483647 w 600"/>
              <a:gd name="T9" fmla="*/ 2147483647 h 420"/>
              <a:gd name="T10" fmla="*/ 2147483647 w 600"/>
              <a:gd name="T11" fmla="*/ 2147483647 h 420"/>
              <a:gd name="T12" fmla="*/ 2147483647 w 600"/>
              <a:gd name="T13" fmla="*/ 2147483647 h 420"/>
              <a:gd name="T14" fmla="*/ 2147483647 w 600"/>
              <a:gd name="T15" fmla="*/ 2147483647 h 420"/>
              <a:gd name="T16" fmla="*/ 2147483647 w 600"/>
              <a:gd name="T17" fmla="*/ 2147483647 h 420"/>
              <a:gd name="T18" fmla="*/ 2147483647 w 600"/>
              <a:gd name="T19" fmla="*/ 2147483647 h 420"/>
              <a:gd name="T20" fmla="*/ 2147483647 w 600"/>
              <a:gd name="T21" fmla="*/ 2147483647 h 420"/>
              <a:gd name="T22" fmla="*/ 2147483647 w 600"/>
              <a:gd name="T23" fmla="*/ 2147483647 h 420"/>
              <a:gd name="T24" fmla="*/ 2147483647 w 600"/>
              <a:gd name="T25" fmla="*/ 2147483647 h 420"/>
              <a:gd name="T26" fmla="*/ 2147483647 w 600"/>
              <a:gd name="T27" fmla="*/ 2147483647 h 420"/>
              <a:gd name="T28" fmla="*/ 0 w 600"/>
              <a:gd name="T29" fmla="*/ 2147483647 h 420"/>
              <a:gd name="T30" fmla="*/ 2147483647 w 600"/>
              <a:gd name="T31" fmla="*/ 2147483647 h 420"/>
              <a:gd name="T32" fmla="*/ 2147483647 w 600"/>
              <a:gd name="T33" fmla="*/ 2147483647 h 420"/>
              <a:gd name="T34" fmla="*/ 2147483647 w 600"/>
              <a:gd name="T35" fmla="*/ 2147483647 h 420"/>
              <a:gd name="T36" fmla="*/ 2147483647 w 600"/>
              <a:gd name="T37" fmla="*/ 2147483647 h 420"/>
              <a:gd name="T38" fmla="*/ 2147483647 w 600"/>
              <a:gd name="T39" fmla="*/ 2147483647 h 420"/>
              <a:gd name="T40" fmla="*/ 2147483647 w 600"/>
              <a:gd name="T41" fmla="*/ 2147483647 h 420"/>
              <a:gd name="T42" fmla="*/ 2147483647 w 600"/>
              <a:gd name="T43" fmla="*/ 2147483647 h 420"/>
              <a:gd name="T44" fmla="*/ 2147483647 w 600"/>
              <a:gd name="T45" fmla="*/ 2147483647 h 420"/>
              <a:gd name="T46" fmla="*/ 2147483647 w 600"/>
              <a:gd name="T47" fmla="*/ 2147483647 h 420"/>
              <a:gd name="T48" fmla="*/ 2147483647 w 600"/>
              <a:gd name="T49" fmla="*/ 2147483647 h 420"/>
              <a:gd name="T50" fmla="*/ 2147483647 w 600"/>
              <a:gd name="T51" fmla="*/ 2147483647 h 420"/>
              <a:gd name="T52" fmla="*/ 2147483647 w 600"/>
              <a:gd name="T53" fmla="*/ 2147483647 h 420"/>
              <a:gd name="T54" fmla="*/ 2147483647 w 600"/>
              <a:gd name="T55" fmla="*/ 2147483647 h 420"/>
              <a:gd name="T56" fmla="*/ 2147483647 w 600"/>
              <a:gd name="T57" fmla="*/ 2147483647 h 420"/>
              <a:gd name="T58" fmla="*/ 2147483647 w 600"/>
              <a:gd name="T59" fmla="*/ 2147483647 h 420"/>
              <a:gd name="T60" fmla="*/ 2147483647 w 600"/>
              <a:gd name="T61" fmla="*/ 2147483647 h 420"/>
              <a:gd name="T62" fmla="*/ 2147483647 w 600"/>
              <a:gd name="T63" fmla="*/ 2147483647 h 420"/>
              <a:gd name="T64" fmla="*/ 2147483647 w 600"/>
              <a:gd name="T65" fmla="*/ 2147483647 h 420"/>
              <a:gd name="T66" fmla="*/ 2147483647 w 600"/>
              <a:gd name="T67" fmla="*/ 2147483647 h 420"/>
              <a:gd name="T68" fmla="*/ 2147483647 w 600"/>
              <a:gd name="T69" fmla="*/ 2147483647 h 420"/>
              <a:gd name="T70" fmla="*/ 2147483647 w 600"/>
              <a:gd name="T71" fmla="*/ 2147483647 h 420"/>
              <a:gd name="T72" fmla="*/ 2147483647 w 600"/>
              <a:gd name="T73" fmla="*/ 2147483647 h 420"/>
              <a:gd name="T74" fmla="*/ 2147483647 w 600"/>
              <a:gd name="T75" fmla="*/ 2147483647 h 420"/>
              <a:gd name="T76" fmla="*/ 2147483647 w 600"/>
              <a:gd name="T77" fmla="*/ 2147483647 h 420"/>
              <a:gd name="T78" fmla="*/ 2147483647 w 600"/>
              <a:gd name="T79" fmla="*/ 2147483647 h 420"/>
              <a:gd name="T80" fmla="*/ 2147483647 w 600"/>
              <a:gd name="T81" fmla="*/ 2147483647 h 420"/>
              <a:gd name="T82" fmla="*/ 2147483647 w 600"/>
              <a:gd name="T83" fmla="*/ 0 h 420"/>
              <a:gd name="T84" fmla="*/ 2147483647 w 600"/>
              <a:gd name="T85" fmla="*/ 2147483647 h 420"/>
              <a:gd name="T86" fmla="*/ 2147483647 w 600"/>
              <a:gd name="T87" fmla="*/ 2147483647 h 420"/>
              <a:gd name="T88" fmla="*/ 2147483647 w 600"/>
              <a:gd name="T89" fmla="*/ 2147483647 h 420"/>
              <a:gd name="T90" fmla="*/ 2147483647 w 600"/>
              <a:gd name="T91" fmla="*/ 2147483647 h 4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00"/>
              <a:gd name="T139" fmla="*/ 0 h 420"/>
              <a:gd name="T140" fmla="*/ 600 w 600"/>
              <a:gd name="T141" fmla="*/ 420 h 4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00" h="420">
                <a:moveTo>
                  <a:pt x="251" y="55"/>
                </a:moveTo>
                <a:lnTo>
                  <a:pt x="157" y="162"/>
                </a:lnTo>
                <a:lnTo>
                  <a:pt x="159" y="162"/>
                </a:lnTo>
                <a:lnTo>
                  <a:pt x="163" y="161"/>
                </a:lnTo>
                <a:lnTo>
                  <a:pt x="169"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1" y="163"/>
                </a:lnTo>
                <a:lnTo>
                  <a:pt x="343" y="172"/>
                </a:lnTo>
                <a:lnTo>
                  <a:pt x="341" y="171"/>
                </a:lnTo>
                <a:lnTo>
                  <a:pt x="335" y="169"/>
                </a:lnTo>
                <a:lnTo>
                  <a:pt x="325" y="167"/>
                </a:lnTo>
                <a:lnTo>
                  <a:pt x="312" y="164"/>
                </a:lnTo>
                <a:lnTo>
                  <a:pt x="297" y="161"/>
                </a:lnTo>
                <a:lnTo>
                  <a:pt x="278" y="159"/>
                </a:lnTo>
                <a:lnTo>
                  <a:pt x="258" y="158"/>
                </a:lnTo>
                <a:lnTo>
                  <a:pt x="237" y="158"/>
                </a:lnTo>
                <a:lnTo>
                  <a:pt x="214" y="159"/>
                </a:lnTo>
                <a:lnTo>
                  <a:pt x="191" y="163"/>
                </a:lnTo>
                <a:lnTo>
                  <a:pt x="168" y="169"/>
                </a:lnTo>
                <a:lnTo>
                  <a:pt x="145" y="177"/>
                </a:lnTo>
                <a:lnTo>
                  <a:pt x="123" y="189"/>
                </a:lnTo>
                <a:lnTo>
                  <a:pt x="102" y="204"/>
                </a:lnTo>
                <a:lnTo>
                  <a:pt x="82" y="223"/>
                </a:lnTo>
                <a:lnTo>
                  <a:pt x="64" y="247"/>
                </a:lnTo>
                <a:lnTo>
                  <a:pt x="49" y="272"/>
                </a:lnTo>
                <a:lnTo>
                  <a:pt x="35"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2"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6" y="312"/>
                </a:lnTo>
                <a:lnTo>
                  <a:pt x="434" y="297"/>
                </a:lnTo>
                <a:lnTo>
                  <a:pt x="443" y="282"/>
                </a:lnTo>
                <a:lnTo>
                  <a:pt x="452" y="267"/>
                </a:lnTo>
                <a:lnTo>
                  <a:pt x="460" y="252"/>
                </a:lnTo>
                <a:lnTo>
                  <a:pt x="468" y="238"/>
                </a:lnTo>
                <a:lnTo>
                  <a:pt x="476" y="224"/>
                </a:lnTo>
                <a:lnTo>
                  <a:pt x="483" y="212"/>
                </a:lnTo>
                <a:lnTo>
                  <a:pt x="490" y="200"/>
                </a:lnTo>
                <a:lnTo>
                  <a:pt x="496" y="191"/>
                </a:lnTo>
                <a:lnTo>
                  <a:pt x="501" y="182"/>
                </a:lnTo>
                <a:lnTo>
                  <a:pt x="505" y="177"/>
                </a:lnTo>
                <a:lnTo>
                  <a:pt x="507" y="173"/>
                </a:lnTo>
                <a:lnTo>
                  <a:pt x="508" y="172"/>
                </a:lnTo>
                <a:lnTo>
                  <a:pt x="507" y="173"/>
                </a:lnTo>
                <a:lnTo>
                  <a:pt x="505" y="178"/>
                </a:lnTo>
                <a:lnTo>
                  <a:pt x="503" y="185"/>
                </a:lnTo>
                <a:lnTo>
                  <a:pt x="501" y="193"/>
                </a:lnTo>
                <a:lnTo>
                  <a:pt x="499" y="201"/>
                </a:lnTo>
                <a:lnTo>
                  <a:pt x="498" y="207"/>
                </a:lnTo>
                <a:lnTo>
                  <a:pt x="500" y="211"/>
                </a:lnTo>
                <a:lnTo>
                  <a:pt x="503" y="212"/>
                </a:lnTo>
                <a:lnTo>
                  <a:pt x="510"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0" y="161"/>
                </a:lnTo>
                <a:lnTo>
                  <a:pt x="592" y="150"/>
                </a:lnTo>
                <a:lnTo>
                  <a:pt x="593" y="137"/>
                </a:lnTo>
                <a:lnTo>
                  <a:pt x="595" y="123"/>
                </a:lnTo>
                <a:lnTo>
                  <a:pt x="597" y="108"/>
                </a:lnTo>
                <a:lnTo>
                  <a:pt x="598" y="92"/>
                </a:lnTo>
                <a:lnTo>
                  <a:pt x="599" y="77"/>
                </a:lnTo>
                <a:lnTo>
                  <a:pt x="600" y="62"/>
                </a:lnTo>
                <a:lnTo>
                  <a:pt x="600" y="48"/>
                </a:lnTo>
                <a:lnTo>
                  <a:pt x="600" y="35"/>
                </a:lnTo>
                <a:lnTo>
                  <a:pt x="600" y="24"/>
                </a:lnTo>
                <a:lnTo>
                  <a:pt x="599" y="14"/>
                </a:lnTo>
                <a:lnTo>
                  <a:pt x="596" y="7"/>
                </a:lnTo>
                <a:lnTo>
                  <a:pt x="590" y="3"/>
                </a:lnTo>
                <a:lnTo>
                  <a:pt x="578" y="0"/>
                </a:lnTo>
                <a:lnTo>
                  <a:pt x="560" y="0"/>
                </a:lnTo>
                <a:lnTo>
                  <a:pt x="537" y="2"/>
                </a:lnTo>
                <a:lnTo>
                  <a:pt x="510" y="5"/>
                </a:lnTo>
                <a:lnTo>
                  <a:pt x="482" y="9"/>
                </a:lnTo>
                <a:lnTo>
                  <a:pt x="451" y="14"/>
                </a:lnTo>
                <a:lnTo>
                  <a:pt x="419" y="20"/>
                </a:lnTo>
                <a:lnTo>
                  <a:pt x="388" y="26"/>
                </a:lnTo>
                <a:lnTo>
                  <a:pt x="357" y="32"/>
                </a:lnTo>
                <a:lnTo>
                  <a:pt x="328" y="38"/>
                </a:lnTo>
                <a:lnTo>
                  <a:pt x="304" y="44"/>
                </a:lnTo>
                <a:lnTo>
                  <a:pt x="282" y="48"/>
                </a:lnTo>
                <a:lnTo>
                  <a:pt x="266" y="52"/>
                </a:lnTo>
                <a:lnTo>
                  <a:pt x="255" y="54"/>
                </a:lnTo>
                <a:lnTo>
                  <a:pt x="251" y="55"/>
                </a:lnTo>
                <a:close/>
              </a:path>
            </a:pathLst>
          </a:custGeom>
          <a:noFill/>
          <a:ln w="1588">
            <a:solidFill>
              <a:srgbClr val="000000"/>
            </a:solidFill>
            <a:round/>
            <a:headEnd/>
            <a:tailEnd/>
          </a:ln>
        </p:spPr>
        <p:txBody>
          <a:bodyPr/>
          <a:lstStyle/>
          <a:p>
            <a:endParaRPr lang="zh-CN" altLang="en-US"/>
          </a:p>
        </p:txBody>
      </p:sp>
      <p:sp>
        <p:nvSpPr>
          <p:cNvPr id="40033" name="Freeform 346"/>
          <p:cNvSpPr>
            <a:spLocks/>
          </p:cNvSpPr>
          <p:nvPr/>
        </p:nvSpPr>
        <p:spPr bwMode="auto">
          <a:xfrm>
            <a:off x="43513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0 w 214"/>
              <a:gd name="T53" fmla="*/ 2147483647 h 206"/>
              <a:gd name="T54" fmla="*/ 2147483647 w 214"/>
              <a:gd name="T55" fmla="*/ 2147483647 h 206"/>
              <a:gd name="T56" fmla="*/ 2147483647 w 214"/>
              <a:gd name="T57" fmla="*/ 2147483647 h 206"/>
              <a:gd name="T58" fmla="*/ 2147483647 w 214"/>
              <a:gd name="T59" fmla="*/ 2147483647 h 206"/>
              <a:gd name="T60" fmla="*/ 2147483647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4"/>
              <a:gd name="T130" fmla="*/ 0 h 206"/>
              <a:gd name="T131" fmla="*/ 214 w 214"/>
              <a:gd name="T132" fmla="*/ 206 h 20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4" h="206">
                <a:moveTo>
                  <a:pt x="5" y="66"/>
                </a:moveTo>
                <a:lnTo>
                  <a:pt x="187" y="0"/>
                </a:lnTo>
                <a:lnTo>
                  <a:pt x="214" y="106"/>
                </a:lnTo>
                <a:lnTo>
                  <a:pt x="212" y="106"/>
                </a:lnTo>
                <a:lnTo>
                  <a:pt x="206" y="108"/>
                </a:lnTo>
                <a:lnTo>
                  <a:pt x="198" y="111"/>
                </a:lnTo>
                <a:lnTo>
                  <a:pt x="188" y="115"/>
                </a:lnTo>
                <a:lnTo>
                  <a:pt x="177" y="120"/>
                </a:lnTo>
                <a:lnTo>
                  <a:pt x="165" y="127"/>
                </a:lnTo>
                <a:lnTo>
                  <a:pt x="153" y="134"/>
                </a:lnTo>
                <a:lnTo>
                  <a:pt x="143" y="142"/>
                </a:lnTo>
                <a:lnTo>
                  <a:pt x="134" y="150"/>
                </a:lnTo>
                <a:lnTo>
                  <a:pt x="128" y="160"/>
                </a:lnTo>
                <a:lnTo>
                  <a:pt x="122" y="170"/>
                </a:lnTo>
                <a:lnTo>
                  <a:pt x="117" y="179"/>
                </a:lnTo>
                <a:lnTo>
                  <a:pt x="111" y="188"/>
                </a:lnTo>
                <a:lnTo>
                  <a:pt x="103" y="195"/>
                </a:lnTo>
                <a:lnTo>
                  <a:pt x="94" y="201"/>
                </a:lnTo>
                <a:lnTo>
                  <a:pt x="80" y="204"/>
                </a:lnTo>
                <a:lnTo>
                  <a:pt x="65" y="205"/>
                </a:lnTo>
                <a:lnTo>
                  <a:pt x="50" y="206"/>
                </a:lnTo>
                <a:lnTo>
                  <a:pt x="37" y="205"/>
                </a:lnTo>
                <a:lnTo>
                  <a:pt x="24" y="204"/>
                </a:lnTo>
                <a:lnTo>
                  <a:pt x="14" y="202"/>
                </a:lnTo>
                <a:lnTo>
                  <a:pt x="5" y="199"/>
                </a:lnTo>
                <a:lnTo>
                  <a:pt x="1" y="195"/>
                </a:lnTo>
                <a:lnTo>
                  <a:pt x="0" y="190"/>
                </a:lnTo>
                <a:lnTo>
                  <a:pt x="1" y="187"/>
                </a:lnTo>
                <a:lnTo>
                  <a:pt x="2" y="181"/>
                </a:lnTo>
                <a:lnTo>
                  <a:pt x="3" y="174"/>
                </a:lnTo>
                <a:lnTo>
                  <a:pt x="3" y="165"/>
                </a:lnTo>
                <a:lnTo>
                  <a:pt x="3" y="155"/>
                </a:lnTo>
                <a:lnTo>
                  <a:pt x="4" y="145"/>
                </a:lnTo>
                <a:lnTo>
                  <a:pt x="4" y="134"/>
                </a:lnTo>
                <a:lnTo>
                  <a:pt x="4" y="123"/>
                </a:lnTo>
                <a:lnTo>
                  <a:pt x="4" y="112"/>
                </a:lnTo>
                <a:lnTo>
                  <a:pt x="5" y="102"/>
                </a:lnTo>
                <a:lnTo>
                  <a:pt x="5" y="92"/>
                </a:lnTo>
                <a:lnTo>
                  <a:pt x="5" y="83"/>
                </a:lnTo>
                <a:lnTo>
                  <a:pt x="5" y="77"/>
                </a:lnTo>
                <a:lnTo>
                  <a:pt x="5" y="71"/>
                </a:lnTo>
                <a:lnTo>
                  <a:pt x="5" y="67"/>
                </a:lnTo>
                <a:lnTo>
                  <a:pt x="5" y="66"/>
                </a:lnTo>
                <a:close/>
              </a:path>
            </a:pathLst>
          </a:custGeom>
          <a:solidFill>
            <a:srgbClr val="336699"/>
          </a:solidFill>
          <a:ln w="9525">
            <a:noFill/>
            <a:round/>
            <a:headEnd/>
            <a:tailEnd/>
          </a:ln>
        </p:spPr>
        <p:txBody>
          <a:bodyPr/>
          <a:lstStyle/>
          <a:p>
            <a:endParaRPr lang="zh-CN" altLang="en-US"/>
          </a:p>
        </p:txBody>
      </p:sp>
      <p:sp>
        <p:nvSpPr>
          <p:cNvPr id="40034" name="Freeform 347"/>
          <p:cNvSpPr>
            <a:spLocks/>
          </p:cNvSpPr>
          <p:nvPr/>
        </p:nvSpPr>
        <p:spPr bwMode="auto">
          <a:xfrm>
            <a:off x="83645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0 w 214"/>
              <a:gd name="T53" fmla="*/ 2147483647 h 206"/>
              <a:gd name="T54" fmla="*/ 2147483647 w 214"/>
              <a:gd name="T55" fmla="*/ 2147483647 h 206"/>
              <a:gd name="T56" fmla="*/ 2147483647 w 214"/>
              <a:gd name="T57" fmla="*/ 2147483647 h 206"/>
              <a:gd name="T58" fmla="*/ 2147483647 w 214"/>
              <a:gd name="T59" fmla="*/ 2147483647 h 206"/>
              <a:gd name="T60" fmla="*/ 2147483647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4"/>
              <a:gd name="T130" fmla="*/ 0 h 206"/>
              <a:gd name="T131" fmla="*/ 214 w 214"/>
              <a:gd name="T132" fmla="*/ 206 h 20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4" h="206">
                <a:moveTo>
                  <a:pt x="5" y="66"/>
                </a:moveTo>
                <a:lnTo>
                  <a:pt x="187" y="0"/>
                </a:lnTo>
                <a:lnTo>
                  <a:pt x="214" y="106"/>
                </a:lnTo>
                <a:lnTo>
                  <a:pt x="212" y="106"/>
                </a:lnTo>
                <a:lnTo>
                  <a:pt x="206" y="108"/>
                </a:lnTo>
                <a:lnTo>
                  <a:pt x="198" y="111"/>
                </a:lnTo>
                <a:lnTo>
                  <a:pt x="188" y="115"/>
                </a:lnTo>
                <a:lnTo>
                  <a:pt x="176" y="120"/>
                </a:lnTo>
                <a:lnTo>
                  <a:pt x="165" y="127"/>
                </a:lnTo>
                <a:lnTo>
                  <a:pt x="153" y="134"/>
                </a:lnTo>
                <a:lnTo>
                  <a:pt x="142" y="142"/>
                </a:lnTo>
                <a:lnTo>
                  <a:pt x="134" y="150"/>
                </a:lnTo>
                <a:lnTo>
                  <a:pt x="127" y="160"/>
                </a:lnTo>
                <a:lnTo>
                  <a:pt x="122" y="170"/>
                </a:lnTo>
                <a:lnTo>
                  <a:pt x="116" y="179"/>
                </a:lnTo>
                <a:lnTo>
                  <a:pt x="111" y="188"/>
                </a:lnTo>
                <a:lnTo>
                  <a:pt x="103" y="195"/>
                </a:lnTo>
                <a:lnTo>
                  <a:pt x="93" y="201"/>
                </a:lnTo>
                <a:lnTo>
                  <a:pt x="80" y="204"/>
                </a:lnTo>
                <a:lnTo>
                  <a:pt x="65" y="205"/>
                </a:lnTo>
                <a:lnTo>
                  <a:pt x="50" y="206"/>
                </a:lnTo>
                <a:lnTo>
                  <a:pt x="36" y="205"/>
                </a:lnTo>
                <a:lnTo>
                  <a:pt x="24" y="204"/>
                </a:lnTo>
                <a:lnTo>
                  <a:pt x="13" y="202"/>
                </a:lnTo>
                <a:lnTo>
                  <a:pt x="5" y="199"/>
                </a:lnTo>
                <a:lnTo>
                  <a:pt x="1" y="195"/>
                </a:lnTo>
                <a:lnTo>
                  <a:pt x="0" y="190"/>
                </a:lnTo>
                <a:lnTo>
                  <a:pt x="1" y="187"/>
                </a:lnTo>
                <a:lnTo>
                  <a:pt x="2" y="181"/>
                </a:lnTo>
                <a:lnTo>
                  <a:pt x="2" y="174"/>
                </a:lnTo>
                <a:lnTo>
                  <a:pt x="3" y="165"/>
                </a:lnTo>
                <a:lnTo>
                  <a:pt x="3" y="155"/>
                </a:lnTo>
                <a:lnTo>
                  <a:pt x="3" y="145"/>
                </a:lnTo>
                <a:lnTo>
                  <a:pt x="4" y="134"/>
                </a:lnTo>
                <a:lnTo>
                  <a:pt x="4" y="123"/>
                </a:lnTo>
                <a:lnTo>
                  <a:pt x="4" y="112"/>
                </a:lnTo>
                <a:lnTo>
                  <a:pt x="5" y="102"/>
                </a:lnTo>
                <a:lnTo>
                  <a:pt x="5" y="92"/>
                </a:lnTo>
                <a:lnTo>
                  <a:pt x="5" y="83"/>
                </a:lnTo>
                <a:lnTo>
                  <a:pt x="5" y="77"/>
                </a:lnTo>
                <a:lnTo>
                  <a:pt x="5" y="71"/>
                </a:lnTo>
                <a:lnTo>
                  <a:pt x="5" y="67"/>
                </a:lnTo>
                <a:lnTo>
                  <a:pt x="5" y="66"/>
                </a:lnTo>
                <a:close/>
              </a:path>
            </a:pathLst>
          </a:custGeom>
          <a:solidFill>
            <a:srgbClr val="336699"/>
          </a:solidFill>
          <a:ln w="9525">
            <a:noFill/>
            <a:round/>
            <a:headEnd/>
            <a:tailEnd/>
          </a:ln>
        </p:spPr>
        <p:txBody>
          <a:bodyPr/>
          <a:lstStyle/>
          <a:p>
            <a:endParaRPr lang="zh-CN" altLang="en-US"/>
          </a:p>
        </p:txBody>
      </p:sp>
      <p:sp>
        <p:nvSpPr>
          <p:cNvPr id="40035" name="Freeform 348"/>
          <p:cNvSpPr>
            <a:spLocks/>
          </p:cNvSpPr>
          <p:nvPr/>
        </p:nvSpPr>
        <p:spPr bwMode="auto">
          <a:xfrm>
            <a:off x="43513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2147483647 w 214"/>
              <a:gd name="T53" fmla="*/ 2147483647 h 206"/>
              <a:gd name="T54" fmla="*/ 2147483647 w 214"/>
              <a:gd name="T55" fmla="*/ 2147483647 h 206"/>
              <a:gd name="T56" fmla="*/ 2147483647 w 214"/>
              <a:gd name="T57" fmla="*/ 2147483647 h 206"/>
              <a:gd name="T58" fmla="*/ 0 w 214"/>
              <a:gd name="T59" fmla="*/ 2147483647 h 206"/>
              <a:gd name="T60" fmla="*/ 0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2147483647 w 214"/>
              <a:gd name="T87" fmla="*/ 2147483647 h 206"/>
              <a:gd name="T88" fmla="*/ 2147483647 w 214"/>
              <a:gd name="T89" fmla="*/ 2147483647 h 206"/>
              <a:gd name="T90" fmla="*/ 2147483647 w 214"/>
              <a:gd name="T91" fmla="*/ 2147483647 h 206"/>
              <a:gd name="T92" fmla="*/ 2147483647 w 214"/>
              <a:gd name="T93" fmla="*/ 2147483647 h 2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4"/>
              <a:gd name="T142" fmla="*/ 0 h 206"/>
              <a:gd name="T143" fmla="*/ 214 w 214"/>
              <a:gd name="T144" fmla="*/ 206 h 2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4" h="206">
                <a:moveTo>
                  <a:pt x="5" y="66"/>
                </a:moveTo>
                <a:lnTo>
                  <a:pt x="187" y="0"/>
                </a:lnTo>
                <a:lnTo>
                  <a:pt x="214" y="106"/>
                </a:lnTo>
                <a:lnTo>
                  <a:pt x="212" y="106"/>
                </a:lnTo>
                <a:lnTo>
                  <a:pt x="206" y="108"/>
                </a:lnTo>
                <a:lnTo>
                  <a:pt x="198" y="111"/>
                </a:lnTo>
                <a:lnTo>
                  <a:pt x="188" y="115"/>
                </a:lnTo>
                <a:lnTo>
                  <a:pt x="177" y="120"/>
                </a:lnTo>
                <a:lnTo>
                  <a:pt x="165" y="127"/>
                </a:lnTo>
                <a:lnTo>
                  <a:pt x="153" y="134"/>
                </a:lnTo>
                <a:lnTo>
                  <a:pt x="143" y="142"/>
                </a:lnTo>
                <a:lnTo>
                  <a:pt x="134" y="150"/>
                </a:lnTo>
                <a:lnTo>
                  <a:pt x="128" y="160"/>
                </a:lnTo>
                <a:lnTo>
                  <a:pt x="122" y="170"/>
                </a:lnTo>
                <a:lnTo>
                  <a:pt x="117" y="179"/>
                </a:lnTo>
                <a:lnTo>
                  <a:pt x="111" y="188"/>
                </a:lnTo>
                <a:lnTo>
                  <a:pt x="103" y="195"/>
                </a:lnTo>
                <a:lnTo>
                  <a:pt x="94" y="201"/>
                </a:lnTo>
                <a:lnTo>
                  <a:pt x="80" y="204"/>
                </a:lnTo>
                <a:lnTo>
                  <a:pt x="65" y="205"/>
                </a:lnTo>
                <a:lnTo>
                  <a:pt x="50" y="206"/>
                </a:lnTo>
                <a:lnTo>
                  <a:pt x="37" y="205"/>
                </a:lnTo>
                <a:lnTo>
                  <a:pt x="24" y="204"/>
                </a:lnTo>
                <a:lnTo>
                  <a:pt x="14" y="202"/>
                </a:lnTo>
                <a:lnTo>
                  <a:pt x="5" y="199"/>
                </a:lnTo>
                <a:lnTo>
                  <a:pt x="1" y="195"/>
                </a:lnTo>
                <a:lnTo>
                  <a:pt x="0" y="190"/>
                </a:lnTo>
                <a:lnTo>
                  <a:pt x="1" y="187"/>
                </a:lnTo>
                <a:lnTo>
                  <a:pt x="2" y="181"/>
                </a:lnTo>
                <a:lnTo>
                  <a:pt x="3" y="174"/>
                </a:lnTo>
                <a:lnTo>
                  <a:pt x="3" y="165"/>
                </a:lnTo>
                <a:lnTo>
                  <a:pt x="3" y="155"/>
                </a:lnTo>
                <a:lnTo>
                  <a:pt x="4" y="145"/>
                </a:lnTo>
                <a:lnTo>
                  <a:pt x="4" y="134"/>
                </a:lnTo>
                <a:lnTo>
                  <a:pt x="4" y="123"/>
                </a:lnTo>
                <a:lnTo>
                  <a:pt x="4" y="112"/>
                </a:lnTo>
                <a:lnTo>
                  <a:pt x="5" y="102"/>
                </a:lnTo>
                <a:lnTo>
                  <a:pt x="5" y="92"/>
                </a:lnTo>
                <a:lnTo>
                  <a:pt x="5" y="83"/>
                </a:lnTo>
                <a:lnTo>
                  <a:pt x="5" y="77"/>
                </a:lnTo>
                <a:lnTo>
                  <a:pt x="5" y="71"/>
                </a:lnTo>
                <a:lnTo>
                  <a:pt x="5" y="67"/>
                </a:lnTo>
                <a:lnTo>
                  <a:pt x="5" y="66"/>
                </a:lnTo>
                <a:close/>
              </a:path>
            </a:pathLst>
          </a:custGeom>
          <a:noFill/>
          <a:ln w="1588">
            <a:solidFill>
              <a:srgbClr val="000000"/>
            </a:solidFill>
            <a:round/>
            <a:headEnd/>
            <a:tailEnd/>
          </a:ln>
        </p:spPr>
        <p:txBody>
          <a:bodyPr/>
          <a:lstStyle/>
          <a:p>
            <a:endParaRPr lang="zh-CN" altLang="en-US"/>
          </a:p>
        </p:txBody>
      </p:sp>
      <p:sp>
        <p:nvSpPr>
          <p:cNvPr id="40036" name="Freeform 349"/>
          <p:cNvSpPr>
            <a:spLocks/>
          </p:cNvSpPr>
          <p:nvPr/>
        </p:nvSpPr>
        <p:spPr bwMode="auto">
          <a:xfrm>
            <a:off x="83645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2147483647 w 214"/>
              <a:gd name="T53" fmla="*/ 2147483647 h 206"/>
              <a:gd name="T54" fmla="*/ 2147483647 w 214"/>
              <a:gd name="T55" fmla="*/ 2147483647 h 206"/>
              <a:gd name="T56" fmla="*/ 2147483647 w 214"/>
              <a:gd name="T57" fmla="*/ 2147483647 h 206"/>
              <a:gd name="T58" fmla="*/ 0 w 214"/>
              <a:gd name="T59" fmla="*/ 2147483647 h 206"/>
              <a:gd name="T60" fmla="*/ 0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2147483647 w 214"/>
              <a:gd name="T87" fmla="*/ 2147483647 h 206"/>
              <a:gd name="T88" fmla="*/ 2147483647 w 214"/>
              <a:gd name="T89" fmla="*/ 2147483647 h 206"/>
              <a:gd name="T90" fmla="*/ 2147483647 w 214"/>
              <a:gd name="T91" fmla="*/ 2147483647 h 206"/>
              <a:gd name="T92" fmla="*/ 2147483647 w 214"/>
              <a:gd name="T93" fmla="*/ 2147483647 h 2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4"/>
              <a:gd name="T142" fmla="*/ 0 h 206"/>
              <a:gd name="T143" fmla="*/ 214 w 214"/>
              <a:gd name="T144" fmla="*/ 206 h 2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4" h="206">
                <a:moveTo>
                  <a:pt x="5" y="66"/>
                </a:moveTo>
                <a:lnTo>
                  <a:pt x="187" y="0"/>
                </a:lnTo>
                <a:lnTo>
                  <a:pt x="214" y="106"/>
                </a:lnTo>
                <a:lnTo>
                  <a:pt x="212" y="106"/>
                </a:lnTo>
                <a:lnTo>
                  <a:pt x="206" y="108"/>
                </a:lnTo>
                <a:lnTo>
                  <a:pt x="198" y="111"/>
                </a:lnTo>
                <a:lnTo>
                  <a:pt x="188" y="115"/>
                </a:lnTo>
                <a:lnTo>
                  <a:pt x="176" y="120"/>
                </a:lnTo>
                <a:lnTo>
                  <a:pt x="165" y="127"/>
                </a:lnTo>
                <a:lnTo>
                  <a:pt x="153" y="134"/>
                </a:lnTo>
                <a:lnTo>
                  <a:pt x="142" y="142"/>
                </a:lnTo>
                <a:lnTo>
                  <a:pt x="134" y="150"/>
                </a:lnTo>
                <a:lnTo>
                  <a:pt x="127" y="160"/>
                </a:lnTo>
                <a:lnTo>
                  <a:pt x="122" y="170"/>
                </a:lnTo>
                <a:lnTo>
                  <a:pt x="116" y="179"/>
                </a:lnTo>
                <a:lnTo>
                  <a:pt x="111" y="188"/>
                </a:lnTo>
                <a:lnTo>
                  <a:pt x="103" y="195"/>
                </a:lnTo>
                <a:lnTo>
                  <a:pt x="93" y="201"/>
                </a:lnTo>
                <a:lnTo>
                  <a:pt x="80" y="204"/>
                </a:lnTo>
                <a:lnTo>
                  <a:pt x="65" y="205"/>
                </a:lnTo>
                <a:lnTo>
                  <a:pt x="50" y="206"/>
                </a:lnTo>
                <a:lnTo>
                  <a:pt x="36" y="205"/>
                </a:lnTo>
                <a:lnTo>
                  <a:pt x="24" y="204"/>
                </a:lnTo>
                <a:lnTo>
                  <a:pt x="13" y="202"/>
                </a:lnTo>
                <a:lnTo>
                  <a:pt x="5" y="199"/>
                </a:lnTo>
                <a:lnTo>
                  <a:pt x="1" y="195"/>
                </a:lnTo>
                <a:lnTo>
                  <a:pt x="0" y="190"/>
                </a:lnTo>
                <a:lnTo>
                  <a:pt x="1" y="187"/>
                </a:lnTo>
                <a:lnTo>
                  <a:pt x="2" y="181"/>
                </a:lnTo>
                <a:lnTo>
                  <a:pt x="2" y="174"/>
                </a:lnTo>
                <a:lnTo>
                  <a:pt x="3" y="165"/>
                </a:lnTo>
                <a:lnTo>
                  <a:pt x="3" y="155"/>
                </a:lnTo>
                <a:lnTo>
                  <a:pt x="3" y="145"/>
                </a:lnTo>
                <a:lnTo>
                  <a:pt x="4" y="134"/>
                </a:lnTo>
                <a:lnTo>
                  <a:pt x="4" y="123"/>
                </a:lnTo>
                <a:lnTo>
                  <a:pt x="4" y="112"/>
                </a:lnTo>
                <a:lnTo>
                  <a:pt x="5" y="102"/>
                </a:lnTo>
                <a:lnTo>
                  <a:pt x="5" y="92"/>
                </a:lnTo>
                <a:lnTo>
                  <a:pt x="5" y="83"/>
                </a:lnTo>
                <a:lnTo>
                  <a:pt x="5" y="77"/>
                </a:lnTo>
                <a:lnTo>
                  <a:pt x="5" y="71"/>
                </a:lnTo>
                <a:lnTo>
                  <a:pt x="5" y="67"/>
                </a:lnTo>
                <a:lnTo>
                  <a:pt x="5" y="66"/>
                </a:lnTo>
                <a:close/>
              </a:path>
            </a:pathLst>
          </a:custGeom>
          <a:noFill/>
          <a:ln w="1588">
            <a:solidFill>
              <a:srgbClr val="000000"/>
            </a:solidFill>
            <a:round/>
            <a:headEnd/>
            <a:tailEnd/>
          </a:ln>
        </p:spPr>
        <p:txBody>
          <a:bodyPr/>
          <a:lstStyle/>
          <a:p>
            <a:endParaRPr lang="zh-CN" altLang="en-US"/>
          </a:p>
        </p:txBody>
      </p:sp>
      <p:sp>
        <p:nvSpPr>
          <p:cNvPr id="40037" name="Freeform 350"/>
          <p:cNvSpPr>
            <a:spLocks/>
          </p:cNvSpPr>
          <p:nvPr/>
        </p:nvSpPr>
        <p:spPr bwMode="auto">
          <a:xfrm>
            <a:off x="4340227" y="5334500"/>
            <a:ext cx="854075" cy="437833"/>
          </a:xfrm>
          <a:custGeom>
            <a:avLst/>
            <a:gdLst>
              <a:gd name="T0" fmla="*/ 2147483647 w 681"/>
              <a:gd name="T1" fmla="*/ 2147483647 h 284"/>
              <a:gd name="T2" fmla="*/ 2147483647 w 681"/>
              <a:gd name="T3" fmla="*/ 2147483647 h 284"/>
              <a:gd name="T4" fmla="*/ 2147483647 w 681"/>
              <a:gd name="T5" fmla="*/ 2147483647 h 284"/>
              <a:gd name="T6" fmla="*/ 2147483647 w 681"/>
              <a:gd name="T7" fmla="*/ 2147483647 h 284"/>
              <a:gd name="T8" fmla="*/ 2147483647 w 681"/>
              <a:gd name="T9" fmla="*/ 2147483647 h 284"/>
              <a:gd name="T10" fmla="*/ 2147483647 w 681"/>
              <a:gd name="T11" fmla="*/ 2147483647 h 284"/>
              <a:gd name="T12" fmla="*/ 2147483647 w 681"/>
              <a:gd name="T13" fmla="*/ 2147483647 h 284"/>
              <a:gd name="T14" fmla="*/ 2147483647 w 681"/>
              <a:gd name="T15" fmla="*/ 2147483647 h 284"/>
              <a:gd name="T16" fmla="*/ 2147483647 w 681"/>
              <a:gd name="T17" fmla="*/ 2147483647 h 284"/>
              <a:gd name="T18" fmla="*/ 2147483647 w 681"/>
              <a:gd name="T19" fmla="*/ 2147483647 h 284"/>
              <a:gd name="T20" fmla="*/ 2147483647 w 681"/>
              <a:gd name="T21" fmla="*/ 2147483647 h 284"/>
              <a:gd name="T22" fmla="*/ 2147483647 w 681"/>
              <a:gd name="T23" fmla="*/ 2147483647 h 284"/>
              <a:gd name="T24" fmla="*/ 2147483647 w 681"/>
              <a:gd name="T25" fmla="*/ 2147483647 h 284"/>
              <a:gd name="T26" fmla="*/ 2147483647 w 681"/>
              <a:gd name="T27" fmla="*/ 2147483647 h 284"/>
              <a:gd name="T28" fmla="*/ 2147483647 w 681"/>
              <a:gd name="T29" fmla="*/ 2147483647 h 284"/>
              <a:gd name="T30" fmla="*/ 2147483647 w 681"/>
              <a:gd name="T31" fmla="*/ 2147483647 h 284"/>
              <a:gd name="T32" fmla="*/ 2147483647 w 681"/>
              <a:gd name="T33" fmla="*/ 2147483647 h 284"/>
              <a:gd name="T34" fmla="*/ 2147483647 w 681"/>
              <a:gd name="T35" fmla="*/ 2147483647 h 284"/>
              <a:gd name="T36" fmla="*/ 2147483647 w 681"/>
              <a:gd name="T37" fmla="*/ 2147483647 h 284"/>
              <a:gd name="T38" fmla="*/ 2147483647 w 681"/>
              <a:gd name="T39" fmla="*/ 2147483647 h 284"/>
              <a:gd name="T40" fmla="*/ 2147483647 w 681"/>
              <a:gd name="T41" fmla="*/ 2147483647 h 284"/>
              <a:gd name="T42" fmla="*/ 2147483647 w 681"/>
              <a:gd name="T43" fmla="*/ 2147483647 h 284"/>
              <a:gd name="T44" fmla="*/ 2147483647 w 681"/>
              <a:gd name="T45" fmla="*/ 2147483647 h 284"/>
              <a:gd name="T46" fmla="*/ 2147483647 w 681"/>
              <a:gd name="T47" fmla="*/ 2147483647 h 284"/>
              <a:gd name="T48" fmla="*/ 2147483647 w 681"/>
              <a:gd name="T49" fmla="*/ 2147483647 h 284"/>
              <a:gd name="T50" fmla="*/ 2147483647 w 681"/>
              <a:gd name="T51" fmla="*/ 2147483647 h 284"/>
              <a:gd name="T52" fmla="*/ 2147483647 w 681"/>
              <a:gd name="T53" fmla="*/ 2147483647 h 284"/>
              <a:gd name="T54" fmla="*/ 2147483647 w 681"/>
              <a:gd name="T55" fmla="*/ 2147483647 h 284"/>
              <a:gd name="T56" fmla="*/ 2147483647 w 681"/>
              <a:gd name="T57" fmla="*/ 2147483647 h 284"/>
              <a:gd name="T58" fmla="*/ 2147483647 w 681"/>
              <a:gd name="T59" fmla="*/ 0 h 284"/>
              <a:gd name="T60" fmla="*/ 2147483647 w 681"/>
              <a:gd name="T61" fmla="*/ 0 h 284"/>
              <a:gd name="T62" fmla="*/ 2147483647 w 681"/>
              <a:gd name="T63" fmla="*/ 2147483647 h 284"/>
              <a:gd name="T64" fmla="*/ 2147483647 w 681"/>
              <a:gd name="T65" fmla="*/ 2147483647 h 284"/>
              <a:gd name="T66" fmla="*/ 2147483647 w 681"/>
              <a:gd name="T67" fmla="*/ 2147483647 h 284"/>
              <a:gd name="T68" fmla="*/ 2147483647 w 681"/>
              <a:gd name="T69" fmla="*/ 2147483647 h 284"/>
              <a:gd name="T70" fmla="*/ 2147483647 w 681"/>
              <a:gd name="T71" fmla="*/ 2147483647 h 284"/>
              <a:gd name="T72" fmla="*/ 2147483647 w 681"/>
              <a:gd name="T73" fmla="*/ 2147483647 h 284"/>
              <a:gd name="T74" fmla="*/ 2147483647 w 681"/>
              <a:gd name="T75" fmla="*/ 2147483647 h 284"/>
              <a:gd name="T76" fmla="*/ 2147483647 w 681"/>
              <a:gd name="T77" fmla="*/ 2147483647 h 284"/>
              <a:gd name="T78" fmla="*/ 2147483647 w 681"/>
              <a:gd name="T79" fmla="*/ 2147483647 h 284"/>
              <a:gd name="T80" fmla="*/ 2147483647 w 681"/>
              <a:gd name="T81" fmla="*/ 2147483647 h 284"/>
              <a:gd name="T82" fmla="*/ 2147483647 w 681"/>
              <a:gd name="T83" fmla="*/ 2147483647 h 284"/>
              <a:gd name="T84" fmla="*/ 2147483647 w 681"/>
              <a:gd name="T85" fmla="*/ 2147483647 h 284"/>
              <a:gd name="T86" fmla="*/ 2147483647 w 681"/>
              <a:gd name="T87" fmla="*/ 2147483647 h 284"/>
              <a:gd name="T88" fmla="*/ 0 w 681"/>
              <a:gd name="T89" fmla="*/ 2147483647 h 284"/>
              <a:gd name="T90" fmla="*/ 2147483647 w 681"/>
              <a:gd name="T91" fmla="*/ 2147483647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1"/>
              <a:gd name="T139" fmla="*/ 0 h 284"/>
              <a:gd name="T140" fmla="*/ 681 w 681"/>
              <a:gd name="T141" fmla="*/ 284 h 2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1" h="284">
                <a:moveTo>
                  <a:pt x="1" y="271"/>
                </a:moveTo>
                <a:lnTo>
                  <a:pt x="183" y="284"/>
                </a:lnTo>
                <a:lnTo>
                  <a:pt x="191" y="239"/>
                </a:lnTo>
                <a:lnTo>
                  <a:pt x="194" y="241"/>
                </a:lnTo>
                <a:lnTo>
                  <a:pt x="200" y="246"/>
                </a:lnTo>
                <a:lnTo>
                  <a:pt x="209" y="252"/>
                </a:lnTo>
                <a:lnTo>
                  <a:pt x="220" y="259"/>
                </a:lnTo>
                <a:lnTo>
                  <a:pt x="231" y="266"/>
                </a:lnTo>
                <a:lnTo>
                  <a:pt x="242" y="272"/>
                </a:lnTo>
                <a:lnTo>
                  <a:pt x="251" y="275"/>
                </a:lnTo>
                <a:lnTo>
                  <a:pt x="258" y="275"/>
                </a:lnTo>
                <a:lnTo>
                  <a:pt x="260" y="274"/>
                </a:lnTo>
                <a:lnTo>
                  <a:pt x="265" y="274"/>
                </a:lnTo>
                <a:lnTo>
                  <a:pt x="271" y="273"/>
                </a:lnTo>
                <a:lnTo>
                  <a:pt x="280" y="272"/>
                </a:lnTo>
                <a:lnTo>
                  <a:pt x="290" y="272"/>
                </a:lnTo>
                <a:lnTo>
                  <a:pt x="302" y="270"/>
                </a:lnTo>
                <a:lnTo>
                  <a:pt x="315" y="269"/>
                </a:lnTo>
                <a:lnTo>
                  <a:pt x="330" y="268"/>
                </a:lnTo>
                <a:lnTo>
                  <a:pt x="345" y="266"/>
                </a:lnTo>
                <a:lnTo>
                  <a:pt x="362" y="265"/>
                </a:lnTo>
                <a:lnTo>
                  <a:pt x="379" y="264"/>
                </a:lnTo>
                <a:lnTo>
                  <a:pt x="397" y="262"/>
                </a:lnTo>
                <a:lnTo>
                  <a:pt x="416" y="261"/>
                </a:lnTo>
                <a:lnTo>
                  <a:pt x="435" y="259"/>
                </a:lnTo>
                <a:lnTo>
                  <a:pt x="454" y="257"/>
                </a:lnTo>
                <a:lnTo>
                  <a:pt x="474" y="255"/>
                </a:lnTo>
                <a:lnTo>
                  <a:pt x="493" y="254"/>
                </a:lnTo>
                <a:lnTo>
                  <a:pt x="513" y="253"/>
                </a:lnTo>
                <a:lnTo>
                  <a:pt x="531" y="251"/>
                </a:lnTo>
                <a:lnTo>
                  <a:pt x="550" y="250"/>
                </a:lnTo>
                <a:lnTo>
                  <a:pt x="567" y="248"/>
                </a:lnTo>
                <a:lnTo>
                  <a:pt x="585" y="247"/>
                </a:lnTo>
                <a:lnTo>
                  <a:pt x="601" y="246"/>
                </a:lnTo>
                <a:lnTo>
                  <a:pt x="616" y="244"/>
                </a:lnTo>
                <a:lnTo>
                  <a:pt x="630" y="243"/>
                </a:lnTo>
                <a:lnTo>
                  <a:pt x="642" y="242"/>
                </a:lnTo>
                <a:lnTo>
                  <a:pt x="653" y="242"/>
                </a:lnTo>
                <a:lnTo>
                  <a:pt x="662" y="240"/>
                </a:lnTo>
                <a:lnTo>
                  <a:pt x="669" y="240"/>
                </a:lnTo>
                <a:lnTo>
                  <a:pt x="675" y="240"/>
                </a:lnTo>
                <a:lnTo>
                  <a:pt x="679" y="239"/>
                </a:lnTo>
                <a:lnTo>
                  <a:pt x="680" y="239"/>
                </a:lnTo>
                <a:lnTo>
                  <a:pt x="680" y="236"/>
                </a:lnTo>
                <a:lnTo>
                  <a:pt x="681" y="229"/>
                </a:lnTo>
                <a:lnTo>
                  <a:pt x="681" y="217"/>
                </a:lnTo>
                <a:lnTo>
                  <a:pt x="681" y="202"/>
                </a:lnTo>
                <a:lnTo>
                  <a:pt x="680" y="184"/>
                </a:lnTo>
                <a:lnTo>
                  <a:pt x="678" y="163"/>
                </a:lnTo>
                <a:lnTo>
                  <a:pt x="673" y="142"/>
                </a:lnTo>
                <a:lnTo>
                  <a:pt x="667" y="120"/>
                </a:lnTo>
                <a:lnTo>
                  <a:pt x="657" y="97"/>
                </a:lnTo>
                <a:lnTo>
                  <a:pt x="644" y="76"/>
                </a:lnTo>
                <a:lnTo>
                  <a:pt x="627" y="55"/>
                </a:lnTo>
                <a:lnTo>
                  <a:pt x="607" y="37"/>
                </a:lnTo>
                <a:lnTo>
                  <a:pt x="581" y="22"/>
                </a:lnTo>
                <a:lnTo>
                  <a:pt x="550" y="10"/>
                </a:lnTo>
                <a:lnTo>
                  <a:pt x="513" y="3"/>
                </a:lnTo>
                <a:lnTo>
                  <a:pt x="471" y="0"/>
                </a:lnTo>
                <a:lnTo>
                  <a:pt x="427" y="0"/>
                </a:lnTo>
                <a:lnTo>
                  <a:pt x="388" y="0"/>
                </a:lnTo>
                <a:lnTo>
                  <a:pt x="353" y="0"/>
                </a:lnTo>
                <a:lnTo>
                  <a:pt x="321" y="0"/>
                </a:lnTo>
                <a:lnTo>
                  <a:pt x="293" y="1"/>
                </a:lnTo>
                <a:lnTo>
                  <a:pt x="269" y="1"/>
                </a:lnTo>
                <a:lnTo>
                  <a:pt x="248" y="1"/>
                </a:lnTo>
                <a:lnTo>
                  <a:pt x="230" y="2"/>
                </a:lnTo>
                <a:lnTo>
                  <a:pt x="215" y="3"/>
                </a:lnTo>
                <a:lnTo>
                  <a:pt x="203" y="3"/>
                </a:lnTo>
                <a:lnTo>
                  <a:pt x="193" y="3"/>
                </a:lnTo>
                <a:lnTo>
                  <a:pt x="186" y="4"/>
                </a:lnTo>
                <a:lnTo>
                  <a:pt x="180" y="4"/>
                </a:lnTo>
                <a:lnTo>
                  <a:pt x="176" y="4"/>
                </a:lnTo>
                <a:lnTo>
                  <a:pt x="174" y="4"/>
                </a:lnTo>
                <a:lnTo>
                  <a:pt x="173" y="4"/>
                </a:lnTo>
                <a:lnTo>
                  <a:pt x="45" y="62"/>
                </a:lnTo>
                <a:lnTo>
                  <a:pt x="44" y="62"/>
                </a:lnTo>
                <a:lnTo>
                  <a:pt x="43" y="61"/>
                </a:lnTo>
                <a:lnTo>
                  <a:pt x="40" y="60"/>
                </a:lnTo>
                <a:lnTo>
                  <a:pt x="37" y="60"/>
                </a:lnTo>
                <a:lnTo>
                  <a:pt x="33" y="60"/>
                </a:lnTo>
                <a:lnTo>
                  <a:pt x="28" y="62"/>
                </a:lnTo>
                <a:lnTo>
                  <a:pt x="24" y="65"/>
                </a:lnTo>
                <a:lnTo>
                  <a:pt x="20" y="72"/>
                </a:lnTo>
                <a:lnTo>
                  <a:pt x="15" y="81"/>
                </a:lnTo>
                <a:lnTo>
                  <a:pt x="10" y="94"/>
                </a:lnTo>
                <a:lnTo>
                  <a:pt x="7" y="110"/>
                </a:lnTo>
                <a:lnTo>
                  <a:pt x="4" y="132"/>
                </a:lnTo>
                <a:lnTo>
                  <a:pt x="1" y="158"/>
                </a:lnTo>
                <a:lnTo>
                  <a:pt x="0" y="189"/>
                </a:lnTo>
                <a:lnTo>
                  <a:pt x="0" y="227"/>
                </a:lnTo>
                <a:lnTo>
                  <a:pt x="1" y="271"/>
                </a:lnTo>
                <a:close/>
              </a:path>
            </a:pathLst>
          </a:custGeom>
          <a:solidFill>
            <a:srgbClr val="996633"/>
          </a:solidFill>
          <a:ln w="9525">
            <a:noFill/>
            <a:round/>
            <a:headEnd/>
            <a:tailEnd/>
          </a:ln>
        </p:spPr>
        <p:txBody>
          <a:bodyPr/>
          <a:lstStyle/>
          <a:p>
            <a:endParaRPr lang="zh-CN" altLang="en-US"/>
          </a:p>
        </p:txBody>
      </p:sp>
      <p:sp>
        <p:nvSpPr>
          <p:cNvPr id="40038" name="Freeform 351"/>
          <p:cNvSpPr>
            <a:spLocks/>
          </p:cNvSpPr>
          <p:nvPr/>
        </p:nvSpPr>
        <p:spPr bwMode="auto">
          <a:xfrm>
            <a:off x="8351839" y="5334500"/>
            <a:ext cx="855662" cy="437833"/>
          </a:xfrm>
          <a:custGeom>
            <a:avLst/>
            <a:gdLst>
              <a:gd name="T0" fmla="*/ 2147483647 w 682"/>
              <a:gd name="T1" fmla="*/ 2147483647 h 284"/>
              <a:gd name="T2" fmla="*/ 2147483647 w 682"/>
              <a:gd name="T3" fmla="*/ 2147483647 h 284"/>
              <a:gd name="T4" fmla="*/ 2147483647 w 682"/>
              <a:gd name="T5" fmla="*/ 2147483647 h 284"/>
              <a:gd name="T6" fmla="*/ 2147483647 w 682"/>
              <a:gd name="T7" fmla="*/ 2147483647 h 284"/>
              <a:gd name="T8" fmla="*/ 2147483647 w 682"/>
              <a:gd name="T9" fmla="*/ 2147483647 h 284"/>
              <a:gd name="T10" fmla="*/ 2147483647 w 682"/>
              <a:gd name="T11" fmla="*/ 2147483647 h 284"/>
              <a:gd name="T12" fmla="*/ 2147483647 w 682"/>
              <a:gd name="T13" fmla="*/ 2147483647 h 284"/>
              <a:gd name="T14" fmla="*/ 2147483647 w 682"/>
              <a:gd name="T15" fmla="*/ 2147483647 h 284"/>
              <a:gd name="T16" fmla="*/ 2147483647 w 682"/>
              <a:gd name="T17" fmla="*/ 2147483647 h 284"/>
              <a:gd name="T18" fmla="*/ 2147483647 w 682"/>
              <a:gd name="T19" fmla="*/ 2147483647 h 284"/>
              <a:gd name="T20" fmla="*/ 2147483647 w 682"/>
              <a:gd name="T21" fmla="*/ 2147483647 h 284"/>
              <a:gd name="T22" fmla="*/ 2147483647 w 682"/>
              <a:gd name="T23" fmla="*/ 2147483647 h 284"/>
              <a:gd name="T24" fmla="*/ 2147483647 w 682"/>
              <a:gd name="T25" fmla="*/ 2147483647 h 284"/>
              <a:gd name="T26" fmla="*/ 2147483647 w 682"/>
              <a:gd name="T27" fmla="*/ 2147483647 h 284"/>
              <a:gd name="T28" fmla="*/ 2147483647 w 682"/>
              <a:gd name="T29" fmla="*/ 2147483647 h 284"/>
              <a:gd name="T30" fmla="*/ 2147483647 w 682"/>
              <a:gd name="T31" fmla="*/ 2147483647 h 284"/>
              <a:gd name="T32" fmla="*/ 2147483647 w 682"/>
              <a:gd name="T33" fmla="*/ 2147483647 h 284"/>
              <a:gd name="T34" fmla="*/ 2147483647 w 682"/>
              <a:gd name="T35" fmla="*/ 2147483647 h 284"/>
              <a:gd name="T36" fmla="*/ 2147483647 w 682"/>
              <a:gd name="T37" fmla="*/ 2147483647 h 284"/>
              <a:gd name="T38" fmla="*/ 2147483647 w 682"/>
              <a:gd name="T39" fmla="*/ 2147483647 h 284"/>
              <a:gd name="T40" fmla="*/ 2147483647 w 682"/>
              <a:gd name="T41" fmla="*/ 2147483647 h 284"/>
              <a:gd name="T42" fmla="*/ 2147483647 w 682"/>
              <a:gd name="T43" fmla="*/ 2147483647 h 284"/>
              <a:gd name="T44" fmla="*/ 2147483647 w 682"/>
              <a:gd name="T45" fmla="*/ 2147483647 h 284"/>
              <a:gd name="T46" fmla="*/ 2147483647 w 682"/>
              <a:gd name="T47" fmla="*/ 2147483647 h 284"/>
              <a:gd name="T48" fmla="*/ 2147483647 w 682"/>
              <a:gd name="T49" fmla="*/ 2147483647 h 284"/>
              <a:gd name="T50" fmla="*/ 2147483647 w 682"/>
              <a:gd name="T51" fmla="*/ 2147483647 h 284"/>
              <a:gd name="T52" fmla="*/ 2147483647 w 682"/>
              <a:gd name="T53" fmla="*/ 2147483647 h 284"/>
              <a:gd name="T54" fmla="*/ 2147483647 w 682"/>
              <a:gd name="T55" fmla="*/ 2147483647 h 284"/>
              <a:gd name="T56" fmla="*/ 2147483647 w 682"/>
              <a:gd name="T57" fmla="*/ 2147483647 h 284"/>
              <a:gd name="T58" fmla="*/ 2147483647 w 682"/>
              <a:gd name="T59" fmla="*/ 0 h 284"/>
              <a:gd name="T60" fmla="*/ 2147483647 w 682"/>
              <a:gd name="T61" fmla="*/ 0 h 284"/>
              <a:gd name="T62" fmla="*/ 2147483647 w 682"/>
              <a:gd name="T63" fmla="*/ 2147483647 h 284"/>
              <a:gd name="T64" fmla="*/ 2147483647 w 682"/>
              <a:gd name="T65" fmla="*/ 2147483647 h 284"/>
              <a:gd name="T66" fmla="*/ 2147483647 w 682"/>
              <a:gd name="T67" fmla="*/ 2147483647 h 284"/>
              <a:gd name="T68" fmla="*/ 2147483647 w 682"/>
              <a:gd name="T69" fmla="*/ 2147483647 h 284"/>
              <a:gd name="T70" fmla="*/ 2147483647 w 682"/>
              <a:gd name="T71" fmla="*/ 2147483647 h 284"/>
              <a:gd name="T72" fmla="*/ 2147483647 w 682"/>
              <a:gd name="T73" fmla="*/ 2147483647 h 284"/>
              <a:gd name="T74" fmla="*/ 2147483647 w 682"/>
              <a:gd name="T75" fmla="*/ 2147483647 h 284"/>
              <a:gd name="T76" fmla="*/ 2147483647 w 682"/>
              <a:gd name="T77" fmla="*/ 2147483647 h 284"/>
              <a:gd name="T78" fmla="*/ 2147483647 w 682"/>
              <a:gd name="T79" fmla="*/ 2147483647 h 284"/>
              <a:gd name="T80" fmla="*/ 2147483647 w 682"/>
              <a:gd name="T81" fmla="*/ 2147483647 h 284"/>
              <a:gd name="T82" fmla="*/ 2147483647 w 682"/>
              <a:gd name="T83" fmla="*/ 2147483647 h 284"/>
              <a:gd name="T84" fmla="*/ 2147483647 w 682"/>
              <a:gd name="T85" fmla="*/ 2147483647 h 284"/>
              <a:gd name="T86" fmla="*/ 2147483647 w 682"/>
              <a:gd name="T87" fmla="*/ 2147483647 h 284"/>
              <a:gd name="T88" fmla="*/ 2147483647 w 682"/>
              <a:gd name="T89" fmla="*/ 2147483647 h 284"/>
              <a:gd name="T90" fmla="*/ 2147483647 w 682"/>
              <a:gd name="T91" fmla="*/ 2147483647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2"/>
              <a:gd name="T139" fmla="*/ 0 h 284"/>
              <a:gd name="T140" fmla="*/ 682 w 682"/>
              <a:gd name="T141" fmla="*/ 284 h 2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2" h="284">
                <a:moveTo>
                  <a:pt x="1" y="271"/>
                </a:moveTo>
                <a:lnTo>
                  <a:pt x="183" y="284"/>
                </a:lnTo>
                <a:lnTo>
                  <a:pt x="192" y="239"/>
                </a:lnTo>
                <a:lnTo>
                  <a:pt x="194" y="241"/>
                </a:lnTo>
                <a:lnTo>
                  <a:pt x="201" y="246"/>
                </a:lnTo>
                <a:lnTo>
                  <a:pt x="209" y="252"/>
                </a:lnTo>
                <a:lnTo>
                  <a:pt x="220" y="259"/>
                </a:lnTo>
                <a:lnTo>
                  <a:pt x="232" y="266"/>
                </a:lnTo>
                <a:lnTo>
                  <a:pt x="243" y="272"/>
                </a:lnTo>
                <a:lnTo>
                  <a:pt x="252" y="275"/>
                </a:lnTo>
                <a:lnTo>
                  <a:pt x="259" y="275"/>
                </a:lnTo>
                <a:lnTo>
                  <a:pt x="261" y="274"/>
                </a:lnTo>
                <a:lnTo>
                  <a:pt x="266" y="274"/>
                </a:lnTo>
                <a:lnTo>
                  <a:pt x="272" y="273"/>
                </a:lnTo>
                <a:lnTo>
                  <a:pt x="281" y="272"/>
                </a:lnTo>
                <a:lnTo>
                  <a:pt x="291" y="272"/>
                </a:lnTo>
                <a:lnTo>
                  <a:pt x="303" y="270"/>
                </a:lnTo>
                <a:lnTo>
                  <a:pt x="316" y="269"/>
                </a:lnTo>
                <a:lnTo>
                  <a:pt x="330" y="268"/>
                </a:lnTo>
                <a:lnTo>
                  <a:pt x="346" y="266"/>
                </a:lnTo>
                <a:lnTo>
                  <a:pt x="363" y="265"/>
                </a:lnTo>
                <a:lnTo>
                  <a:pt x="380" y="264"/>
                </a:lnTo>
                <a:lnTo>
                  <a:pt x="398" y="262"/>
                </a:lnTo>
                <a:lnTo>
                  <a:pt x="417" y="261"/>
                </a:lnTo>
                <a:lnTo>
                  <a:pt x="436" y="259"/>
                </a:lnTo>
                <a:lnTo>
                  <a:pt x="455" y="257"/>
                </a:lnTo>
                <a:lnTo>
                  <a:pt x="475" y="255"/>
                </a:lnTo>
                <a:lnTo>
                  <a:pt x="494" y="254"/>
                </a:lnTo>
                <a:lnTo>
                  <a:pt x="513" y="253"/>
                </a:lnTo>
                <a:lnTo>
                  <a:pt x="532" y="251"/>
                </a:lnTo>
                <a:lnTo>
                  <a:pt x="550" y="250"/>
                </a:lnTo>
                <a:lnTo>
                  <a:pt x="568" y="248"/>
                </a:lnTo>
                <a:lnTo>
                  <a:pt x="585" y="247"/>
                </a:lnTo>
                <a:lnTo>
                  <a:pt x="602" y="246"/>
                </a:lnTo>
                <a:lnTo>
                  <a:pt x="617" y="244"/>
                </a:lnTo>
                <a:lnTo>
                  <a:pt x="630" y="243"/>
                </a:lnTo>
                <a:lnTo>
                  <a:pt x="642" y="242"/>
                </a:lnTo>
                <a:lnTo>
                  <a:pt x="653" y="242"/>
                </a:lnTo>
                <a:lnTo>
                  <a:pt x="663" y="240"/>
                </a:lnTo>
                <a:lnTo>
                  <a:pt x="670" y="240"/>
                </a:lnTo>
                <a:lnTo>
                  <a:pt x="676" y="240"/>
                </a:lnTo>
                <a:lnTo>
                  <a:pt x="679" y="239"/>
                </a:lnTo>
                <a:lnTo>
                  <a:pt x="680" y="239"/>
                </a:lnTo>
                <a:lnTo>
                  <a:pt x="681" y="236"/>
                </a:lnTo>
                <a:lnTo>
                  <a:pt x="682" y="229"/>
                </a:lnTo>
                <a:lnTo>
                  <a:pt x="682" y="217"/>
                </a:lnTo>
                <a:lnTo>
                  <a:pt x="682" y="202"/>
                </a:lnTo>
                <a:lnTo>
                  <a:pt x="681" y="184"/>
                </a:lnTo>
                <a:lnTo>
                  <a:pt x="679" y="163"/>
                </a:lnTo>
                <a:lnTo>
                  <a:pt x="674" y="142"/>
                </a:lnTo>
                <a:lnTo>
                  <a:pt x="668" y="120"/>
                </a:lnTo>
                <a:lnTo>
                  <a:pt x="658" y="97"/>
                </a:lnTo>
                <a:lnTo>
                  <a:pt x="645" y="76"/>
                </a:lnTo>
                <a:lnTo>
                  <a:pt x="628" y="55"/>
                </a:lnTo>
                <a:lnTo>
                  <a:pt x="607" y="37"/>
                </a:lnTo>
                <a:lnTo>
                  <a:pt x="581" y="22"/>
                </a:lnTo>
                <a:lnTo>
                  <a:pt x="550" y="10"/>
                </a:lnTo>
                <a:lnTo>
                  <a:pt x="514" y="3"/>
                </a:lnTo>
                <a:lnTo>
                  <a:pt x="471" y="0"/>
                </a:lnTo>
                <a:lnTo>
                  <a:pt x="428" y="0"/>
                </a:lnTo>
                <a:lnTo>
                  <a:pt x="388" y="0"/>
                </a:lnTo>
                <a:lnTo>
                  <a:pt x="353" y="0"/>
                </a:lnTo>
                <a:lnTo>
                  <a:pt x="322" y="0"/>
                </a:lnTo>
                <a:lnTo>
                  <a:pt x="294" y="1"/>
                </a:lnTo>
                <a:lnTo>
                  <a:pt x="270" y="1"/>
                </a:lnTo>
                <a:lnTo>
                  <a:pt x="249" y="1"/>
                </a:lnTo>
                <a:lnTo>
                  <a:pt x="231" y="2"/>
                </a:lnTo>
                <a:lnTo>
                  <a:pt x="216" y="3"/>
                </a:lnTo>
                <a:lnTo>
                  <a:pt x="204" y="3"/>
                </a:lnTo>
                <a:lnTo>
                  <a:pt x="194" y="3"/>
                </a:lnTo>
                <a:lnTo>
                  <a:pt x="186" y="4"/>
                </a:lnTo>
                <a:lnTo>
                  <a:pt x="181" y="4"/>
                </a:lnTo>
                <a:lnTo>
                  <a:pt x="177" y="4"/>
                </a:lnTo>
                <a:lnTo>
                  <a:pt x="175" y="4"/>
                </a:lnTo>
                <a:lnTo>
                  <a:pt x="174" y="4"/>
                </a:lnTo>
                <a:lnTo>
                  <a:pt x="46" y="62"/>
                </a:lnTo>
                <a:lnTo>
                  <a:pt x="45" y="62"/>
                </a:lnTo>
                <a:lnTo>
                  <a:pt x="43" y="61"/>
                </a:lnTo>
                <a:lnTo>
                  <a:pt x="41" y="60"/>
                </a:lnTo>
                <a:lnTo>
                  <a:pt x="38" y="60"/>
                </a:lnTo>
                <a:lnTo>
                  <a:pt x="34" y="60"/>
                </a:lnTo>
                <a:lnTo>
                  <a:pt x="29" y="62"/>
                </a:lnTo>
                <a:lnTo>
                  <a:pt x="25" y="65"/>
                </a:lnTo>
                <a:lnTo>
                  <a:pt x="20" y="72"/>
                </a:lnTo>
                <a:lnTo>
                  <a:pt x="16" y="81"/>
                </a:lnTo>
                <a:lnTo>
                  <a:pt x="11" y="94"/>
                </a:lnTo>
                <a:lnTo>
                  <a:pt x="8" y="110"/>
                </a:lnTo>
                <a:lnTo>
                  <a:pt x="4" y="132"/>
                </a:lnTo>
                <a:lnTo>
                  <a:pt x="2" y="158"/>
                </a:lnTo>
                <a:lnTo>
                  <a:pt x="1" y="189"/>
                </a:lnTo>
                <a:lnTo>
                  <a:pt x="0" y="227"/>
                </a:lnTo>
                <a:lnTo>
                  <a:pt x="1" y="271"/>
                </a:lnTo>
                <a:close/>
              </a:path>
            </a:pathLst>
          </a:custGeom>
          <a:solidFill>
            <a:srgbClr val="996633"/>
          </a:solidFill>
          <a:ln w="9525">
            <a:noFill/>
            <a:round/>
            <a:headEnd/>
            <a:tailEnd/>
          </a:ln>
        </p:spPr>
        <p:txBody>
          <a:bodyPr/>
          <a:lstStyle/>
          <a:p>
            <a:endParaRPr lang="zh-CN" altLang="en-US"/>
          </a:p>
        </p:txBody>
      </p:sp>
      <p:sp>
        <p:nvSpPr>
          <p:cNvPr id="40039" name="Freeform 352"/>
          <p:cNvSpPr>
            <a:spLocks/>
          </p:cNvSpPr>
          <p:nvPr/>
        </p:nvSpPr>
        <p:spPr bwMode="auto">
          <a:xfrm>
            <a:off x="4340227" y="5334500"/>
            <a:ext cx="854075" cy="437833"/>
          </a:xfrm>
          <a:custGeom>
            <a:avLst/>
            <a:gdLst>
              <a:gd name="T0" fmla="*/ 2147483647 w 681"/>
              <a:gd name="T1" fmla="*/ 2147483647 h 284"/>
              <a:gd name="T2" fmla="*/ 2147483647 w 681"/>
              <a:gd name="T3" fmla="*/ 2147483647 h 284"/>
              <a:gd name="T4" fmla="*/ 2147483647 w 681"/>
              <a:gd name="T5" fmla="*/ 2147483647 h 284"/>
              <a:gd name="T6" fmla="*/ 2147483647 w 681"/>
              <a:gd name="T7" fmla="*/ 2147483647 h 284"/>
              <a:gd name="T8" fmla="*/ 2147483647 w 681"/>
              <a:gd name="T9" fmla="*/ 2147483647 h 284"/>
              <a:gd name="T10" fmla="*/ 2147483647 w 681"/>
              <a:gd name="T11" fmla="*/ 2147483647 h 284"/>
              <a:gd name="T12" fmla="*/ 2147483647 w 681"/>
              <a:gd name="T13" fmla="*/ 2147483647 h 284"/>
              <a:gd name="T14" fmla="*/ 2147483647 w 681"/>
              <a:gd name="T15" fmla="*/ 2147483647 h 284"/>
              <a:gd name="T16" fmla="*/ 2147483647 w 681"/>
              <a:gd name="T17" fmla="*/ 2147483647 h 284"/>
              <a:gd name="T18" fmla="*/ 2147483647 w 681"/>
              <a:gd name="T19" fmla="*/ 2147483647 h 284"/>
              <a:gd name="T20" fmla="*/ 2147483647 w 681"/>
              <a:gd name="T21" fmla="*/ 2147483647 h 284"/>
              <a:gd name="T22" fmla="*/ 2147483647 w 681"/>
              <a:gd name="T23" fmla="*/ 2147483647 h 284"/>
              <a:gd name="T24" fmla="*/ 2147483647 w 681"/>
              <a:gd name="T25" fmla="*/ 2147483647 h 284"/>
              <a:gd name="T26" fmla="*/ 2147483647 w 681"/>
              <a:gd name="T27" fmla="*/ 2147483647 h 284"/>
              <a:gd name="T28" fmla="*/ 2147483647 w 681"/>
              <a:gd name="T29" fmla="*/ 2147483647 h 284"/>
              <a:gd name="T30" fmla="*/ 2147483647 w 681"/>
              <a:gd name="T31" fmla="*/ 2147483647 h 284"/>
              <a:gd name="T32" fmla="*/ 2147483647 w 681"/>
              <a:gd name="T33" fmla="*/ 2147483647 h 284"/>
              <a:gd name="T34" fmla="*/ 2147483647 w 681"/>
              <a:gd name="T35" fmla="*/ 2147483647 h 284"/>
              <a:gd name="T36" fmla="*/ 2147483647 w 681"/>
              <a:gd name="T37" fmla="*/ 2147483647 h 284"/>
              <a:gd name="T38" fmla="*/ 2147483647 w 681"/>
              <a:gd name="T39" fmla="*/ 2147483647 h 284"/>
              <a:gd name="T40" fmla="*/ 2147483647 w 681"/>
              <a:gd name="T41" fmla="*/ 2147483647 h 284"/>
              <a:gd name="T42" fmla="*/ 2147483647 w 681"/>
              <a:gd name="T43" fmla="*/ 2147483647 h 284"/>
              <a:gd name="T44" fmla="*/ 2147483647 w 681"/>
              <a:gd name="T45" fmla="*/ 2147483647 h 284"/>
              <a:gd name="T46" fmla="*/ 2147483647 w 681"/>
              <a:gd name="T47" fmla="*/ 2147483647 h 284"/>
              <a:gd name="T48" fmla="*/ 2147483647 w 681"/>
              <a:gd name="T49" fmla="*/ 2147483647 h 284"/>
              <a:gd name="T50" fmla="*/ 2147483647 w 681"/>
              <a:gd name="T51" fmla="*/ 2147483647 h 284"/>
              <a:gd name="T52" fmla="*/ 2147483647 w 681"/>
              <a:gd name="T53" fmla="*/ 2147483647 h 284"/>
              <a:gd name="T54" fmla="*/ 2147483647 w 681"/>
              <a:gd name="T55" fmla="*/ 2147483647 h 284"/>
              <a:gd name="T56" fmla="*/ 2147483647 w 681"/>
              <a:gd name="T57" fmla="*/ 2147483647 h 284"/>
              <a:gd name="T58" fmla="*/ 2147483647 w 681"/>
              <a:gd name="T59" fmla="*/ 2147483647 h 284"/>
              <a:gd name="T60" fmla="*/ 2147483647 w 681"/>
              <a:gd name="T61" fmla="*/ 0 h 284"/>
              <a:gd name="T62" fmla="*/ 2147483647 w 681"/>
              <a:gd name="T63" fmla="*/ 0 h 284"/>
              <a:gd name="T64" fmla="*/ 2147483647 w 681"/>
              <a:gd name="T65" fmla="*/ 0 h 284"/>
              <a:gd name="T66" fmla="*/ 2147483647 w 681"/>
              <a:gd name="T67" fmla="*/ 2147483647 h 284"/>
              <a:gd name="T68" fmla="*/ 2147483647 w 681"/>
              <a:gd name="T69" fmla="*/ 2147483647 h 284"/>
              <a:gd name="T70" fmla="*/ 2147483647 w 681"/>
              <a:gd name="T71" fmla="*/ 2147483647 h 284"/>
              <a:gd name="T72" fmla="*/ 2147483647 w 681"/>
              <a:gd name="T73" fmla="*/ 2147483647 h 284"/>
              <a:gd name="T74" fmla="*/ 2147483647 w 681"/>
              <a:gd name="T75" fmla="*/ 2147483647 h 284"/>
              <a:gd name="T76" fmla="*/ 2147483647 w 681"/>
              <a:gd name="T77" fmla="*/ 2147483647 h 284"/>
              <a:gd name="T78" fmla="*/ 2147483647 w 681"/>
              <a:gd name="T79" fmla="*/ 2147483647 h 284"/>
              <a:gd name="T80" fmla="*/ 2147483647 w 681"/>
              <a:gd name="T81" fmla="*/ 2147483647 h 284"/>
              <a:gd name="T82" fmla="*/ 2147483647 w 681"/>
              <a:gd name="T83" fmla="*/ 2147483647 h 284"/>
              <a:gd name="T84" fmla="*/ 2147483647 w 681"/>
              <a:gd name="T85" fmla="*/ 2147483647 h 284"/>
              <a:gd name="T86" fmla="*/ 2147483647 w 681"/>
              <a:gd name="T87" fmla="*/ 2147483647 h 284"/>
              <a:gd name="T88" fmla="*/ 2147483647 w 681"/>
              <a:gd name="T89" fmla="*/ 2147483647 h 284"/>
              <a:gd name="T90" fmla="*/ 2147483647 w 681"/>
              <a:gd name="T91" fmla="*/ 2147483647 h 284"/>
              <a:gd name="T92" fmla="*/ 2147483647 w 681"/>
              <a:gd name="T93" fmla="*/ 2147483647 h 284"/>
              <a:gd name="T94" fmla="*/ 0 w 681"/>
              <a:gd name="T95" fmla="*/ 2147483647 h 2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1"/>
              <a:gd name="T145" fmla="*/ 0 h 284"/>
              <a:gd name="T146" fmla="*/ 681 w 681"/>
              <a:gd name="T147" fmla="*/ 284 h 2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1" h="284">
                <a:moveTo>
                  <a:pt x="1" y="271"/>
                </a:moveTo>
                <a:lnTo>
                  <a:pt x="183" y="284"/>
                </a:lnTo>
                <a:lnTo>
                  <a:pt x="191" y="239"/>
                </a:lnTo>
                <a:lnTo>
                  <a:pt x="194" y="241"/>
                </a:lnTo>
                <a:lnTo>
                  <a:pt x="200" y="246"/>
                </a:lnTo>
                <a:lnTo>
                  <a:pt x="209" y="252"/>
                </a:lnTo>
                <a:lnTo>
                  <a:pt x="220" y="259"/>
                </a:lnTo>
                <a:lnTo>
                  <a:pt x="231" y="266"/>
                </a:lnTo>
                <a:lnTo>
                  <a:pt x="242" y="272"/>
                </a:lnTo>
                <a:lnTo>
                  <a:pt x="251" y="275"/>
                </a:lnTo>
                <a:lnTo>
                  <a:pt x="258" y="275"/>
                </a:lnTo>
                <a:lnTo>
                  <a:pt x="260" y="274"/>
                </a:lnTo>
                <a:lnTo>
                  <a:pt x="265" y="274"/>
                </a:lnTo>
                <a:lnTo>
                  <a:pt x="271" y="273"/>
                </a:lnTo>
                <a:lnTo>
                  <a:pt x="280" y="272"/>
                </a:lnTo>
                <a:lnTo>
                  <a:pt x="290" y="272"/>
                </a:lnTo>
                <a:lnTo>
                  <a:pt x="302" y="270"/>
                </a:lnTo>
                <a:lnTo>
                  <a:pt x="315" y="269"/>
                </a:lnTo>
                <a:lnTo>
                  <a:pt x="330" y="268"/>
                </a:lnTo>
                <a:lnTo>
                  <a:pt x="345" y="266"/>
                </a:lnTo>
                <a:lnTo>
                  <a:pt x="362" y="265"/>
                </a:lnTo>
                <a:lnTo>
                  <a:pt x="379" y="264"/>
                </a:lnTo>
                <a:lnTo>
                  <a:pt x="397" y="262"/>
                </a:lnTo>
                <a:lnTo>
                  <a:pt x="416" y="261"/>
                </a:lnTo>
                <a:lnTo>
                  <a:pt x="435" y="259"/>
                </a:lnTo>
                <a:lnTo>
                  <a:pt x="454" y="257"/>
                </a:lnTo>
                <a:lnTo>
                  <a:pt x="474" y="255"/>
                </a:lnTo>
                <a:lnTo>
                  <a:pt x="493" y="254"/>
                </a:lnTo>
                <a:lnTo>
                  <a:pt x="513" y="253"/>
                </a:lnTo>
                <a:lnTo>
                  <a:pt x="531" y="251"/>
                </a:lnTo>
                <a:lnTo>
                  <a:pt x="550" y="250"/>
                </a:lnTo>
                <a:lnTo>
                  <a:pt x="567" y="248"/>
                </a:lnTo>
                <a:lnTo>
                  <a:pt x="585" y="247"/>
                </a:lnTo>
                <a:lnTo>
                  <a:pt x="601" y="246"/>
                </a:lnTo>
                <a:lnTo>
                  <a:pt x="616" y="244"/>
                </a:lnTo>
                <a:lnTo>
                  <a:pt x="630" y="243"/>
                </a:lnTo>
                <a:lnTo>
                  <a:pt x="642" y="242"/>
                </a:lnTo>
                <a:lnTo>
                  <a:pt x="653" y="242"/>
                </a:lnTo>
                <a:lnTo>
                  <a:pt x="662" y="240"/>
                </a:lnTo>
                <a:lnTo>
                  <a:pt x="669" y="240"/>
                </a:lnTo>
                <a:lnTo>
                  <a:pt x="675" y="240"/>
                </a:lnTo>
                <a:lnTo>
                  <a:pt x="679" y="239"/>
                </a:lnTo>
                <a:lnTo>
                  <a:pt x="680" y="239"/>
                </a:lnTo>
                <a:lnTo>
                  <a:pt x="680" y="236"/>
                </a:lnTo>
                <a:lnTo>
                  <a:pt x="681" y="229"/>
                </a:lnTo>
                <a:lnTo>
                  <a:pt x="681" y="217"/>
                </a:lnTo>
                <a:lnTo>
                  <a:pt x="681" y="202"/>
                </a:lnTo>
                <a:lnTo>
                  <a:pt x="680" y="184"/>
                </a:lnTo>
                <a:lnTo>
                  <a:pt x="678" y="163"/>
                </a:lnTo>
                <a:lnTo>
                  <a:pt x="673" y="142"/>
                </a:lnTo>
                <a:lnTo>
                  <a:pt x="667" y="120"/>
                </a:lnTo>
                <a:lnTo>
                  <a:pt x="657" y="97"/>
                </a:lnTo>
                <a:lnTo>
                  <a:pt x="644" y="76"/>
                </a:lnTo>
                <a:lnTo>
                  <a:pt x="627" y="55"/>
                </a:lnTo>
                <a:lnTo>
                  <a:pt x="607" y="37"/>
                </a:lnTo>
                <a:lnTo>
                  <a:pt x="581" y="22"/>
                </a:lnTo>
                <a:lnTo>
                  <a:pt x="550" y="10"/>
                </a:lnTo>
                <a:lnTo>
                  <a:pt x="513" y="3"/>
                </a:lnTo>
                <a:lnTo>
                  <a:pt x="471" y="0"/>
                </a:lnTo>
                <a:lnTo>
                  <a:pt x="427" y="0"/>
                </a:lnTo>
                <a:lnTo>
                  <a:pt x="388" y="0"/>
                </a:lnTo>
                <a:lnTo>
                  <a:pt x="353" y="0"/>
                </a:lnTo>
                <a:lnTo>
                  <a:pt x="321" y="0"/>
                </a:lnTo>
                <a:lnTo>
                  <a:pt x="293" y="1"/>
                </a:lnTo>
                <a:lnTo>
                  <a:pt x="269" y="1"/>
                </a:lnTo>
                <a:lnTo>
                  <a:pt x="248" y="1"/>
                </a:lnTo>
                <a:lnTo>
                  <a:pt x="230" y="2"/>
                </a:lnTo>
                <a:lnTo>
                  <a:pt x="215" y="3"/>
                </a:lnTo>
                <a:lnTo>
                  <a:pt x="203" y="3"/>
                </a:lnTo>
                <a:lnTo>
                  <a:pt x="193" y="3"/>
                </a:lnTo>
                <a:lnTo>
                  <a:pt x="186" y="4"/>
                </a:lnTo>
                <a:lnTo>
                  <a:pt x="180" y="4"/>
                </a:lnTo>
                <a:lnTo>
                  <a:pt x="176" y="4"/>
                </a:lnTo>
                <a:lnTo>
                  <a:pt x="174" y="4"/>
                </a:lnTo>
                <a:lnTo>
                  <a:pt x="173" y="4"/>
                </a:lnTo>
                <a:lnTo>
                  <a:pt x="45" y="62"/>
                </a:lnTo>
                <a:lnTo>
                  <a:pt x="44" y="62"/>
                </a:lnTo>
                <a:lnTo>
                  <a:pt x="43" y="61"/>
                </a:lnTo>
                <a:lnTo>
                  <a:pt x="40" y="60"/>
                </a:lnTo>
                <a:lnTo>
                  <a:pt x="37" y="60"/>
                </a:lnTo>
                <a:lnTo>
                  <a:pt x="33" y="60"/>
                </a:lnTo>
                <a:lnTo>
                  <a:pt x="28" y="62"/>
                </a:lnTo>
                <a:lnTo>
                  <a:pt x="24" y="65"/>
                </a:lnTo>
                <a:lnTo>
                  <a:pt x="20" y="72"/>
                </a:lnTo>
                <a:lnTo>
                  <a:pt x="15" y="81"/>
                </a:lnTo>
                <a:lnTo>
                  <a:pt x="10" y="94"/>
                </a:lnTo>
                <a:lnTo>
                  <a:pt x="7" y="110"/>
                </a:lnTo>
                <a:lnTo>
                  <a:pt x="4" y="132"/>
                </a:lnTo>
                <a:lnTo>
                  <a:pt x="1" y="158"/>
                </a:lnTo>
                <a:lnTo>
                  <a:pt x="0" y="189"/>
                </a:lnTo>
                <a:lnTo>
                  <a:pt x="0" y="227"/>
                </a:lnTo>
                <a:lnTo>
                  <a:pt x="1" y="271"/>
                </a:lnTo>
                <a:close/>
              </a:path>
            </a:pathLst>
          </a:custGeom>
          <a:noFill/>
          <a:ln w="1588">
            <a:solidFill>
              <a:srgbClr val="000000"/>
            </a:solidFill>
            <a:round/>
            <a:headEnd/>
            <a:tailEnd/>
          </a:ln>
        </p:spPr>
        <p:txBody>
          <a:bodyPr/>
          <a:lstStyle/>
          <a:p>
            <a:endParaRPr lang="zh-CN" altLang="en-US"/>
          </a:p>
        </p:txBody>
      </p:sp>
      <p:sp>
        <p:nvSpPr>
          <p:cNvPr id="40040" name="Freeform 353"/>
          <p:cNvSpPr>
            <a:spLocks/>
          </p:cNvSpPr>
          <p:nvPr/>
        </p:nvSpPr>
        <p:spPr bwMode="auto">
          <a:xfrm>
            <a:off x="8351839" y="5334500"/>
            <a:ext cx="855662" cy="437833"/>
          </a:xfrm>
          <a:custGeom>
            <a:avLst/>
            <a:gdLst>
              <a:gd name="T0" fmla="*/ 2147483647 w 682"/>
              <a:gd name="T1" fmla="*/ 2147483647 h 284"/>
              <a:gd name="T2" fmla="*/ 2147483647 w 682"/>
              <a:gd name="T3" fmla="*/ 2147483647 h 284"/>
              <a:gd name="T4" fmla="*/ 2147483647 w 682"/>
              <a:gd name="T5" fmla="*/ 2147483647 h 284"/>
              <a:gd name="T6" fmla="*/ 2147483647 w 682"/>
              <a:gd name="T7" fmla="*/ 2147483647 h 284"/>
              <a:gd name="T8" fmla="*/ 2147483647 w 682"/>
              <a:gd name="T9" fmla="*/ 2147483647 h 284"/>
              <a:gd name="T10" fmla="*/ 2147483647 w 682"/>
              <a:gd name="T11" fmla="*/ 2147483647 h 284"/>
              <a:gd name="T12" fmla="*/ 2147483647 w 682"/>
              <a:gd name="T13" fmla="*/ 2147483647 h 284"/>
              <a:gd name="T14" fmla="*/ 2147483647 w 682"/>
              <a:gd name="T15" fmla="*/ 2147483647 h 284"/>
              <a:gd name="T16" fmla="*/ 2147483647 w 682"/>
              <a:gd name="T17" fmla="*/ 2147483647 h 284"/>
              <a:gd name="T18" fmla="*/ 2147483647 w 682"/>
              <a:gd name="T19" fmla="*/ 2147483647 h 284"/>
              <a:gd name="T20" fmla="*/ 2147483647 w 682"/>
              <a:gd name="T21" fmla="*/ 2147483647 h 284"/>
              <a:gd name="T22" fmla="*/ 2147483647 w 682"/>
              <a:gd name="T23" fmla="*/ 2147483647 h 284"/>
              <a:gd name="T24" fmla="*/ 2147483647 w 682"/>
              <a:gd name="T25" fmla="*/ 2147483647 h 284"/>
              <a:gd name="T26" fmla="*/ 2147483647 w 682"/>
              <a:gd name="T27" fmla="*/ 2147483647 h 284"/>
              <a:gd name="T28" fmla="*/ 2147483647 w 682"/>
              <a:gd name="T29" fmla="*/ 2147483647 h 284"/>
              <a:gd name="T30" fmla="*/ 2147483647 w 682"/>
              <a:gd name="T31" fmla="*/ 2147483647 h 284"/>
              <a:gd name="T32" fmla="*/ 2147483647 w 682"/>
              <a:gd name="T33" fmla="*/ 2147483647 h 284"/>
              <a:gd name="T34" fmla="*/ 2147483647 w 682"/>
              <a:gd name="T35" fmla="*/ 2147483647 h 284"/>
              <a:gd name="T36" fmla="*/ 2147483647 w 682"/>
              <a:gd name="T37" fmla="*/ 2147483647 h 284"/>
              <a:gd name="T38" fmla="*/ 2147483647 w 682"/>
              <a:gd name="T39" fmla="*/ 2147483647 h 284"/>
              <a:gd name="T40" fmla="*/ 2147483647 w 682"/>
              <a:gd name="T41" fmla="*/ 2147483647 h 284"/>
              <a:gd name="T42" fmla="*/ 2147483647 w 682"/>
              <a:gd name="T43" fmla="*/ 2147483647 h 284"/>
              <a:gd name="T44" fmla="*/ 2147483647 w 682"/>
              <a:gd name="T45" fmla="*/ 2147483647 h 284"/>
              <a:gd name="T46" fmla="*/ 2147483647 w 682"/>
              <a:gd name="T47" fmla="*/ 2147483647 h 284"/>
              <a:gd name="T48" fmla="*/ 2147483647 w 682"/>
              <a:gd name="T49" fmla="*/ 2147483647 h 284"/>
              <a:gd name="T50" fmla="*/ 2147483647 w 682"/>
              <a:gd name="T51" fmla="*/ 2147483647 h 284"/>
              <a:gd name="T52" fmla="*/ 2147483647 w 682"/>
              <a:gd name="T53" fmla="*/ 2147483647 h 284"/>
              <a:gd name="T54" fmla="*/ 2147483647 w 682"/>
              <a:gd name="T55" fmla="*/ 2147483647 h 284"/>
              <a:gd name="T56" fmla="*/ 2147483647 w 682"/>
              <a:gd name="T57" fmla="*/ 2147483647 h 284"/>
              <a:gd name="T58" fmla="*/ 2147483647 w 682"/>
              <a:gd name="T59" fmla="*/ 2147483647 h 284"/>
              <a:gd name="T60" fmla="*/ 2147483647 w 682"/>
              <a:gd name="T61" fmla="*/ 0 h 284"/>
              <a:gd name="T62" fmla="*/ 2147483647 w 682"/>
              <a:gd name="T63" fmla="*/ 0 h 284"/>
              <a:gd name="T64" fmla="*/ 2147483647 w 682"/>
              <a:gd name="T65" fmla="*/ 0 h 284"/>
              <a:gd name="T66" fmla="*/ 2147483647 w 682"/>
              <a:gd name="T67" fmla="*/ 2147483647 h 284"/>
              <a:gd name="T68" fmla="*/ 2147483647 w 682"/>
              <a:gd name="T69" fmla="*/ 2147483647 h 284"/>
              <a:gd name="T70" fmla="*/ 2147483647 w 682"/>
              <a:gd name="T71" fmla="*/ 2147483647 h 284"/>
              <a:gd name="T72" fmla="*/ 2147483647 w 682"/>
              <a:gd name="T73" fmla="*/ 2147483647 h 284"/>
              <a:gd name="T74" fmla="*/ 2147483647 w 682"/>
              <a:gd name="T75" fmla="*/ 2147483647 h 284"/>
              <a:gd name="T76" fmla="*/ 2147483647 w 682"/>
              <a:gd name="T77" fmla="*/ 2147483647 h 284"/>
              <a:gd name="T78" fmla="*/ 2147483647 w 682"/>
              <a:gd name="T79" fmla="*/ 2147483647 h 284"/>
              <a:gd name="T80" fmla="*/ 2147483647 w 682"/>
              <a:gd name="T81" fmla="*/ 2147483647 h 284"/>
              <a:gd name="T82" fmla="*/ 2147483647 w 682"/>
              <a:gd name="T83" fmla="*/ 2147483647 h 284"/>
              <a:gd name="T84" fmla="*/ 2147483647 w 682"/>
              <a:gd name="T85" fmla="*/ 2147483647 h 284"/>
              <a:gd name="T86" fmla="*/ 2147483647 w 682"/>
              <a:gd name="T87" fmla="*/ 2147483647 h 284"/>
              <a:gd name="T88" fmla="*/ 2147483647 w 682"/>
              <a:gd name="T89" fmla="*/ 2147483647 h 284"/>
              <a:gd name="T90" fmla="*/ 2147483647 w 682"/>
              <a:gd name="T91" fmla="*/ 2147483647 h 284"/>
              <a:gd name="T92" fmla="*/ 2147483647 w 682"/>
              <a:gd name="T93" fmla="*/ 2147483647 h 284"/>
              <a:gd name="T94" fmla="*/ 0 w 682"/>
              <a:gd name="T95" fmla="*/ 2147483647 h 2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2"/>
              <a:gd name="T145" fmla="*/ 0 h 284"/>
              <a:gd name="T146" fmla="*/ 682 w 682"/>
              <a:gd name="T147" fmla="*/ 284 h 2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2" h="284">
                <a:moveTo>
                  <a:pt x="1" y="271"/>
                </a:moveTo>
                <a:lnTo>
                  <a:pt x="183" y="284"/>
                </a:lnTo>
                <a:lnTo>
                  <a:pt x="192" y="239"/>
                </a:lnTo>
                <a:lnTo>
                  <a:pt x="194" y="241"/>
                </a:lnTo>
                <a:lnTo>
                  <a:pt x="201" y="246"/>
                </a:lnTo>
                <a:lnTo>
                  <a:pt x="209" y="252"/>
                </a:lnTo>
                <a:lnTo>
                  <a:pt x="220" y="259"/>
                </a:lnTo>
                <a:lnTo>
                  <a:pt x="232" y="266"/>
                </a:lnTo>
                <a:lnTo>
                  <a:pt x="243" y="272"/>
                </a:lnTo>
                <a:lnTo>
                  <a:pt x="252" y="275"/>
                </a:lnTo>
                <a:lnTo>
                  <a:pt x="259" y="275"/>
                </a:lnTo>
                <a:lnTo>
                  <a:pt x="261" y="274"/>
                </a:lnTo>
                <a:lnTo>
                  <a:pt x="266" y="274"/>
                </a:lnTo>
                <a:lnTo>
                  <a:pt x="272" y="273"/>
                </a:lnTo>
                <a:lnTo>
                  <a:pt x="281" y="272"/>
                </a:lnTo>
                <a:lnTo>
                  <a:pt x="291" y="272"/>
                </a:lnTo>
                <a:lnTo>
                  <a:pt x="303" y="270"/>
                </a:lnTo>
                <a:lnTo>
                  <a:pt x="316" y="269"/>
                </a:lnTo>
                <a:lnTo>
                  <a:pt x="330" y="268"/>
                </a:lnTo>
                <a:lnTo>
                  <a:pt x="346" y="266"/>
                </a:lnTo>
                <a:lnTo>
                  <a:pt x="363" y="265"/>
                </a:lnTo>
                <a:lnTo>
                  <a:pt x="380" y="264"/>
                </a:lnTo>
                <a:lnTo>
                  <a:pt x="398" y="262"/>
                </a:lnTo>
                <a:lnTo>
                  <a:pt x="417" y="261"/>
                </a:lnTo>
                <a:lnTo>
                  <a:pt x="436" y="259"/>
                </a:lnTo>
                <a:lnTo>
                  <a:pt x="455" y="257"/>
                </a:lnTo>
                <a:lnTo>
                  <a:pt x="475" y="255"/>
                </a:lnTo>
                <a:lnTo>
                  <a:pt x="494" y="254"/>
                </a:lnTo>
                <a:lnTo>
                  <a:pt x="513" y="253"/>
                </a:lnTo>
                <a:lnTo>
                  <a:pt x="532" y="251"/>
                </a:lnTo>
                <a:lnTo>
                  <a:pt x="550" y="250"/>
                </a:lnTo>
                <a:lnTo>
                  <a:pt x="568" y="248"/>
                </a:lnTo>
                <a:lnTo>
                  <a:pt x="585" y="247"/>
                </a:lnTo>
                <a:lnTo>
                  <a:pt x="602" y="246"/>
                </a:lnTo>
                <a:lnTo>
                  <a:pt x="617" y="244"/>
                </a:lnTo>
                <a:lnTo>
                  <a:pt x="630" y="243"/>
                </a:lnTo>
                <a:lnTo>
                  <a:pt x="642" y="242"/>
                </a:lnTo>
                <a:lnTo>
                  <a:pt x="653" y="242"/>
                </a:lnTo>
                <a:lnTo>
                  <a:pt x="663" y="240"/>
                </a:lnTo>
                <a:lnTo>
                  <a:pt x="670" y="240"/>
                </a:lnTo>
                <a:lnTo>
                  <a:pt x="676" y="240"/>
                </a:lnTo>
                <a:lnTo>
                  <a:pt x="679" y="239"/>
                </a:lnTo>
                <a:lnTo>
                  <a:pt x="680" y="239"/>
                </a:lnTo>
                <a:lnTo>
                  <a:pt x="681" y="236"/>
                </a:lnTo>
                <a:lnTo>
                  <a:pt x="682" y="229"/>
                </a:lnTo>
                <a:lnTo>
                  <a:pt x="682" y="217"/>
                </a:lnTo>
                <a:lnTo>
                  <a:pt x="682" y="202"/>
                </a:lnTo>
                <a:lnTo>
                  <a:pt x="681" y="184"/>
                </a:lnTo>
                <a:lnTo>
                  <a:pt x="679" y="163"/>
                </a:lnTo>
                <a:lnTo>
                  <a:pt x="674" y="142"/>
                </a:lnTo>
                <a:lnTo>
                  <a:pt x="668" y="120"/>
                </a:lnTo>
                <a:lnTo>
                  <a:pt x="658" y="97"/>
                </a:lnTo>
                <a:lnTo>
                  <a:pt x="645" y="76"/>
                </a:lnTo>
                <a:lnTo>
                  <a:pt x="628" y="55"/>
                </a:lnTo>
                <a:lnTo>
                  <a:pt x="607" y="37"/>
                </a:lnTo>
                <a:lnTo>
                  <a:pt x="581" y="22"/>
                </a:lnTo>
                <a:lnTo>
                  <a:pt x="550" y="10"/>
                </a:lnTo>
                <a:lnTo>
                  <a:pt x="514" y="3"/>
                </a:lnTo>
                <a:lnTo>
                  <a:pt x="471" y="0"/>
                </a:lnTo>
                <a:lnTo>
                  <a:pt x="428" y="0"/>
                </a:lnTo>
                <a:lnTo>
                  <a:pt x="388" y="0"/>
                </a:lnTo>
                <a:lnTo>
                  <a:pt x="353" y="0"/>
                </a:lnTo>
                <a:lnTo>
                  <a:pt x="322" y="0"/>
                </a:lnTo>
                <a:lnTo>
                  <a:pt x="294" y="1"/>
                </a:lnTo>
                <a:lnTo>
                  <a:pt x="270" y="1"/>
                </a:lnTo>
                <a:lnTo>
                  <a:pt x="249" y="1"/>
                </a:lnTo>
                <a:lnTo>
                  <a:pt x="231" y="2"/>
                </a:lnTo>
                <a:lnTo>
                  <a:pt x="216" y="3"/>
                </a:lnTo>
                <a:lnTo>
                  <a:pt x="204" y="3"/>
                </a:lnTo>
                <a:lnTo>
                  <a:pt x="194" y="3"/>
                </a:lnTo>
                <a:lnTo>
                  <a:pt x="186" y="4"/>
                </a:lnTo>
                <a:lnTo>
                  <a:pt x="181" y="4"/>
                </a:lnTo>
                <a:lnTo>
                  <a:pt x="177" y="4"/>
                </a:lnTo>
                <a:lnTo>
                  <a:pt x="175" y="4"/>
                </a:lnTo>
                <a:lnTo>
                  <a:pt x="174" y="4"/>
                </a:lnTo>
                <a:lnTo>
                  <a:pt x="46" y="62"/>
                </a:lnTo>
                <a:lnTo>
                  <a:pt x="45" y="62"/>
                </a:lnTo>
                <a:lnTo>
                  <a:pt x="43" y="61"/>
                </a:lnTo>
                <a:lnTo>
                  <a:pt x="41" y="60"/>
                </a:lnTo>
                <a:lnTo>
                  <a:pt x="38" y="60"/>
                </a:lnTo>
                <a:lnTo>
                  <a:pt x="34" y="60"/>
                </a:lnTo>
                <a:lnTo>
                  <a:pt x="29" y="62"/>
                </a:lnTo>
                <a:lnTo>
                  <a:pt x="25" y="65"/>
                </a:lnTo>
                <a:lnTo>
                  <a:pt x="20" y="72"/>
                </a:lnTo>
                <a:lnTo>
                  <a:pt x="16" y="81"/>
                </a:lnTo>
                <a:lnTo>
                  <a:pt x="11" y="94"/>
                </a:lnTo>
                <a:lnTo>
                  <a:pt x="8" y="110"/>
                </a:lnTo>
                <a:lnTo>
                  <a:pt x="4" y="132"/>
                </a:lnTo>
                <a:lnTo>
                  <a:pt x="2" y="158"/>
                </a:lnTo>
                <a:lnTo>
                  <a:pt x="1" y="189"/>
                </a:lnTo>
                <a:lnTo>
                  <a:pt x="0" y="227"/>
                </a:lnTo>
                <a:lnTo>
                  <a:pt x="1" y="271"/>
                </a:lnTo>
                <a:close/>
              </a:path>
            </a:pathLst>
          </a:custGeom>
          <a:noFill/>
          <a:ln w="1588">
            <a:solidFill>
              <a:srgbClr val="000000"/>
            </a:solidFill>
            <a:round/>
            <a:headEnd/>
            <a:tailEnd/>
          </a:ln>
        </p:spPr>
        <p:txBody>
          <a:bodyPr/>
          <a:lstStyle/>
          <a:p>
            <a:endParaRPr lang="zh-CN" altLang="en-US"/>
          </a:p>
        </p:txBody>
      </p:sp>
      <p:sp>
        <p:nvSpPr>
          <p:cNvPr id="40041" name="Freeform 354"/>
          <p:cNvSpPr>
            <a:spLocks/>
          </p:cNvSpPr>
          <p:nvPr/>
        </p:nvSpPr>
        <p:spPr bwMode="auto">
          <a:xfrm>
            <a:off x="4251326" y="2166378"/>
            <a:ext cx="455613"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0 w 363"/>
              <a:gd name="T69" fmla="*/ 2147483647 h 289"/>
              <a:gd name="T70" fmla="*/ 2147483647 w 363"/>
              <a:gd name="T71" fmla="*/ 2147483647 h 289"/>
              <a:gd name="T72" fmla="*/ 2147483647 w 363"/>
              <a:gd name="T73" fmla="*/ 2147483647 h 2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3"/>
              <a:gd name="T112" fmla="*/ 0 h 289"/>
              <a:gd name="T113" fmla="*/ 363 w 363"/>
              <a:gd name="T114" fmla="*/ 289 h 2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3" h="289">
                <a:moveTo>
                  <a:pt x="333" y="12"/>
                </a:moveTo>
                <a:lnTo>
                  <a:pt x="333" y="13"/>
                </a:lnTo>
                <a:lnTo>
                  <a:pt x="333" y="15"/>
                </a:lnTo>
                <a:lnTo>
                  <a:pt x="333" y="17"/>
                </a:lnTo>
                <a:lnTo>
                  <a:pt x="333" y="22"/>
                </a:lnTo>
                <a:lnTo>
                  <a:pt x="333" y="26"/>
                </a:lnTo>
                <a:lnTo>
                  <a:pt x="333" y="32"/>
                </a:lnTo>
                <a:lnTo>
                  <a:pt x="333" y="38"/>
                </a:lnTo>
                <a:lnTo>
                  <a:pt x="333" y="45"/>
                </a:lnTo>
                <a:lnTo>
                  <a:pt x="333" y="53"/>
                </a:lnTo>
                <a:lnTo>
                  <a:pt x="334" y="61"/>
                </a:lnTo>
                <a:lnTo>
                  <a:pt x="334" y="69"/>
                </a:lnTo>
                <a:lnTo>
                  <a:pt x="334" y="79"/>
                </a:lnTo>
                <a:lnTo>
                  <a:pt x="335" y="87"/>
                </a:lnTo>
                <a:lnTo>
                  <a:pt x="335" y="96"/>
                </a:lnTo>
                <a:lnTo>
                  <a:pt x="335" y="106"/>
                </a:lnTo>
                <a:lnTo>
                  <a:pt x="336" y="115"/>
                </a:lnTo>
                <a:lnTo>
                  <a:pt x="334" y="121"/>
                </a:lnTo>
                <a:lnTo>
                  <a:pt x="329" y="127"/>
                </a:lnTo>
                <a:lnTo>
                  <a:pt x="321" y="133"/>
                </a:lnTo>
                <a:lnTo>
                  <a:pt x="312" y="140"/>
                </a:lnTo>
                <a:lnTo>
                  <a:pt x="303" y="147"/>
                </a:lnTo>
                <a:lnTo>
                  <a:pt x="295" y="153"/>
                </a:lnTo>
                <a:lnTo>
                  <a:pt x="290" y="159"/>
                </a:lnTo>
                <a:lnTo>
                  <a:pt x="289" y="164"/>
                </a:lnTo>
                <a:lnTo>
                  <a:pt x="294" y="174"/>
                </a:lnTo>
                <a:lnTo>
                  <a:pt x="302" y="180"/>
                </a:lnTo>
                <a:lnTo>
                  <a:pt x="311" y="184"/>
                </a:lnTo>
                <a:lnTo>
                  <a:pt x="321" y="185"/>
                </a:lnTo>
                <a:lnTo>
                  <a:pt x="331" y="184"/>
                </a:lnTo>
                <a:lnTo>
                  <a:pt x="339" y="183"/>
                </a:lnTo>
                <a:lnTo>
                  <a:pt x="345" y="183"/>
                </a:lnTo>
                <a:lnTo>
                  <a:pt x="348" y="184"/>
                </a:lnTo>
                <a:lnTo>
                  <a:pt x="353" y="195"/>
                </a:lnTo>
                <a:lnTo>
                  <a:pt x="358" y="206"/>
                </a:lnTo>
                <a:lnTo>
                  <a:pt x="361" y="216"/>
                </a:lnTo>
                <a:lnTo>
                  <a:pt x="363" y="225"/>
                </a:lnTo>
                <a:lnTo>
                  <a:pt x="361" y="233"/>
                </a:lnTo>
                <a:lnTo>
                  <a:pt x="357" y="242"/>
                </a:lnTo>
                <a:lnTo>
                  <a:pt x="348" y="251"/>
                </a:lnTo>
                <a:lnTo>
                  <a:pt x="335" y="261"/>
                </a:lnTo>
                <a:lnTo>
                  <a:pt x="327" y="266"/>
                </a:lnTo>
                <a:lnTo>
                  <a:pt x="315" y="271"/>
                </a:lnTo>
                <a:lnTo>
                  <a:pt x="301" y="276"/>
                </a:lnTo>
                <a:lnTo>
                  <a:pt x="285" y="279"/>
                </a:lnTo>
                <a:lnTo>
                  <a:pt x="268" y="282"/>
                </a:lnTo>
                <a:lnTo>
                  <a:pt x="250" y="285"/>
                </a:lnTo>
                <a:lnTo>
                  <a:pt x="231" y="288"/>
                </a:lnTo>
                <a:lnTo>
                  <a:pt x="212" y="289"/>
                </a:lnTo>
                <a:lnTo>
                  <a:pt x="193" y="289"/>
                </a:lnTo>
                <a:lnTo>
                  <a:pt x="174" y="289"/>
                </a:lnTo>
                <a:lnTo>
                  <a:pt x="156" y="287"/>
                </a:lnTo>
                <a:lnTo>
                  <a:pt x="140" y="284"/>
                </a:lnTo>
                <a:lnTo>
                  <a:pt x="124" y="281"/>
                </a:lnTo>
                <a:lnTo>
                  <a:pt x="111" y="276"/>
                </a:lnTo>
                <a:lnTo>
                  <a:pt x="101" y="269"/>
                </a:lnTo>
                <a:lnTo>
                  <a:pt x="93" y="261"/>
                </a:lnTo>
                <a:lnTo>
                  <a:pt x="86" y="252"/>
                </a:lnTo>
                <a:lnTo>
                  <a:pt x="78" y="243"/>
                </a:lnTo>
                <a:lnTo>
                  <a:pt x="69" y="232"/>
                </a:lnTo>
                <a:lnTo>
                  <a:pt x="60" y="221"/>
                </a:lnTo>
                <a:lnTo>
                  <a:pt x="50" y="210"/>
                </a:lnTo>
                <a:lnTo>
                  <a:pt x="41" y="197"/>
                </a:lnTo>
                <a:lnTo>
                  <a:pt x="32" y="183"/>
                </a:lnTo>
                <a:lnTo>
                  <a:pt x="24" y="168"/>
                </a:lnTo>
                <a:lnTo>
                  <a:pt x="16" y="152"/>
                </a:lnTo>
                <a:lnTo>
                  <a:pt x="9" y="135"/>
                </a:lnTo>
                <a:lnTo>
                  <a:pt x="4" y="117"/>
                </a:lnTo>
                <a:lnTo>
                  <a:pt x="1" y="96"/>
                </a:lnTo>
                <a:lnTo>
                  <a:pt x="0" y="75"/>
                </a:lnTo>
                <a:lnTo>
                  <a:pt x="1" y="51"/>
                </a:lnTo>
                <a:lnTo>
                  <a:pt x="4" y="26"/>
                </a:lnTo>
                <a:lnTo>
                  <a:pt x="10" y="0"/>
                </a:lnTo>
                <a:lnTo>
                  <a:pt x="333" y="12"/>
                </a:lnTo>
                <a:close/>
              </a:path>
            </a:pathLst>
          </a:custGeom>
          <a:solidFill>
            <a:srgbClr val="FFCC99"/>
          </a:solidFill>
          <a:ln w="9525">
            <a:noFill/>
            <a:round/>
            <a:headEnd/>
            <a:tailEnd/>
          </a:ln>
        </p:spPr>
        <p:txBody>
          <a:bodyPr/>
          <a:lstStyle/>
          <a:p>
            <a:endParaRPr lang="zh-CN" altLang="en-US"/>
          </a:p>
        </p:txBody>
      </p:sp>
      <p:sp>
        <p:nvSpPr>
          <p:cNvPr id="40042" name="Freeform 355"/>
          <p:cNvSpPr>
            <a:spLocks/>
          </p:cNvSpPr>
          <p:nvPr/>
        </p:nvSpPr>
        <p:spPr bwMode="auto">
          <a:xfrm>
            <a:off x="8262938" y="2166378"/>
            <a:ext cx="455612"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0 w 363"/>
              <a:gd name="T69" fmla="*/ 2147483647 h 289"/>
              <a:gd name="T70" fmla="*/ 2147483647 w 363"/>
              <a:gd name="T71" fmla="*/ 2147483647 h 289"/>
              <a:gd name="T72" fmla="*/ 2147483647 w 363"/>
              <a:gd name="T73" fmla="*/ 2147483647 h 2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3"/>
              <a:gd name="T112" fmla="*/ 0 h 289"/>
              <a:gd name="T113" fmla="*/ 363 w 363"/>
              <a:gd name="T114" fmla="*/ 289 h 2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3" h="289">
                <a:moveTo>
                  <a:pt x="333" y="12"/>
                </a:moveTo>
                <a:lnTo>
                  <a:pt x="333" y="13"/>
                </a:lnTo>
                <a:lnTo>
                  <a:pt x="333" y="15"/>
                </a:lnTo>
                <a:lnTo>
                  <a:pt x="333" y="17"/>
                </a:lnTo>
                <a:lnTo>
                  <a:pt x="333" y="22"/>
                </a:lnTo>
                <a:lnTo>
                  <a:pt x="333" y="26"/>
                </a:lnTo>
                <a:lnTo>
                  <a:pt x="334" y="32"/>
                </a:lnTo>
                <a:lnTo>
                  <a:pt x="334" y="38"/>
                </a:lnTo>
                <a:lnTo>
                  <a:pt x="334" y="45"/>
                </a:lnTo>
                <a:lnTo>
                  <a:pt x="334" y="53"/>
                </a:lnTo>
                <a:lnTo>
                  <a:pt x="334" y="61"/>
                </a:lnTo>
                <a:lnTo>
                  <a:pt x="334" y="69"/>
                </a:lnTo>
                <a:lnTo>
                  <a:pt x="335" y="79"/>
                </a:lnTo>
                <a:lnTo>
                  <a:pt x="336" y="87"/>
                </a:lnTo>
                <a:lnTo>
                  <a:pt x="336" y="96"/>
                </a:lnTo>
                <a:lnTo>
                  <a:pt x="336" y="106"/>
                </a:lnTo>
                <a:lnTo>
                  <a:pt x="337" y="115"/>
                </a:lnTo>
                <a:lnTo>
                  <a:pt x="335" y="121"/>
                </a:lnTo>
                <a:lnTo>
                  <a:pt x="329" y="127"/>
                </a:lnTo>
                <a:lnTo>
                  <a:pt x="322" y="133"/>
                </a:lnTo>
                <a:lnTo>
                  <a:pt x="313" y="140"/>
                </a:lnTo>
                <a:lnTo>
                  <a:pt x="303" y="147"/>
                </a:lnTo>
                <a:lnTo>
                  <a:pt x="296" y="153"/>
                </a:lnTo>
                <a:lnTo>
                  <a:pt x="291" y="159"/>
                </a:lnTo>
                <a:lnTo>
                  <a:pt x="290" y="164"/>
                </a:lnTo>
                <a:lnTo>
                  <a:pt x="295" y="174"/>
                </a:lnTo>
                <a:lnTo>
                  <a:pt x="303" y="180"/>
                </a:lnTo>
                <a:lnTo>
                  <a:pt x="312" y="184"/>
                </a:lnTo>
                <a:lnTo>
                  <a:pt x="322" y="185"/>
                </a:lnTo>
                <a:lnTo>
                  <a:pt x="332" y="184"/>
                </a:lnTo>
                <a:lnTo>
                  <a:pt x="340" y="183"/>
                </a:lnTo>
                <a:lnTo>
                  <a:pt x="346" y="183"/>
                </a:lnTo>
                <a:lnTo>
                  <a:pt x="349" y="184"/>
                </a:lnTo>
                <a:lnTo>
                  <a:pt x="354" y="195"/>
                </a:lnTo>
                <a:lnTo>
                  <a:pt x="359" y="206"/>
                </a:lnTo>
                <a:lnTo>
                  <a:pt x="362" y="216"/>
                </a:lnTo>
                <a:lnTo>
                  <a:pt x="363" y="225"/>
                </a:lnTo>
                <a:lnTo>
                  <a:pt x="362" y="233"/>
                </a:lnTo>
                <a:lnTo>
                  <a:pt x="357" y="242"/>
                </a:lnTo>
                <a:lnTo>
                  <a:pt x="349" y="251"/>
                </a:lnTo>
                <a:lnTo>
                  <a:pt x="336" y="261"/>
                </a:lnTo>
                <a:lnTo>
                  <a:pt x="328" y="266"/>
                </a:lnTo>
                <a:lnTo>
                  <a:pt x="315" y="271"/>
                </a:lnTo>
                <a:lnTo>
                  <a:pt x="302" y="276"/>
                </a:lnTo>
                <a:lnTo>
                  <a:pt x="286" y="279"/>
                </a:lnTo>
                <a:lnTo>
                  <a:pt x="269" y="282"/>
                </a:lnTo>
                <a:lnTo>
                  <a:pt x="251" y="285"/>
                </a:lnTo>
                <a:lnTo>
                  <a:pt x="232" y="288"/>
                </a:lnTo>
                <a:lnTo>
                  <a:pt x="212" y="289"/>
                </a:lnTo>
                <a:lnTo>
                  <a:pt x="193" y="289"/>
                </a:lnTo>
                <a:lnTo>
                  <a:pt x="175" y="289"/>
                </a:lnTo>
                <a:lnTo>
                  <a:pt x="156" y="287"/>
                </a:lnTo>
                <a:lnTo>
                  <a:pt x="140" y="284"/>
                </a:lnTo>
                <a:lnTo>
                  <a:pt x="125" y="281"/>
                </a:lnTo>
                <a:lnTo>
                  <a:pt x="112" y="276"/>
                </a:lnTo>
                <a:lnTo>
                  <a:pt x="102" y="269"/>
                </a:lnTo>
                <a:lnTo>
                  <a:pt x="94" y="261"/>
                </a:lnTo>
                <a:lnTo>
                  <a:pt x="87" y="252"/>
                </a:lnTo>
                <a:lnTo>
                  <a:pt x="79" y="243"/>
                </a:lnTo>
                <a:lnTo>
                  <a:pt x="70" y="232"/>
                </a:lnTo>
                <a:lnTo>
                  <a:pt x="61" y="221"/>
                </a:lnTo>
                <a:lnTo>
                  <a:pt x="51" y="210"/>
                </a:lnTo>
                <a:lnTo>
                  <a:pt x="42" y="197"/>
                </a:lnTo>
                <a:lnTo>
                  <a:pt x="33" y="183"/>
                </a:lnTo>
                <a:lnTo>
                  <a:pt x="25" y="168"/>
                </a:lnTo>
                <a:lnTo>
                  <a:pt x="17" y="152"/>
                </a:lnTo>
                <a:lnTo>
                  <a:pt x="10" y="135"/>
                </a:lnTo>
                <a:lnTo>
                  <a:pt x="5" y="117"/>
                </a:lnTo>
                <a:lnTo>
                  <a:pt x="2" y="96"/>
                </a:lnTo>
                <a:lnTo>
                  <a:pt x="0" y="75"/>
                </a:lnTo>
                <a:lnTo>
                  <a:pt x="2" y="51"/>
                </a:lnTo>
                <a:lnTo>
                  <a:pt x="4" y="26"/>
                </a:lnTo>
                <a:lnTo>
                  <a:pt x="11" y="0"/>
                </a:lnTo>
                <a:lnTo>
                  <a:pt x="333" y="12"/>
                </a:lnTo>
                <a:close/>
              </a:path>
            </a:pathLst>
          </a:custGeom>
          <a:solidFill>
            <a:srgbClr val="FFCC99"/>
          </a:solidFill>
          <a:ln w="9525">
            <a:noFill/>
            <a:round/>
            <a:headEnd/>
            <a:tailEnd/>
          </a:ln>
        </p:spPr>
        <p:txBody>
          <a:bodyPr/>
          <a:lstStyle/>
          <a:p>
            <a:endParaRPr lang="zh-CN" altLang="en-US"/>
          </a:p>
        </p:txBody>
      </p:sp>
      <p:sp>
        <p:nvSpPr>
          <p:cNvPr id="40043" name="Freeform 356"/>
          <p:cNvSpPr>
            <a:spLocks/>
          </p:cNvSpPr>
          <p:nvPr/>
        </p:nvSpPr>
        <p:spPr bwMode="auto">
          <a:xfrm>
            <a:off x="4251326" y="2166378"/>
            <a:ext cx="454025" cy="445541"/>
          </a:xfrm>
          <a:custGeom>
            <a:avLst/>
            <a:gdLst>
              <a:gd name="T0" fmla="*/ 2147483647 w 362"/>
              <a:gd name="T1" fmla="*/ 2147483647 h 289"/>
              <a:gd name="T2" fmla="*/ 2147483647 w 362"/>
              <a:gd name="T3" fmla="*/ 2147483647 h 289"/>
              <a:gd name="T4" fmla="*/ 2147483647 w 362"/>
              <a:gd name="T5" fmla="*/ 2147483647 h 289"/>
              <a:gd name="T6" fmla="*/ 2147483647 w 362"/>
              <a:gd name="T7" fmla="*/ 2147483647 h 289"/>
              <a:gd name="T8" fmla="*/ 2147483647 w 362"/>
              <a:gd name="T9" fmla="*/ 2147483647 h 289"/>
              <a:gd name="T10" fmla="*/ 2147483647 w 362"/>
              <a:gd name="T11" fmla="*/ 2147483647 h 289"/>
              <a:gd name="T12" fmla="*/ 2147483647 w 362"/>
              <a:gd name="T13" fmla="*/ 2147483647 h 289"/>
              <a:gd name="T14" fmla="*/ 2147483647 w 362"/>
              <a:gd name="T15" fmla="*/ 2147483647 h 289"/>
              <a:gd name="T16" fmla="*/ 2147483647 w 362"/>
              <a:gd name="T17" fmla="*/ 2147483647 h 289"/>
              <a:gd name="T18" fmla="*/ 2147483647 w 362"/>
              <a:gd name="T19" fmla="*/ 2147483647 h 289"/>
              <a:gd name="T20" fmla="*/ 2147483647 w 362"/>
              <a:gd name="T21" fmla="*/ 2147483647 h 289"/>
              <a:gd name="T22" fmla="*/ 2147483647 w 362"/>
              <a:gd name="T23" fmla="*/ 2147483647 h 289"/>
              <a:gd name="T24" fmla="*/ 2147483647 w 362"/>
              <a:gd name="T25" fmla="*/ 2147483647 h 289"/>
              <a:gd name="T26" fmla="*/ 2147483647 w 362"/>
              <a:gd name="T27" fmla="*/ 2147483647 h 289"/>
              <a:gd name="T28" fmla="*/ 2147483647 w 362"/>
              <a:gd name="T29" fmla="*/ 2147483647 h 289"/>
              <a:gd name="T30" fmla="*/ 2147483647 w 362"/>
              <a:gd name="T31" fmla="*/ 2147483647 h 289"/>
              <a:gd name="T32" fmla="*/ 2147483647 w 362"/>
              <a:gd name="T33" fmla="*/ 2147483647 h 289"/>
              <a:gd name="T34" fmla="*/ 2147483647 w 362"/>
              <a:gd name="T35" fmla="*/ 2147483647 h 289"/>
              <a:gd name="T36" fmla="*/ 2147483647 w 362"/>
              <a:gd name="T37" fmla="*/ 2147483647 h 289"/>
              <a:gd name="T38" fmla="*/ 2147483647 w 362"/>
              <a:gd name="T39" fmla="*/ 2147483647 h 289"/>
              <a:gd name="T40" fmla="*/ 2147483647 w 362"/>
              <a:gd name="T41" fmla="*/ 2147483647 h 289"/>
              <a:gd name="T42" fmla="*/ 2147483647 w 362"/>
              <a:gd name="T43" fmla="*/ 2147483647 h 289"/>
              <a:gd name="T44" fmla="*/ 2147483647 w 362"/>
              <a:gd name="T45" fmla="*/ 2147483647 h 289"/>
              <a:gd name="T46" fmla="*/ 2147483647 w 362"/>
              <a:gd name="T47" fmla="*/ 2147483647 h 289"/>
              <a:gd name="T48" fmla="*/ 2147483647 w 362"/>
              <a:gd name="T49" fmla="*/ 2147483647 h 289"/>
              <a:gd name="T50" fmla="*/ 2147483647 w 362"/>
              <a:gd name="T51" fmla="*/ 2147483647 h 289"/>
              <a:gd name="T52" fmla="*/ 2147483647 w 362"/>
              <a:gd name="T53" fmla="*/ 2147483647 h 289"/>
              <a:gd name="T54" fmla="*/ 2147483647 w 362"/>
              <a:gd name="T55" fmla="*/ 2147483647 h 289"/>
              <a:gd name="T56" fmla="*/ 2147483647 w 362"/>
              <a:gd name="T57" fmla="*/ 2147483647 h 289"/>
              <a:gd name="T58" fmla="*/ 2147483647 w 362"/>
              <a:gd name="T59" fmla="*/ 2147483647 h 289"/>
              <a:gd name="T60" fmla="*/ 2147483647 w 362"/>
              <a:gd name="T61" fmla="*/ 2147483647 h 289"/>
              <a:gd name="T62" fmla="*/ 2147483647 w 362"/>
              <a:gd name="T63" fmla="*/ 2147483647 h 289"/>
              <a:gd name="T64" fmla="*/ 2147483647 w 362"/>
              <a:gd name="T65" fmla="*/ 2147483647 h 289"/>
              <a:gd name="T66" fmla="*/ 2147483647 w 362"/>
              <a:gd name="T67" fmla="*/ 2147483647 h 289"/>
              <a:gd name="T68" fmla="*/ 2147483647 w 362"/>
              <a:gd name="T69" fmla="*/ 2147483647 h 289"/>
              <a:gd name="T70" fmla="*/ 2147483647 w 362"/>
              <a:gd name="T71" fmla="*/ 2147483647 h 289"/>
              <a:gd name="T72" fmla="*/ 2147483647 w 362"/>
              <a:gd name="T73" fmla="*/ 2147483647 h 289"/>
              <a:gd name="T74" fmla="*/ 0 w 362"/>
              <a:gd name="T75" fmla="*/ 2147483647 h 289"/>
              <a:gd name="T76" fmla="*/ 2147483647 w 362"/>
              <a:gd name="T77" fmla="*/ 2147483647 h 2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2"/>
              <a:gd name="T118" fmla="*/ 0 h 289"/>
              <a:gd name="T119" fmla="*/ 362 w 362"/>
              <a:gd name="T120" fmla="*/ 289 h 2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2" h="289">
                <a:moveTo>
                  <a:pt x="333" y="12"/>
                </a:moveTo>
                <a:lnTo>
                  <a:pt x="333" y="12"/>
                </a:lnTo>
                <a:lnTo>
                  <a:pt x="333" y="13"/>
                </a:lnTo>
                <a:lnTo>
                  <a:pt x="333" y="15"/>
                </a:lnTo>
                <a:lnTo>
                  <a:pt x="333" y="18"/>
                </a:lnTo>
                <a:lnTo>
                  <a:pt x="333" y="22"/>
                </a:lnTo>
                <a:lnTo>
                  <a:pt x="333" y="27"/>
                </a:lnTo>
                <a:lnTo>
                  <a:pt x="333" y="32"/>
                </a:lnTo>
                <a:lnTo>
                  <a:pt x="333" y="39"/>
                </a:lnTo>
                <a:lnTo>
                  <a:pt x="333" y="46"/>
                </a:lnTo>
                <a:lnTo>
                  <a:pt x="333" y="54"/>
                </a:lnTo>
                <a:lnTo>
                  <a:pt x="334" y="62"/>
                </a:lnTo>
                <a:lnTo>
                  <a:pt x="334" y="71"/>
                </a:lnTo>
                <a:lnTo>
                  <a:pt x="334" y="80"/>
                </a:lnTo>
                <a:lnTo>
                  <a:pt x="335" y="89"/>
                </a:lnTo>
                <a:lnTo>
                  <a:pt x="335" y="99"/>
                </a:lnTo>
                <a:lnTo>
                  <a:pt x="335" y="108"/>
                </a:lnTo>
                <a:lnTo>
                  <a:pt x="336" y="118"/>
                </a:lnTo>
                <a:lnTo>
                  <a:pt x="334" y="123"/>
                </a:lnTo>
                <a:lnTo>
                  <a:pt x="328" y="128"/>
                </a:lnTo>
                <a:lnTo>
                  <a:pt x="319" y="134"/>
                </a:lnTo>
                <a:lnTo>
                  <a:pt x="310" y="141"/>
                </a:lnTo>
                <a:lnTo>
                  <a:pt x="301" y="147"/>
                </a:lnTo>
                <a:lnTo>
                  <a:pt x="293" y="154"/>
                </a:lnTo>
                <a:lnTo>
                  <a:pt x="289" y="161"/>
                </a:lnTo>
                <a:lnTo>
                  <a:pt x="289" y="168"/>
                </a:lnTo>
                <a:lnTo>
                  <a:pt x="297" y="179"/>
                </a:lnTo>
                <a:lnTo>
                  <a:pt x="305" y="186"/>
                </a:lnTo>
                <a:lnTo>
                  <a:pt x="315" y="189"/>
                </a:lnTo>
                <a:lnTo>
                  <a:pt x="324" y="189"/>
                </a:lnTo>
                <a:lnTo>
                  <a:pt x="333" y="187"/>
                </a:lnTo>
                <a:lnTo>
                  <a:pt x="341" y="185"/>
                </a:lnTo>
                <a:lnTo>
                  <a:pt x="346" y="183"/>
                </a:lnTo>
                <a:lnTo>
                  <a:pt x="348" y="184"/>
                </a:lnTo>
                <a:lnTo>
                  <a:pt x="353" y="195"/>
                </a:lnTo>
                <a:lnTo>
                  <a:pt x="358" y="206"/>
                </a:lnTo>
                <a:lnTo>
                  <a:pt x="361" y="216"/>
                </a:lnTo>
                <a:lnTo>
                  <a:pt x="362" y="225"/>
                </a:lnTo>
                <a:lnTo>
                  <a:pt x="361" y="233"/>
                </a:lnTo>
                <a:lnTo>
                  <a:pt x="356" y="242"/>
                </a:lnTo>
                <a:lnTo>
                  <a:pt x="348" y="251"/>
                </a:lnTo>
                <a:lnTo>
                  <a:pt x="335" y="261"/>
                </a:lnTo>
                <a:lnTo>
                  <a:pt x="327" y="266"/>
                </a:lnTo>
                <a:lnTo>
                  <a:pt x="315" y="271"/>
                </a:lnTo>
                <a:lnTo>
                  <a:pt x="301" y="276"/>
                </a:lnTo>
                <a:lnTo>
                  <a:pt x="285" y="279"/>
                </a:lnTo>
                <a:lnTo>
                  <a:pt x="268" y="282"/>
                </a:lnTo>
                <a:lnTo>
                  <a:pt x="250" y="285"/>
                </a:lnTo>
                <a:lnTo>
                  <a:pt x="231" y="288"/>
                </a:lnTo>
                <a:lnTo>
                  <a:pt x="212" y="289"/>
                </a:lnTo>
                <a:lnTo>
                  <a:pt x="193" y="289"/>
                </a:lnTo>
                <a:lnTo>
                  <a:pt x="174" y="289"/>
                </a:lnTo>
                <a:lnTo>
                  <a:pt x="156" y="287"/>
                </a:lnTo>
                <a:lnTo>
                  <a:pt x="140" y="284"/>
                </a:lnTo>
                <a:lnTo>
                  <a:pt x="124" y="281"/>
                </a:lnTo>
                <a:lnTo>
                  <a:pt x="111" y="276"/>
                </a:lnTo>
                <a:lnTo>
                  <a:pt x="101" y="269"/>
                </a:lnTo>
                <a:lnTo>
                  <a:pt x="93" y="261"/>
                </a:lnTo>
                <a:lnTo>
                  <a:pt x="86" y="252"/>
                </a:lnTo>
                <a:lnTo>
                  <a:pt x="78" y="243"/>
                </a:lnTo>
                <a:lnTo>
                  <a:pt x="69" y="232"/>
                </a:lnTo>
                <a:lnTo>
                  <a:pt x="60" y="221"/>
                </a:lnTo>
                <a:lnTo>
                  <a:pt x="50" y="210"/>
                </a:lnTo>
                <a:lnTo>
                  <a:pt x="41" y="197"/>
                </a:lnTo>
                <a:lnTo>
                  <a:pt x="32" y="183"/>
                </a:lnTo>
                <a:lnTo>
                  <a:pt x="24" y="168"/>
                </a:lnTo>
                <a:lnTo>
                  <a:pt x="16" y="152"/>
                </a:lnTo>
                <a:lnTo>
                  <a:pt x="9" y="135"/>
                </a:lnTo>
                <a:lnTo>
                  <a:pt x="4" y="117"/>
                </a:lnTo>
                <a:lnTo>
                  <a:pt x="1" y="96"/>
                </a:lnTo>
                <a:lnTo>
                  <a:pt x="0" y="75"/>
                </a:lnTo>
                <a:lnTo>
                  <a:pt x="1" y="51"/>
                </a:lnTo>
                <a:lnTo>
                  <a:pt x="4" y="26"/>
                </a:lnTo>
                <a:lnTo>
                  <a:pt x="10" y="0"/>
                </a:lnTo>
              </a:path>
            </a:pathLst>
          </a:custGeom>
          <a:noFill/>
          <a:ln w="1588">
            <a:solidFill>
              <a:srgbClr val="000000"/>
            </a:solidFill>
            <a:round/>
            <a:headEnd/>
            <a:tailEnd/>
          </a:ln>
        </p:spPr>
        <p:txBody>
          <a:bodyPr/>
          <a:lstStyle/>
          <a:p>
            <a:endParaRPr lang="zh-CN" altLang="en-US"/>
          </a:p>
        </p:txBody>
      </p:sp>
      <p:sp>
        <p:nvSpPr>
          <p:cNvPr id="40044" name="Freeform 357"/>
          <p:cNvSpPr>
            <a:spLocks/>
          </p:cNvSpPr>
          <p:nvPr/>
        </p:nvSpPr>
        <p:spPr bwMode="auto">
          <a:xfrm>
            <a:off x="8262938" y="2166378"/>
            <a:ext cx="455612"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2147483647 w 363"/>
              <a:gd name="T69" fmla="*/ 2147483647 h 289"/>
              <a:gd name="T70" fmla="*/ 2147483647 w 363"/>
              <a:gd name="T71" fmla="*/ 2147483647 h 289"/>
              <a:gd name="T72" fmla="*/ 2147483647 w 363"/>
              <a:gd name="T73" fmla="*/ 2147483647 h 289"/>
              <a:gd name="T74" fmla="*/ 0 w 363"/>
              <a:gd name="T75" fmla="*/ 2147483647 h 289"/>
              <a:gd name="T76" fmla="*/ 2147483647 w 363"/>
              <a:gd name="T77" fmla="*/ 2147483647 h 2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3"/>
              <a:gd name="T118" fmla="*/ 0 h 289"/>
              <a:gd name="T119" fmla="*/ 363 w 363"/>
              <a:gd name="T120" fmla="*/ 289 h 2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3" h="289">
                <a:moveTo>
                  <a:pt x="333" y="12"/>
                </a:moveTo>
                <a:lnTo>
                  <a:pt x="333" y="12"/>
                </a:lnTo>
                <a:lnTo>
                  <a:pt x="333" y="13"/>
                </a:lnTo>
                <a:lnTo>
                  <a:pt x="333" y="15"/>
                </a:lnTo>
                <a:lnTo>
                  <a:pt x="333" y="18"/>
                </a:lnTo>
                <a:lnTo>
                  <a:pt x="333" y="22"/>
                </a:lnTo>
                <a:lnTo>
                  <a:pt x="333" y="27"/>
                </a:lnTo>
                <a:lnTo>
                  <a:pt x="334" y="32"/>
                </a:lnTo>
                <a:lnTo>
                  <a:pt x="334" y="39"/>
                </a:lnTo>
                <a:lnTo>
                  <a:pt x="334" y="46"/>
                </a:lnTo>
                <a:lnTo>
                  <a:pt x="334" y="54"/>
                </a:lnTo>
                <a:lnTo>
                  <a:pt x="334" y="62"/>
                </a:lnTo>
                <a:lnTo>
                  <a:pt x="334" y="71"/>
                </a:lnTo>
                <a:lnTo>
                  <a:pt x="335" y="80"/>
                </a:lnTo>
                <a:lnTo>
                  <a:pt x="336" y="89"/>
                </a:lnTo>
                <a:lnTo>
                  <a:pt x="336" y="99"/>
                </a:lnTo>
                <a:lnTo>
                  <a:pt x="336" y="108"/>
                </a:lnTo>
                <a:lnTo>
                  <a:pt x="337" y="118"/>
                </a:lnTo>
                <a:lnTo>
                  <a:pt x="334" y="123"/>
                </a:lnTo>
                <a:lnTo>
                  <a:pt x="329" y="128"/>
                </a:lnTo>
                <a:lnTo>
                  <a:pt x="320" y="134"/>
                </a:lnTo>
                <a:lnTo>
                  <a:pt x="311" y="141"/>
                </a:lnTo>
                <a:lnTo>
                  <a:pt x="302" y="147"/>
                </a:lnTo>
                <a:lnTo>
                  <a:pt x="294" y="154"/>
                </a:lnTo>
                <a:lnTo>
                  <a:pt x="290" y="161"/>
                </a:lnTo>
                <a:lnTo>
                  <a:pt x="290" y="168"/>
                </a:lnTo>
                <a:lnTo>
                  <a:pt x="298" y="179"/>
                </a:lnTo>
                <a:lnTo>
                  <a:pt x="306" y="186"/>
                </a:lnTo>
                <a:lnTo>
                  <a:pt x="315" y="189"/>
                </a:lnTo>
                <a:lnTo>
                  <a:pt x="325" y="189"/>
                </a:lnTo>
                <a:lnTo>
                  <a:pt x="334" y="187"/>
                </a:lnTo>
                <a:lnTo>
                  <a:pt x="341" y="185"/>
                </a:lnTo>
                <a:lnTo>
                  <a:pt x="347" y="183"/>
                </a:lnTo>
                <a:lnTo>
                  <a:pt x="349" y="184"/>
                </a:lnTo>
                <a:lnTo>
                  <a:pt x="354" y="195"/>
                </a:lnTo>
                <a:lnTo>
                  <a:pt x="359" y="206"/>
                </a:lnTo>
                <a:lnTo>
                  <a:pt x="362" y="216"/>
                </a:lnTo>
                <a:lnTo>
                  <a:pt x="363" y="225"/>
                </a:lnTo>
                <a:lnTo>
                  <a:pt x="362" y="233"/>
                </a:lnTo>
                <a:lnTo>
                  <a:pt x="357" y="242"/>
                </a:lnTo>
                <a:lnTo>
                  <a:pt x="349" y="251"/>
                </a:lnTo>
                <a:lnTo>
                  <a:pt x="336" y="261"/>
                </a:lnTo>
                <a:lnTo>
                  <a:pt x="328" y="266"/>
                </a:lnTo>
                <a:lnTo>
                  <a:pt x="315" y="271"/>
                </a:lnTo>
                <a:lnTo>
                  <a:pt x="302" y="276"/>
                </a:lnTo>
                <a:lnTo>
                  <a:pt x="286" y="279"/>
                </a:lnTo>
                <a:lnTo>
                  <a:pt x="269" y="282"/>
                </a:lnTo>
                <a:lnTo>
                  <a:pt x="251" y="285"/>
                </a:lnTo>
                <a:lnTo>
                  <a:pt x="232" y="288"/>
                </a:lnTo>
                <a:lnTo>
                  <a:pt x="212" y="289"/>
                </a:lnTo>
                <a:lnTo>
                  <a:pt x="193" y="289"/>
                </a:lnTo>
                <a:lnTo>
                  <a:pt x="175" y="289"/>
                </a:lnTo>
                <a:lnTo>
                  <a:pt x="156" y="287"/>
                </a:lnTo>
                <a:lnTo>
                  <a:pt x="140" y="284"/>
                </a:lnTo>
                <a:lnTo>
                  <a:pt x="125" y="281"/>
                </a:lnTo>
                <a:lnTo>
                  <a:pt x="112" y="276"/>
                </a:lnTo>
                <a:lnTo>
                  <a:pt x="102" y="269"/>
                </a:lnTo>
                <a:lnTo>
                  <a:pt x="94" y="261"/>
                </a:lnTo>
                <a:lnTo>
                  <a:pt x="87" y="252"/>
                </a:lnTo>
                <a:lnTo>
                  <a:pt x="79" y="243"/>
                </a:lnTo>
                <a:lnTo>
                  <a:pt x="70" y="232"/>
                </a:lnTo>
                <a:lnTo>
                  <a:pt x="61" y="221"/>
                </a:lnTo>
                <a:lnTo>
                  <a:pt x="51" y="210"/>
                </a:lnTo>
                <a:lnTo>
                  <a:pt x="42" y="197"/>
                </a:lnTo>
                <a:lnTo>
                  <a:pt x="33" y="183"/>
                </a:lnTo>
                <a:lnTo>
                  <a:pt x="25" y="168"/>
                </a:lnTo>
                <a:lnTo>
                  <a:pt x="17" y="152"/>
                </a:lnTo>
                <a:lnTo>
                  <a:pt x="10" y="135"/>
                </a:lnTo>
                <a:lnTo>
                  <a:pt x="5" y="117"/>
                </a:lnTo>
                <a:lnTo>
                  <a:pt x="2" y="96"/>
                </a:lnTo>
                <a:lnTo>
                  <a:pt x="0" y="75"/>
                </a:lnTo>
                <a:lnTo>
                  <a:pt x="2" y="51"/>
                </a:lnTo>
                <a:lnTo>
                  <a:pt x="4" y="26"/>
                </a:lnTo>
                <a:lnTo>
                  <a:pt x="11" y="0"/>
                </a:lnTo>
              </a:path>
            </a:pathLst>
          </a:custGeom>
          <a:noFill/>
          <a:ln w="1588">
            <a:solidFill>
              <a:srgbClr val="000000"/>
            </a:solidFill>
            <a:round/>
            <a:headEnd/>
            <a:tailEnd/>
          </a:ln>
        </p:spPr>
        <p:txBody>
          <a:bodyPr/>
          <a:lstStyle/>
          <a:p>
            <a:endParaRPr lang="zh-CN" altLang="en-US"/>
          </a:p>
        </p:txBody>
      </p:sp>
      <p:sp>
        <p:nvSpPr>
          <p:cNvPr id="40045" name="Freeform 358"/>
          <p:cNvSpPr>
            <a:spLocks/>
          </p:cNvSpPr>
          <p:nvPr/>
        </p:nvSpPr>
        <p:spPr bwMode="auto">
          <a:xfrm>
            <a:off x="4244976" y="1668419"/>
            <a:ext cx="142875" cy="146459"/>
          </a:xfrm>
          <a:custGeom>
            <a:avLst/>
            <a:gdLst>
              <a:gd name="T0" fmla="*/ 2147483647 w 114"/>
              <a:gd name="T1" fmla="*/ 2147483647 h 95"/>
              <a:gd name="T2" fmla="*/ 2147483647 w 114"/>
              <a:gd name="T3" fmla="*/ 2147483647 h 95"/>
              <a:gd name="T4" fmla="*/ 2147483647 w 114"/>
              <a:gd name="T5" fmla="*/ 2147483647 h 95"/>
              <a:gd name="T6" fmla="*/ 2147483647 w 114"/>
              <a:gd name="T7" fmla="*/ 2147483647 h 95"/>
              <a:gd name="T8" fmla="*/ 2147483647 w 114"/>
              <a:gd name="T9" fmla="*/ 2147483647 h 95"/>
              <a:gd name="T10" fmla="*/ 2147483647 w 114"/>
              <a:gd name="T11" fmla="*/ 2147483647 h 95"/>
              <a:gd name="T12" fmla="*/ 2147483647 w 114"/>
              <a:gd name="T13" fmla="*/ 2147483647 h 95"/>
              <a:gd name="T14" fmla="*/ 2147483647 w 114"/>
              <a:gd name="T15" fmla="*/ 2147483647 h 95"/>
              <a:gd name="T16" fmla="*/ 2147483647 w 114"/>
              <a:gd name="T17" fmla="*/ 2147483647 h 95"/>
              <a:gd name="T18" fmla="*/ 2147483647 w 114"/>
              <a:gd name="T19" fmla="*/ 2147483647 h 95"/>
              <a:gd name="T20" fmla="*/ 2147483647 w 114"/>
              <a:gd name="T21" fmla="*/ 2147483647 h 95"/>
              <a:gd name="T22" fmla="*/ 2147483647 w 114"/>
              <a:gd name="T23" fmla="*/ 2147483647 h 95"/>
              <a:gd name="T24" fmla="*/ 2147483647 w 114"/>
              <a:gd name="T25" fmla="*/ 2147483647 h 95"/>
              <a:gd name="T26" fmla="*/ 2147483647 w 114"/>
              <a:gd name="T27" fmla="*/ 2147483647 h 95"/>
              <a:gd name="T28" fmla="*/ 2147483647 w 114"/>
              <a:gd name="T29" fmla="*/ 2147483647 h 95"/>
              <a:gd name="T30" fmla="*/ 2147483647 w 114"/>
              <a:gd name="T31" fmla="*/ 2147483647 h 95"/>
              <a:gd name="T32" fmla="*/ 2147483647 w 114"/>
              <a:gd name="T33" fmla="*/ 2147483647 h 95"/>
              <a:gd name="T34" fmla="*/ 0 w 114"/>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114" y="95"/>
                </a:moveTo>
                <a:lnTo>
                  <a:pt x="114" y="95"/>
                </a:lnTo>
                <a:lnTo>
                  <a:pt x="113" y="95"/>
                </a:lnTo>
                <a:lnTo>
                  <a:pt x="110" y="92"/>
                </a:lnTo>
                <a:lnTo>
                  <a:pt x="105" y="88"/>
                </a:lnTo>
                <a:lnTo>
                  <a:pt x="98" y="84"/>
                </a:lnTo>
                <a:lnTo>
                  <a:pt x="91" y="78"/>
                </a:lnTo>
                <a:lnTo>
                  <a:pt x="82" y="72"/>
                </a:lnTo>
                <a:lnTo>
                  <a:pt x="73" y="64"/>
                </a:lnTo>
                <a:lnTo>
                  <a:pt x="63" y="57"/>
                </a:lnTo>
                <a:lnTo>
                  <a:pt x="53" y="49"/>
                </a:lnTo>
                <a:lnTo>
                  <a:pt x="43" y="41"/>
                </a:lnTo>
                <a:lnTo>
                  <a:pt x="34" y="33"/>
                </a:lnTo>
                <a:lnTo>
                  <a:pt x="25" y="25"/>
                </a:lnTo>
                <a:lnTo>
                  <a:pt x="17" y="18"/>
                </a:lnTo>
                <a:lnTo>
                  <a:pt x="10" y="11"/>
                </a:lnTo>
                <a:lnTo>
                  <a:pt x="5" y="5"/>
                </a:lnTo>
                <a:lnTo>
                  <a:pt x="0" y="0"/>
                </a:lnTo>
              </a:path>
            </a:pathLst>
          </a:custGeom>
          <a:noFill/>
          <a:ln w="1588">
            <a:solidFill>
              <a:srgbClr val="996633"/>
            </a:solidFill>
            <a:round/>
            <a:headEnd/>
            <a:tailEnd/>
          </a:ln>
        </p:spPr>
        <p:txBody>
          <a:bodyPr/>
          <a:lstStyle/>
          <a:p>
            <a:endParaRPr lang="zh-CN" altLang="en-US"/>
          </a:p>
        </p:txBody>
      </p:sp>
      <p:sp>
        <p:nvSpPr>
          <p:cNvPr id="40046" name="Freeform 359"/>
          <p:cNvSpPr>
            <a:spLocks/>
          </p:cNvSpPr>
          <p:nvPr/>
        </p:nvSpPr>
        <p:spPr bwMode="auto">
          <a:xfrm>
            <a:off x="4083052" y="1811795"/>
            <a:ext cx="288925" cy="576583"/>
          </a:xfrm>
          <a:custGeom>
            <a:avLst/>
            <a:gdLst>
              <a:gd name="T0" fmla="*/ 0 w 231"/>
              <a:gd name="T1" fmla="*/ 2147483647 h 374"/>
              <a:gd name="T2" fmla="*/ 0 w 231"/>
              <a:gd name="T3" fmla="*/ 2147483647 h 374"/>
              <a:gd name="T4" fmla="*/ 2147483647 w 231"/>
              <a:gd name="T5" fmla="*/ 0 h 374"/>
              <a:gd name="T6" fmla="*/ 2147483647 w 231"/>
              <a:gd name="T7" fmla="*/ 0 h 374"/>
              <a:gd name="T8" fmla="*/ 2147483647 w 231"/>
              <a:gd name="T9" fmla="*/ 0 h 374"/>
              <a:gd name="T10" fmla="*/ 2147483647 w 231"/>
              <a:gd name="T11" fmla="*/ 2147483647 h 374"/>
              <a:gd name="T12" fmla="*/ 2147483647 w 231"/>
              <a:gd name="T13" fmla="*/ 2147483647 h 374"/>
              <a:gd name="T14" fmla="*/ 2147483647 w 231"/>
              <a:gd name="T15" fmla="*/ 2147483647 h 374"/>
              <a:gd name="T16" fmla="*/ 2147483647 w 231"/>
              <a:gd name="T17" fmla="*/ 2147483647 h 374"/>
              <a:gd name="T18" fmla="*/ 2147483647 w 231"/>
              <a:gd name="T19" fmla="*/ 2147483647 h 374"/>
              <a:gd name="T20" fmla="*/ 2147483647 w 231"/>
              <a:gd name="T21" fmla="*/ 2147483647 h 374"/>
              <a:gd name="T22" fmla="*/ 2147483647 w 231"/>
              <a:gd name="T23" fmla="*/ 2147483647 h 374"/>
              <a:gd name="T24" fmla="*/ 2147483647 w 231"/>
              <a:gd name="T25" fmla="*/ 2147483647 h 374"/>
              <a:gd name="T26" fmla="*/ 2147483647 w 231"/>
              <a:gd name="T27" fmla="*/ 2147483647 h 374"/>
              <a:gd name="T28" fmla="*/ 2147483647 w 231"/>
              <a:gd name="T29" fmla="*/ 2147483647 h 374"/>
              <a:gd name="T30" fmla="*/ 2147483647 w 231"/>
              <a:gd name="T31" fmla="*/ 2147483647 h 374"/>
              <a:gd name="T32" fmla="*/ 2147483647 w 231"/>
              <a:gd name="T33" fmla="*/ 2147483647 h 374"/>
              <a:gd name="T34" fmla="*/ 2147483647 w 231"/>
              <a:gd name="T35" fmla="*/ 2147483647 h 374"/>
              <a:gd name="T36" fmla="*/ 2147483647 w 231"/>
              <a:gd name="T37" fmla="*/ 2147483647 h 374"/>
              <a:gd name="T38" fmla="*/ 2147483647 w 231"/>
              <a:gd name="T39" fmla="*/ 2147483647 h 374"/>
              <a:gd name="T40" fmla="*/ 2147483647 w 231"/>
              <a:gd name="T41" fmla="*/ 2147483647 h 374"/>
              <a:gd name="T42" fmla="*/ 2147483647 w 231"/>
              <a:gd name="T43" fmla="*/ 2147483647 h 374"/>
              <a:gd name="T44" fmla="*/ 2147483647 w 231"/>
              <a:gd name="T45" fmla="*/ 2147483647 h 374"/>
              <a:gd name="T46" fmla="*/ 2147483647 w 231"/>
              <a:gd name="T47" fmla="*/ 2147483647 h 374"/>
              <a:gd name="T48" fmla="*/ 2147483647 w 231"/>
              <a:gd name="T49" fmla="*/ 2147483647 h 374"/>
              <a:gd name="T50" fmla="*/ 2147483647 w 231"/>
              <a:gd name="T51" fmla="*/ 2147483647 h 374"/>
              <a:gd name="T52" fmla="*/ 2147483647 w 231"/>
              <a:gd name="T53" fmla="*/ 2147483647 h 374"/>
              <a:gd name="T54" fmla="*/ 2147483647 w 231"/>
              <a:gd name="T55" fmla="*/ 2147483647 h 374"/>
              <a:gd name="T56" fmla="*/ 2147483647 w 231"/>
              <a:gd name="T57" fmla="*/ 2147483647 h 374"/>
              <a:gd name="T58" fmla="*/ 2147483647 w 231"/>
              <a:gd name="T59" fmla="*/ 2147483647 h 374"/>
              <a:gd name="T60" fmla="*/ 2147483647 w 231"/>
              <a:gd name="T61" fmla="*/ 2147483647 h 374"/>
              <a:gd name="T62" fmla="*/ 2147483647 w 231"/>
              <a:gd name="T63" fmla="*/ 2147483647 h 374"/>
              <a:gd name="T64" fmla="*/ 2147483647 w 231"/>
              <a:gd name="T65" fmla="*/ 2147483647 h 374"/>
              <a:gd name="T66" fmla="*/ 2147483647 w 231"/>
              <a:gd name="T67" fmla="*/ 2147483647 h 374"/>
              <a:gd name="T68" fmla="*/ 2147483647 w 231"/>
              <a:gd name="T69" fmla="*/ 2147483647 h 3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1"/>
              <a:gd name="T106" fmla="*/ 0 h 374"/>
              <a:gd name="T107" fmla="*/ 231 w 231"/>
              <a:gd name="T108" fmla="*/ 374 h 3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1" h="374">
                <a:moveTo>
                  <a:pt x="0" y="2"/>
                </a:moveTo>
                <a:lnTo>
                  <a:pt x="0" y="2"/>
                </a:lnTo>
                <a:lnTo>
                  <a:pt x="17" y="0"/>
                </a:lnTo>
                <a:lnTo>
                  <a:pt x="34" y="0"/>
                </a:lnTo>
                <a:lnTo>
                  <a:pt x="52" y="0"/>
                </a:lnTo>
                <a:lnTo>
                  <a:pt x="71" y="1"/>
                </a:lnTo>
                <a:lnTo>
                  <a:pt x="91" y="2"/>
                </a:lnTo>
                <a:lnTo>
                  <a:pt x="110" y="4"/>
                </a:lnTo>
                <a:lnTo>
                  <a:pt x="128" y="7"/>
                </a:lnTo>
                <a:lnTo>
                  <a:pt x="147" y="10"/>
                </a:lnTo>
                <a:lnTo>
                  <a:pt x="164" y="12"/>
                </a:lnTo>
                <a:lnTo>
                  <a:pt x="180" y="15"/>
                </a:lnTo>
                <a:lnTo>
                  <a:pt x="194" y="18"/>
                </a:lnTo>
                <a:lnTo>
                  <a:pt x="207" y="21"/>
                </a:lnTo>
                <a:lnTo>
                  <a:pt x="216" y="23"/>
                </a:lnTo>
                <a:lnTo>
                  <a:pt x="225" y="25"/>
                </a:lnTo>
                <a:lnTo>
                  <a:pt x="229" y="26"/>
                </a:lnTo>
                <a:lnTo>
                  <a:pt x="231" y="26"/>
                </a:lnTo>
                <a:lnTo>
                  <a:pt x="230" y="30"/>
                </a:lnTo>
                <a:lnTo>
                  <a:pt x="227" y="39"/>
                </a:lnTo>
                <a:lnTo>
                  <a:pt x="222" y="54"/>
                </a:lnTo>
                <a:lnTo>
                  <a:pt x="216" y="74"/>
                </a:lnTo>
                <a:lnTo>
                  <a:pt x="208" y="97"/>
                </a:lnTo>
                <a:lnTo>
                  <a:pt x="200" y="124"/>
                </a:lnTo>
                <a:lnTo>
                  <a:pt x="191" y="152"/>
                </a:lnTo>
                <a:lnTo>
                  <a:pt x="181" y="182"/>
                </a:lnTo>
                <a:lnTo>
                  <a:pt x="170" y="212"/>
                </a:lnTo>
                <a:lnTo>
                  <a:pt x="159" y="243"/>
                </a:lnTo>
                <a:lnTo>
                  <a:pt x="149" y="272"/>
                </a:lnTo>
                <a:lnTo>
                  <a:pt x="139" y="299"/>
                </a:lnTo>
                <a:lnTo>
                  <a:pt x="129" y="324"/>
                </a:lnTo>
                <a:lnTo>
                  <a:pt x="120" y="345"/>
                </a:lnTo>
                <a:lnTo>
                  <a:pt x="112" y="362"/>
                </a:lnTo>
                <a:lnTo>
                  <a:pt x="105" y="374"/>
                </a:lnTo>
              </a:path>
            </a:pathLst>
          </a:custGeom>
          <a:noFill/>
          <a:ln w="1588">
            <a:solidFill>
              <a:srgbClr val="996633"/>
            </a:solidFill>
            <a:round/>
            <a:headEnd/>
            <a:tailEnd/>
          </a:ln>
        </p:spPr>
        <p:txBody>
          <a:bodyPr/>
          <a:lstStyle/>
          <a:p>
            <a:endParaRPr lang="zh-CN" altLang="en-US"/>
          </a:p>
        </p:txBody>
      </p:sp>
      <p:sp>
        <p:nvSpPr>
          <p:cNvPr id="40047" name="Freeform 360"/>
          <p:cNvSpPr>
            <a:spLocks/>
          </p:cNvSpPr>
          <p:nvPr/>
        </p:nvSpPr>
        <p:spPr bwMode="auto">
          <a:xfrm>
            <a:off x="4522789" y="1727003"/>
            <a:ext cx="258762" cy="53959"/>
          </a:xfrm>
          <a:custGeom>
            <a:avLst/>
            <a:gdLst>
              <a:gd name="T0" fmla="*/ 0 w 206"/>
              <a:gd name="T1" fmla="*/ 2147483647 h 35"/>
              <a:gd name="T2" fmla="*/ 0 w 206"/>
              <a:gd name="T3" fmla="*/ 2147483647 h 35"/>
              <a:gd name="T4" fmla="*/ 2147483647 w 206"/>
              <a:gd name="T5" fmla="*/ 2147483647 h 35"/>
              <a:gd name="T6" fmla="*/ 2147483647 w 206"/>
              <a:gd name="T7" fmla="*/ 2147483647 h 35"/>
              <a:gd name="T8" fmla="*/ 2147483647 w 206"/>
              <a:gd name="T9" fmla="*/ 2147483647 h 35"/>
              <a:gd name="T10" fmla="*/ 2147483647 w 206"/>
              <a:gd name="T11" fmla="*/ 2147483647 h 35"/>
              <a:gd name="T12" fmla="*/ 2147483647 w 206"/>
              <a:gd name="T13" fmla="*/ 2147483647 h 35"/>
              <a:gd name="T14" fmla="*/ 2147483647 w 206"/>
              <a:gd name="T15" fmla="*/ 2147483647 h 35"/>
              <a:gd name="T16" fmla="*/ 2147483647 w 206"/>
              <a:gd name="T17" fmla="*/ 2147483647 h 35"/>
              <a:gd name="T18" fmla="*/ 2147483647 w 206"/>
              <a:gd name="T19" fmla="*/ 2147483647 h 35"/>
              <a:gd name="T20" fmla="*/ 2147483647 w 206"/>
              <a:gd name="T21" fmla="*/ 2147483647 h 35"/>
              <a:gd name="T22" fmla="*/ 2147483647 w 206"/>
              <a:gd name="T23" fmla="*/ 2147483647 h 35"/>
              <a:gd name="T24" fmla="*/ 2147483647 w 206"/>
              <a:gd name="T25" fmla="*/ 2147483647 h 35"/>
              <a:gd name="T26" fmla="*/ 2147483647 w 206"/>
              <a:gd name="T27" fmla="*/ 2147483647 h 35"/>
              <a:gd name="T28" fmla="*/ 2147483647 w 206"/>
              <a:gd name="T29" fmla="*/ 2147483647 h 35"/>
              <a:gd name="T30" fmla="*/ 2147483647 w 206"/>
              <a:gd name="T31" fmla="*/ 0 h 35"/>
              <a:gd name="T32" fmla="*/ 2147483647 w 206"/>
              <a:gd name="T33" fmla="*/ 0 h 35"/>
              <a:gd name="T34" fmla="*/ 2147483647 w 206"/>
              <a:gd name="T35" fmla="*/ 2147483647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
              <a:gd name="T55" fmla="*/ 0 h 35"/>
              <a:gd name="T56" fmla="*/ 206 w 206"/>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 h="35">
                <a:moveTo>
                  <a:pt x="0" y="35"/>
                </a:moveTo>
                <a:lnTo>
                  <a:pt x="0" y="35"/>
                </a:lnTo>
                <a:lnTo>
                  <a:pt x="1" y="35"/>
                </a:lnTo>
                <a:lnTo>
                  <a:pt x="7" y="34"/>
                </a:lnTo>
                <a:lnTo>
                  <a:pt x="16" y="31"/>
                </a:lnTo>
                <a:lnTo>
                  <a:pt x="27" y="28"/>
                </a:lnTo>
                <a:lnTo>
                  <a:pt x="40" y="25"/>
                </a:lnTo>
                <a:lnTo>
                  <a:pt x="55" y="21"/>
                </a:lnTo>
                <a:lnTo>
                  <a:pt x="72" y="18"/>
                </a:lnTo>
                <a:lnTo>
                  <a:pt x="89" y="14"/>
                </a:lnTo>
                <a:lnTo>
                  <a:pt x="107" y="10"/>
                </a:lnTo>
                <a:lnTo>
                  <a:pt x="125" y="7"/>
                </a:lnTo>
                <a:lnTo>
                  <a:pt x="142" y="4"/>
                </a:lnTo>
                <a:lnTo>
                  <a:pt x="158" y="2"/>
                </a:lnTo>
                <a:lnTo>
                  <a:pt x="173" y="1"/>
                </a:lnTo>
                <a:lnTo>
                  <a:pt x="186" y="0"/>
                </a:lnTo>
                <a:lnTo>
                  <a:pt x="197" y="0"/>
                </a:lnTo>
                <a:lnTo>
                  <a:pt x="206" y="2"/>
                </a:lnTo>
              </a:path>
            </a:pathLst>
          </a:custGeom>
          <a:noFill/>
          <a:ln w="1588">
            <a:solidFill>
              <a:srgbClr val="996633"/>
            </a:solidFill>
            <a:round/>
            <a:headEnd/>
            <a:tailEnd/>
          </a:ln>
        </p:spPr>
        <p:txBody>
          <a:bodyPr/>
          <a:lstStyle/>
          <a:p>
            <a:endParaRPr lang="zh-CN" altLang="en-US"/>
          </a:p>
        </p:txBody>
      </p:sp>
      <p:sp>
        <p:nvSpPr>
          <p:cNvPr id="40048" name="Freeform 361"/>
          <p:cNvSpPr>
            <a:spLocks/>
          </p:cNvSpPr>
          <p:nvPr/>
        </p:nvSpPr>
        <p:spPr bwMode="auto">
          <a:xfrm>
            <a:off x="4522790" y="1680752"/>
            <a:ext cx="173037" cy="77084"/>
          </a:xfrm>
          <a:custGeom>
            <a:avLst/>
            <a:gdLst>
              <a:gd name="T0" fmla="*/ 0 w 138"/>
              <a:gd name="T1" fmla="*/ 2147483647 h 50"/>
              <a:gd name="T2" fmla="*/ 0 w 138"/>
              <a:gd name="T3" fmla="*/ 2147483647 h 50"/>
              <a:gd name="T4" fmla="*/ 2147483647 w 138"/>
              <a:gd name="T5" fmla="*/ 2147483647 h 50"/>
              <a:gd name="T6" fmla="*/ 2147483647 w 138"/>
              <a:gd name="T7" fmla="*/ 2147483647 h 50"/>
              <a:gd name="T8" fmla="*/ 2147483647 w 138"/>
              <a:gd name="T9" fmla="*/ 2147483647 h 50"/>
              <a:gd name="T10" fmla="*/ 2147483647 w 138"/>
              <a:gd name="T11" fmla="*/ 2147483647 h 50"/>
              <a:gd name="T12" fmla="*/ 2147483647 w 138"/>
              <a:gd name="T13" fmla="*/ 2147483647 h 50"/>
              <a:gd name="T14" fmla="*/ 2147483647 w 138"/>
              <a:gd name="T15" fmla="*/ 2147483647 h 50"/>
              <a:gd name="T16" fmla="*/ 2147483647 w 138"/>
              <a:gd name="T17" fmla="*/ 2147483647 h 50"/>
              <a:gd name="T18" fmla="*/ 2147483647 w 138"/>
              <a:gd name="T19" fmla="*/ 2147483647 h 50"/>
              <a:gd name="T20" fmla="*/ 2147483647 w 138"/>
              <a:gd name="T21" fmla="*/ 2147483647 h 50"/>
              <a:gd name="T22" fmla="*/ 2147483647 w 138"/>
              <a:gd name="T23" fmla="*/ 2147483647 h 50"/>
              <a:gd name="T24" fmla="*/ 2147483647 w 138"/>
              <a:gd name="T25" fmla="*/ 2147483647 h 50"/>
              <a:gd name="T26" fmla="*/ 2147483647 w 138"/>
              <a:gd name="T27" fmla="*/ 2147483647 h 50"/>
              <a:gd name="T28" fmla="*/ 2147483647 w 138"/>
              <a:gd name="T29" fmla="*/ 2147483647 h 50"/>
              <a:gd name="T30" fmla="*/ 2147483647 w 138"/>
              <a:gd name="T31" fmla="*/ 0 h 50"/>
              <a:gd name="T32" fmla="*/ 2147483647 w 138"/>
              <a:gd name="T33" fmla="*/ 0 h 50"/>
              <a:gd name="T34" fmla="*/ 2147483647 w 138"/>
              <a:gd name="T35" fmla="*/ 2147483647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50"/>
              <a:gd name="T56" fmla="*/ 138 w 138"/>
              <a:gd name="T57" fmla="*/ 50 h 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50">
                <a:moveTo>
                  <a:pt x="0" y="50"/>
                </a:moveTo>
                <a:lnTo>
                  <a:pt x="0" y="50"/>
                </a:lnTo>
                <a:lnTo>
                  <a:pt x="1" y="50"/>
                </a:lnTo>
                <a:lnTo>
                  <a:pt x="4" y="47"/>
                </a:lnTo>
                <a:lnTo>
                  <a:pt x="10" y="45"/>
                </a:lnTo>
                <a:lnTo>
                  <a:pt x="17" y="41"/>
                </a:lnTo>
                <a:lnTo>
                  <a:pt x="26" y="36"/>
                </a:lnTo>
                <a:lnTo>
                  <a:pt x="35" y="31"/>
                </a:lnTo>
                <a:lnTo>
                  <a:pt x="46" y="26"/>
                </a:lnTo>
                <a:lnTo>
                  <a:pt x="58" y="21"/>
                </a:lnTo>
                <a:lnTo>
                  <a:pt x="69" y="16"/>
                </a:lnTo>
                <a:lnTo>
                  <a:pt x="81" y="11"/>
                </a:lnTo>
                <a:lnTo>
                  <a:pt x="93" y="7"/>
                </a:lnTo>
                <a:lnTo>
                  <a:pt x="104" y="4"/>
                </a:lnTo>
                <a:lnTo>
                  <a:pt x="114" y="1"/>
                </a:lnTo>
                <a:lnTo>
                  <a:pt x="123" y="0"/>
                </a:lnTo>
                <a:lnTo>
                  <a:pt x="132" y="0"/>
                </a:lnTo>
                <a:lnTo>
                  <a:pt x="138" y="1"/>
                </a:lnTo>
              </a:path>
            </a:pathLst>
          </a:custGeom>
          <a:noFill/>
          <a:ln w="1588">
            <a:solidFill>
              <a:srgbClr val="996633"/>
            </a:solidFill>
            <a:round/>
            <a:headEnd/>
            <a:tailEnd/>
          </a:ln>
        </p:spPr>
        <p:txBody>
          <a:bodyPr/>
          <a:lstStyle/>
          <a:p>
            <a:endParaRPr lang="zh-CN" altLang="en-US"/>
          </a:p>
        </p:txBody>
      </p:sp>
      <p:sp>
        <p:nvSpPr>
          <p:cNvPr id="40049" name="Freeform 362"/>
          <p:cNvSpPr>
            <a:spLocks/>
          </p:cNvSpPr>
          <p:nvPr/>
        </p:nvSpPr>
        <p:spPr bwMode="auto">
          <a:xfrm>
            <a:off x="4506913" y="1659169"/>
            <a:ext cx="177800" cy="84792"/>
          </a:xfrm>
          <a:custGeom>
            <a:avLst/>
            <a:gdLst>
              <a:gd name="T0" fmla="*/ 0 w 141"/>
              <a:gd name="T1" fmla="*/ 2147483647 h 55"/>
              <a:gd name="T2" fmla="*/ 0 w 141"/>
              <a:gd name="T3" fmla="*/ 2147483647 h 55"/>
              <a:gd name="T4" fmla="*/ 2147483647 w 141"/>
              <a:gd name="T5" fmla="*/ 2147483647 h 55"/>
              <a:gd name="T6" fmla="*/ 2147483647 w 141"/>
              <a:gd name="T7" fmla="*/ 2147483647 h 55"/>
              <a:gd name="T8" fmla="*/ 2147483647 w 141"/>
              <a:gd name="T9" fmla="*/ 2147483647 h 55"/>
              <a:gd name="T10" fmla="*/ 2147483647 w 141"/>
              <a:gd name="T11" fmla="*/ 2147483647 h 55"/>
              <a:gd name="T12" fmla="*/ 2147483647 w 141"/>
              <a:gd name="T13" fmla="*/ 2147483647 h 55"/>
              <a:gd name="T14" fmla="*/ 2147483647 w 141"/>
              <a:gd name="T15" fmla="*/ 2147483647 h 55"/>
              <a:gd name="T16" fmla="*/ 2147483647 w 141"/>
              <a:gd name="T17" fmla="*/ 2147483647 h 55"/>
              <a:gd name="T18" fmla="*/ 2147483647 w 141"/>
              <a:gd name="T19" fmla="*/ 2147483647 h 55"/>
              <a:gd name="T20" fmla="*/ 2147483647 w 141"/>
              <a:gd name="T21" fmla="*/ 2147483647 h 55"/>
              <a:gd name="T22" fmla="*/ 2147483647 w 141"/>
              <a:gd name="T23" fmla="*/ 2147483647 h 55"/>
              <a:gd name="T24" fmla="*/ 2147483647 w 141"/>
              <a:gd name="T25" fmla="*/ 2147483647 h 55"/>
              <a:gd name="T26" fmla="*/ 2147483647 w 141"/>
              <a:gd name="T27" fmla="*/ 2147483647 h 55"/>
              <a:gd name="T28" fmla="*/ 2147483647 w 141"/>
              <a:gd name="T29" fmla="*/ 2147483647 h 55"/>
              <a:gd name="T30" fmla="*/ 2147483647 w 141"/>
              <a:gd name="T31" fmla="*/ 2147483647 h 55"/>
              <a:gd name="T32" fmla="*/ 2147483647 w 141"/>
              <a:gd name="T33" fmla="*/ 0 h 55"/>
              <a:gd name="T34" fmla="*/ 2147483647 w 141"/>
              <a:gd name="T35" fmla="*/ 0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55"/>
              <a:gd name="T56" fmla="*/ 141 w 141"/>
              <a:gd name="T57" fmla="*/ 55 h 5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55">
                <a:moveTo>
                  <a:pt x="0" y="55"/>
                </a:moveTo>
                <a:lnTo>
                  <a:pt x="0" y="55"/>
                </a:lnTo>
                <a:lnTo>
                  <a:pt x="1" y="54"/>
                </a:lnTo>
                <a:lnTo>
                  <a:pt x="4" y="53"/>
                </a:lnTo>
                <a:lnTo>
                  <a:pt x="10" y="50"/>
                </a:lnTo>
                <a:lnTo>
                  <a:pt x="17" y="46"/>
                </a:lnTo>
                <a:lnTo>
                  <a:pt x="26" y="42"/>
                </a:lnTo>
                <a:lnTo>
                  <a:pt x="36" y="37"/>
                </a:lnTo>
                <a:lnTo>
                  <a:pt x="47" y="31"/>
                </a:lnTo>
                <a:lnTo>
                  <a:pt x="59" y="26"/>
                </a:lnTo>
                <a:lnTo>
                  <a:pt x="70" y="21"/>
                </a:lnTo>
                <a:lnTo>
                  <a:pt x="82" y="16"/>
                </a:lnTo>
                <a:lnTo>
                  <a:pt x="95" y="11"/>
                </a:lnTo>
                <a:lnTo>
                  <a:pt x="106" y="7"/>
                </a:lnTo>
                <a:lnTo>
                  <a:pt x="116" y="4"/>
                </a:lnTo>
                <a:lnTo>
                  <a:pt x="126" y="1"/>
                </a:lnTo>
                <a:lnTo>
                  <a:pt x="134" y="0"/>
                </a:lnTo>
                <a:lnTo>
                  <a:pt x="141" y="0"/>
                </a:lnTo>
              </a:path>
            </a:pathLst>
          </a:custGeom>
          <a:noFill/>
          <a:ln w="1588">
            <a:solidFill>
              <a:srgbClr val="996633"/>
            </a:solidFill>
            <a:round/>
            <a:headEnd/>
            <a:tailEnd/>
          </a:ln>
        </p:spPr>
        <p:txBody>
          <a:bodyPr/>
          <a:lstStyle/>
          <a:p>
            <a:endParaRPr lang="zh-CN" altLang="en-US"/>
          </a:p>
        </p:txBody>
      </p:sp>
      <p:sp>
        <p:nvSpPr>
          <p:cNvPr id="40050" name="Freeform 363"/>
          <p:cNvSpPr>
            <a:spLocks/>
          </p:cNvSpPr>
          <p:nvPr/>
        </p:nvSpPr>
        <p:spPr bwMode="auto">
          <a:xfrm>
            <a:off x="4476750" y="1572835"/>
            <a:ext cx="152400" cy="194250"/>
          </a:xfrm>
          <a:custGeom>
            <a:avLst/>
            <a:gdLst>
              <a:gd name="T0" fmla="*/ 0 w 123"/>
              <a:gd name="T1" fmla="*/ 2147483647 h 126"/>
              <a:gd name="T2" fmla="*/ 0 w 123"/>
              <a:gd name="T3" fmla="*/ 2147483647 h 126"/>
              <a:gd name="T4" fmla="*/ 2147483647 w 123"/>
              <a:gd name="T5" fmla="*/ 2147483647 h 126"/>
              <a:gd name="T6" fmla="*/ 2147483647 w 123"/>
              <a:gd name="T7" fmla="*/ 2147483647 h 126"/>
              <a:gd name="T8" fmla="*/ 2147483647 w 123"/>
              <a:gd name="T9" fmla="*/ 2147483647 h 126"/>
              <a:gd name="T10" fmla="*/ 2147483647 w 123"/>
              <a:gd name="T11" fmla="*/ 2147483647 h 126"/>
              <a:gd name="T12" fmla="*/ 2147483647 w 123"/>
              <a:gd name="T13" fmla="*/ 2147483647 h 126"/>
              <a:gd name="T14" fmla="*/ 2147483647 w 123"/>
              <a:gd name="T15" fmla="*/ 2147483647 h 126"/>
              <a:gd name="T16" fmla="*/ 2147483647 w 123"/>
              <a:gd name="T17" fmla="*/ 2147483647 h 126"/>
              <a:gd name="T18" fmla="*/ 2147483647 w 123"/>
              <a:gd name="T19" fmla="*/ 2147483647 h 126"/>
              <a:gd name="T20" fmla="*/ 2147483647 w 123"/>
              <a:gd name="T21" fmla="*/ 2147483647 h 126"/>
              <a:gd name="T22" fmla="*/ 2147483647 w 123"/>
              <a:gd name="T23" fmla="*/ 2147483647 h 126"/>
              <a:gd name="T24" fmla="*/ 2147483647 w 123"/>
              <a:gd name="T25" fmla="*/ 2147483647 h 126"/>
              <a:gd name="T26" fmla="*/ 2147483647 w 123"/>
              <a:gd name="T27" fmla="*/ 2147483647 h 126"/>
              <a:gd name="T28" fmla="*/ 2147483647 w 123"/>
              <a:gd name="T29" fmla="*/ 2147483647 h 126"/>
              <a:gd name="T30" fmla="*/ 2147483647 w 123"/>
              <a:gd name="T31" fmla="*/ 2147483647 h 126"/>
              <a:gd name="T32" fmla="*/ 2147483647 w 123"/>
              <a:gd name="T33" fmla="*/ 2147483647 h 126"/>
              <a:gd name="T34" fmla="*/ 2147483647 w 123"/>
              <a:gd name="T35" fmla="*/ 0 h 1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126"/>
              <a:gd name="T56" fmla="*/ 123 w 123"/>
              <a:gd name="T57" fmla="*/ 126 h 1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126">
                <a:moveTo>
                  <a:pt x="0" y="126"/>
                </a:moveTo>
                <a:lnTo>
                  <a:pt x="0" y="126"/>
                </a:lnTo>
                <a:lnTo>
                  <a:pt x="1" y="125"/>
                </a:lnTo>
                <a:lnTo>
                  <a:pt x="3" y="121"/>
                </a:lnTo>
                <a:lnTo>
                  <a:pt x="8" y="115"/>
                </a:lnTo>
                <a:lnTo>
                  <a:pt x="14" y="108"/>
                </a:lnTo>
                <a:lnTo>
                  <a:pt x="21" y="99"/>
                </a:lnTo>
                <a:lnTo>
                  <a:pt x="29" y="89"/>
                </a:lnTo>
                <a:lnTo>
                  <a:pt x="37" y="78"/>
                </a:lnTo>
                <a:lnTo>
                  <a:pt x="46" y="67"/>
                </a:lnTo>
                <a:lnTo>
                  <a:pt x="56" y="55"/>
                </a:lnTo>
                <a:lnTo>
                  <a:pt x="67" y="44"/>
                </a:lnTo>
                <a:lnTo>
                  <a:pt x="77" y="34"/>
                </a:lnTo>
                <a:lnTo>
                  <a:pt x="87" y="24"/>
                </a:lnTo>
                <a:lnTo>
                  <a:pt x="97" y="15"/>
                </a:lnTo>
                <a:lnTo>
                  <a:pt x="106" y="9"/>
                </a:lnTo>
                <a:lnTo>
                  <a:pt x="115" y="3"/>
                </a:lnTo>
                <a:lnTo>
                  <a:pt x="123" y="0"/>
                </a:lnTo>
              </a:path>
            </a:pathLst>
          </a:custGeom>
          <a:noFill/>
          <a:ln w="1588">
            <a:solidFill>
              <a:srgbClr val="996633"/>
            </a:solidFill>
            <a:round/>
            <a:headEnd/>
            <a:tailEnd/>
          </a:ln>
        </p:spPr>
        <p:txBody>
          <a:bodyPr/>
          <a:lstStyle/>
          <a:p>
            <a:endParaRPr lang="zh-CN" altLang="en-US"/>
          </a:p>
        </p:txBody>
      </p:sp>
      <p:sp>
        <p:nvSpPr>
          <p:cNvPr id="40051" name="Freeform 364"/>
          <p:cNvSpPr>
            <a:spLocks/>
          </p:cNvSpPr>
          <p:nvPr/>
        </p:nvSpPr>
        <p:spPr bwMode="auto">
          <a:xfrm>
            <a:off x="4446589" y="1572836"/>
            <a:ext cx="76200" cy="214292"/>
          </a:xfrm>
          <a:custGeom>
            <a:avLst/>
            <a:gdLst>
              <a:gd name="T0" fmla="*/ 0 w 61"/>
              <a:gd name="T1" fmla="*/ 2147483647 h 139"/>
              <a:gd name="T2" fmla="*/ 0 w 61"/>
              <a:gd name="T3" fmla="*/ 2147483647 h 139"/>
              <a:gd name="T4" fmla="*/ 0 w 61"/>
              <a:gd name="T5" fmla="*/ 2147483647 h 139"/>
              <a:gd name="T6" fmla="*/ 2147483647 w 61"/>
              <a:gd name="T7" fmla="*/ 2147483647 h 139"/>
              <a:gd name="T8" fmla="*/ 2147483647 w 61"/>
              <a:gd name="T9" fmla="*/ 2147483647 h 139"/>
              <a:gd name="T10" fmla="*/ 2147483647 w 61"/>
              <a:gd name="T11" fmla="*/ 2147483647 h 139"/>
              <a:gd name="T12" fmla="*/ 2147483647 w 61"/>
              <a:gd name="T13" fmla="*/ 2147483647 h 139"/>
              <a:gd name="T14" fmla="*/ 2147483647 w 61"/>
              <a:gd name="T15" fmla="*/ 2147483647 h 139"/>
              <a:gd name="T16" fmla="*/ 2147483647 w 61"/>
              <a:gd name="T17" fmla="*/ 2147483647 h 139"/>
              <a:gd name="T18" fmla="*/ 2147483647 w 61"/>
              <a:gd name="T19" fmla="*/ 2147483647 h 139"/>
              <a:gd name="T20" fmla="*/ 2147483647 w 61"/>
              <a:gd name="T21" fmla="*/ 2147483647 h 139"/>
              <a:gd name="T22" fmla="*/ 2147483647 w 61"/>
              <a:gd name="T23" fmla="*/ 2147483647 h 139"/>
              <a:gd name="T24" fmla="*/ 2147483647 w 61"/>
              <a:gd name="T25" fmla="*/ 2147483647 h 139"/>
              <a:gd name="T26" fmla="*/ 2147483647 w 61"/>
              <a:gd name="T27" fmla="*/ 2147483647 h 139"/>
              <a:gd name="T28" fmla="*/ 2147483647 w 61"/>
              <a:gd name="T29" fmla="*/ 2147483647 h 139"/>
              <a:gd name="T30" fmla="*/ 2147483647 w 61"/>
              <a:gd name="T31" fmla="*/ 2147483647 h 139"/>
              <a:gd name="T32" fmla="*/ 2147483647 w 61"/>
              <a:gd name="T33" fmla="*/ 2147483647 h 139"/>
              <a:gd name="T34" fmla="*/ 2147483647 w 61"/>
              <a:gd name="T35" fmla="*/ 0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9"/>
              <a:gd name="T56" fmla="*/ 61 w 61"/>
              <a:gd name="T57" fmla="*/ 139 h 1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9">
                <a:moveTo>
                  <a:pt x="0" y="139"/>
                </a:moveTo>
                <a:lnTo>
                  <a:pt x="0" y="139"/>
                </a:lnTo>
                <a:lnTo>
                  <a:pt x="0" y="138"/>
                </a:lnTo>
                <a:lnTo>
                  <a:pt x="1" y="134"/>
                </a:lnTo>
                <a:lnTo>
                  <a:pt x="2" y="128"/>
                </a:lnTo>
                <a:lnTo>
                  <a:pt x="4" y="120"/>
                </a:lnTo>
                <a:lnTo>
                  <a:pt x="6" y="111"/>
                </a:lnTo>
                <a:lnTo>
                  <a:pt x="8" y="101"/>
                </a:lnTo>
                <a:lnTo>
                  <a:pt x="12" y="89"/>
                </a:lnTo>
                <a:lnTo>
                  <a:pt x="15" y="78"/>
                </a:lnTo>
                <a:lnTo>
                  <a:pt x="19" y="66"/>
                </a:lnTo>
                <a:lnTo>
                  <a:pt x="24" y="53"/>
                </a:lnTo>
                <a:lnTo>
                  <a:pt x="29" y="42"/>
                </a:lnTo>
                <a:lnTo>
                  <a:pt x="34" y="31"/>
                </a:lnTo>
                <a:lnTo>
                  <a:pt x="40" y="21"/>
                </a:lnTo>
                <a:lnTo>
                  <a:pt x="47" y="13"/>
                </a:lnTo>
                <a:lnTo>
                  <a:pt x="53" y="6"/>
                </a:lnTo>
                <a:lnTo>
                  <a:pt x="61" y="0"/>
                </a:lnTo>
              </a:path>
            </a:pathLst>
          </a:custGeom>
          <a:noFill/>
          <a:ln w="1588">
            <a:solidFill>
              <a:srgbClr val="996633"/>
            </a:solidFill>
            <a:round/>
            <a:headEnd/>
            <a:tailEnd/>
          </a:ln>
        </p:spPr>
        <p:txBody>
          <a:bodyPr/>
          <a:lstStyle/>
          <a:p>
            <a:endParaRPr lang="zh-CN" altLang="en-US"/>
          </a:p>
        </p:txBody>
      </p:sp>
      <p:sp>
        <p:nvSpPr>
          <p:cNvPr id="40052" name="Freeform 365"/>
          <p:cNvSpPr>
            <a:spLocks/>
          </p:cNvSpPr>
          <p:nvPr/>
        </p:nvSpPr>
        <p:spPr bwMode="auto">
          <a:xfrm>
            <a:off x="4340227" y="1595962"/>
            <a:ext cx="93663" cy="200416"/>
          </a:xfrm>
          <a:custGeom>
            <a:avLst/>
            <a:gdLst>
              <a:gd name="T0" fmla="*/ 2147483647 w 74"/>
              <a:gd name="T1" fmla="*/ 2147483647 h 130"/>
              <a:gd name="T2" fmla="*/ 2147483647 w 74"/>
              <a:gd name="T3" fmla="*/ 2147483647 h 130"/>
              <a:gd name="T4" fmla="*/ 2147483647 w 74"/>
              <a:gd name="T5" fmla="*/ 2147483647 h 130"/>
              <a:gd name="T6" fmla="*/ 2147483647 w 74"/>
              <a:gd name="T7" fmla="*/ 2147483647 h 130"/>
              <a:gd name="T8" fmla="*/ 2147483647 w 74"/>
              <a:gd name="T9" fmla="*/ 2147483647 h 130"/>
              <a:gd name="T10" fmla="*/ 2147483647 w 74"/>
              <a:gd name="T11" fmla="*/ 2147483647 h 130"/>
              <a:gd name="T12" fmla="*/ 2147483647 w 74"/>
              <a:gd name="T13" fmla="*/ 2147483647 h 130"/>
              <a:gd name="T14" fmla="*/ 2147483647 w 74"/>
              <a:gd name="T15" fmla="*/ 2147483647 h 130"/>
              <a:gd name="T16" fmla="*/ 2147483647 w 74"/>
              <a:gd name="T17" fmla="*/ 2147483647 h 130"/>
              <a:gd name="T18" fmla="*/ 2147483647 w 74"/>
              <a:gd name="T19" fmla="*/ 2147483647 h 130"/>
              <a:gd name="T20" fmla="*/ 2147483647 w 74"/>
              <a:gd name="T21" fmla="*/ 2147483647 h 130"/>
              <a:gd name="T22" fmla="*/ 2147483647 w 74"/>
              <a:gd name="T23" fmla="*/ 2147483647 h 130"/>
              <a:gd name="T24" fmla="*/ 2147483647 w 74"/>
              <a:gd name="T25" fmla="*/ 2147483647 h 130"/>
              <a:gd name="T26" fmla="*/ 2147483647 w 74"/>
              <a:gd name="T27" fmla="*/ 2147483647 h 130"/>
              <a:gd name="T28" fmla="*/ 2147483647 w 74"/>
              <a:gd name="T29" fmla="*/ 2147483647 h 130"/>
              <a:gd name="T30" fmla="*/ 2147483647 w 74"/>
              <a:gd name="T31" fmla="*/ 2147483647 h 130"/>
              <a:gd name="T32" fmla="*/ 2147483647 w 74"/>
              <a:gd name="T33" fmla="*/ 2147483647 h 130"/>
              <a:gd name="T34" fmla="*/ 0 w 74"/>
              <a:gd name="T35" fmla="*/ 0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0"/>
              <a:gd name="T56" fmla="*/ 74 w 74"/>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0">
                <a:moveTo>
                  <a:pt x="74" y="130"/>
                </a:moveTo>
                <a:lnTo>
                  <a:pt x="74" y="130"/>
                </a:lnTo>
                <a:lnTo>
                  <a:pt x="73" y="129"/>
                </a:lnTo>
                <a:lnTo>
                  <a:pt x="71" y="125"/>
                </a:lnTo>
                <a:lnTo>
                  <a:pt x="67" y="120"/>
                </a:lnTo>
                <a:lnTo>
                  <a:pt x="62" y="113"/>
                </a:lnTo>
                <a:lnTo>
                  <a:pt x="57" y="104"/>
                </a:lnTo>
                <a:lnTo>
                  <a:pt x="50" y="95"/>
                </a:lnTo>
                <a:lnTo>
                  <a:pt x="43" y="85"/>
                </a:lnTo>
                <a:lnTo>
                  <a:pt x="36" y="74"/>
                </a:lnTo>
                <a:lnTo>
                  <a:pt x="29" y="62"/>
                </a:lnTo>
                <a:lnTo>
                  <a:pt x="23" y="51"/>
                </a:lnTo>
                <a:lnTo>
                  <a:pt x="16" y="40"/>
                </a:lnTo>
                <a:lnTo>
                  <a:pt x="10" y="30"/>
                </a:lnTo>
                <a:lnTo>
                  <a:pt x="6" y="21"/>
                </a:lnTo>
                <a:lnTo>
                  <a:pt x="2" y="13"/>
                </a:lnTo>
                <a:lnTo>
                  <a:pt x="1" y="6"/>
                </a:lnTo>
                <a:lnTo>
                  <a:pt x="0" y="0"/>
                </a:lnTo>
              </a:path>
            </a:pathLst>
          </a:custGeom>
          <a:noFill/>
          <a:ln w="1588">
            <a:solidFill>
              <a:srgbClr val="996633"/>
            </a:solidFill>
            <a:round/>
            <a:headEnd/>
            <a:tailEnd/>
          </a:ln>
        </p:spPr>
        <p:txBody>
          <a:bodyPr/>
          <a:lstStyle/>
          <a:p>
            <a:endParaRPr lang="zh-CN" altLang="en-US"/>
          </a:p>
        </p:txBody>
      </p:sp>
      <p:sp>
        <p:nvSpPr>
          <p:cNvPr id="40053" name="Freeform 366"/>
          <p:cNvSpPr>
            <a:spLocks/>
          </p:cNvSpPr>
          <p:nvPr/>
        </p:nvSpPr>
        <p:spPr bwMode="auto">
          <a:xfrm>
            <a:off x="4286252" y="1625252"/>
            <a:ext cx="136525" cy="185000"/>
          </a:xfrm>
          <a:custGeom>
            <a:avLst/>
            <a:gdLst>
              <a:gd name="T0" fmla="*/ 0 w 108"/>
              <a:gd name="T1" fmla="*/ 0 h 120"/>
              <a:gd name="T2" fmla="*/ 0 w 108"/>
              <a:gd name="T3" fmla="*/ 0 h 120"/>
              <a:gd name="T4" fmla="*/ 2147483647 w 108"/>
              <a:gd name="T5" fmla="*/ 2147483647 h 120"/>
              <a:gd name="T6" fmla="*/ 2147483647 w 108"/>
              <a:gd name="T7" fmla="*/ 2147483647 h 120"/>
              <a:gd name="T8" fmla="*/ 2147483647 w 108"/>
              <a:gd name="T9" fmla="*/ 2147483647 h 120"/>
              <a:gd name="T10" fmla="*/ 2147483647 w 108"/>
              <a:gd name="T11" fmla="*/ 2147483647 h 120"/>
              <a:gd name="T12" fmla="*/ 2147483647 w 108"/>
              <a:gd name="T13" fmla="*/ 2147483647 h 120"/>
              <a:gd name="T14" fmla="*/ 2147483647 w 108"/>
              <a:gd name="T15" fmla="*/ 2147483647 h 120"/>
              <a:gd name="T16" fmla="*/ 2147483647 w 108"/>
              <a:gd name="T17" fmla="*/ 2147483647 h 120"/>
              <a:gd name="T18" fmla="*/ 2147483647 w 108"/>
              <a:gd name="T19" fmla="*/ 2147483647 h 120"/>
              <a:gd name="T20" fmla="*/ 2147483647 w 108"/>
              <a:gd name="T21" fmla="*/ 2147483647 h 120"/>
              <a:gd name="T22" fmla="*/ 2147483647 w 108"/>
              <a:gd name="T23" fmla="*/ 2147483647 h 120"/>
              <a:gd name="T24" fmla="*/ 2147483647 w 108"/>
              <a:gd name="T25" fmla="*/ 2147483647 h 120"/>
              <a:gd name="T26" fmla="*/ 2147483647 w 108"/>
              <a:gd name="T27" fmla="*/ 2147483647 h 120"/>
              <a:gd name="T28" fmla="*/ 2147483647 w 108"/>
              <a:gd name="T29" fmla="*/ 2147483647 h 120"/>
              <a:gd name="T30" fmla="*/ 2147483647 w 108"/>
              <a:gd name="T31" fmla="*/ 2147483647 h 120"/>
              <a:gd name="T32" fmla="*/ 2147483647 w 108"/>
              <a:gd name="T33" fmla="*/ 2147483647 h 120"/>
              <a:gd name="T34" fmla="*/ 2147483647 w 108"/>
              <a:gd name="T35" fmla="*/ 2147483647 h 120"/>
              <a:gd name="T36" fmla="*/ 2147483647 w 108"/>
              <a:gd name="T37" fmla="*/ 2147483647 h 120"/>
              <a:gd name="T38" fmla="*/ 2147483647 w 108"/>
              <a:gd name="T39" fmla="*/ 2147483647 h 120"/>
              <a:gd name="T40" fmla="*/ 2147483647 w 108"/>
              <a:gd name="T41" fmla="*/ 2147483647 h 120"/>
              <a:gd name="T42" fmla="*/ 2147483647 w 108"/>
              <a:gd name="T43" fmla="*/ 2147483647 h 120"/>
              <a:gd name="T44" fmla="*/ 2147483647 w 108"/>
              <a:gd name="T45" fmla="*/ 2147483647 h 120"/>
              <a:gd name="T46" fmla="*/ 2147483647 w 108"/>
              <a:gd name="T47" fmla="*/ 2147483647 h 120"/>
              <a:gd name="T48" fmla="*/ 2147483647 w 108"/>
              <a:gd name="T49" fmla="*/ 2147483647 h 120"/>
              <a:gd name="T50" fmla="*/ 2147483647 w 108"/>
              <a:gd name="T51" fmla="*/ 2147483647 h 120"/>
              <a:gd name="T52" fmla="*/ 2147483647 w 108"/>
              <a:gd name="T53" fmla="*/ 2147483647 h 120"/>
              <a:gd name="T54" fmla="*/ 2147483647 w 108"/>
              <a:gd name="T55" fmla="*/ 2147483647 h 120"/>
              <a:gd name="T56" fmla="*/ 2147483647 w 108"/>
              <a:gd name="T57" fmla="*/ 2147483647 h 120"/>
              <a:gd name="T58" fmla="*/ 2147483647 w 108"/>
              <a:gd name="T59" fmla="*/ 2147483647 h 120"/>
              <a:gd name="T60" fmla="*/ 2147483647 w 108"/>
              <a:gd name="T61" fmla="*/ 2147483647 h 120"/>
              <a:gd name="T62" fmla="*/ 2147483647 w 108"/>
              <a:gd name="T63" fmla="*/ 2147483647 h 120"/>
              <a:gd name="T64" fmla="*/ 2147483647 w 108"/>
              <a:gd name="T65" fmla="*/ 2147483647 h 120"/>
              <a:gd name="T66" fmla="*/ 2147483647 w 108"/>
              <a:gd name="T67" fmla="*/ 2147483647 h 120"/>
              <a:gd name="T68" fmla="*/ 2147483647 w 108"/>
              <a:gd name="T69" fmla="*/ 0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120"/>
              <a:gd name="T107" fmla="*/ 108 w 10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120">
                <a:moveTo>
                  <a:pt x="0" y="0"/>
                </a:moveTo>
                <a:lnTo>
                  <a:pt x="0" y="0"/>
                </a:lnTo>
                <a:lnTo>
                  <a:pt x="2" y="5"/>
                </a:lnTo>
                <a:lnTo>
                  <a:pt x="6" y="12"/>
                </a:lnTo>
                <a:lnTo>
                  <a:pt x="11" y="20"/>
                </a:lnTo>
                <a:lnTo>
                  <a:pt x="18" y="29"/>
                </a:lnTo>
                <a:lnTo>
                  <a:pt x="26" y="39"/>
                </a:lnTo>
                <a:lnTo>
                  <a:pt x="34" y="49"/>
                </a:lnTo>
                <a:lnTo>
                  <a:pt x="44" y="59"/>
                </a:lnTo>
                <a:lnTo>
                  <a:pt x="53" y="70"/>
                </a:lnTo>
                <a:lnTo>
                  <a:pt x="63" y="79"/>
                </a:lnTo>
                <a:lnTo>
                  <a:pt x="72" y="89"/>
                </a:lnTo>
                <a:lnTo>
                  <a:pt x="81" y="97"/>
                </a:lnTo>
                <a:lnTo>
                  <a:pt x="89" y="105"/>
                </a:lnTo>
                <a:lnTo>
                  <a:pt x="95" y="111"/>
                </a:lnTo>
                <a:lnTo>
                  <a:pt x="100" y="116"/>
                </a:lnTo>
                <a:lnTo>
                  <a:pt x="104" y="119"/>
                </a:lnTo>
                <a:lnTo>
                  <a:pt x="105" y="120"/>
                </a:lnTo>
                <a:lnTo>
                  <a:pt x="105" y="119"/>
                </a:lnTo>
                <a:lnTo>
                  <a:pt x="104" y="117"/>
                </a:lnTo>
                <a:lnTo>
                  <a:pt x="104" y="112"/>
                </a:lnTo>
                <a:lnTo>
                  <a:pt x="103" y="106"/>
                </a:lnTo>
                <a:lnTo>
                  <a:pt x="102" y="100"/>
                </a:lnTo>
                <a:lnTo>
                  <a:pt x="102" y="92"/>
                </a:lnTo>
                <a:lnTo>
                  <a:pt x="101" y="83"/>
                </a:lnTo>
                <a:lnTo>
                  <a:pt x="101" y="74"/>
                </a:lnTo>
                <a:lnTo>
                  <a:pt x="100" y="64"/>
                </a:lnTo>
                <a:lnTo>
                  <a:pt x="100" y="54"/>
                </a:lnTo>
                <a:lnTo>
                  <a:pt x="101" y="44"/>
                </a:lnTo>
                <a:lnTo>
                  <a:pt x="101" y="34"/>
                </a:lnTo>
                <a:lnTo>
                  <a:pt x="102" y="25"/>
                </a:lnTo>
                <a:lnTo>
                  <a:pt x="104" y="15"/>
                </a:lnTo>
                <a:lnTo>
                  <a:pt x="105" y="7"/>
                </a:lnTo>
                <a:lnTo>
                  <a:pt x="108" y="0"/>
                </a:lnTo>
              </a:path>
            </a:pathLst>
          </a:custGeom>
          <a:noFill/>
          <a:ln w="1588">
            <a:solidFill>
              <a:srgbClr val="996633"/>
            </a:solidFill>
            <a:round/>
            <a:headEnd/>
            <a:tailEnd/>
          </a:ln>
        </p:spPr>
        <p:txBody>
          <a:bodyPr/>
          <a:lstStyle/>
          <a:p>
            <a:endParaRPr lang="zh-CN" altLang="en-US"/>
          </a:p>
        </p:txBody>
      </p:sp>
      <p:sp>
        <p:nvSpPr>
          <p:cNvPr id="40054" name="Freeform 367"/>
          <p:cNvSpPr>
            <a:spLocks/>
          </p:cNvSpPr>
          <p:nvPr/>
        </p:nvSpPr>
        <p:spPr bwMode="auto">
          <a:xfrm>
            <a:off x="4175125" y="1748585"/>
            <a:ext cx="234950" cy="75542"/>
          </a:xfrm>
          <a:custGeom>
            <a:avLst/>
            <a:gdLst>
              <a:gd name="T0" fmla="*/ 2147483647 w 187"/>
              <a:gd name="T1" fmla="*/ 2147483647 h 49"/>
              <a:gd name="T2" fmla="*/ 2147483647 w 187"/>
              <a:gd name="T3" fmla="*/ 2147483647 h 49"/>
              <a:gd name="T4" fmla="*/ 2147483647 w 187"/>
              <a:gd name="T5" fmla="*/ 2147483647 h 49"/>
              <a:gd name="T6" fmla="*/ 2147483647 w 187"/>
              <a:gd name="T7" fmla="*/ 2147483647 h 49"/>
              <a:gd name="T8" fmla="*/ 2147483647 w 187"/>
              <a:gd name="T9" fmla="*/ 2147483647 h 49"/>
              <a:gd name="T10" fmla="*/ 2147483647 w 187"/>
              <a:gd name="T11" fmla="*/ 2147483647 h 49"/>
              <a:gd name="T12" fmla="*/ 2147483647 w 187"/>
              <a:gd name="T13" fmla="*/ 2147483647 h 49"/>
              <a:gd name="T14" fmla="*/ 2147483647 w 187"/>
              <a:gd name="T15" fmla="*/ 2147483647 h 49"/>
              <a:gd name="T16" fmla="*/ 2147483647 w 187"/>
              <a:gd name="T17" fmla="*/ 2147483647 h 49"/>
              <a:gd name="T18" fmla="*/ 2147483647 w 187"/>
              <a:gd name="T19" fmla="*/ 2147483647 h 49"/>
              <a:gd name="T20" fmla="*/ 2147483647 w 187"/>
              <a:gd name="T21" fmla="*/ 2147483647 h 49"/>
              <a:gd name="T22" fmla="*/ 2147483647 w 187"/>
              <a:gd name="T23" fmla="*/ 2147483647 h 49"/>
              <a:gd name="T24" fmla="*/ 2147483647 w 187"/>
              <a:gd name="T25" fmla="*/ 2147483647 h 49"/>
              <a:gd name="T26" fmla="*/ 2147483647 w 187"/>
              <a:gd name="T27" fmla="*/ 2147483647 h 49"/>
              <a:gd name="T28" fmla="*/ 2147483647 w 187"/>
              <a:gd name="T29" fmla="*/ 2147483647 h 49"/>
              <a:gd name="T30" fmla="*/ 2147483647 w 187"/>
              <a:gd name="T31" fmla="*/ 2147483647 h 49"/>
              <a:gd name="T32" fmla="*/ 2147483647 w 187"/>
              <a:gd name="T33" fmla="*/ 0 h 49"/>
              <a:gd name="T34" fmla="*/ 0 w 187"/>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49"/>
              <a:gd name="T56" fmla="*/ 187 w 187"/>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49">
                <a:moveTo>
                  <a:pt x="187" y="49"/>
                </a:moveTo>
                <a:lnTo>
                  <a:pt x="187" y="49"/>
                </a:lnTo>
                <a:lnTo>
                  <a:pt x="186" y="49"/>
                </a:lnTo>
                <a:lnTo>
                  <a:pt x="181" y="47"/>
                </a:lnTo>
                <a:lnTo>
                  <a:pt x="174" y="44"/>
                </a:lnTo>
                <a:lnTo>
                  <a:pt x="164" y="41"/>
                </a:lnTo>
                <a:lnTo>
                  <a:pt x="153" y="37"/>
                </a:lnTo>
                <a:lnTo>
                  <a:pt x="140" y="32"/>
                </a:lnTo>
                <a:lnTo>
                  <a:pt x="125" y="28"/>
                </a:lnTo>
                <a:lnTo>
                  <a:pt x="110" y="22"/>
                </a:lnTo>
                <a:lnTo>
                  <a:pt x="94" y="18"/>
                </a:lnTo>
                <a:lnTo>
                  <a:pt x="79" y="13"/>
                </a:lnTo>
                <a:lnTo>
                  <a:pt x="63" y="9"/>
                </a:lnTo>
                <a:lnTo>
                  <a:pt x="47" y="6"/>
                </a:lnTo>
                <a:lnTo>
                  <a:pt x="34" y="3"/>
                </a:lnTo>
                <a:lnTo>
                  <a:pt x="20" y="1"/>
                </a:lnTo>
                <a:lnTo>
                  <a:pt x="9" y="0"/>
                </a:lnTo>
                <a:lnTo>
                  <a:pt x="0" y="1"/>
                </a:lnTo>
              </a:path>
            </a:pathLst>
          </a:custGeom>
          <a:noFill/>
          <a:ln w="1588">
            <a:solidFill>
              <a:srgbClr val="996633"/>
            </a:solidFill>
            <a:round/>
            <a:headEnd/>
            <a:tailEnd/>
          </a:ln>
        </p:spPr>
        <p:txBody>
          <a:bodyPr/>
          <a:lstStyle/>
          <a:p>
            <a:endParaRPr lang="zh-CN" altLang="en-US"/>
          </a:p>
        </p:txBody>
      </p:sp>
      <p:sp>
        <p:nvSpPr>
          <p:cNvPr id="40055" name="Freeform 368"/>
          <p:cNvSpPr>
            <a:spLocks/>
          </p:cNvSpPr>
          <p:nvPr/>
        </p:nvSpPr>
        <p:spPr bwMode="auto">
          <a:xfrm>
            <a:off x="4079876" y="1853419"/>
            <a:ext cx="271463" cy="18500"/>
          </a:xfrm>
          <a:custGeom>
            <a:avLst/>
            <a:gdLst>
              <a:gd name="T0" fmla="*/ 2147483647 w 217"/>
              <a:gd name="T1" fmla="*/ 2147483647 h 12"/>
              <a:gd name="T2" fmla="*/ 2147483647 w 217"/>
              <a:gd name="T3" fmla="*/ 2147483647 h 12"/>
              <a:gd name="T4" fmla="*/ 2147483647 w 217"/>
              <a:gd name="T5" fmla="*/ 2147483647 h 12"/>
              <a:gd name="T6" fmla="*/ 2147483647 w 217"/>
              <a:gd name="T7" fmla="*/ 2147483647 h 12"/>
              <a:gd name="T8" fmla="*/ 2147483647 w 217"/>
              <a:gd name="T9" fmla="*/ 2147483647 h 12"/>
              <a:gd name="T10" fmla="*/ 2147483647 w 217"/>
              <a:gd name="T11" fmla="*/ 2147483647 h 12"/>
              <a:gd name="T12" fmla="*/ 2147483647 w 217"/>
              <a:gd name="T13" fmla="*/ 2147483647 h 12"/>
              <a:gd name="T14" fmla="*/ 2147483647 w 217"/>
              <a:gd name="T15" fmla="*/ 2147483647 h 12"/>
              <a:gd name="T16" fmla="*/ 2147483647 w 217"/>
              <a:gd name="T17" fmla="*/ 2147483647 h 12"/>
              <a:gd name="T18" fmla="*/ 2147483647 w 217"/>
              <a:gd name="T19" fmla="*/ 2147483647 h 12"/>
              <a:gd name="T20" fmla="*/ 2147483647 w 217"/>
              <a:gd name="T21" fmla="*/ 2147483647 h 12"/>
              <a:gd name="T22" fmla="*/ 2147483647 w 217"/>
              <a:gd name="T23" fmla="*/ 2147483647 h 12"/>
              <a:gd name="T24" fmla="*/ 2147483647 w 217"/>
              <a:gd name="T25" fmla="*/ 2147483647 h 12"/>
              <a:gd name="T26" fmla="*/ 2147483647 w 217"/>
              <a:gd name="T27" fmla="*/ 0 h 12"/>
              <a:gd name="T28" fmla="*/ 2147483647 w 217"/>
              <a:gd name="T29" fmla="*/ 0 h 12"/>
              <a:gd name="T30" fmla="*/ 2147483647 w 217"/>
              <a:gd name="T31" fmla="*/ 0 h 12"/>
              <a:gd name="T32" fmla="*/ 2147483647 w 217"/>
              <a:gd name="T33" fmla="*/ 2147483647 h 12"/>
              <a:gd name="T34" fmla="*/ 0 w 217"/>
              <a:gd name="T35" fmla="*/ 2147483647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7"/>
              <a:gd name="T55" fmla="*/ 0 h 12"/>
              <a:gd name="T56" fmla="*/ 217 w 217"/>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7" h="12">
                <a:moveTo>
                  <a:pt x="217" y="12"/>
                </a:moveTo>
                <a:lnTo>
                  <a:pt x="217" y="12"/>
                </a:lnTo>
                <a:lnTo>
                  <a:pt x="216" y="12"/>
                </a:lnTo>
                <a:lnTo>
                  <a:pt x="210" y="11"/>
                </a:lnTo>
                <a:lnTo>
                  <a:pt x="202" y="10"/>
                </a:lnTo>
                <a:lnTo>
                  <a:pt x="192" y="9"/>
                </a:lnTo>
                <a:lnTo>
                  <a:pt x="179" y="8"/>
                </a:lnTo>
                <a:lnTo>
                  <a:pt x="164" y="7"/>
                </a:lnTo>
                <a:lnTo>
                  <a:pt x="148" y="5"/>
                </a:lnTo>
                <a:lnTo>
                  <a:pt x="131" y="4"/>
                </a:lnTo>
                <a:lnTo>
                  <a:pt x="114" y="3"/>
                </a:lnTo>
                <a:lnTo>
                  <a:pt x="95" y="2"/>
                </a:lnTo>
                <a:lnTo>
                  <a:pt x="77" y="1"/>
                </a:lnTo>
                <a:lnTo>
                  <a:pt x="59" y="0"/>
                </a:lnTo>
                <a:lnTo>
                  <a:pt x="42" y="0"/>
                </a:lnTo>
                <a:lnTo>
                  <a:pt x="27" y="0"/>
                </a:lnTo>
                <a:lnTo>
                  <a:pt x="12" y="2"/>
                </a:lnTo>
                <a:lnTo>
                  <a:pt x="0" y="3"/>
                </a:lnTo>
              </a:path>
            </a:pathLst>
          </a:custGeom>
          <a:noFill/>
          <a:ln w="1588">
            <a:solidFill>
              <a:srgbClr val="996633"/>
            </a:solidFill>
            <a:round/>
            <a:headEnd/>
            <a:tailEnd/>
          </a:ln>
        </p:spPr>
        <p:txBody>
          <a:bodyPr/>
          <a:lstStyle/>
          <a:p>
            <a:endParaRPr lang="zh-CN" altLang="en-US"/>
          </a:p>
        </p:txBody>
      </p:sp>
      <p:sp>
        <p:nvSpPr>
          <p:cNvPr id="40056" name="Freeform 369"/>
          <p:cNvSpPr>
            <a:spLocks/>
          </p:cNvSpPr>
          <p:nvPr/>
        </p:nvSpPr>
        <p:spPr bwMode="auto">
          <a:xfrm>
            <a:off x="4083052" y="1881169"/>
            <a:ext cx="257175" cy="100209"/>
          </a:xfrm>
          <a:custGeom>
            <a:avLst/>
            <a:gdLst>
              <a:gd name="T0" fmla="*/ 2147483647 w 206"/>
              <a:gd name="T1" fmla="*/ 2147483647 h 65"/>
              <a:gd name="T2" fmla="*/ 2147483647 w 206"/>
              <a:gd name="T3" fmla="*/ 2147483647 h 65"/>
              <a:gd name="T4" fmla="*/ 2147483647 w 206"/>
              <a:gd name="T5" fmla="*/ 2147483647 h 65"/>
              <a:gd name="T6" fmla="*/ 2147483647 w 206"/>
              <a:gd name="T7" fmla="*/ 2147483647 h 65"/>
              <a:gd name="T8" fmla="*/ 2147483647 w 206"/>
              <a:gd name="T9" fmla="*/ 2147483647 h 65"/>
              <a:gd name="T10" fmla="*/ 2147483647 w 206"/>
              <a:gd name="T11" fmla="*/ 2147483647 h 65"/>
              <a:gd name="T12" fmla="*/ 2147483647 w 206"/>
              <a:gd name="T13" fmla="*/ 2147483647 h 65"/>
              <a:gd name="T14" fmla="*/ 2147483647 w 206"/>
              <a:gd name="T15" fmla="*/ 2147483647 h 65"/>
              <a:gd name="T16" fmla="*/ 2147483647 w 206"/>
              <a:gd name="T17" fmla="*/ 0 h 65"/>
              <a:gd name="T18" fmla="*/ 2147483647 w 206"/>
              <a:gd name="T19" fmla="*/ 0 h 65"/>
              <a:gd name="T20" fmla="*/ 2147483647 w 206"/>
              <a:gd name="T21" fmla="*/ 0 h 65"/>
              <a:gd name="T22" fmla="*/ 2147483647 w 206"/>
              <a:gd name="T23" fmla="*/ 2147483647 h 65"/>
              <a:gd name="T24" fmla="*/ 2147483647 w 206"/>
              <a:gd name="T25" fmla="*/ 2147483647 h 65"/>
              <a:gd name="T26" fmla="*/ 2147483647 w 206"/>
              <a:gd name="T27" fmla="*/ 2147483647 h 65"/>
              <a:gd name="T28" fmla="*/ 2147483647 w 206"/>
              <a:gd name="T29" fmla="*/ 2147483647 h 65"/>
              <a:gd name="T30" fmla="*/ 2147483647 w 206"/>
              <a:gd name="T31" fmla="*/ 2147483647 h 65"/>
              <a:gd name="T32" fmla="*/ 2147483647 w 206"/>
              <a:gd name="T33" fmla="*/ 2147483647 h 65"/>
              <a:gd name="T34" fmla="*/ 2147483647 w 206"/>
              <a:gd name="T35" fmla="*/ 2147483647 h 65"/>
              <a:gd name="T36" fmla="*/ 2147483647 w 206"/>
              <a:gd name="T37" fmla="*/ 2147483647 h 65"/>
              <a:gd name="T38" fmla="*/ 2147483647 w 206"/>
              <a:gd name="T39" fmla="*/ 2147483647 h 65"/>
              <a:gd name="T40" fmla="*/ 2147483647 w 206"/>
              <a:gd name="T41" fmla="*/ 2147483647 h 65"/>
              <a:gd name="T42" fmla="*/ 2147483647 w 206"/>
              <a:gd name="T43" fmla="*/ 2147483647 h 65"/>
              <a:gd name="T44" fmla="*/ 2147483647 w 206"/>
              <a:gd name="T45" fmla="*/ 2147483647 h 65"/>
              <a:gd name="T46" fmla="*/ 2147483647 w 206"/>
              <a:gd name="T47" fmla="*/ 2147483647 h 65"/>
              <a:gd name="T48" fmla="*/ 2147483647 w 206"/>
              <a:gd name="T49" fmla="*/ 2147483647 h 65"/>
              <a:gd name="T50" fmla="*/ 2147483647 w 206"/>
              <a:gd name="T51" fmla="*/ 2147483647 h 65"/>
              <a:gd name="T52" fmla="*/ 2147483647 w 206"/>
              <a:gd name="T53" fmla="*/ 2147483647 h 65"/>
              <a:gd name="T54" fmla="*/ 2147483647 w 206"/>
              <a:gd name="T55" fmla="*/ 2147483647 h 65"/>
              <a:gd name="T56" fmla="*/ 2147483647 w 206"/>
              <a:gd name="T57" fmla="*/ 2147483647 h 65"/>
              <a:gd name="T58" fmla="*/ 2147483647 w 206"/>
              <a:gd name="T59" fmla="*/ 2147483647 h 65"/>
              <a:gd name="T60" fmla="*/ 2147483647 w 206"/>
              <a:gd name="T61" fmla="*/ 2147483647 h 65"/>
              <a:gd name="T62" fmla="*/ 2147483647 w 206"/>
              <a:gd name="T63" fmla="*/ 2147483647 h 65"/>
              <a:gd name="T64" fmla="*/ 2147483647 w 206"/>
              <a:gd name="T65" fmla="*/ 2147483647 h 65"/>
              <a:gd name="T66" fmla="*/ 2147483647 w 206"/>
              <a:gd name="T67" fmla="*/ 2147483647 h 65"/>
              <a:gd name="T68" fmla="*/ 0 w 206"/>
              <a:gd name="T69" fmla="*/ 2147483647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65"/>
              <a:gd name="T107" fmla="*/ 206 w 206"/>
              <a:gd name="T108" fmla="*/ 65 h 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65">
                <a:moveTo>
                  <a:pt x="10" y="16"/>
                </a:moveTo>
                <a:lnTo>
                  <a:pt x="10" y="16"/>
                </a:lnTo>
                <a:lnTo>
                  <a:pt x="15" y="12"/>
                </a:lnTo>
                <a:lnTo>
                  <a:pt x="24" y="8"/>
                </a:lnTo>
                <a:lnTo>
                  <a:pt x="36" y="6"/>
                </a:lnTo>
                <a:lnTo>
                  <a:pt x="49" y="3"/>
                </a:lnTo>
                <a:lnTo>
                  <a:pt x="64" y="2"/>
                </a:lnTo>
                <a:lnTo>
                  <a:pt x="81" y="1"/>
                </a:lnTo>
                <a:lnTo>
                  <a:pt x="98" y="0"/>
                </a:lnTo>
                <a:lnTo>
                  <a:pt x="116" y="0"/>
                </a:lnTo>
                <a:lnTo>
                  <a:pt x="133" y="0"/>
                </a:lnTo>
                <a:lnTo>
                  <a:pt x="150" y="1"/>
                </a:lnTo>
                <a:lnTo>
                  <a:pt x="165" y="1"/>
                </a:lnTo>
                <a:lnTo>
                  <a:pt x="178" y="1"/>
                </a:lnTo>
                <a:lnTo>
                  <a:pt x="190" y="2"/>
                </a:lnTo>
                <a:lnTo>
                  <a:pt x="199" y="3"/>
                </a:lnTo>
                <a:lnTo>
                  <a:pt x="204" y="3"/>
                </a:lnTo>
                <a:lnTo>
                  <a:pt x="206" y="3"/>
                </a:lnTo>
                <a:lnTo>
                  <a:pt x="204" y="4"/>
                </a:lnTo>
                <a:lnTo>
                  <a:pt x="198" y="4"/>
                </a:lnTo>
                <a:lnTo>
                  <a:pt x="188" y="6"/>
                </a:lnTo>
                <a:lnTo>
                  <a:pt x="176" y="8"/>
                </a:lnTo>
                <a:lnTo>
                  <a:pt x="161" y="11"/>
                </a:lnTo>
                <a:lnTo>
                  <a:pt x="144" y="14"/>
                </a:lnTo>
                <a:lnTo>
                  <a:pt x="127" y="17"/>
                </a:lnTo>
                <a:lnTo>
                  <a:pt x="108" y="21"/>
                </a:lnTo>
                <a:lnTo>
                  <a:pt x="89" y="26"/>
                </a:lnTo>
                <a:lnTo>
                  <a:pt x="71" y="30"/>
                </a:lnTo>
                <a:lnTo>
                  <a:pt x="53" y="35"/>
                </a:lnTo>
                <a:lnTo>
                  <a:pt x="38" y="41"/>
                </a:lnTo>
                <a:lnTo>
                  <a:pt x="24" y="46"/>
                </a:lnTo>
                <a:lnTo>
                  <a:pt x="13" y="52"/>
                </a:lnTo>
                <a:lnTo>
                  <a:pt x="5" y="59"/>
                </a:lnTo>
                <a:lnTo>
                  <a:pt x="0" y="65"/>
                </a:lnTo>
              </a:path>
            </a:pathLst>
          </a:custGeom>
          <a:noFill/>
          <a:ln w="1588">
            <a:solidFill>
              <a:srgbClr val="996633"/>
            </a:solidFill>
            <a:round/>
            <a:headEnd/>
            <a:tailEnd/>
          </a:ln>
        </p:spPr>
        <p:txBody>
          <a:bodyPr/>
          <a:lstStyle/>
          <a:p>
            <a:endParaRPr lang="zh-CN" altLang="en-US"/>
          </a:p>
        </p:txBody>
      </p:sp>
      <p:sp>
        <p:nvSpPr>
          <p:cNvPr id="40057" name="Freeform 370"/>
          <p:cNvSpPr>
            <a:spLocks/>
          </p:cNvSpPr>
          <p:nvPr/>
        </p:nvSpPr>
        <p:spPr bwMode="auto">
          <a:xfrm>
            <a:off x="4064000" y="1899670"/>
            <a:ext cx="254000" cy="161875"/>
          </a:xfrm>
          <a:custGeom>
            <a:avLst/>
            <a:gdLst>
              <a:gd name="T0" fmla="*/ 2147483647 w 203"/>
              <a:gd name="T1" fmla="*/ 0 h 105"/>
              <a:gd name="T2" fmla="*/ 2147483647 w 203"/>
              <a:gd name="T3" fmla="*/ 0 h 105"/>
              <a:gd name="T4" fmla="*/ 2147483647 w 203"/>
              <a:gd name="T5" fmla="*/ 2147483647 h 105"/>
              <a:gd name="T6" fmla="*/ 2147483647 w 203"/>
              <a:gd name="T7" fmla="*/ 2147483647 h 105"/>
              <a:gd name="T8" fmla="*/ 2147483647 w 203"/>
              <a:gd name="T9" fmla="*/ 2147483647 h 105"/>
              <a:gd name="T10" fmla="*/ 2147483647 w 203"/>
              <a:gd name="T11" fmla="*/ 2147483647 h 105"/>
              <a:gd name="T12" fmla="*/ 2147483647 w 203"/>
              <a:gd name="T13" fmla="*/ 2147483647 h 105"/>
              <a:gd name="T14" fmla="*/ 2147483647 w 203"/>
              <a:gd name="T15" fmla="*/ 2147483647 h 105"/>
              <a:gd name="T16" fmla="*/ 2147483647 w 203"/>
              <a:gd name="T17" fmla="*/ 2147483647 h 105"/>
              <a:gd name="T18" fmla="*/ 2147483647 w 203"/>
              <a:gd name="T19" fmla="*/ 2147483647 h 105"/>
              <a:gd name="T20" fmla="*/ 2147483647 w 203"/>
              <a:gd name="T21" fmla="*/ 2147483647 h 105"/>
              <a:gd name="T22" fmla="*/ 2147483647 w 203"/>
              <a:gd name="T23" fmla="*/ 2147483647 h 105"/>
              <a:gd name="T24" fmla="*/ 2147483647 w 203"/>
              <a:gd name="T25" fmla="*/ 2147483647 h 105"/>
              <a:gd name="T26" fmla="*/ 2147483647 w 203"/>
              <a:gd name="T27" fmla="*/ 2147483647 h 105"/>
              <a:gd name="T28" fmla="*/ 2147483647 w 203"/>
              <a:gd name="T29" fmla="*/ 2147483647 h 105"/>
              <a:gd name="T30" fmla="*/ 2147483647 w 203"/>
              <a:gd name="T31" fmla="*/ 2147483647 h 105"/>
              <a:gd name="T32" fmla="*/ 2147483647 w 203"/>
              <a:gd name="T33" fmla="*/ 2147483647 h 105"/>
              <a:gd name="T34" fmla="*/ 0 w 203"/>
              <a:gd name="T35" fmla="*/ 2147483647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05"/>
              <a:gd name="T56" fmla="*/ 203 w 203"/>
              <a:gd name="T57" fmla="*/ 105 h 10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05">
                <a:moveTo>
                  <a:pt x="203" y="0"/>
                </a:moveTo>
                <a:lnTo>
                  <a:pt x="203" y="0"/>
                </a:lnTo>
                <a:lnTo>
                  <a:pt x="200" y="1"/>
                </a:lnTo>
                <a:lnTo>
                  <a:pt x="194" y="3"/>
                </a:lnTo>
                <a:lnTo>
                  <a:pt x="184" y="7"/>
                </a:lnTo>
                <a:lnTo>
                  <a:pt x="172" y="11"/>
                </a:lnTo>
                <a:lnTo>
                  <a:pt x="156" y="17"/>
                </a:lnTo>
                <a:lnTo>
                  <a:pt x="139" y="23"/>
                </a:lnTo>
                <a:lnTo>
                  <a:pt x="121" y="30"/>
                </a:lnTo>
                <a:lnTo>
                  <a:pt x="102" y="38"/>
                </a:lnTo>
                <a:lnTo>
                  <a:pt x="83" y="46"/>
                </a:lnTo>
                <a:lnTo>
                  <a:pt x="66" y="55"/>
                </a:lnTo>
                <a:lnTo>
                  <a:pt x="48" y="63"/>
                </a:lnTo>
                <a:lnTo>
                  <a:pt x="33" y="72"/>
                </a:lnTo>
                <a:lnTo>
                  <a:pt x="20" y="80"/>
                </a:lnTo>
                <a:lnTo>
                  <a:pt x="10" y="89"/>
                </a:lnTo>
                <a:lnTo>
                  <a:pt x="3" y="97"/>
                </a:lnTo>
                <a:lnTo>
                  <a:pt x="0" y="105"/>
                </a:lnTo>
              </a:path>
            </a:pathLst>
          </a:custGeom>
          <a:noFill/>
          <a:ln w="1588">
            <a:solidFill>
              <a:srgbClr val="996633"/>
            </a:solidFill>
            <a:round/>
            <a:headEnd/>
            <a:tailEnd/>
          </a:ln>
        </p:spPr>
        <p:txBody>
          <a:bodyPr/>
          <a:lstStyle/>
          <a:p>
            <a:endParaRPr lang="zh-CN" altLang="en-US"/>
          </a:p>
        </p:txBody>
      </p:sp>
      <p:sp>
        <p:nvSpPr>
          <p:cNvPr id="40058" name="Freeform 371"/>
          <p:cNvSpPr>
            <a:spLocks/>
          </p:cNvSpPr>
          <p:nvPr/>
        </p:nvSpPr>
        <p:spPr bwMode="auto">
          <a:xfrm>
            <a:off x="4064000" y="1915086"/>
            <a:ext cx="249238" cy="255917"/>
          </a:xfrm>
          <a:custGeom>
            <a:avLst/>
            <a:gdLst>
              <a:gd name="T0" fmla="*/ 2147483647 w 200"/>
              <a:gd name="T1" fmla="*/ 2147483647 h 166"/>
              <a:gd name="T2" fmla="*/ 2147483647 w 200"/>
              <a:gd name="T3" fmla="*/ 2147483647 h 166"/>
              <a:gd name="T4" fmla="*/ 2147483647 w 200"/>
              <a:gd name="T5" fmla="*/ 2147483647 h 166"/>
              <a:gd name="T6" fmla="*/ 2147483647 w 200"/>
              <a:gd name="T7" fmla="*/ 2147483647 h 166"/>
              <a:gd name="T8" fmla="*/ 2147483647 w 200"/>
              <a:gd name="T9" fmla="*/ 2147483647 h 166"/>
              <a:gd name="T10" fmla="*/ 2147483647 w 200"/>
              <a:gd name="T11" fmla="*/ 2147483647 h 166"/>
              <a:gd name="T12" fmla="*/ 2147483647 w 200"/>
              <a:gd name="T13" fmla="*/ 2147483647 h 166"/>
              <a:gd name="T14" fmla="*/ 2147483647 w 200"/>
              <a:gd name="T15" fmla="*/ 2147483647 h 166"/>
              <a:gd name="T16" fmla="*/ 2147483647 w 200"/>
              <a:gd name="T17" fmla="*/ 2147483647 h 166"/>
              <a:gd name="T18" fmla="*/ 2147483647 w 200"/>
              <a:gd name="T19" fmla="*/ 2147483647 h 166"/>
              <a:gd name="T20" fmla="*/ 2147483647 w 200"/>
              <a:gd name="T21" fmla="*/ 2147483647 h 166"/>
              <a:gd name="T22" fmla="*/ 2147483647 w 200"/>
              <a:gd name="T23" fmla="*/ 2147483647 h 166"/>
              <a:gd name="T24" fmla="*/ 2147483647 w 200"/>
              <a:gd name="T25" fmla="*/ 2147483647 h 166"/>
              <a:gd name="T26" fmla="*/ 2147483647 w 200"/>
              <a:gd name="T27" fmla="*/ 2147483647 h 166"/>
              <a:gd name="T28" fmla="*/ 2147483647 w 200"/>
              <a:gd name="T29" fmla="*/ 2147483647 h 166"/>
              <a:gd name="T30" fmla="*/ 2147483647 w 200"/>
              <a:gd name="T31" fmla="*/ 2147483647 h 166"/>
              <a:gd name="T32" fmla="*/ 2147483647 w 200"/>
              <a:gd name="T33" fmla="*/ 2147483647 h 166"/>
              <a:gd name="T34" fmla="*/ 2147483647 w 200"/>
              <a:gd name="T35" fmla="*/ 0 h 166"/>
              <a:gd name="T36" fmla="*/ 2147483647 w 200"/>
              <a:gd name="T37" fmla="*/ 0 h 166"/>
              <a:gd name="T38" fmla="*/ 2147483647 w 200"/>
              <a:gd name="T39" fmla="*/ 2147483647 h 166"/>
              <a:gd name="T40" fmla="*/ 2147483647 w 200"/>
              <a:gd name="T41" fmla="*/ 2147483647 h 166"/>
              <a:gd name="T42" fmla="*/ 2147483647 w 200"/>
              <a:gd name="T43" fmla="*/ 2147483647 h 166"/>
              <a:gd name="T44" fmla="*/ 2147483647 w 200"/>
              <a:gd name="T45" fmla="*/ 2147483647 h 166"/>
              <a:gd name="T46" fmla="*/ 2147483647 w 200"/>
              <a:gd name="T47" fmla="*/ 2147483647 h 166"/>
              <a:gd name="T48" fmla="*/ 2147483647 w 200"/>
              <a:gd name="T49" fmla="*/ 2147483647 h 166"/>
              <a:gd name="T50" fmla="*/ 2147483647 w 200"/>
              <a:gd name="T51" fmla="*/ 2147483647 h 166"/>
              <a:gd name="T52" fmla="*/ 2147483647 w 200"/>
              <a:gd name="T53" fmla="*/ 2147483647 h 166"/>
              <a:gd name="T54" fmla="*/ 2147483647 w 200"/>
              <a:gd name="T55" fmla="*/ 2147483647 h 166"/>
              <a:gd name="T56" fmla="*/ 2147483647 w 200"/>
              <a:gd name="T57" fmla="*/ 2147483647 h 166"/>
              <a:gd name="T58" fmla="*/ 2147483647 w 200"/>
              <a:gd name="T59" fmla="*/ 2147483647 h 166"/>
              <a:gd name="T60" fmla="*/ 2147483647 w 200"/>
              <a:gd name="T61" fmla="*/ 2147483647 h 166"/>
              <a:gd name="T62" fmla="*/ 2147483647 w 200"/>
              <a:gd name="T63" fmla="*/ 2147483647 h 166"/>
              <a:gd name="T64" fmla="*/ 2147483647 w 200"/>
              <a:gd name="T65" fmla="*/ 2147483647 h 166"/>
              <a:gd name="T66" fmla="*/ 2147483647 w 200"/>
              <a:gd name="T67" fmla="*/ 2147483647 h 166"/>
              <a:gd name="T68" fmla="*/ 0 w 200"/>
              <a:gd name="T69" fmla="*/ 2147483647 h 1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166"/>
              <a:gd name="T107" fmla="*/ 200 w 200"/>
              <a:gd name="T108" fmla="*/ 166 h 1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166">
                <a:moveTo>
                  <a:pt x="3" y="132"/>
                </a:moveTo>
                <a:lnTo>
                  <a:pt x="3" y="132"/>
                </a:lnTo>
                <a:lnTo>
                  <a:pt x="5" y="122"/>
                </a:lnTo>
                <a:lnTo>
                  <a:pt x="10" y="113"/>
                </a:lnTo>
                <a:lnTo>
                  <a:pt x="20" y="102"/>
                </a:lnTo>
                <a:lnTo>
                  <a:pt x="32" y="91"/>
                </a:lnTo>
                <a:lnTo>
                  <a:pt x="47" y="80"/>
                </a:lnTo>
                <a:lnTo>
                  <a:pt x="64" y="69"/>
                </a:lnTo>
                <a:lnTo>
                  <a:pt x="82" y="59"/>
                </a:lnTo>
                <a:lnTo>
                  <a:pt x="100" y="48"/>
                </a:lnTo>
                <a:lnTo>
                  <a:pt x="119" y="38"/>
                </a:lnTo>
                <a:lnTo>
                  <a:pt x="136" y="29"/>
                </a:lnTo>
                <a:lnTo>
                  <a:pt x="154" y="21"/>
                </a:lnTo>
                <a:lnTo>
                  <a:pt x="169" y="14"/>
                </a:lnTo>
                <a:lnTo>
                  <a:pt x="181" y="8"/>
                </a:lnTo>
                <a:lnTo>
                  <a:pt x="191" y="4"/>
                </a:lnTo>
                <a:lnTo>
                  <a:pt x="197" y="1"/>
                </a:lnTo>
                <a:lnTo>
                  <a:pt x="200" y="0"/>
                </a:lnTo>
                <a:lnTo>
                  <a:pt x="197" y="1"/>
                </a:lnTo>
                <a:lnTo>
                  <a:pt x="192" y="5"/>
                </a:lnTo>
                <a:lnTo>
                  <a:pt x="182" y="12"/>
                </a:lnTo>
                <a:lnTo>
                  <a:pt x="170" y="21"/>
                </a:lnTo>
                <a:lnTo>
                  <a:pt x="155" y="31"/>
                </a:lnTo>
                <a:lnTo>
                  <a:pt x="139" y="43"/>
                </a:lnTo>
                <a:lnTo>
                  <a:pt x="121" y="56"/>
                </a:lnTo>
                <a:lnTo>
                  <a:pt x="104" y="70"/>
                </a:lnTo>
                <a:lnTo>
                  <a:pt x="85" y="84"/>
                </a:lnTo>
                <a:lnTo>
                  <a:pt x="67" y="98"/>
                </a:lnTo>
                <a:lnTo>
                  <a:pt x="51" y="112"/>
                </a:lnTo>
                <a:lnTo>
                  <a:pt x="35" y="126"/>
                </a:lnTo>
                <a:lnTo>
                  <a:pt x="22" y="138"/>
                </a:lnTo>
                <a:lnTo>
                  <a:pt x="11" y="149"/>
                </a:lnTo>
                <a:lnTo>
                  <a:pt x="4" y="159"/>
                </a:lnTo>
                <a:lnTo>
                  <a:pt x="0" y="166"/>
                </a:lnTo>
              </a:path>
            </a:pathLst>
          </a:custGeom>
          <a:noFill/>
          <a:ln w="1588">
            <a:solidFill>
              <a:srgbClr val="996633"/>
            </a:solidFill>
            <a:round/>
            <a:headEnd/>
            <a:tailEnd/>
          </a:ln>
        </p:spPr>
        <p:txBody>
          <a:bodyPr/>
          <a:lstStyle/>
          <a:p>
            <a:endParaRPr lang="zh-CN" altLang="en-US"/>
          </a:p>
        </p:txBody>
      </p:sp>
      <p:sp>
        <p:nvSpPr>
          <p:cNvPr id="40059" name="Freeform 372"/>
          <p:cNvSpPr>
            <a:spLocks/>
          </p:cNvSpPr>
          <p:nvPr/>
        </p:nvSpPr>
        <p:spPr bwMode="auto">
          <a:xfrm>
            <a:off x="4124325" y="1899669"/>
            <a:ext cx="222250" cy="251292"/>
          </a:xfrm>
          <a:custGeom>
            <a:avLst/>
            <a:gdLst>
              <a:gd name="T0" fmla="*/ 2147483647 w 176"/>
              <a:gd name="T1" fmla="*/ 0 h 163"/>
              <a:gd name="T2" fmla="*/ 2147483647 w 176"/>
              <a:gd name="T3" fmla="*/ 0 h 163"/>
              <a:gd name="T4" fmla="*/ 2147483647 w 176"/>
              <a:gd name="T5" fmla="*/ 2147483647 h 163"/>
              <a:gd name="T6" fmla="*/ 2147483647 w 176"/>
              <a:gd name="T7" fmla="*/ 2147483647 h 163"/>
              <a:gd name="T8" fmla="*/ 2147483647 w 176"/>
              <a:gd name="T9" fmla="*/ 2147483647 h 163"/>
              <a:gd name="T10" fmla="*/ 2147483647 w 176"/>
              <a:gd name="T11" fmla="*/ 2147483647 h 163"/>
              <a:gd name="T12" fmla="*/ 2147483647 w 176"/>
              <a:gd name="T13" fmla="*/ 2147483647 h 163"/>
              <a:gd name="T14" fmla="*/ 2147483647 w 176"/>
              <a:gd name="T15" fmla="*/ 2147483647 h 163"/>
              <a:gd name="T16" fmla="*/ 2147483647 w 176"/>
              <a:gd name="T17" fmla="*/ 2147483647 h 163"/>
              <a:gd name="T18" fmla="*/ 2147483647 w 176"/>
              <a:gd name="T19" fmla="*/ 2147483647 h 163"/>
              <a:gd name="T20" fmla="*/ 2147483647 w 176"/>
              <a:gd name="T21" fmla="*/ 2147483647 h 163"/>
              <a:gd name="T22" fmla="*/ 2147483647 w 176"/>
              <a:gd name="T23" fmla="*/ 2147483647 h 163"/>
              <a:gd name="T24" fmla="*/ 2147483647 w 176"/>
              <a:gd name="T25" fmla="*/ 2147483647 h 163"/>
              <a:gd name="T26" fmla="*/ 2147483647 w 176"/>
              <a:gd name="T27" fmla="*/ 2147483647 h 163"/>
              <a:gd name="T28" fmla="*/ 2147483647 w 176"/>
              <a:gd name="T29" fmla="*/ 2147483647 h 163"/>
              <a:gd name="T30" fmla="*/ 2147483647 w 176"/>
              <a:gd name="T31" fmla="*/ 2147483647 h 163"/>
              <a:gd name="T32" fmla="*/ 2147483647 w 176"/>
              <a:gd name="T33" fmla="*/ 2147483647 h 163"/>
              <a:gd name="T34" fmla="*/ 0 w 176"/>
              <a:gd name="T35" fmla="*/ 2147483647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
              <a:gd name="T55" fmla="*/ 0 h 163"/>
              <a:gd name="T56" fmla="*/ 176 w 176"/>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 h="163">
                <a:moveTo>
                  <a:pt x="176" y="0"/>
                </a:moveTo>
                <a:lnTo>
                  <a:pt x="176" y="0"/>
                </a:lnTo>
                <a:lnTo>
                  <a:pt x="174" y="2"/>
                </a:lnTo>
                <a:lnTo>
                  <a:pt x="168" y="6"/>
                </a:lnTo>
                <a:lnTo>
                  <a:pt x="159" y="13"/>
                </a:lnTo>
                <a:lnTo>
                  <a:pt x="148" y="21"/>
                </a:lnTo>
                <a:lnTo>
                  <a:pt x="135" y="32"/>
                </a:lnTo>
                <a:lnTo>
                  <a:pt x="121" y="43"/>
                </a:lnTo>
                <a:lnTo>
                  <a:pt x="105" y="56"/>
                </a:lnTo>
                <a:lnTo>
                  <a:pt x="89" y="70"/>
                </a:lnTo>
                <a:lnTo>
                  <a:pt x="73" y="83"/>
                </a:lnTo>
                <a:lnTo>
                  <a:pt x="57" y="97"/>
                </a:lnTo>
                <a:lnTo>
                  <a:pt x="42" y="111"/>
                </a:lnTo>
                <a:lnTo>
                  <a:pt x="29" y="124"/>
                </a:lnTo>
                <a:lnTo>
                  <a:pt x="17" y="136"/>
                </a:lnTo>
                <a:lnTo>
                  <a:pt x="9" y="147"/>
                </a:lnTo>
                <a:lnTo>
                  <a:pt x="2" y="156"/>
                </a:lnTo>
                <a:lnTo>
                  <a:pt x="0" y="163"/>
                </a:lnTo>
              </a:path>
            </a:pathLst>
          </a:custGeom>
          <a:noFill/>
          <a:ln w="1588">
            <a:solidFill>
              <a:srgbClr val="996633"/>
            </a:solidFill>
            <a:round/>
            <a:headEnd/>
            <a:tailEnd/>
          </a:ln>
        </p:spPr>
        <p:txBody>
          <a:bodyPr/>
          <a:lstStyle/>
          <a:p>
            <a:endParaRPr lang="zh-CN" altLang="en-US"/>
          </a:p>
        </p:txBody>
      </p:sp>
      <p:sp>
        <p:nvSpPr>
          <p:cNvPr id="40060" name="Freeform 373"/>
          <p:cNvSpPr>
            <a:spLocks/>
          </p:cNvSpPr>
          <p:nvPr/>
        </p:nvSpPr>
        <p:spPr bwMode="auto">
          <a:xfrm>
            <a:off x="4113215" y="1928961"/>
            <a:ext cx="204787" cy="431666"/>
          </a:xfrm>
          <a:custGeom>
            <a:avLst/>
            <a:gdLst>
              <a:gd name="T0" fmla="*/ 0 w 163"/>
              <a:gd name="T1" fmla="*/ 2147483647 h 280"/>
              <a:gd name="T2" fmla="*/ 0 w 163"/>
              <a:gd name="T3" fmla="*/ 2147483647 h 280"/>
              <a:gd name="T4" fmla="*/ 2147483647 w 163"/>
              <a:gd name="T5" fmla="*/ 2147483647 h 280"/>
              <a:gd name="T6" fmla="*/ 2147483647 w 163"/>
              <a:gd name="T7" fmla="*/ 2147483647 h 280"/>
              <a:gd name="T8" fmla="*/ 2147483647 w 163"/>
              <a:gd name="T9" fmla="*/ 2147483647 h 280"/>
              <a:gd name="T10" fmla="*/ 2147483647 w 163"/>
              <a:gd name="T11" fmla="*/ 2147483647 h 280"/>
              <a:gd name="T12" fmla="*/ 2147483647 w 163"/>
              <a:gd name="T13" fmla="*/ 2147483647 h 280"/>
              <a:gd name="T14" fmla="*/ 2147483647 w 163"/>
              <a:gd name="T15" fmla="*/ 2147483647 h 280"/>
              <a:gd name="T16" fmla="*/ 2147483647 w 163"/>
              <a:gd name="T17" fmla="*/ 2147483647 h 280"/>
              <a:gd name="T18" fmla="*/ 2147483647 w 163"/>
              <a:gd name="T19" fmla="*/ 2147483647 h 280"/>
              <a:gd name="T20" fmla="*/ 2147483647 w 163"/>
              <a:gd name="T21" fmla="*/ 2147483647 h 280"/>
              <a:gd name="T22" fmla="*/ 2147483647 w 163"/>
              <a:gd name="T23" fmla="*/ 2147483647 h 280"/>
              <a:gd name="T24" fmla="*/ 2147483647 w 163"/>
              <a:gd name="T25" fmla="*/ 2147483647 h 280"/>
              <a:gd name="T26" fmla="*/ 2147483647 w 163"/>
              <a:gd name="T27" fmla="*/ 2147483647 h 280"/>
              <a:gd name="T28" fmla="*/ 2147483647 w 163"/>
              <a:gd name="T29" fmla="*/ 2147483647 h 280"/>
              <a:gd name="T30" fmla="*/ 2147483647 w 163"/>
              <a:gd name="T31" fmla="*/ 2147483647 h 280"/>
              <a:gd name="T32" fmla="*/ 2147483647 w 163"/>
              <a:gd name="T33" fmla="*/ 2147483647 h 280"/>
              <a:gd name="T34" fmla="*/ 2147483647 w 163"/>
              <a:gd name="T35" fmla="*/ 0 h 280"/>
              <a:gd name="T36" fmla="*/ 2147483647 w 163"/>
              <a:gd name="T37" fmla="*/ 0 h 280"/>
              <a:gd name="T38" fmla="*/ 2147483647 w 163"/>
              <a:gd name="T39" fmla="*/ 2147483647 h 280"/>
              <a:gd name="T40" fmla="*/ 2147483647 w 163"/>
              <a:gd name="T41" fmla="*/ 2147483647 h 280"/>
              <a:gd name="T42" fmla="*/ 2147483647 w 163"/>
              <a:gd name="T43" fmla="*/ 2147483647 h 280"/>
              <a:gd name="T44" fmla="*/ 2147483647 w 163"/>
              <a:gd name="T45" fmla="*/ 2147483647 h 280"/>
              <a:gd name="T46" fmla="*/ 2147483647 w 163"/>
              <a:gd name="T47" fmla="*/ 2147483647 h 280"/>
              <a:gd name="T48" fmla="*/ 2147483647 w 163"/>
              <a:gd name="T49" fmla="*/ 2147483647 h 280"/>
              <a:gd name="T50" fmla="*/ 2147483647 w 163"/>
              <a:gd name="T51" fmla="*/ 2147483647 h 280"/>
              <a:gd name="T52" fmla="*/ 2147483647 w 163"/>
              <a:gd name="T53" fmla="*/ 2147483647 h 280"/>
              <a:gd name="T54" fmla="*/ 2147483647 w 163"/>
              <a:gd name="T55" fmla="*/ 2147483647 h 280"/>
              <a:gd name="T56" fmla="*/ 2147483647 w 163"/>
              <a:gd name="T57" fmla="*/ 2147483647 h 280"/>
              <a:gd name="T58" fmla="*/ 2147483647 w 163"/>
              <a:gd name="T59" fmla="*/ 2147483647 h 280"/>
              <a:gd name="T60" fmla="*/ 2147483647 w 163"/>
              <a:gd name="T61" fmla="*/ 2147483647 h 280"/>
              <a:gd name="T62" fmla="*/ 2147483647 w 163"/>
              <a:gd name="T63" fmla="*/ 2147483647 h 280"/>
              <a:gd name="T64" fmla="*/ 2147483647 w 163"/>
              <a:gd name="T65" fmla="*/ 2147483647 h 280"/>
              <a:gd name="T66" fmla="*/ 2147483647 w 163"/>
              <a:gd name="T67" fmla="*/ 2147483647 h 280"/>
              <a:gd name="T68" fmla="*/ 2147483647 w 163"/>
              <a:gd name="T69" fmla="*/ 2147483647 h 2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
              <a:gd name="T106" fmla="*/ 0 h 280"/>
              <a:gd name="T107" fmla="*/ 163 w 163"/>
              <a:gd name="T108" fmla="*/ 280 h 2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 h="280">
                <a:moveTo>
                  <a:pt x="0" y="184"/>
                </a:moveTo>
                <a:lnTo>
                  <a:pt x="0" y="184"/>
                </a:lnTo>
                <a:lnTo>
                  <a:pt x="1" y="177"/>
                </a:lnTo>
                <a:lnTo>
                  <a:pt x="6" y="167"/>
                </a:lnTo>
                <a:lnTo>
                  <a:pt x="13" y="156"/>
                </a:lnTo>
                <a:lnTo>
                  <a:pt x="24" y="143"/>
                </a:lnTo>
                <a:lnTo>
                  <a:pt x="36" y="128"/>
                </a:lnTo>
                <a:lnTo>
                  <a:pt x="50" y="112"/>
                </a:lnTo>
                <a:lnTo>
                  <a:pt x="65" y="97"/>
                </a:lnTo>
                <a:lnTo>
                  <a:pt x="80" y="80"/>
                </a:lnTo>
                <a:lnTo>
                  <a:pt x="95" y="65"/>
                </a:lnTo>
                <a:lnTo>
                  <a:pt x="110" y="50"/>
                </a:lnTo>
                <a:lnTo>
                  <a:pt x="124" y="37"/>
                </a:lnTo>
                <a:lnTo>
                  <a:pt x="137" y="25"/>
                </a:lnTo>
                <a:lnTo>
                  <a:pt x="147" y="14"/>
                </a:lnTo>
                <a:lnTo>
                  <a:pt x="156" y="7"/>
                </a:lnTo>
                <a:lnTo>
                  <a:pt x="161" y="2"/>
                </a:lnTo>
                <a:lnTo>
                  <a:pt x="163" y="0"/>
                </a:lnTo>
                <a:lnTo>
                  <a:pt x="161" y="3"/>
                </a:lnTo>
                <a:lnTo>
                  <a:pt x="156" y="10"/>
                </a:lnTo>
                <a:lnTo>
                  <a:pt x="148" y="22"/>
                </a:lnTo>
                <a:lnTo>
                  <a:pt x="138" y="38"/>
                </a:lnTo>
                <a:lnTo>
                  <a:pt x="126" y="57"/>
                </a:lnTo>
                <a:lnTo>
                  <a:pt x="112" y="79"/>
                </a:lnTo>
                <a:lnTo>
                  <a:pt x="98" y="102"/>
                </a:lnTo>
                <a:lnTo>
                  <a:pt x="83" y="126"/>
                </a:lnTo>
                <a:lnTo>
                  <a:pt x="68" y="151"/>
                </a:lnTo>
                <a:lnTo>
                  <a:pt x="54" y="175"/>
                </a:lnTo>
                <a:lnTo>
                  <a:pt x="40" y="199"/>
                </a:lnTo>
                <a:lnTo>
                  <a:pt x="28" y="220"/>
                </a:lnTo>
                <a:lnTo>
                  <a:pt x="18" y="240"/>
                </a:lnTo>
                <a:lnTo>
                  <a:pt x="10" y="257"/>
                </a:lnTo>
                <a:lnTo>
                  <a:pt x="5" y="271"/>
                </a:lnTo>
                <a:lnTo>
                  <a:pt x="3" y="280"/>
                </a:lnTo>
              </a:path>
            </a:pathLst>
          </a:custGeom>
          <a:noFill/>
          <a:ln w="1588">
            <a:solidFill>
              <a:srgbClr val="996633"/>
            </a:solidFill>
            <a:round/>
            <a:headEnd/>
            <a:tailEnd/>
          </a:ln>
        </p:spPr>
        <p:txBody>
          <a:bodyPr/>
          <a:lstStyle/>
          <a:p>
            <a:endParaRPr lang="zh-CN" altLang="en-US"/>
          </a:p>
        </p:txBody>
      </p:sp>
      <p:sp>
        <p:nvSpPr>
          <p:cNvPr id="40061" name="Freeform 374"/>
          <p:cNvSpPr>
            <a:spLocks/>
          </p:cNvSpPr>
          <p:nvPr/>
        </p:nvSpPr>
        <p:spPr bwMode="auto">
          <a:xfrm>
            <a:off x="4083050" y="1947461"/>
            <a:ext cx="228600" cy="365375"/>
          </a:xfrm>
          <a:custGeom>
            <a:avLst/>
            <a:gdLst>
              <a:gd name="T0" fmla="*/ 2147483647 w 182"/>
              <a:gd name="T1" fmla="*/ 2147483647 h 237"/>
              <a:gd name="T2" fmla="*/ 2147483647 w 182"/>
              <a:gd name="T3" fmla="*/ 2147483647 h 237"/>
              <a:gd name="T4" fmla="*/ 2147483647 w 182"/>
              <a:gd name="T5" fmla="*/ 2147483647 h 237"/>
              <a:gd name="T6" fmla="*/ 2147483647 w 182"/>
              <a:gd name="T7" fmla="*/ 2147483647 h 237"/>
              <a:gd name="T8" fmla="*/ 2147483647 w 182"/>
              <a:gd name="T9" fmla="*/ 2147483647 h 237"/>
              <a:gd name="T10" fmla="*/ 2147483647 w 182"/>
              <a:gd name="T11" fmla="*/ 2147483647 h 237"/>
              <a:gd name="T12" fmla="*/ 2147483647 w 182"/>
              <a:gd name="T13" fmla="*/ 2147483647 h 237"/>
              <a:gd name="T14" fmla="*/ 2147483647 w 182"/>
              <a:gd name="T15" fmla="*/ 2147483647 h 237"/>
              <a:gd name="T16" fmla="*/ 2147483647 w 182"/>
              <a:gd name="T17" fmla="*/ 2147483647 h 237"/>
              <a:gd name="T18" fmla="*/ 2147483647 w 182"/>
              <a:gd name="T19" fmla="*/ 2147483647 h 237"/>
              <a:gd name="T20" fmla="*/ 2147483647 w 182"/>
              <a:gd name="T21" fmla="*/ 2147483647 h 237"/>
              <a:gd name="T22" fmla="*/ 2147483647 w 182"/>
              <a:gd name="T23" fmla="*/ 2147483647 h 237"/>
              <a:gd name="T24" fmla="*/ 2147483647 w 182"/>
              <a:gd name="T25" fmla="*/ 2147483647 h 237"/>
              <a:gd name="T26" fmla="*/ 2147483647 w 182"/>
              <a:gd name="T27" fmla="*/ 2147483647 h 237"/>
              <a:gd name="T28" fmla="*/ 2147483647 w 182"/>
              <a:gd name="T29" fmla="*/ 2147483647 h 237"/>
              <a:gd name="T30" fmla="*/ 2147483647 w 182"/>
              <a:gd name="T31" fmla="*/ 2147483647 h 237"/>
              <a:gd name="T32" fmla="*/ 2147483647 w 182"/>
              <a:gd name="T33" fmla="*/ 2147483647 h 237"/>
              <a:gd name="T34" fmla="*/ 2147483647 w 182"/>
              <a:gd name="T35" fmla="*/ 0 h 237"/>
              <a:gd name="T36" fmla="*/ 2147483647 w 182"/>
              <a:gd name="T37" fmla="*/ 0 h 237"/>
              <a:gd name="T38" fmla="*/ 2147483647 w 182"/>
              <a:gd name="T39" fmla="*/ 2147483647 h 237"/>
              <a:gd name="T40" fmla="*/ 2147483647 w 182"/>
              <a:gd name="T41" fmla="*/ 2147483647 h 237"/>
              <a:gd name="T42" fmla="*/ 2147483647 w 182"/>
              <a:gd name="T43" fmla="*/ 2147483647 h 237"/>
              <a:gd name="T44" fmla="*/ 2147483647 w 182"/>
              <a:gd name="T45" fmla="*/ 2147483647 h 237"/>
              <a:gd name="T46" fmla="*/ 2147483647 w 182"/>
              <a:gd name="T47" fmla="*/ 2147483647 h 237"/>
              <a:gd name="T48" fmla="*/ 2147483647 w 182"/>
              <a:gd name="T49" fmla="*/ 2147483647 h 237"/>
              <a:gd name="T50" fmla="*/ 2147483647 w 182"/>
              <a:gd name="T51" fmla="*/ 2147483647 h 237"/>
              <a:gd name="T52" fmla="*/ 2147483647 w 182"/>
              <a:gd name="T53" fmla="*/ 2147483647 h 237"/>
              <a:gd name="T54" fmla="*/ 2147483647 w 182"/>
              <a:gd name="T55" fmla="*/ 2147483647 h 237"/>
              <a:gd name="T56" fmla="*/ 2147483647 w 182"/>
              <a:gd name="T57" fmla="*/ 2147483647 h 237"/>
              <a:gd name="T58" fmla="*/ 2147483647 w 182"/>
              <a:gd name="T59" fmla="*/ 2147483647 h 237"/>
              <a:gd name="T60" fmla="*/ 2147483647 w 182"/>
              <a:gd name="T61" fmla="*/ 2147483647 h 237"/>
              <a:gd name="T62" fmla="*/ 2147483647 w 182"/>
              <a:gd name="T63" fmla="*/ 2147483647 h 237"/>
              <a:gd name="T64" fmla="*/ 2147483647 w 182"/>
              <a:gd name="T65" fmla="*/ 2147483647 h 237"/>
              <a:gd name="T66" fmla="*/ 2147483647 w 182"/>
              <a:gd name="T67" fmla="*/ 2147483647 h 237"/>
              <a:gd name="T68" fmla="*/ 0 w 182"/>
              <a:gd name="T69" fmla="*/ 2147483647 h 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237"/>
              <a:gd name="T107" fmla="*/ 182 w 182"/>
              <a:gd name="T108" fmla="*/ 237 h 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237">
                <a:moveTo>
                  <a:pt x="3" y="237"/>
                </a:moveTo>
                <a:lnTo>
                  <a:pt x="3" y="237"/>
                </a:lnTo>
                <a:lnTo>
                  <a:pt x="12" y="231"/>
                </a:lnTo>
                <a:lnTo>
                  <a:pt x="22" y="221"/>
                </a:lnTo>
                <a:lnTo>
                  <a:pt x="34" y="207"/>
                </a:lnTo>
                <a:lnTo>
                  <a:pt x="48" y="191"/>
                </a:lnTo>
                <a:lnTo>
                  <a:pt x="62" y="173"/>
                </a:lnTo>
                <a:lnTo>
                  <a:pt x="77" y="153"/>
                </a:lnTo>
                <a:lnTo>
                  <a:pt x="93" y="132"/>
                </a:lnTo>
                <a:lnTo>
                  <a:pt x="108" y="111"/>
                </a:lnTo>
                <a:lnTo>
                  <a:pt x="122" y="89"/>
                </a:lnTo>
                <a:lnTo>
                  <a:pt x="136" y="69"/>
                </a:lnTo>
                <a:lnTo>
                  <a:pt x="148" y="51"/>
                </a:lnTo>
                <a:lnTo>
                  <a:pt x="159" y="34"/>
                </a:lnTo>
                <a:lnTo>
                  <a:pt x="169" y="20"/>
                </a:lnTo>
                <a:lnTo>
                  <a:pt x="176" y="9"/>
                </a:lnTo>
                <a:lnTo>
                  <a:pt x="180" y="2"/>
                </a:lnTo>
                <a:lnTo>
                  <a:pt x="182" y="0"/>
                </a:lnTo>
                <a:lnTo>
                  <a:pt x="180" y="2"/>
                </a:lnTo>
                <a:lnTo>
                  <a:pt x="174" y="8"/>
                </a:lnTo>
                <a:lnTo>
                  <a:pt x="166" y="17"/>
                </a:lnTo>
                <a:lnTo>
                  <a:pt x="154" y="29"/>
                </a:lnTo>
                <a:lnTo>
                  <a:pt x="141" y="43"/>
                </a:lnTo>
                <a:lnTo>
                  <a:pt x="126" y="59"/>
                </a:lnTo>
                <a:lnTo>
                  <a:pt x="110" y="76"/>
                </a:lnTo>
                <a:lnTo>
                  <a:pt x="94" y="94"/>
                </a:lnTo>
                <a:lnTo>
                  <a:pt x="77" y="113"/>
                </a:lnTo>
                <a:lnTo>
                  <a:pt x="61" y="131"/>
                </a:lnTo>
                <a:lnTo>
                  <a:pt x="45" y="149"/>
                </a:lnTo>
                <a:lnTo>
                  <a:pt x="32" y="165"/>
                </a:lnTo>
                <a:lnTo>
                  <a:pt x="19" y="180"/>
                </a:lnTo>
                <a:lnTo>
                  <a:pt x="10" y="192"/>
                </a:lnTo>
                <a:lnTo>
                  <a:pt x="3" y="203"/>
                </a:lnTo>
                <a:lnTo>
                  <a:pt x="0" y="210"/>
                </a:lnTo>
              </a:path>
            </a:pathLst>
          </a:custGeom>
          <a:noFill/>
          <a:ln w="1588">
            <a:solidFill>
              <a:srgbClr val="996633"/>
            </a:solidFill>
            <a:round/>
            <a:headEnd/>
            <a:tailEnd/>
          </a:ln>
        </p:spPr>
        <p:txBody>
          <a:bodyPr/>
          <a:lstStyle/>
          <a:p>
            <a:endParaRPr lang="zh-CN" altLang="en-US"/>
          </a:p>
        </p:txBody>
      </p:sp>
      <p:sp>
        <p:nvSpPr>
          <p:cNvPr id="40062" name="Freeform 375"/>
          <p:cNvSpPr>
            <a:spLocks/>
          </p:cNvSpPr>
          <p:nvPr/>
        </p:nvSpPr>
        <p:spPr bwMode="auto">
          <a:xfrm>
            <a:off x="4159251" y="1867294"/>
            <a:ext cx="246063" cy="578124"/>
          </a:xfrm>
          <a:custGeom>
            <a:avLst/>
            <a:gdLst>
              <a:gd name="T0" fmla="*/ 2147483647 w 196"/>
              <a:gd name="T1" fmla="*/ 0 h 375"/>
              <a:gd name="T2" fmla="*/ 2147483647 w 196"/>
              <a:gd name="T3" fmla="*/ 0 h 375"/>
              <a:gd name="T4" fmla="*/ 2147483647 w 196"/>
              <a:gd name="T5" fmla="*/ 2147483647 h 375"/>
              <a:gd name="T6" fmla="*/ 2147483647 w 196"/>
              <a:gd name="T7" fmla="*/ 2147483647 h 375"/>
              <a:gd name="T8" fmla="*/ 2147483647 w 196"/>
              <a:gd name="T9" fmla="*/ 2147483647 h 375"/>
              <a:gd name="T10" fmla="*/ 2147483647 w 196"/>
              <a:gd name="T11" fmla="*/ 2147483647 h 375"/>
              <a:gd name="T12" fmla="*/ 2147483647 w 196"/>
              <a:gd name="T13" fmla="*/ 2147483647 h 375"/>
              <a:gd name="T14" fmla="*/ 2147483647 w 196"/>
              <a:gd name="T15" fmla="*/ 2147483647 h 375"/>
              <a:gd name="T16" fmla="*/ 2147483647 w 196"/>
              <a:gd name="T17" fmla="*/ 2147483647 h 375"/>
              <a:gd name="T18" fmla="*/ 2147483647 w 196"/>
              <a:gd name="T19" fmla="*/ 2147483647 h 375"/>
              <a:gd name="T20" fmla="*/ 2147483647 w 196"/>
              <a:gd name="T21" fmla="*/ 2147483647 h 375"/>
              <a:gd name="T22" fmla="*/ 2147483647 w 196"/>
              <a:gd name="T23" fmla="*/ 2147483647 h 375"/>
              <a:gd name="T24" fmla="*/ 2147483647 w 196"/>
              <a:gd name="T25" fmla="*/ 2147483647 h 375"/>
              <a:gd name="T26" fmla="*/ 2147483647 w 196"/>
              <a:gd name="T27" fmla="*/ 2147483647 h 375"/>
              <a:gd name="T28" fmla="*/ 2147483647 w 196"/>
              <a:gd name="T29" fmla="*/ 2147483647 h 375"/>
              <a:gd name="T30" fmla="*/ 2147483647 w 196"/>
              <a:gd name="T31" fmla="*/ 2147483647 h 375"/>
              <a:gd name="T32" fmla="*/ 2147483647 w 196"/>
              <a:gd name="T33" fmla="*/ 2147483647 h 375"/>
              <a:gd name="T34" fmla="*/ 2147483647 w 196"/>
              <a:gd name="T35" fmla="*/ 2147483647 h 375"/>
              <a:gd name="T36" fmla="*/ 2147483647 w 196"/>
              <a:gd name="T37" fmla="*/ 2147483647 h 375"/>
              <a:gd name="T38" fmla="*/ 2147483647 w 196"/>
              <a:gd name="T39" fmla="*/ 2147483647 h 375"/>
              <a:gd name="T40" fmla="*/ 2147483647 w 196"/>
              <a:gd name="T41" fmla="*/ 2147483647 h 375"/>
              <a:gd name="T42" fmla="*/ 2147483647 w 196"/>
              <a:gd name="T43" fmla="*/ 2147483647 h 375"/>
              <a:gd name="T44" fmla="*/ 2147483647 w 196"/>
              <a:gd name="T45" fmla="*/ 2147483647 h 375"/>
              <a:gd name="T46" fmla="*/ 2147483647 w 196"/>
              <a:gd name="T47" fmla="*/ 2147483647 h 375"/>
              <a:gd name="T48" fmla="*/ 2147483647 w 196"/>
              <a:gd name="T49" fmla="*/ 2147483647 h 375"/>
              <a:gd name="T50" fmla="*/ 2147483647 w 196"/>
              <a:gd name="T51" fmla="*/ 2147483647 h 375"/>
              <a:gd name="T52" fmla="*/ 2147483647 w 196"/>
              <a:gd name="T53" fmla="*/ 2147483647 h 375"/>
              <a:gd name="T54" fmla="*/ 2147483647 w 196"/>
              <a:gd name="T55" fmla="*/ 2147483647 h 375"/>
              <a:gd name="T56" fmla="*/ 2147483647 w 196"/>
              <a:gd name="T57" fmla="*/ 2147483647 h 375"/>
              <a:gd name="T58" fmla="*/ 2147483647 w 196"/>
              <a:gd name="T59" fmla="*/ 2147483647 h 375"/>
              <a:gd name="T60" fmla="*/ 2147483647 w 196"/>
              <a:gd name="T61" fmla="*/ 2147483647 h 375"/>
              <a:gd name="T62" fmla="*/ 2147483647 w 196"/>
              <a:gd name="T63" fmla="*/ 2147483647 h 375"/>
              <a:gd name="T64" fmla="*/ 2147483647 w 196"/>
              <a:gd name="T65" fmla="*/ 2147483647 h 375"/>
              <a:gd name="T66" fmla="*/ 0 w 196"/>
              <a:gd name="T67" fmla="*/ 2147483647 h 3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6"/>
              <a:gd name="T103" fmla="*/ 0 h 375"/>
              <a:gd name="T104" fmla="*/ 196 w 196"/>
              <a:gd name="T105" fmla="*/ 375 h 3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6" h="375">
                <a:moveTo>
                  <a:pt x="196" y="0"/>
                </a:moveTo>
                <a:lnTo>
                  <a:pt x="196" y="0"/>
                </a:lnTo>
                <a:lnTo>
                  <a:pt x="196" y="1"/>
                </a:lnTo>
                <a:lnTo>
                  <a:pt x="195" y="4"/>
                </a:lnTo>
                <a:lnTo>
                  <a:pt x="192" y="8"/>
                </a:lnTo>
                <a:lnTo>
                  <a:pt x="190" y="15"/>
                </a:lnTo>
                <a:lnTo>
                  <a:pt x="187" y="22"/>
                </a:lnTo>
                <a:lnTo>
                  <a:pt x="182" y="31"/>
                </a:lnTo>
                <a:lnTo>
                  <a:pt x="177" y="42"/>
                </a:lnTo>
                <a:lnTo>
                  <a:pt x="172" y="53"/>
                </a:lnTo>
                <a:lnTo>
                  <a:pt x="167" y="66"/>
                </a:lnTo>
                <a:lnTo>
                  <a:pt x="160" y="79"/>
                </a:lnTo>
                <a:lnTo>
                  <a:pt x="153" y="93"/>
                </a:lnTo>
                <a:lnTo>
                  <a:pt x="146" y="108"/>
                </a:lnTo>
                <a:lnTo>
                  <a:pt x="139" y="123"/>
                </a:lnTo>
                <a:lnTo>
                  <a:pt x="131" y="139"/>
                </a:lnTo>
                <a:lnTo>
                  <a:pt x="123" y="156"/>
                </a:lnTo>
                <a:lnTo>
                  <a:pt x="116" y="172"/>
                </a:lnTo>
                <a:lnTo>
                  <a:pt x="107" y="189"/>
                </a:lnTo>
                <a:lnTo>
                  <a:pt x="99" y="206"/>
                </a:lnTo>
                <a:lnTo>
                  <a:pt x="91" y="222"/>
                </a:lnTo>
                <a:lnTo>
                  <a:pt x="82" y="239"/>
                </a:lnTo>
                <a:lnTo>
                  <a:pt x="74" y="255"/>
                </a:lnTo>
                <a:lnTo>
                  <a:pt x="66" y="270"/>
                </a:lnTo>
                <a:lnTo>
                  <a:pt x="58" y="285"/>
                </a:lnTo>
                <a:lnTo>
                  <a:pt x="50" y="300"/>
                </a:lnTo>
                <a:lnTo>
                  <a:pt x="43" y="313"/>
                </a:lnTo>
                <a:lnTo>
                  <a:pt x="35" y="326"/>
                </a:lnTo>
                <a:lnTo>
                  <a:pt x="28" y="337"/>
                </a:lnTo>
                <a:lnTo>
                  <a:pt x="22" y="347"/>
                </a:lnTo>
                <a:lnTo>
                  <a:pt x="16" y="357"/>
                </a:lnTo>
                <a:lnTo>
                  <a:pt x="10" y="364"/>
                </a:lnTo>
                <a:lnTo>
                  <a:pt x="5" y="370"/>
                </a:lnTo>
                <a:lnTo>
                  <a:pt x="0" y="375"/>
                </a:lnTo>
              </a:path>
            </a:pathLst>
          </a:custGeom>
          <a:noFill/>
          <a:ln w="1588">
            <a:solidFill>
              <a:srgbClr val="996633"/>
            </a:solidFill>
            <a:round/>
            <a:headEnd/>
            <a:tailEnd/>
          </a:ln>
        </p:spPr>
        <p:txBody>
          <a:bodyPr/>
          <a:lstStyle/>
          <a:p>
            <a:endParaRPr lang="zh-CN" altLang="en-US"/>
          </a:p>
        </p:txBody>
      </p:sp>
      <p:sp>
        <p:nvSpPr>
          <p:cNvPr id="40063" name="Freeform 376"/>
          <p:cNvSpPr>
            <a:spLocks/>
          </p:cNvSpPr>
          <p:nvPr/>
        </p:nvSpPr>
        <p:spPr bwMode="auto">
          <a:xfrm>
            <a:off x="4152902" y="1774795"/>
            <a:ext cx="276225" cy="533416"/>
          </a:xfrm>
          <a:custGeom>
            <a:avLst/>
            <a:gdLst>
              <a:gd name="T0" fmla="*/ 2147483647 w 221"/>
              <a:gd name="T1" fmla="*/ 2147483647 h 346"/>
              <a:gd name="T2" fmla="*/ 2147483647 w 221"/>
              <a:gd name="T3" fmla="*/ 2147483647 h 346"/>
              <a:gd name="T4" fmla="*/ 2147483647 w 221"/>
              <a:gd name="T5" fmla="*/ 2147483647 h 346"/>
              <a:gd name="T6" fmla="*/ 2147483647 w 221"/>
              <a:gd name="T7" fmla="*/ 2147483647 h 346"/>
              <a:gd name="T8" fmla="*/ 2147483647 w 221"/>
              <a:gd name="T9" fmla="*/ 2147483647 h 346"/>
              <a:gd name="T10" fmla="*/ 2147483647 w 221"/>
              <a:gd name="T11" fmla="*/ 2147483647 h 346"/>
              <a:gd name="T12" fmla="*/ 2147483647 w 221"/>
              <a:gd name="T13" fmla="*/ 2147483647 h 346"/>
              <a:gd name="T14" fmla="*/ 2147483647 w 221"/>
              <a:gd name="T15" fmla="*/ 2147483647 h 346"/>
              <a:gd name="T16" fmla="*/ 2147483647 w 221"/>
              <a:gd name="T17" fmla="*/ 2147483647 h 346"/>
              <a:gd name="T18" fmla="*/ 2147483647 w 221"/>
              <a:gd name="T19" fmla="*/ 2147483647 h 346"/>
              <a:gd name="T20" fmla="*/ 2147483647 w 221"/>
              <a:gd name="T21" fmla="*/ 2147483647 h 346"/>
              <a:gd name="T22" fmla="*/ 2147483647 w 221"/>
              <a:gd name="T23" fmla="*/ 2147483647 h 346"/>
              <a:gd name="T24" fmla="*/ 2147483647 w 221"/>
              <a:gd name="T25" fmla="*/ 2147483647 h 346"/>
              <a:gd name="T26" fmla="*/ 2147483647 w 221"/>
              <a:gd name="T27" fmla="*/ 2147483647 h 346"/>
              <a:gd name="T28" fmla="*/ 2147483647 w 221"/>
              <a:gd name="T29" fmla="*/ 2147483647 h 346"/>
              <a:gd name="T30" fmla="*/ 2147483647 w 221"/>
              <a:gd name="T31" fmla="*/ 2147483647 h 346"/>
              <a:gd name="T32" fmla="*/ 2147483647 w 221"/>
              <a:gd name="T33" fmla="*/ 2147483647 h 346"/>
              <a:gd name="T34" fmla="*/ 2147483647 w 221"/>
              <a:gd name="T35" fmla="*/ 2147483647 h 346"/>
              <a:gd name="T36" fmla="*/ 2147483647 w 221"/>
              <a:gd name="T37" fmla="*/ 2147483647 h 346"/>
              <a:gd name="T38" fmla="*/ 2147483647 w 221"/>
              <a:gd name="T39" fmla="*/ 2147483647 h 346"/>
              <a:gd name="T40" fmla="*/ 2147483647 w 221"/>
              <a:gd name="T41" fmla="*/ 2147483647 h 346"/>
              <a:gd name="T42" fmla="*/ 2147483647 w 221"/>
              <a:gd name="T43" fmla="*/ 2147483647 h 346"/>
              <a:gd name="T44" fmla="*/ 2147483647 w 221"/>
              <a:gd name="T45" fmla="*/ 2147483647 h 346"/>
              <a:gd name="T46" fmla="*/ 2147483647 w 221"/>
              <a:gd name="T47" fmla="*/ 2147483647 h 346"/>
              <a:gd name="T48" fmla="*/ 2147483647 w 221"/>
              <a:gd name="T49" fmla="*/ 2147483647 h 346"/>
              <a:gd name="T50" fmla="*/ 2147483647 w 221"/>
              <a:gd name="T51" fmla="*/ 2147483647 h 346"/>
              <a:gd name="T52" fmla="*/ 2147483647 w 221"/>
              <a:gd name="T53" fmla="*/ 2147483647 h 346"/>
              <a:gd name="T54" fmla="*/ 2147483647 w 221"/>
              <a:gd name="T55" fmla="*/ 2147483647 h 346"/>
              <a:gd name="T56" fmla="*/ 2147483647 w 221"/>
              <a:gd name="T57" fmla="*/ 2147483647 h 346"/>
              <a:gd name="T58" fmla="*/ 2147483647 w 221"/>
              <a:gd name="T59" fmla="*/ 2147483647 h 346"/>
              <a:gd name="T60" fmla="*/ 2147483647 w 221"/>
              <a:gd name="T61" fmla="*/ 2147483647 h 346"/>
              <a:gd name="T62" fmla="*/ 2147483647 w 221"/>
              <a:gd name="T63" fmla="*/ 2147483647 h 346"/>
              <a:gd name="T64" fmla="*/ 2147483647 w 221"/>
              <a:gd name="T65" fmla="*/ 0 h 346"/>
              <a:gd name="T66" fmla="*/ 2147483647 w 221"/>
              <a:gd name="T67" fmla="*/ 0 h 346"/>
              <a:gd name="T68" fmla="*/ 0 w 221"/>
              <a:gd name="T69" fmla="*/ 2147483647 h 3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1"/>
              <a:gd name="T106" fmla="*/ 0 h 346"/>
              <a:gd name="T107" fmla="*/ 221 w 221"/>
              <a:gd name="T108" fmla="*/ 346 h 3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1" h="346">
                <a:moveTo>
                  <a:pt x="33" y="346"/>
                </a:moveTo>
                <a:lnTo>
                  <a:pt x="33" y="346"/>
                </a:lnTo>
                <a:lnTo>
                  <a:pt x="45" y="337"/>
                </a:lnTo>
                <a:lnTo>
                  <a:pt x="58" y="323"/>
                </a:lnTo>
                <a:lnTo>
                  <a:pt x="72" y="305"/>
                </a:lnTo>
                <a:lnTo>
                  <a:pt x="87" y="284"/>
                </a:lnTo>
                <a:lnTo>
                  <a:pt x="103" y="261"/>
                </a:lnTo>
                <a:lnTo>
                  <a:pt x="118" y="235"/>
                </a:lnTo>
                <a:lnTo>
                  <a:pt x="134" y="208"/>
                </a:lnTo>
                <a:lnTo>
                  <a:pt x="149" y="181"/>
                </a:lnTo>
                <a:lnTo>
                  <a:pt x="163" y="155"/>
                </a:lnTo>
                <a:lnTo>
                  <a:pt x="177" y="129"/>
                </a:lnTo>
                <a:lnTo>
                  <a:pt x="189" y="106"/>
                </a:lnTo>
                <a:lnTo>
                  <a:pt x="200" y="84"/>
                </a:lnTo>
                <a:lnTo>
                  <a:pt x="209" y="67"/>
                </a:lnTo>
                <a:lnTo>
                  <a:pt x="215" y="53"/>
                </a:lnTo>
                <a:lnTo>
                  <a:pt x="219" y="45"/>
                </a:lnTo>
                <a:lnTo>
                  <a:pt x="221" y="42"/>
                </a:lnTo>
                <a:lnTo>
                  <a:pt x="217" y="40"/>
                </a:lnTo>
                <a:lnTo>
                  <a:pt x="209" y="38"/>
                </a:lnTo>
                <a:lnTo>
                  <a:pt x="198" y="35"/>
                </a:lnTo>
                <a:lnTo>
                  <a:pt x="186" y="31"/>
                </a:lnTo>
                <a:lnTo>
                  <a:pt x="170" y="28"/>
                </a:lnTo>
                <a:lnTo>
                  <a:pt x="154" y="24"/>
                </a:lnTo>
                <a:lnTo>
                  <a:pt x="136" y="20"/>
                </a:lnTo>
                <a:lnTo>
                  <a:pt x="117" y="16"/>
                </a:lnTo>
                <a:lnTo>
                  <a:pt x="98" y="12"/>
                </a:lnTo>
                <a:lnTo>
                  <a:pt x="80" y="8"/>
                </a:lnTo>
                <a:lnTo>
                  <a:pt x="62" y="5"/>
                </a:lnTo>
                <a:lnTo>
                  <a:pt x="45" y="3"/>
                </a:lnTo>
                <a:lnTo>
                  <a:pt x="30" y="1"/>
                </a:lnTo>
                <a:lnTo>
                  <a:pt x="18" y="0"/>
                </a:lnTo>
                <a:lnTo>
                  <a:pt x="7" y="0"/>
                </a:lnTo>
                <a:lnTo>
                  <a:pt x="0" y="1"/>
                </a:lnTo>
              </a:path>
            </a:pathLst>
          </a:custGeom>
          <a:noFill/>
          <a:ln w="1588">
            <a:solidFill>
              <a:srgbClr val="996633"/>
            </a:solidFill>
            <a:round/>
            <a:headEnd/>
            <a:tailEnd/>
          </a:ln>
        </p:spPr>
        <p:txBody>
          <a:bodyPr/>
          <a:lstStyle/>
          <a:p>
            <a:endParaRPr lang="zh-CN" altLang="en-US"/>
          </a:p>
        </p:txBody>
      </p:sp>
      <p:sp>
        <p:nvSpPr>
          <p:cNvPr id="40064" name="Freeform 377"/>
          <p:cNvSpPr>
            <a:spLocks/>
          </p:cNvSpPr>
          <p:nvPr/>
        </p:nvSpPr>
        <p:spPr bwMode="auto">
          <a:xfrm>
            <a:off x="4167190" y="1885795"/>
            <a:ext cx="173037" cy="502583"/>
          </a:xfrm>
          <a:custGeom>
            <a:avLst/>
            <a:gdLst>
              <a:gd name="T0" fmla="*/ 2147483647 w 138"/>
              <a:gd name="T1" fmla="*/ 0 h 326"/>
              <a:gd name="T2" fmla="*/ 2147483647 w 138"/>
              <a:gd name="T3" fmla="*/ 0 h 326"/>
              <a:gd name="T4" fmla="*/ 2147483647 w 138"/>
              <a:gd name="T5" fmla="*/ 2147483647 h 326"/>
              <a:gd name="T6" fmla="*/ 2147483647 w 138"/>
              <a:gd name="T7" fmla="*/ 2147483647 h 326"/>
              <a:gd name="T8" fmla="*/ 2147483647 w 138"/>
              <a:gd name="T9" fmla="*/ 2147483647 h 326"/>
              <a:gd name="T10" fmla="*/ 2147483647 w 138"/>
              <a:gd name="T11" fmla="*/ 2147483647 h 326"/>
              <a:gd name="T12" fmla="*/ 2147483647 w 138"/>
              <a:gd name="T13" fmla="*/ 2147483647 h 326"/>
              <a:gd name="T14" fmla="*/ 2147483647 w 138"/>
              <a:gd name="T15" fmla="*/ 2147483647 h 326"/>
              <a:gd name="T16" fmla="*/ 2147483647 w 138"/>
              <a:gd name="T17" fmla="*/ 2147483647 h 326"/>
              <a:gd name="T18" fmla="*/ 2147483647 w 138"/>
              <a:gd name="T19" fmla="*/ 2147483647 h 326"/>
              <a:gd name="T20" fmla="*/ 2147483647 w 138"/>
              <a:gd name="T21" fmla="*/ 2147483647 h 326"/>
              <a:gd name="T22" fmla="*/ 2147483647 w 138"/>
              <a:gd name="T23" fmla="*/ 2147483647 h 326"/>
              <a:gd name="T24" fmla="*/ 2147483647 w 138"/>
              <a:gd name="T25" fmla="*/ 2147483647 h 326"/>
              <a:gd name="T26" fmla="*/ 2147483647 w 138"/>
              <a:gd name="T27" fmla="*/ 2147483647 h 326"/>
              <a:gd name="T28" fmla="*/ 2147483647 w 138"/>
              <a:gd name="T29" fmla="*/ 2147483647 h 326"/>
              <a:gd name="T30" fmla="*/ 2147483647 w 138"/>
              <a:gd name="T31" fmla="*/ 2147483647 h 326"/>
              <a:gd name="T32" fmla="*/ 2147483647 w 138"/>
              <a:gd name="T33" fmla="*/ 2147483647 h 326"/>
              <a:gd name="T34" fmla="*/ 0 w 138"/>
              <a:gd name="T35" fmla="*/ 2147483647 h 3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326"/>
              <a:gd name="T56" fmla="*/ 138 w 138"/>
              <a:gd name="T57" fmla="*/ 326 h 3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326">
                <a:moveTo>
                  <a:pt x="138" y="0"/>
                </a:moveTo>
                <a:lnTo>
                  <a:pt x="138" y="0"/>
                </a:lnTo>
                <a:lnTo>
                  <a:pt x="137" y="4"/>
                </a:lnTo>
                <a:lnTo>
                  <a:pt x="134" y="13"/>
                </a:lnTo>
                <a:lnTo>
                  <a:pt x="130" y="27"/>
                </a:lnTo>
                <a:lnTo>
                  <a:pt x="124" y="46"/>
                </a:lnTo>
                <a:lnTo>
                  <a:pt x="117" y="69"/>
                </a:lnTo>
                <a:lnTo>
                  <a:pt x="108" y="95"/>
                </a:lnTo>
                <a:lnTo>
                  <a:pt x="99" y="122"/>
                </a:lnTo>
                <a:lnTo>
                  <a:pt x="89" y="151"/>
                </a:lnTo>
                <a:lnTo>
                  <a:pt x="78" y="179"/>
                </a:lnTo>
                <a:lnTo>
                  <a:pt x="67" y="208"/>
                </a:lnTo>
                <a:lnTo>
                  <a:pt x="55" y="236"/>
                </a:lnTo>
                <a:lnTo>
                  <a:pt x="44" y="261"/>
                </a:lnTo>
                <a:lnTo>
                  <a:pt x="32" y="284"/>
                </a:lnTo>
                <a:lnTo>
                  <a:pt x="21" y="303"/>
                </a:lnTo>
                <a:lnTo>
                  <a:pt x="11" y="317"/>
                </a:lnTo>
                <a:lnTo>
                  <a:pt x="0" y="326"/>
                </a:lnTo>
              </a:path>
            </a:pathLst>
          </a:custGeom>
          <a:noFill/>
          <a:ln w="1588">
            <a:solidFill>
              <a:srgbClr val="996633"/>
            </a:solidFill>
            <a:round/>
            <a:headEnd/>
            <a:tailEnd/>
          </a:ln>
        </p:spPr>
        <p:txBody>
          <a:bodyPr/>
          <a:lstStyle/>
          <a:p>
            <a:endParaRPr lang="zh-CN" altLang="en-US"/>
          </a:p>
        </p:txBody>
      </p:sp>
      <p:sp>
        <p:nvSpPr>
          <p:cNvPr id="40065" name="Freeform 378"/>
          <p:cNvSpPr>
            <a:spLocks/>
          </p:cNvSpPr>
          <p:nvPr/>
        </p:nvSpPr>
        <p:spPr bwMode="auto">
          <a:xfrm>
            <a:off x="4186240" y="1905837"/>
            <a:ext cx="142875" cy="336083"/>
          </a:xfrm>
          <a:custGeom>
            <a:avLst/>
            <a:gdLst>
              <a:gd name="T0" fmla="*/ 2147483647 w 114"/>
              <a:gd name="T1" fmla="*/ 0 h 218"/>
              <a:gd name="T2" fmla="*/ 2147483647 w 114"/>
              <a:gd name="T3" fmla="*/ 0 h 218"/>
              <a:gd name="T4" fmla="*/ 2147483647 w 114"/>
              <a:gd name="T5" fmla="*/ 2147483647 h 218"/>
              <a:gd name="T6" fmla="*/ 2147483647 w 114"/>
              <a:gd name="T7" fmla="*/ 2147483647 h 218"/>
              <a:gd name="T8" fmla="*/ 2147483647 w 114"/>
              <a:gd name="T9" fmla="*/ 2147483647 h 218"/>
              <a:gd name="T10" fmla="*/ 2147483647 w 114"/>
              <a:gd name="T11" fmla="*/ 2147483647 h 218"/>
              <a:gd name="T12" fmla="*/ 2147483647 w 114"/>
              <a:gd name="T13" fmla="*/ 2147483647 h 218"/>
              <a:gd name="T14" fmla="*/ 2147483647 w 114"/>
              <a:gd name="T15" fmla="*/ 2147483647 h 218"/>
              <a:gd name="T16" fmla="*/ 2147483647 w 114"/>
              <a:gd name="T17" fmla="*/ 2147483647 h 218"/>
              <a:gd name="T18" fmla="*/ 2147483647 w 114"/>
              <a:gd name="T19" fmla="*/ 2147483647 h 218"/>
              <a:gd name="T20" fmla="*/ 2147483647 w 114"/>
              <a:gd name="T21" fmla="*/ 2147483647 h 218"/>
              <a:gd name="T22" fmla="*/ 2147483647 w 114"/>
              <a:gd name="T23" fmla="*/ 2147483647 h 218"/>
              <a:gd name="T24" fmla="*/ 2147483647 w 114"/>
              <a:gd name="T25" fmla="*/ 2147483647 h 218"/>
              <a:gd name="T26" fmla="*/ 2147483647 w 114"/>
              <a:gd name="T27" fmla="*/ 2147483647 h 218"/>
              <a:gd name="T28" fmla="*/ 2147483647 w 114"/>
              <a:gd name="T29" fmla="*/ 2147483647 h 218"/>
              <a:gd name="T30" fmla="*/ 2147483647 w 114"/>
              <a:gd name="T31" fmla="*/ 2147483647 h 218"/>
              <a:gd name="T32" fmla="*/ 2147483647 w 114"/>
              <a:gd name="T33" fmla="*/ 2147483647 h 218"/>
              <a:gd name="T34" fmla="*/ 0 w 114"/>
              <a:gd name="T35" fmla="*/ 2147483647 h 2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218"/>
              <a:gd name="T56" fmla="*/ 114 w 114"/>
              <a:gd name="T57" fmla="*/ 218 h 2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218">
                <a:moveTo>
                  <a:pt x="114" y="0"/>
                </a:moveTo>
                <a:lnTo>
                  <a:pt x="114" y="0"/>
                </a:lnTo>
                <a:lnTo>
                  <a:pt x="113" y="2"/>
                </a:lnTo>
                <a:lnTo>
                  <a:pt x="110" y="7"/>
                </a:lnTo>
                <a:lnTo>
                  <a:pt x="106" y="17"/>
                </a:lnTo>
                <a:lnTo>
                  <a:pt x="101" y="28"/>
                </a:lnTo>
                <a:lnTo>
                  <a:pt x="94" y="43"/>
                </a:lnTo>
                <a:lnTo>
                  <a:pt x="86" y="58"/>
                </a:lnTo>
                <a:lnTo>
                  <a:pt x="78" y="76"/>
                </a:lnTo>
                <a:lnTo>
                  <a:pt x="68" y="94"/>
                </a:lnTo>
                <a:lnTo>
                  <a:pt x="59" y="113"/>
                </a:lnTo>
                <a:lnTo>
                  <a:pt x="50" y="131"/>
                </a:lnTo>
                <a:lnTo>
                  <a:pt x="40" y="150"/>
                </a:lnTo>
                <a:lnTo>
                  <a:pt x="31" y="167"/>
                </a:lnTo>
                <a:lnTo>
                  <a:pt x="22" y="183"/>
                </a:lnTo>
                <a:lnTo>
                  <a:pt x="14" y="197"/>
                </a:lnTo>
                <a:lnTo>
                  <a:pt x="7" y="209"/>
                </a:lnTo>
                <a:lnTo>
                  <a:pt x="0" y="218"/>
                </a:lnTo>
              </a:path>
            </a:pathLst>
          </a:custGeom>
          <a:noFill/>
          <a:ln w="1588">
            <a:solidFill>
              <a:srgbClr val="996633"/>
            </a:solidFill>
            <a:round/>
            <a:headEnd/>
            <a:tailEnd/>
          </a:ln>
        </p:spPr>
        <p:txBody>
          <a:bodyPr/>
          <a:lstStyle/>
          <a:p>
            <a:endParaRPr lang="zh-CN" altLang="en-US"/>
          </a:p>
        </p:txBody>
      </p:sp>
      <p:sp>
        <p:nvSpPr>
          <p:cNvPr id="40066" name="Freeform 379"/>
          <p:cNvSpPr>
            <a:spLocks/>
          </p:cNvSpPr>
          <p:nvPr/>
        </p:nvSpPr>
        <p:spPr bwMode="auto">
          <a:xfrm>
            <a:off x="4121150" y="1928960"/>
            <a:ext cx="196850" cy="497958"/>
          </a:xfrm>
          <a:custGeom>
            <a:avLst/>
            <a:gdLst>
              <a:gd name="T0" fmla="*/ 2147483647 w 157"/>
              <a:gd name="T1" fmla="*/ 0 h 323"/>
              <a:gd name="T2" fmla="*/ 2147483647 w 157"/>
              <a:gd name="T3" fmla="*/ 0 h 323"/>
              <a:gd name="T4" fmla="*/ 2147483647 w 157"/>
              <a:gd name="T5" fmla="*/ 2147483647 h 323"/>
              <a:gd name="T6" fmla="*/ 2147483647 w 157"/>
              <a:gd name="T7" fmla="*/ 2147483647 h 323"/>
              <a:gd name="T8" fmla="*/ 2147483647 w 157"/>
              <a:gd name="T9" fmla="*/ 2147483647 h 323"/>
              <a:gd name="T10" fmla="*/ 2147483647 w 157"/>
              <a:gd name="T11" fmla="*/ 2147483647 h 323"/>
              <a:gd name="T12" fmla="*/ 2147483647 w 157"/>
              <a:gd name="T13" fmla="*/ 2147483647 h 323"/>
              <a:gd name="T14" fmla="*/ 2147483647 w 157"/>
              <a:gd name="T15" fmla="*/ 2147483647 h 323"/>
              <a:gd name="T16" fmla="*/ 2147483647 w 157"/>
              <a:gd name="T17" fmla="*/ 2147483647 h 323"/>
              <a:gd name="T18" fmla="*/ 2147483647 w 157"/>
              <a:gd name="T19" fmla="*/ 2147483647 h 323"/>
              <a:gd name="T20" fmla="*/ 2147483647 w 157"/>
              <a:gd name="T21" fmla="*/ 2147483647 h 323"/>
              <a:gd name="T22" fmla="*/ 2147483647 w 157"/>
              <a:gd name="T23" fmla="*/ 2147483647 h 323"/>
              <a:gd name="T24" fmla="*/ 2147483647 w 157"/>
              <a:gd name="T25" fmla="*/ 2147483647 h 323"/>
              <a:gd name="T26" fmla="*/ 2147483647 w 157"/>
              <a:gd name="T27" fmla="*/ 2147483647 h 323"/>
              <a:gd name="T28" fmla="*/ 2147483647 w 157"/>
              <a:gd name="T29" fmla="*/ 2147483647 h 323"/>
              <a:gd name="T30" fmla="*/ 2147483647 w 157"/>
              <a:gd name="T31" fmla="*/ 2147483647 h 323"/>
              <a:gd name="T32" fmla="*/ 2147483647 w 157"/>
              <a:gd name="T33" fmla="*/ 2147483647 h 323"/>
              <a:gd name="T34" fmla="*/ 0 w 157"/>
              <a:gd name="T35" fmla="*/ 2147483647 h 3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7"/>
              <a:gd name="T55" fmla="*/ 0 h 323"/>
              <a:gd name="T56" fmla="*/ 157 w 157"/>
              <a:gd name="T57" fmla="*/ 323 h 3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7" h="323">
                <a:moveTo>
                  <a:pt x="157" y="0"/>
                </a:moveTo>
                <a:lnTo>
                  <a:pt x="157" y="0"/>
                </a:lnTo>
                <a:lnTo>
                  <a:pt x="155" y="3"/>
                </a:lnTo>
                <a:lnTo>
                  <a:pt x="151" y="13"/>
                </a:lnTo>
                <a:lnTo>
                  <a:pt x="146" y="27"/>
                </a:lnTo>
                <a:lnTo>
                  <a:pt x="138" y="45"/>
                </a:lnTo>
                <a:lnTo>
                  <a:pt x="129" y="68"/>
                </a:lnTo>
                <a:lnTo>
                  <a:pt x="119" y="93"/>
                </a:lnTo>
                <a:lnTo>
                  <a:pt x="107" y="120"/>
                </a:lnTo>
                <a:lnTo>
                  <a:pt x="94" y="148"/>
                </a:lnTo>
                <a:lnTo>
                  <a:pt x="82" y="177"/>
                </a:lnTo>
                <a:lnTo>
                  <a:pt x="69" y="206"/>
                </a:lnTo>
                <a:lnTo>
                  <a:pt x="55" y="233"/>
                </a:lnTo>
                <a:lnTo>
                  <a:pt x="43" y="258"/>
                </a:lnTo>
                <a:lnTo>
                  <a:pt x="31" y="280"/>
                </a:lnTo>
                <a:lnTo>
                  <a:pt x="19" y="299"/>
                </a:lnTo>
                <a:lnTo>
                  <a:pt x="9" y="314"/>
                </a:lnTo>
                <a:lnTo>
                  <a:pt x="0" y="323"/>
                </a:lnTo>
              </a:path>
            </a:pathLst>
          </a:custGeom>
          <a:noFill/>
          <a:ln w="1588">
            <a:solidFill>
              <a:srgbClr val="996633"/>
            </a:solidFill>
            <a:round/>
            <a:headEnd/>
            <a:tailEnd/>
          </a:ln>
        </p:spPr>
        <p:txBody>
          <a:bodyPr/>
          <a:lstStyle/>
          <a:p>
            <a:endParaRPr lang="zh-CN" altLang="en-US"/>
          </a:p>
        </p:txBody>
      </p:sp>
      <p:sp>
        <p:nvSpPr>
          <p:cNvPr id="40067" name="Freeform 380"/>
          <p:cNvSpPr>
            <a:spLocks/>
          </p:cNvSpPr>
          <p:nvPr/>
        </p:nvSpPr>
        <p:spPr bwMode="auto">
          <a:xfrm>
            <a:off x="8256590" y="1668419"/>
            <a:ext cx="142875" cy="146459"/>
          </a:xfrm>
          <a:custGeom>
            <a:avLst/>
            <a:gdLst>
              <a:gd name="T0" fmla="*/ 2147483647 w 114"/>
              <a:gd name="T1" fmla="*/ 2147483647 h 95"/>
              <a:gd name="T2" fmla="*/ 2147483647 w 114"/>
              <a:gd name="T3" fmla="*/ 2147483647 h 95"/>
              <a:gd name="T4" fmla="*/ 2147483647 w 114"/>
              <a:gd name="T5" fmla="*/ 2147483647 h 95"/>
              <a:gd name="T6" fmla="*/ 2147483647 w 114"/>
              <a:gd name="T7" fmla="*/ 2147483647 h 95"/>
              <a:gd name="T8" fmla="*/ 2147483647 w 114"/>
              <a:gd name="T9" fmla="*/ 2147483647 h 95"/>
              <a:gd name="T10" fmla="*/ 2147483647 w 114"/>
              <a:gd name="T11" fmla="*/ 2147483647 h 95"/>
              <a:gd name="T12" fmla="*/ 2147483647 w 114"/>
              <a:gd name="T13" fmla="*/ 2147483647 h 95"/>
              <a:gd name="T14" fmla="*/ 2147483647 w 114"/>
              <a:gd name="T15" fmla="*/ 2147483647 h 95"/>
              <a:gd name="T16" fmla="*/ 2147483647 w 114"/>
              <a:gd name="T17" fmla="*/ 2147483647 h 95"/>
              <a:gd name="T18" fmla="*/ 2147483647 w 114"/>
              <a:gd name="T19" fmla="*/ 2147483647 h 95"/>
              <a:gd name="T20" fmla="*/ 2147483647 w 114"/>
              <a:gd name="T21" fmla="*/ 2147483647 h 95"/>
              <a:gd name="T22" fmla="*/ 2147483647 w 114"/>
              <a:gd name="T23" fmla="*/ 2147483647 h 95"/>
              <a:gd name="T24" fmla="*/ 2147483647 w 114"/>
              <a:gd name="T25" fmla="*/ 2147483647 h 95"/>
              <a:gd name="T26" fmla="*/ 2147483647 w 114"/>
              <a:gd name="T27" fmla="*/ 2147483647 h 95"/>
              <a:gd name="T28" fmla="*/ 2147483647 w 114"/>
              <a:gd name="T29" fmla="*/ 2147483647 h 95"/>
              <a:gd name="T30" fmla="*/ 2147483647 w 114"/>
              <a:gd name="T31" fmla="*/ 2147483647 h 95"/>
              <a:gd name="T32" fmla="*/ 2147483647 w 114"/>
              <a:gd name="T33" fmla="*/ 2147483647 h 95"/>
              <a:gd name="T34" fmla="*/ 0 w 114"/>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114" y="95"/>
                </a:moveTo>
                <a:lnTo>
                  <a:pt x="114" y="95"/>
                </a:lnTo>
                <a:lnTo>
                  <a:pt x="113" y="95"/>
                </a:lnTo>
                <a:lnTo>
                  <a:pt x="110" y="92"/>
                </a:lnTo>
                <a:lnTo>
                  <a:pt x="104" y="88"/>
                </a:lnTo>
                <a:lnTo>
                  <a:pt x="98" y="84"/>
                </a:lnTo>
                <a:lnTo>
                  <a:pt x="91" y="78"/>
                </a:lnTo>
                <a:lnTo>
                  <a:pt x="82" y="72"/>
                </a:lnTo>
                <a:lnTo>
                  <a:pt x="73" y="64"/>
                </a:lnTo>
                <a:lnTo>
                  <a:pt x="63" y="57"/>
                </a:lnTo>
                <a:lnTo>
                  <a:pt x="53" y="49"/>
                </a:lnTo>
                <a:lnTo>
                  <a:pt x="43" y="41"/>
                </a:lnTo>
                <a:lnTo>
                  <a:pt x="34" y="33"/>
                </a:lnTo>
                <a:lnTo>
                  <a:pt x="24" y="25"/>
                </a:lnTo>
                <a:lnTo>
                  <a:pt x="16" y="18"/>
                </a:lnTo>
                <a:lnTo>
                  <a:pt x="9" y="11"/>
                </a:lnTo>
                <a:lnTo>
                  <a:pt x="4" y="5"/>
                </a:lnTo>
                <a:lnTo>
                  <a:pt x="0" y="0"/>
                </a:lnTo>
              </a:path>
            </a:pathLst>
          </a:custGeom>
          <a:noFill/>
          <a:ln w="1588">
            <a:solidFill>
              <a:srgbClr val="996633"/>
            </a:solidFill>
            <a:round/>
            <a:headEnd/>
            <a:tailEnd/>
          </a:ln>
        </p:spPr>
        <p:txBody>
          <a:bodyPr/>
          <a:lstStyle/>
          <a:p>
            <a:endParaRPr lang="zh-CN" altLang="en-US"/>
          </a:p>
        </p:txBody>
      </p:sp>
      <p:sp>
        <p:nvSpPr>
          <p:cNvPr id="40068" name="Freeform 381"/>
          <p:cNvSpPr>
            <a:spLocks/>
          </p:cNvSpPr>
          <p:nvPr/>
        </p:nvSpPr>
        <p:spPr bwMode="auto">
          <a:xfrm>
            <a:off x="8094663" y="1811795"/>
            <a:ext cx="290512" cy="576583"/>
          </a:xfrm>
          <a:custGeom>
            <a:avLst/>
            <a:gdLst>
              <a:gd name="T0" fmla="*/ 0 w 231"/>
              <a:gd name="T1" fmla="*/ 2147483647 h 374"/>
              <a:gd name="T2" fmla="*/ 0 w 231"/>
              <a:gd name="T3" fmla="*/ 2147483647 h 374"/>
              <a:gd name="T4" fmla="*/ 2147483647 w 231"/>
              <a:gd name="T5" fmla="*/ 0 h 374"/>
              <a:gd name="T6" fmla="*/ 2147483647 w 231"/>
              <a:gd name="T7" fmla="*/ 0 h 374"/>
              <a:gd name="T8" fmla="*/ 2147483647 w 231"/>
              <a:gd name="T9" fmla="*/ 0 h 374"/>
              <a:gd name="T10" fmla="*/ 2147483647 w 231"/>
              <a:gd name="T11" fmla="*/ 2147483647 h 374"/>
              <a:gd name="T12" fmla="*/ 2147483647 w 231"/>
              <a:gd name="T13" fmla="*/ 2147483647 h 374"/>
              <a:gd name="T14" fmla="*/ 2147483647 w 231"/>
              <a:gd name="T15" fmla="*/ 2147483647 h 374"/>
              <a:gd name="T16" fmla="*/ 2147483647 w 231"/>
              <a:gd name="T17" fmla="*/ 2147483647 h 374"/>
              <a:gd name="T18" fmla="*/ 2147483647 w 231"/>
              <a:gd name="T19" fmla="*/ 2147483647 h 374"/>
              <a:gd name="T20" fmla="*/ 2147483647 w 231"/>
              <a:gd name="T21" fmla="*/ 2147483647 h 374"/>
              <a:gd name="T22" fmla="*/ 2147483647 w 231"/>
              <a:gd name="T23" fmla="*/ 2147483647 h 374"/>
              <a:gd name="T24" fmla="*/ 2147483647 w 231"/>
              <a:gd name="T25" fmla="*/ 2147483647 h 374"/>
              <a:gd name="T26" fmla="*/ 2147483647 w 231"/>
              <a:gd name="T27" fmla="*/ 2147483647 h 374"/>
              <a:gd name="T28" fmla="*/ 2147483647 w 231"/>
              <a:gd name="T29" fmla="*/ 2147483647 h 374"/>
              <a:gd name="T30" fmla="*/ 2147483647 w 231"/>
              <a:gd name="T31" fmla="*/ 2147483647 h 374"/>
              <a:gd name="T32" fmla="*/ 2147483647 w 231"/>
              <a:gd name="T33" fmla="*/ 2147483647 h 374"/>
              <a:gd name="T34" fmla="*/ 2147483647 w 231"/>
              <a:gd name="T35" fmla="*/ 2147483647 h 374"/>
              <a:gd name="T36" fmla="*/ 2147483647 w 231"/>
              <a:gd name="T37" fmla="*/ 2147483647 h 374"/>
              <a:gd name="T38" fmla="*/ 2147483647 w 231"/>
              <a:gd name="T39" fmla="*/ 2147483647 h 374"/>
              <a:gd name="T40" fmla="*/ 2147483647 w 231"/>
              <a:gd name="T41" fmla="*/ 2147483647 h 374"/>
              <a:gd name="T42" fmla="*/ 2147483647 w 231"/>
              <a:gd name="T43" fmla="*/ 2147483647 h 374"/>
              <a:gd name="T44" fmla="*/ 2147483647 w 231"/>
              <a:gd name="T45" fmla="*/ 2147483647 h 374"/>
              <a:gd name="T46" fmla="*/ 2147483647 w 231"/>
              <a:gd name="T47" fmla="*/ 2147483647 h 374"/>
              <a:gd name="T48" fmla="*/ 2147483647 w 231"/>
              <a:gd name="T49" fmla="*/ 2147483647 h 374"/>
              <a:gd name="T50" fmla="*/ 2147483647 w 231"/>
              <a:gd name="T51" fmla="*/ 2147483647 h 374"/>
              <a:gd name="T52" fmla="*/ 2147483647 w 231"/>
              <a:gd name="T53" fmla="*/ 2147483647 h 374"/>
              <a:gd name="T54" fmla="*/ 2147483647 w 231"/>
              <a:gd name="T55" fmla="*/ 2147483647 h 374"/>
              <a:gd name="T56" fmla="*/ 2147483647 w 231"/>
              <a:gd name="T57" fmla="*/ 2147483647 h 374"/>
              <a:gd name="T58" fmla="*/ 2147483647 w 231"/>
              <a:gd name="T59" fmla="*/ 2147483647 h 374"/>
              <a:gd name="T60" fmla="*/ 2147483647 w 231"/>
              <a:gd name="T61" fmla="*/ 2147483647 h 374"/>
              <a:gd name="T62" fmla="*/ 2147483647 w 231"/>
              <a:gd name="T63" fmla="*/ 2147483647 h 374"/>
              <a:gd name="T64" fmla="*/ 2147483647 w 231"/>
              <a:gd name="T65" fmla="*/ 2147483647 h 374"/>
              <a:gd name="T66" fmla="*/ 2147483647 w 231"/>
              <a:gd name="T67" fmla="*/ 2147483647 h 374"/>
              <a:gd name="T68" fmla="*/ 2147483647 w 231"/>
              <a:gd name="T69" fmla="*/ 2147483647 h 3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1"/>
              <a:gd name="T106" fmla="*/ 0 h 374"/>
              <a:gd name="T107" fmla="*/ 231 w 231"/>
              <a:gd name="T108" fmla="*/ 374 h 3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1" h="374">
                <a:moveTo>
                  <a:pt x="0" y="2"/>
                </a:moveTo>
                <a:lnTo>
                  <a:pt x="0" y="2"/>
                </a:lnTo>
                <a:lnTo>
                  <a:pt x="16" y="0"/>
                </a:lnTo>
                <a:lnTo>
                  <a:pt x="34" y="0"/>
                </a:lnTo>
                <a:lnTo>
                  <a:pt x="52" y="0"/>
                </a:lnTo>
                <a:lnTo>
                  <a:pt x="71" y="1"/>
                </a:lnTo>
                <a:lnTo>
                  <a:pt x="91" y="2"/>
                </a:lnTo>
                <a:lnTo>
                  <a:pt x="110" y="4"/>
                </a:lnTo>
                <a:lnTo>
                  <a:pt x="128" y="7"/>
                </a:lnTo>
                <a:lnTo>
                  <a:pt x="147" y="10"/>
                </a:lnTo>
                <a:lnTo>
                  <a:pt x="164" y="12"/>
                </a:lnTo>
                <a:lnTo>
                  <a:pt x="179" y="15"/>
                </a:lnTo>
                <a:lnTo>
                  <a:pt x="194" y="18"/>
                </a:lnTo>
                <a:lnTo>
                  <a:pt x="206" y="21"/>
                </a:lnTo>
                <a:lnTo>
                  <a:pt x="216" y="23"/>
                </a:lnTo>
                <a:lnTo>
                  <a:pt x="224" y="25"/>
                </a:lnTo>
                <a:lnTo>
                  <a:pt x="229" y="26"/>
                </a:lnTo>
                <a:lnTo>
                  <a:pt x="231" y="26"/>
                </a:lnTo>
                <a:lnTo>
                  <a:pt x="229" y="30"/>
                </a:lnTo>
                <a:lnTo>
                  <a:pt x="227" y="39"/>
                </a:lnTo>
                <a:lnTo>
                  <a:pt x="222" y="54"/>
                </a:lnTo>
                <a:lnTo>
                  <a:pt x="216" y="74"/>
                </a:lnTo>
                <a:lnTo>
                  <a:pt x="208" y="97"/>
                </a:lnTo>
                <a:lnTo>
                  <a:pt x="199" y="124"/>
                </a:lnTo>
                <a:lnTo>
                  <a:pt x="190" y="152"/>
                </a:lnTo>
                <a:lnTo>
                  <a:pt x="180" y="182"/>
                </a:lnTo>
                <a:lnTo>
                  <a:pt x="170" y="212"/>
                </a:lnTo>
                <a:lnTo>
                  <a:pt x="159" y="243"/>
                </a:lnTo>
                <a:lnTo>
                  <a:pt x="149" y="272"/>
                </a:lnTo>
                <a:lnTo>
                  <a:pt x="138" y="299"/>
                </a:lnTo>
                <a:lnTo>
                  <a:pt x="129" y="324"/>
                </a:lnTo>
                <a:lnTo>
                  <a:pt x="119" y="345"/>
                </a:lnTo>
                <a:lnTo>
                  <a:pt x="111" y="362"/>
                </a:lnTo>
                <a:lnTo>
                  <a:pt x="104" y="374"/>
                </a:lnTo>
              </a:path>
            </a:pathLst>
          </a:custGeom>
          <a:noFill/>
          <a:ln w="1588">
            <a:solidFill>
              <a:srgbClr val="996633"/>
            </a:solidFill>
            <a:round/>
            <a:headEnd/>
            <a:tailEnd/>
          </a:ln>
        </p:spPr>
        <p:txBody>
          <a:bodyPr/>
          <a:lstStyle/>
          <a:p>
            <a:endParaRPr lang="zh-CN" altLang="en-US"/>
          </a:p>
        </p:txBody>
      </p:sp>
      <p:sp>
        <p:nvSpPr>
          <p:cNvPr id="40069" name="Freeform 382"/>
          <p:cNvSpPr>
            <a:spLocks/>
          </p:cNvSpPr>
          <p:nvPr/>
        </p:nvSpPr>
        <p:spPr bwMode="auto">
          <a:xfrm>
            <a:off x="8534401" y="1727003"/>
            <a:ext cx="260350" cy="53959"/>
          </a:xfrm>
          <a:custGeom>
            <a:avLst/>
            <a:gdLst>
              <a:gd name="T0" fmla="*/ 0 w 207"/>
              <a:gd name="T1" fmla="*/ 2147483647 h 35"/>
              <a:gd name="T2" fmla="*/ 0 w 207"/>
              <a:gd name="T3" fmla="*/ 2147483647 h 35"/>
              <a:gd name="T4" fmla="*/ 2147483647 w 207"/>
              <a:gd name="T5" fmla="*/ 2147483647 h 35"/>
              <a:gd name="T6" fmla="*/ 2147483647 w 207"/>
              <a:gd name="T7" fmla="*/ 2147483647 h 35"/>
              <a:gd name="T8" fmla="*/ 2147483647 w 207"/>
              <a:gd name="T9" fmla="*/ 2147483647 h 35"/>
              <a:gd name="T10" fmla="*/ 2147483647 w 207"/>
              <a:gd name="T11" fmla="*/ 2147483647 h 35"/>
              <a:gd name="T12" fmla="*/ 2147483647 w 207"/>
              <a:gd name="T13" fmla="*/ 2147483647 h 35"/>
              <a:gd name="T14" fmla="*/ 2147483647 w 207"/>
              <a:gd name="T15" fmla="*/ 2147483647 h 35"/>
              <a:gd name="T16" fmla="*/ 2147483647 w 207"/>
              <a:gd name="T17" fmla="*/ 2147483647 h 35"/>
              <a:gd name="T18" fmla="*/ 2147483647 w 207"/>
              <a:gd name="T19" fmla="*/ 2147483647 h 35"/>
              <a:gd name="T20" fmla="*/ 2147483647 w 207"/>
              <a:gd name="T21" fmla="*/ 2147483647 h 35"/>
              <a:gd name="T22" fmla="*/ 2147483647 w 207"/>
              <a:gd name="T23" fmla="*/ 2147483647 h 35"/>
              <a:gd name="T24" fmla="*/ 2147483647 w 207"/>
              <a:gd name="T25" fmla="*/ 2147483647 h 35"/>
              <a:gd name="T26" fmla="*/ 2147483647 w 207"/>
              <a:gd name="T27" fmla="*/ 2147483647 h 35"/>
              <a:gd name="T28" fmla="*/ 2147483647 w 207"/>
              <a:gd name="T29" fmla="*/ 2147483647 h 35"/>
              <a:gd name="T30" fmla="*/ 2147483647 w 207"/>
              <a:gd name="T31" fmla="*/ 0 h 35"/>
              <a:gd name="T32" fmla="*/ 2147483647 w 207"/>
              <a:gd name="T33" fmla="*/ 0 h 35"/>
              <a:gd name="T34" fmla="*/ 2147483647 w 207"/>
              <a:gd name="T35" fmla="*/ 2147483647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35"/>
              <a:gd name="T56" fmla="*/ 207 w 207"/>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35">
                <a:moveTo>
                  <a:pt x="0" y="35"/>
                </a:moveTo>
                <a:lnTo>
                  <a:pt x="0" y="35"/>
                </a:lnTo>
                <a:lnTo>
                  <a:pt x="2" y="35"/>
                </a:lnTo>
                <a:lnTo>
                  <a:pt x="8" y="34"/>
                </a:lnTo>
                <a:lnTo>
                  <a:pt x="17" y="31"/>
                </a:lnTo>
                <a:lnTo>
                  <a:pt x="27" y="28"/>
                </a:lnTo>
                <a:lnTo>
                  <a:pt x="41" y="25"/>
                </a:lnTo>
                <a:lnTo>
                  <a:pt x="56" y="21"/>
                </a:lnTo>
                <a:lnTo>
                  <a:pt x="72" y="18"/>
                </a:lnTo>
                <a:lnTo>
                  <a:pt x="90" y="14"/>
                </a:lnTo>
                <a:lnTo>
                  <a:pt x="108" y="10"/>
                </a:lnTo>
                <a:lnTo>
                  <a:pt x="125" y="7"/>
                </a:lnTo>
                <a:lnTo>
                  <a:pt x="143" y="4"/>
                </a:lnTo>
                <a:lnTo>
                  <a:pt x="159" y="2"/>
                </a:lnTo>
                <a:lnTo>
                  <a:pt x="174" y="1"/>
                </a:lnTo>
                <a:lnTo>
                  <a:pt x="187" y="0"/>
                </a:lnTo>
                <a:lnTo>
                  <a:pt x="198" y="0"/>
                </a:lnTo>
                <a:lnTo>
                  <a:pt x="207" y="2"/>
                </a:lnTo>
              </a:path>
            </a:pathLst>
          </a:custGeom>
          <a:noFill/>
          <a:ln w="1588">
            <a:solidFill>
              <a:srgbClr val="996633"/>
            </a:solidFill>
            <a:round/>
            <a:headEnd/>
            <a:tailEnd/>
          </a:ln>
        </p:spPr>
        <p:txBody>
          <a:bodyPr/>
          <a:lstStyle/>
          <a:p>
            <a:endParaRPr lang="zh-CN" altLang="en-US"/>
          </a:p>
        </p:txBody>
      </p:sp>
      <p:sp>
        <p:nvSpPr>
          <p:cNvPr id="40070" name="Freeform 383"/>
          <p:cNvSpPr>
            <a:spLocks/>
          </p:cNvSpPr>
          <p:nvPr/>
        </p:nvSpPr>
        <p:spPr bwMode="auto">
          <a:xfrm>
            <a:off x="8534400" y="1680752"/>
            <a:ext cx="173038" cy="77084"/>
          </a:xfrm>
          <a:custGeom>
            <a:avLst/>
            <a:gdLst>
              <a:gd name="T0" fmla="*/ 0 w 139"/>
              <a:gd name="T1" fmla="*/ 2147483647 h 50"/>
              <a:gd name="T2" fmla="*/ 0 w 139"/>
              <a:gd name="T3" fmla="*/ 2147483647 h 50"/>
              <a:gd name="T4" fmla="*/ 2147483647 w 139"/>
              <a:gd name="T5" fmla="*/ 2147483647 h 50"/>
              <a:gd name="T6" fmla="*/ 2147483647 w 139"/>
              <a:gd name="T7" fmla="*/ 2147483647 h 50"/>
              <a:gd name="T8" fmla="*/ 2147483647 w 139"/>
              <a:gd name="T9" fmla="*/ 2147483647 h 50"/>
              <a:gd name="T10" fmla="*/ 2147483647 w 139"/>
              <a:gd name="T11" fmla="*/ 2147483647 h 50"/>
              <a:gd name="T12" fmla="*/ 2147483647 w 139"/>
              <a:gd name="T13" fmla="*/ 2147483647 h 50"/>
              <a:gd name="T14" fmla="*/ 2147483647 w 139"/>
              <a:gd name="T15" fmla="*/ 2147483647 h 50"/>
              <a:gd name="T16" fmla="*/ 2147483647 w 139"/>
              <a:gd name="T17" fmla="*/ 2147483647 h 50"/>
              <a:gd name="T18" fmla="*/ 2147483647 w 139"/>
              <a:gd name="T19" fmla="*/ 2147483647 h 50"/>
              <a:gd name="T20" fmla="*/ 2147483647 w 139"/>
              <a:gd name="T21" fmla="*/ 2147483647 h 50"/>
              <a:gd name="T22" fmla="*/ 2147483647 w 139"/>
              <a:gd name="T23" fmla="*/ 2147483647 h 50"/>
              <a:gd name="T24" fmla="*/ 2147483647 w 139"/>
              <a:gd name="T25" fmla="*/ 2147483647 h 50"/>
              <a:gd name="T26" fmla="*/ 2147483647 w 139"/>
              <a:gd name="T27" fmla="*/ 2147483647 h 50"/>
              <a:gd name="T28" fmla="*/ 2147483647 w 139"/>
              <a:gd name="T29" fmla="*/ 2147483647 h 50"/>
              <a:gd name="T30" fmla="*/ 2147483647 w 139"/>
              <a:gd name="T31" fmla="*/ 0 h 50"/>
              <a:gd name="T32" fmla="*/ 2147483647 w 139"/>
              <a:gd name="T33" fmla="*/ 0 h 50"/>
              <a:gd name="T34" fmla="*/ 2147483647 w 139"/>
              <a:gd name="T35" fmla="*/ 2147483647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9"/>
              <a:gd name="T55" fmla="*/ 0 h 50"/>
              <a:gd name="T56" fmla="*/ 139 w 139"/>
              <a:gd name="T57" fmla="*/ 50 h 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9" h="50">
                <a:moveTo>
                  <a:pt x="0" y="50"/>
                </a:moveTo>
                <a:lnTo>
                  <a:pt x="0" y="50"/>
                </a:lnTo>
                <a:lnTo>
                  <a:pt x="2" y="50"/>
                </a:lnTo>
                <a:lnTo>
                  <a:pt x="5" y="47"/>
                </a:lnTo>
                <a:lnTo>
                  <a:pt x="11" y="45"/>
                </a:lnTo>
                <a:lnTo>
                  <a:pt x="18" y="41"/>
                </a:lnTo>
                <a:lnTo>
                  <a:pt x="26" y="36"/>
                </a:lnTo>
                <a:lnTo>
                  <a:pt x="36" y="31"/>
                </a:lnTo>
                <a:lnTo>
                  <a:pt x="47" y="26"/>
                </a:lnTo>
                <a:lnTo>
                  <a:pt x="59" y="21"/>
                </a:lnTo>
                <a:lnTo>
                  <a:pt x="70" y="16"/>
                </a:lnTo>
                <a:lnTo>
                  <a:pt x="82" y="11"/>
                </a:lnTo>
                <a:lnTo>
                  <a:pt x="94" y="7"/>
                </a:lnTo>
                <a:lnTo>
                  <a:pt x="105" y="4"/>
                </a:lnTo>
                <a:lnTo>
                  <a:pt x="115" y="1"/>
                </a:lnTo>
                <a:lnTo>
                  <a:pt x="124" y="0"/>
                </a:lnTo>
                <a:lnTo>
                  <a:pt x="133" y="0"/>
                </a:lnTo>
                <a:lnTo>
                  <a:pt x="139" y="1"/>
                </a:lnTo>
              </a:path>
            </a:pathLst>
          </a:custGeom>
          <a:noFill/>
          <a:ln w="1588">
            <a:solidFill>
              <a:srgbClr val="996633"/>
            </a:solidFill>
            <a:round/>
            <a:headEnd/>
            <a:tailEnd/>
          </a:ln>
        </p:spPr>
        <p:txBody>
          <a:bodyPr/>
          <a:lstStyle/>
          <a:p>
            <a:endParaRPr lang="zh-CN" altLang="en-US"/>
          </a:p>
        </p:txBody>
      </p:sp>
      <p:sp>
        <p:nvSpPr>
          <p:cNvPr id="40071" name="Freeform 384"/>
          <p:cNvSpPr>
            <a:spLocks/>
          </p:cNvSpPr>
          <p:nvPr/>
        </p:nvSpPr>
        <p:spPr bwMode="auto">
          <a:xfrm>
            <a:off x="8518527" y="1659169"/>
            <a:ext cx="176213" cy="84792"/>
          </a:xfrm>
          <a:custGeom>
            <a:avLst/>
            <a:gdLst>
              <a:gd name="T0" fmla="*/ 0 w 141"/>
              <a:gd name="T1" fmla="*/ 2147483647 h 55"/>
              <a:gd name="T2" fmla="*/ 0 w 141"/>
              <a:gd name="T3" fmla="*/ 2147483647 h 55"/>
              <a:gd name="T4" fmla="*/ 2147483647 w 141"/>
              <a:gd name="T5" fmla="*/ 2147483647 h 55"/>
              <a:gd name="T6" fmla="*/ 2147483647 w 141"/>
              <a:gd name="T7" fmla="*/ 2147483647 h 55"/>
              <a:gd name="T8" fmla="*/ 2147483647 w 141"/>
              <a:gd name="T9" fmla="*/ 2147483647 h 55"/>
              <a:gd name="T10" fmla="*/ 2147483647 w 141"/>
              <a:gd name="T11" fmla="*/ 2147483647 h 55"/>
              <a:gd name="T12" fmla="*/ 2147483647 w 141"/>
              <a:gd name="T13" fmla="*/ 2147483647 h 55"/>
              <a:gd name="T14" fmla="*/ 2147483647 w 141"/>
              <a:gd name="T15" fmla="*/ 2147483647 h 55"/>
              <a:gd name="T16" fmla="*/ 2147483647 w 141"/>
              <a:gd name="T17" fmla="*/ 2147483647 h 55"/>
              <a:gd name="T18" fmla="*/ 2147483647 w 141"/>
              <a:gd name="T19" fmla="*/ 2147483647 h 55"/>
              <a:gd name="T20" fmla="*/ 2147483647 w 141"/>
              <a:gd name="T21" fmla="*/ 2147483647 h 55"/>
              <a:gd name="T22" fmla="*/ 2147483647 w 141"/>
              <a:gd name="T23" fmla="*/ 2147483647 h 55"/>
              <a:gd name="T24" fmla="*/ 2147483647 w 141"/>
              <a:gd name="T25" fmla="*/ 2147483647 h 55"/>
              <a:gd name="T26" fmla="*/ 2147483647 w 141"/>
              <a:gd name="T27" fmla="*/ 2147483647 h 55"/>
              <a:gd name="T28" fmla="*/ 2147483647 w 141"/>
              <a:gd name="T29" fmla="*/ 2147483647 h 55"/>
              <a:gd name="T30" fmla="*/ 2147483647 w 141"/>
              <a:gd name="T31" fmla="*/ 2147483647 h 55"/>
              <a:gd name="T32" fmla="*/ 2147483647 w 141"/>
              <a:gd name="T33" fmla="*/ 0 h 55"/>
              <a:gd name="T34" fmla="*/ 2147483647 w 141"/>
              <a:gd name="T35" fmla="*/ 0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55"/>
              <a:gd name="T56" fmla="*/ 141 w 141"/>
              <a:gd name="T57" fmla="*/ 55 h 5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55">
                <a:moveTo>
                  <a:pt x="0" y="55"/>
                </a:moveTo>
                <a:lnTo>
                  <a:pt x="0" y="55"/>
                </a:lnTo>
                <a:lnTo>
                  <a:pt x="1" y="54"/>
                </a:lnTo>
                <a:lnTo>
                  <a:pt x="5" y="53"/>
                </a:lnTo>
                <a:lnTo>
                  <a:pt x="11" y="50"/>
                </a:lnTo>
                <a:lnTo>
                  <a:pt x="18" y="46"/>
                </a:lnTo>
                <a:lnTo>
                  <a:pt x="27" y="42"/>
                </a:lnTo>
                <a:lnTo>
                  <a:pt x="37" y="37"/>
                </a:lnTo>
                <a:lnTo>
                  <a:pt x="48" y="31"/>
                </a:lnTo>
                <a:lnTo>
                  <a:pt x="60" y="26"/>
                </a:lnTo>
                <a:lnTo>
                  <a:pt x="71" y="21"/>
                </a:lnTo>
                <a:lnTo>
                  <a:pt x="83" y="16"/>
                </a:lnTo>
                <a:lnTo>
                  <a:pt x="95" y="11"/>
                </a:lnTo>
                <a:lnTo>
                  <a:pt x="106" y="7"/>
                </a:lnTo>
                <a:lnTo>
                  <a:pt x="117" y="4"/>
                </a:lnTo>
                <a:lnTo>
                  <a:pt x="126" y="1"/>
                </a:lnTo>
                <a:lnTo>
                  <a:pt x="135" y="0"/>
                </a:lnTo>
                <a:lnTo>
                  <a:pt x="141" y="0"/>
                </a:lnTo>
              </a:path>
            </a:pathLst>
          </a:custGeom>
          <a:noFill/>
          <a:ln w="1588">
            <a:solidFill>
              <a:srgbClr val="996633"/>
            </a:solidFill>
            <a:round/>
            <a:headEnd/>
            <a:tailEnd/>
          </a:ln>
        </p:spPr>
        <p:txBody>
          <a:bodyPr/>
          <a:lstStyle/>
          <a:p>
            <a:endParaRPr lang="zh-CN" altLang="en-US"/>
          </a:p>
        </p:txBody>
      </p:sp>
      <p:sp>
        <p:nvSpPr>
          <p:cNvPr id="40072" name="Freeform 385"/>
          <p:cNvSpPr>
            <a:spLocks/>
          </p:cNvSpPr>
          <p:nvPr/>
        </p:nvSpPr>
        <p:spPr bwMode="auto">
          <a:xfrm>
            <a:off x="8489950" y="1572835"/>
            <a:ext cx="152400" cy="194250"/>
          </a:xfrm>
          <a:custGeom>
            <a:avLst/>
            <a:gdLst>
              <a:gd name="T0" fmla="*/ 0 w 123"/>
              <a:gd name="T1" fmla="*/ 2147483647 h 126"/>
              <a:gd name="T2" fmla="*/ 0 w 123"/>
              <a:gd name="T3" fmla="*/ 2147483647 h 126"/>
              <a:gd name="T4" fmla="*/ 2147483647 w 123"/>
              <a:gd name="T5" fmla="*/ 2147483647 h 126"/>
              <a:gd name="T6" fmla="*/ 2147483647 w 123"/>
              <a:gd name="T7" fmla="*/ 2147483647 h 126"/>
              <a:gd name="T8" fmla="*/ 2147483647 w 123"/>
              <a:gd name="T9" fmla="*/ 2147483647 h 126"/>
              <a:gd name="T10" fmla="*/ 2147483647 w 123"/>
              <a:gd name="T11" fmla="*/ 2147483647 h 126"/>
              <a:gd name="T12" fmla="*/ 2147483647 w 123"/>
              <a:gd name="T13" fmla="*/ 2147483647 h 126"/>
              <a:gd name="T14" fmla="*/ 2147483647 w 123"/>
              <a:gd name="T15" fmla="*/ 2147483647 h 126"/>
              <a:gd name="T16" fmla="*/ 2147483647 w 123"/>
              <a:gd name="T17" fmla="*/ 2147483647 h 126"/>
              <a:gd name="T18" fmla="*/ 2147483647 w 123"/>
              <a:gd name="T19" fmla="*/ 2147483647 h 126"/>
              <a:gd name="T20" fmla="*/ 2147483647 w 123"/>
              <a:gd name="T21" fmla="*/ 2147483647 h 126"/>
              <a:gd name="T22" fmla="*/ 2147483647 w 123"/>
              <a:gd name="T23" fmla="*/ 2147483647 h 126"/>
              <a:gd name="T24" fmla="*/ 2147483647 w 123"/>
              <a:gd name="T25" fmla="*/ 2147483647 h 126"/>
              <a:gd name="T26" fmla="*/ 2147483647 w 123"/>
              <a:gd name="T27" fmla="*/ 2147483647 h 126"/>
              <a:gd name="T28" fmla="*/ 2147483647 w 123"/>
              <a:gd name="T29" fmla="*/ 2147483647 h 126"/>
              <a:gd name="T30" fmla="*/ 2147483647 w 123"/>
              <a:gd name="T31" fmla="*/ 2147483647 h 126"/>
              <a:gd name="T32" fmla="*/ 2147483647 w 123"/>
              <a:gd name="T33" fmla="*/ 2147483647 h 126"/>
              <a:gd name="T34" fmla="*/ 2147483647 w 123"/>
              <a:gd name="T35" fmla="*/ 0 h 1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126"/>
              <a:gd name="T56" fmla="*/ 123 w 123"/>
              <a:gd name="T57" fmla="*/ 126 h 1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126">
                <a:moveTo>
                  <a:pt x="0" y="126"/>
                </a:moveTo>
                <a:lnTo>
                  <a:pt x="0" y="126"/>
                </a:lnTo>
                <a:lnTo>
                  <a:pt x="1" y="125"/>
                </a:lnTo>
                <a:lnTo>
                  <a:pt x="3" y="121"/>
                </a:lnTo>
                <a:lnTo>
                  <a:pt x="8" y="115"/>
                </a:lnTo>
                <a:lnTo>
                  <a:pt x="13" y="108"/>
                </a:lnTo>
                <a:lnTo>
                  <a:pt x="20" y="99"/>
                </a:lnTo>
                <a:lnTo>
                  <a:pt x="28" y="89"/>
                </a:lnTo>
                <a:lnTo>
                  <a:pt x="37" y="78"/>
                </a:lnTo>
                <a:lnTo>
                  <a:pt x="46" y="67"/>
                </a:lnTo>
                <a:lnTo>
                  <a:pt x="56" y="55"/>
                </a:lnTo>
                <a:lnTo>
                  <a:pt x="66" y="44"/>
                </a:lnTo>
                <a:lnTo>
                  <a:pt x="77" y="34"/>
                </a:lnTo>
                <a:lnTo>
                  <a:pt x="86" y="24"/>
                </a:lnTo>
                <a:lnTo>
                  <a:pt x="97" y="15"/>
                </a:lnTo>
                <a:lnTo>
                  <a:pt x="106" y="9"/>
                </a:lnTo>
                <a:lnTo>
                  <a:pt x="115" y="3"/>
                </a:lnTo>
                <a:lnTo>
                  <a:pt x="123" y="0"/>
                </a:lnTo>
              </a:path>
            </a:pathLst>
          </a:custGeom>
          <a:noFill/>
          <a:ln w="1588">
            <a:solidFill>
              <a:srgbClr val="996633"/>
            </a:solidFill>
            <a:round/>
            <a:headEnd/>
            <a:tailEnd/>
          </a:ln>
        </p:spPr>
        <p:txBody>
          <a:bodyPr/>
          <a:lstStyle/>
          <a:p>
            <a:endParaRPr lang="zh-CN" altLang="en-US"/>
          </a:p>
        </p:txBody>
      </p:sp>
      <p:sp>
        <p:nvSpPr>
          <p:cNvPr id="40073" name="Freeform 386"/>
          <p:cNvSpPr>
            <a:spLocks/>
          </p:cNvSpPr>
          <p:nvPr/>
        </p:nvSpPr>
        <p:spPr bwMode="auto">
          <a:xfrm>
            <a:off x="8456615" y="1572836"/>
            <a:ext cx="77787" cy="214292"/>
          </a:xfrm>
          <a:custGeom>
            <a:avLst/>
            <a:gdLst>
              <a:gd name="T0" fmla="*/ 0 w 61"/>
              <a:gd name="T1" fmla="*/ 2147483647 h 139"/>
              <a:gd name="T2" fmla="*/ 0 w 61"/>
              <a:gd name="T3" fmla="*/ 2147483647 h 139"/>
              <a:gd name="T4" fmla="*/ 0 w 61"/>
              <a:gd name="T5" fmla="*/ 2147483647 h 139"/>
              <a:gd name="T6" fmla="*/ 2147483647 w 61"/>
              <a:gd name="T7" fmla="*/ 2147483647 h 139"/>
              <a:gd name="T8" fmla="*/ 2147483647 w 61"/>
              <a:gd name="T9" fmla="*/ 2147483647 h 139"/>
              <a:gd name="T10" fmla="*/ 2147483647 w 61"/>
              <a:gd name="T11" fmla="*/ 2147483647 h 139"/>
              <a:gd name="T12" fmla="*/ 2147483647 w 61"/>
              <a:gd name="T13" fmla="*/ 2147483647 h 139"/>
              <a:gd name="T14" fmla="*/ 2147483647 w 61"/>
              <a:gd name="T15" fmla="*/ 2147483647 h 139"/>
              <a:gd name="T16" fmla="*/ 2147483647 w 61"/>
              <a:gd name="T17" fmla="*/ 2147483647 h 139"/>
              <a:gd name="T18" fmla="*/ 2147483647 w 61"/>
              <a:gd name="T19" fmla="*/ 2147483647 h 139"/>
              <a:gd name="T20" fmla="*/ 2147483647 w 61"/>
              <a:gd name="T21" fmla="*/ 2147483647 h 139"/>
              <a:gd name="T22" fmla="*/ 2147483647 w 61"/>
              <a:gd name="T23" fmla="*/ 2147483647 h 139"/>
              <a:gd name="T24" fmla="*/ 2147483647 w 61"/>
              <a:gd name="T25" fmla="*/ 2147483647 h 139"/>
              <a:gd name="T26" fmla="*/ 2147483647 w 61"/>
              <a:gd name="T27" fmla="*/ 2147483647 h 139"/>
              <a:gd name="T28" fmla="*/ 2147483647 w 61"/>
              <a:gd name="T29" fmla="*/ 2147483647 h 139"/>
              <a:gd name="T30" fmla="*/ 2147483647 w 61"/>
              <a:gd name="T31" fmla="*/ 2147483647 h 139"/>
              <a:gd name="T32" fmla="*/ 2147483647 w 61"/>
              <a:gd name="T33" fmla="*/ 2147483647 h 139"/>
              <a:gd name="T34" fmla="*/ 2147483647 w 61"/>
              <a:gd name="T35" fmla="*/ 0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9"/>
              <a:gd name="T56" fmla="*/ 61 w 61"/>
              <a:gd name="T57" fmla="*/ 139 h 1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9">
                <a:moveTo>
                  <a:pt x="0" y="139"/>
                </a:moveTo>
                <a:lnTo>
                  <a:pt x="0" y="139"/>
                </a:lnTo>
                <a:lnTo>
                  <a:pt x="0" y="138"/>
                </a:lnTo>
                <a:lnTo>
                  <a:pt x="1" y="134"/>
                </a:lnTo>
                <a:lnTo>
                  <a:pt x="3" y="128"/>
                </a:lnTo>
                <a:lnTo>
                  <a:pt x="4" y="120"/>
                </a:lnTo>
                <a:lnTo>
                  <a:pt x="7" y="111"/>
                </a:lnTo>
                <a:lnTo>
                  <a:pt x="9" y="101"/>
                </a:lnTo>
                <a:lnTo>
                  <a:pt x="12" y="89"/>
                </a:lnTo>
                <a:lnTo>
                  <a:pt x="16" y="78"/>
                </a:lnTo>
                <a:lnTo>
                  <a:pt x="20" y="66"/>
                </a:lnTo>
                <a:lnTo>
                  <a:pt x="25" y="53"/>
                </a:lnTo>
                <a:lnTo>
                  <a:pt x="30" y="42"/>
                </a:lnTo>
                <a:lnTo>
                  <a:pt x="35" y="31"/>
                </a:lnTo>
                <a:lnTo>
                  <a:pt x="41" y="21"/>
                </a:lnTo>
                <a:lnTo>
                  <a:pt x="48" y="13"/>
                </a:lnTo>
                <a:lnTo>
                  <a:pt x="54" y="6"/>
                </a:lnTo>
                <a:lnTo>
                  <a:pt x="61" y="0"/>
                </a:lnTo>
              </a:path>
            </a:pathLst>
          </a:custGeom>
          <a:noFill/>
          <a:ln w="1588">
            <a:solidFill>
              <a:srgbClr val="996633"/>
            </a:solidFill>
            <a:round/>
            <a:headEnd/>
            <a:tailEnd/>
          </a:ln>
        </p:spPr>
        <p:txBody>
          <a:bodyPr/>
          <a:lstStyle/>
          <a:p>
            <a:endParaRPr lang="zh-CN" altLang="en-US"/>
          </a:p>
        </p:txBody>
      </p:sp>
      <p:sp>
        <p:nvSpPr>
          <p:cNvPr id="40074" name="Freeform 387"/>
          <p:cNvSpPr>
            <a:spLocks/>
          </p:cNvSpPr>
          <p:nvPr/>
        </p:nvSpPr>
        <p:spPr bwMode="auto">
          <a:xfrm>
            <a:off x="8353428" y="1595962"/>
            <a:ext cx="92075" cy="200416"/>
          </a:xfrm>
          <a:custGeom>
            <a:avLst/>
            <a:gdLst>
              <a:gd name="T0" fmla="*/ 2147483647 w 74"/>
              <a:gd name="T1" fmla="*/ 2147483647 h 130"/>
              <a:gd name="T2" fmla="*/ 2147483647 w 74"/>
              <a:gd name="T3" fmla="*/ 2147483647 h 130"/>
              <a:gd name="T4" fmla="*/ 2147483647 w 74"/>
              <a:gd name="T5" fmla="*/ 2147483647 h 130"/>
              <a:gd name="T6" fmla="*/ 2147483647 w 74"/>
              <a:gd name="T7" fmla="*/ 2147483647 h 130"/>
              <a:gd name="T8" fmla="*/ 2147483647 w 74"/>
              <a:gd name="T9" fmla="*/ 2147483647 h 130"/>
              <a:gd name="T10" fmla="*/ 2147483647 w 74"/>
              <a:gd name="T11" fmla="*/ 2147483647 h 130"/>
              <a:gd name="T12" fmla="*/ 2147483647 w 74"/>
              <a:gd name="T13" fmla="*/ 2147483647 h 130"/>
              <a:gd name="T14" fmla="*/ 2147483647 w 74"/>
              <a:gd name="T15" fmla="*/ 2147483647 h 130"/>
              <a:gd name="T16" fmla="*/ 2147483647 w 74"/>
              <a:gd name="T17" fmla="*/ 2147483647 h 130"/>
              <a:gd name="T18" fmla="*/ 2147483647 w 74"/>
              <a:gd name="T19" fmla="*/ 2147483647 h 130"/>
              <a:gd name="T20" fmla="*/ 2147483647 w 74"/>
              <a:gd name="T21" fmla="*/ 2147483647 h 130"/>
              <a:gd name="T22" fmla="*/ 2147483647 w 74"/>
              <a:gd name="T23" fmla="*/ 2147483647 h 130"/>
              <a:gd name="T24" fmla="*/ 2147483647 w 74"/>
              <a:gd name="T25" fmla="*/ 2147483647 h 130"/>
              <a:gd name="T26" fmla="*/ 2147483647 w 74"/>
              <a:gd name="T27" fmla="*/ 2147483647 h 130"/>
              <a:gd name="T28" fmla="*/ 2147483647 w 74"/>
              <a:gd name="T29" fmla="*/ 2147483647 h 130"/>
              <a:gd name="T30" fmla="*/ 2147483647 w 74"/>
              <a:gd name="T31" fmla="*/ 2147483647 h 130"/>
              <a:gd name="T32" fmla="*/ 0 w 74"/>
              <a:gd name="T33" fmla="*/ 2147483647 h 130"/>
              <a:gd name="T34" fmla="*/ 0 w 74"/>
              <a:gd name="T35" fmla="*/ 0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0"/>
              <a:gd name="T56" fmla="*/ 74 w 74"/>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0">
                <a:moveTo>
                  <a:pt x="74" y="130"/>
                </a:moveTo>
                <a:lnTo>
                  <a:pt x="74" y="130"/>
                </a:lnTo>
                <a:lnTo>
                  <a:pt x="73" y="129"/>
                </a:lnTo>
                <a:lnTo>
                  <a:pt x="71" y="125"/>
                </a:lnTo>
                <a:lnTo>
                  <a:pt x="67" y="120"/>
                </a:lnTo>
                <a:lnTo>
                  <a:pt x="62" y="113"/>
                </a:lnTo>
                <a:lnTo>
                  <a:pt x="56" y="104"/>
                </a:lnTo>
                <a:lnTo>
                  <a:pt x="50" y="95"/>
                </a:lnTo>
                <a:lnTo>
                  <a:pt x="43" y="85"/>
                </a:lnTo>
                <a:lnTo>
                  <a:pt x="36" y="74"/>
                </a:lnTo>
                <a:lnTo>
                  <a:pt x="29" y="62"/>
                </a:lnTo>
                <a:lnTo>
                  <a:pt x="22" y="51"/>
                </a:lnTo>
                <a:lnTo>
                  <a:pt x="16" y="40"/>
                </a:lnTo>
                <a:lnTo>
                  <a:pt x="10" y="30"/>
                </a:lnTo>
                <a:lnTo>
                  <a:pt x="6" y="21"/>
                </a:lnTo>
                <a:lnTo>
                  <a:pt x="2" y="13"/>
                </a:lnTo>
                <a:lnTo>
                  <a:pt x="0" y="6"/>
                </a:lnTo>
                <a:lnTo>
                  <a:pt x="0" y="0"/>
                </a:lnTo>
              </a:path>
            </a:pathLst>
          </a:custGeom>
          <a:noFill/>
          <a:ln w="1588">
            <a:solidFill>
              <a:srgbClr val="996633"/>
            </a:solidFill>
            <a:round/>
            <a:headEnd/>
            <a:tailEnd/>
          </a:ln>
        </p:spPr>
        <p:txBody>
          <a:bodyPr/>
          <a:lstStyle/>
          <a:p>
            <a:endParaRPr lang="zh-CN" altLang="en-US"/>
          </a:p>
        </p:txBody>
      </p:sp>
      <p:sp>
        <p:nvSpPr>
          <p:cNvPr id="40075" name="Freeform 388"/>
          <p:cNvSpPr>
            <a:spLocks/>
          </p:cNvSpPr>
          <p:nvPr/>
        </p:nvSpPr>
        <p:spPr bwMode="auto">
          <a:xfrm>
            <a:off x="8299451" y="1625252"/>
            <a:ext cx="134938" cy="185000"/>
          </a:xfrm>
          <a:custGeom>
            <a:avLst/>
            <a:gdLst>
              <a:gd name="T0" fmla="*/ 0 w 108"/>
              <a:gd name="T1" fmla="*/ 0 h 120"/>
              <a:gd name="T2" fmla="*/ 0 w 108"/>
              <a:gd name="T3" fmla="*/ 0 h 120"/>
              <a:gd name="T4" fmla="*/ 2147483647 w 108"/>
              <a:gd name="T5" fmla="*/ 2147483647 h 120"/>
              <a:gd name="T6" fmla="*/ 2147483647 w 108"/>
              <a:gd name="T7" fmla="*/ 2147483647 h 120"/>
              <a:gd name="T8" fmla="*/ 2147483647 w 108"/>
              <a:gd name="T9" fmla="*/ 2147483647 h 120"/>
              <a:gd name="T10" fmla="*/ 2147483647 w 108"/>
              <a:gd name="T11" fmla="*/ 2147483647 h 120"/>
              <a:gd name="T12" fmla="*/ 2147483647 w 108"/>
              <a:gd name="T13" fmla="*/ 2147483647 h 120"/>
              <a:gd name="T14" fmla="*/ 2147483647 w 108"/>
              <a:gd name="T15" fmla="*/ 2147483647 h 120"/>
              <a:gd name="T16" fmla="*/ 2147483647 w 108"/>
              <a:gd name="T17" fmla="*/ 2147483647 h 120"/>
              <a:gd name="T18" fmla="*/ 2147483647 w 108"/>
              <a:gd name="T19" fmla="*/ 2147483647 h 120"/>
              <a:gd name="T20" fmla="*/ 2147483647 w 108"/>
              <a:gd name="T21" fmla="*/ 2147483647 h 120"/>
              <a:gd name="T22" fmla="*/ 2147483647 w 108"/>
              <a:gd name="T23" fmla="*/ 2147483647 h 120"/>
              <a:gd name="T24" fmla="*/ 2147483647 w 108"/>
              <a:gd name="T25" fmla="*/ 2147483647 h 120"/>
              <a:gd name="T26" fmla="*/ 2147483647 w 108"/>
              <a:gd name="T27" fmla="*/ 2147483647 h 120"/>
              <a:gd name="T28" fmla="*/ 2147483647 w 108"/>
              <a:gd name="T29" fmla="*/ 2147483647 h 120"/>
              <a:gd name="T30" fmla="*/ 2147483647 w 108"/>
              <a:gd name="T31" fmla="*/ 2147483647 h 120"/>
              <a:gd name="T32" fmla="*/ 2147483647 w 108"/>
              <a:gd name="T33" fmla="*/ 2147483647 h 120"/>
              <a:gd name="T34" fmla="*/ 2147483647 w 108"/>
              <a:gd name="T35" fmla="*/ 2147483647 h 120"/>
              <a:gd name="T36" fmla="*/ 2147483647 w 108"/>
              <a:gd name="T37" fmla="*/ 2147483647 h 120"/>
              <a:gd name="T38" fmla="*/ 2147483647 w 108"/>
              <a:gd name="T39" fmla="*/ 2147483647 h 120"/>
              <a:gd name="T40" fmla="*/ 2147483647 w 108"/>
              <a:gd name="T41" fmla="*/ 2147483647 h 120"/>
              <a:gd name="T42" fmla="*/ 2147483647 w 108"/>
              <a:gd name="T43" fmla="*/ 2147483647 h 120"/>
              <a:gd name="T44" fmla="*/ 2147483647 w 108"/>
              <a:gd name="T45" fmla="*/ 2147483647 h 120"/>
              <a:gd name="T46" fmla="*/ 2147483647 w 108"/>
              <a:gd name="T47" fmla="*/ 2147483647 h 120"/>
              <a:gd name="T48" fmla="*/ 2147483647 w 108"/>
              <a:gd name="T49" fmla="*/ 2147483647 h 120"/>
              <a:gd name="T50" fmla="*/ 2147483647 w 108"/>
              <a:gd name="T51" fmla="*/ 2147483647 h 120"/>
              <a:gd name="T52" fmla="*/ 2147483647 w 108"/>
              <a:gd name="T53" fmla="*/ 2147483647 h 120"/>
              <a:gd name="T54" fmla="*/ 2147483647 w 108"/>
              <a:gd name="T55" fmla="*/ 2147483647 h 120"/>
              <a:gd name="T56" fmla="*/ 2147483647 w 108"/>
              <a:gd name="T57" fmla="*/ 2147483647 h 120"/>
              <a:gd name="T58" fmla="*/ 2147483647 w 108"/>
              <a:gd name="T59" fmla="*/ 2147483647 h 120"/>
              <a:gd name="T60" fmla="*/ 2147483647 w 108"/>
              <a:gd name="T61" fmla="*/ 2147483647 h 120"/>
              <a:gd name="T62" fmla="*/ 2147483647 w 108"/>
              <a:gd name="T63" fmla="*/ 2147483647 h 120"/>
              <a:gd name="T64" fmla="*/ 2147483647 w 108"/>
              <a:gd name="T65" fmla="*/ 2147483647 h 120"/>
              <a:gd name="T66" fmla="*/ 2147483647 w 108"/>
              <a:gd name="T67" fmla="*/ 2147483647 h 120"/>
              <a:gd name="T68" fmla="*/ 2147483647 w 108"/>
              <a:gd name="T69" fmla="*/ 0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120"/>
              <a:gd name="T107" fmla="*/ 108 w 10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120">
                <a:moveTo>
                  <a:pt x="0" y="0"/>
                </a:moveTo>
                <a:lnTo>
                  <a:pt x="0" y="0"/>
                </a:lnTo>
                <a:lnTo>
                  <a:pt x="2" y="5"/>
                </a:lnTo>
                <a:lnTo>
                  <a:pt x="5" y="12"/>
                </a:lnTo>
                <a:lnTo>
                  <a:pt x="11" y="20"/>
                </a:lnTo>
                <a:lnTo>
                  <a:pt x="17" y="29"/>
                </a:lnTo>
                <a:lnTo>
                  <a:pt x="26" y="39"/>
                </a:lnTo>
                <a:lnTo>
                  <a:pt x="34" y="49"/>
                </a:lnTo>
                <a:lnTo>
                  <a:pt x="44" y="59"/>
                </a:lnTo>
                <a:lnTo>
                  <a:pt x="53" y="70"/>
                </a:lnTo>
                <a:lnTo>
                  <a:pt x="63" y="79"/>
                </a:lnTo>
                <a:lnTo>
                  <a:pt x="72" y="89"/>
                </a:lnTo>
                <a:lnTo>
                  <a:pt x="81" y="97"/>
                </a:lnTo>
                <a:lnTo>
                  <a:pt x="88" y="105"/>
                </a:lnTo>
                <a:lnTo>
                  <a:pt x="95" y="111"/>
                </a:lnTo>
                <a:lnTo>
                  <a:pt x="100" y="116"/>
                </a:lnTo>
                <a:lnTo>
                  <a:pt x="103" y="119"/>
                </a:lnTo>
                <a:lnTo>
                  <a:pt x="104" y="120"/>
                </a:lnTo>
                <a:lnTo>
                  <a:pt x="104" y="119"/>
                </a:lnTo>
                <a:lnTo>
                  <a:pt x="104" y="117"/>
                </a:lnTo>
                <a:lnTo>
                  <a:pt x="103" y="112"/>
                </a:lnTo>
                <a:lnTo>
                  <a:pt x="103" y="106"/>
                </a:lnTo>
                <a:lnTo>
                  <a:pt x="102" y="100"/>
                </a:lnTo>
                <a:lnTo>
                  <a:pt x="102" y="92"/>
                </a:lnTo>
                <a:lnTo>
                  <a:pt x="101" y="83"/>
                </a:lnTo>
                <a:lnTo>
                  <a:pt x="100" y="74"/>
                </a:lnTo>
                <a:lnTo>
                  <a:pt x="100" y="64"/>
                </a:lnTo>
                <a:lnTo>
                  <a:pt x="100" y="54"/>
                </a:lnTo>
                <a:lnTo>
                  <a:pt x="100" y="44"/>
                </a:lnTo>
                <a:lnTo>
                  <a:pt x="101" y="34"/>
                </a:lnTo>
                <a:lnTo>
                  <a:pt x="102" y="25"/>
                </a:lnTo>
                <a:lnTo>
                  <a:pt x="103" y="15"/>
                </a:lnTo>
                <a:lnTo>
                  <a:pt x="105" y="7"/>
                </a:lnTo>
                <a:lnTo>
                  <a:pt x="108" y="0"/>
                </a:lnTo>
              </a:path>
            </a:pathLst>
          </a:custGeom>
          <a:noFill/>
          <a:ln w="1588">
            <a:solidFill>
              <a:srgbClr val="996633"/>
            </a:solidFill>
            <a:round/>
            <a:headEnd/>
            <a:tailEnd/>
          </a:ln>
        </p:spPr>
        <p:txBody>
          <a:bodyPr/>
          <a:lstStyle/>
          <a:p>
            <a:endParaRPr lang="zh-CN" altLang="en-US"/>
          </a:p>
        </p:txBody>
      </p:sp>
      <p:sp>
        <p:nvSpPr>
          <p:cNvPr id="40076" name="Freeform 389"/>
          <p:cNvSpPr>
            <a:spLocks/>
          </p:cNvSpPr>
          <p:nvPr/>
        </p:nvSpPr>
        <p:spPr bwMode="auto">
          <a:xfrm>
            <a:off x="8186739" y="1748585"/>
            <a:ext cx="234950" cy="75542"/>
          </a:xfrm>
          <a:custGeom>
            <a:avLst/>
            <a:gdLst>
              <a:gd name="T0" fmla="*/ 2147483647 w 187"/>
              <a:gd name="T1" fmla="*/ 2147483647 h 49"/>
              <a:gd name="T2" fmla="*/ 2147483647 w 187"/>
              <a:gd name="T3" fmla="*/ 2147483647 h 49"/>
              <a:gd name="T4" fmla="*/ 2147483647 w 187"/>
              <a:gd name="T5" fmla="*/ 2147483647 h 49"/>
              <a:gd name="T6" fmla="*/ 2147483647 w 187"/>
              <a:gd name="T7" fmla="*/ 2147483647 h 49"/>
              <a:gd name="T8" fmla="*/ 2147483647 w 187"/>
              <a:gd name="T9" fmla="*/ 2147483647 h 49"/>
              <a:gd name="T10" fmla="*/ 2147483647 w 187"/>
              <a:gd name="T11" fmla="*/ 2147483647 h 49"/>
              <a:gd name="T12" fmla="*/ 2147483647 w 187"/>
              <a:gd name="T13" fmla="*/ 2147483647 h 49"/>
              <a:gd name="T14" fmla="*/ 2147483647 w 187"/>
              <a:gd name="T15" fmla="*/ 2147483647 h 49"/>
              <a:gd name="T16" fmla="*/ 2147483647 w 187"/>
              <a:gd name="T17" fmla="*/ 2147483647 h 49"/>
              <a:gd name="T18" fmla="*/ 2147483647 w 187"/>
              <a:gd name="T19" fmla="*/ 2147483647 h 49"/>
              <a:gd name="T20" fmla="*/ 2147483647 w 187"/>
              <a:gd name="T21" fmla="*/ 2147483647 h 49"/>
              <a:gd name="T22" fmla="*/ 2147483647 w 187"/>
              <a:gd name="T23" fmla="*/ 2147483647 h 49"/>
              <a:gd name="T24" fmla="*/ 2147483647 w 187"/>
              <a:gd name="T25" fmla="*/ 2147483647 h 49"/>
              <a:gd name="T26" fmla="*/ 2147483647 w 187"/>
              <a:gd name="T27" fmla="*/ 2147483647 h 49"/>
              <a:gd name="T28" fmla="*/ 2147483647 w 187"/>
              <a:gd name="T29" fmla="*/ 2147483647 h 49"/>
              <a:gd name="T30" fmla="*/ 2147483647 w 187"/>
              <a:gd name="T31" fmla="*/ 2147483647 h 49"/>
              <a:gd name="T32" fmla="*/ 2147483647 w 187"/>
              <a:gd name="T33" fmla="*/ 0 h 49"/>
              <a:gd name="T34" fmla="*/ 0 w 187"/>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49"/>
              <a:gd name="T56" fmla="*/ 187 w 187"/>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49">
                <a:moveTo>
                  <a:pt x="187" y="49"/>
                </a:moveTo>
                <a:lnTo>
                  <a:pt x="187" y="49"/>
                </a:lnTo>
                <a:lnTo>
                  <a:pt x="185" y="49"/>
                </a:lnTo>
                <a:lnTo>
                  <a:pt x="181" y="47"/>
                </a:lnTo>
                <a:lnTo>
                  <a:pt x="173" y="44"/>
                </a:lnTo>
                <a:lnTo>
                  <a:pt x="164" y="41"/>
                </a:lnTo>
                <a:lnTo>
                  <a:pt x="153" y="37"/>
                </a:lnTo>
                <a:lnTo>
                  <a:pt x="139" y="32"/>
                </a:lnTo>
                <a:lnTo>
                  <a:pt x="125" y="28"/>
                </a:lnTo>
                <a:lnTo>
                  <a:pt x="110" y="22"/>
                </a:lnTo>
                <a:lnTo>
                  <a:pt x="94" y="18"/>
                </a:lnTo>
                <a:lnTo>
                  <a:pt x="78" y="13"/>
                </a:lnTo>
                <a:lnTo>
                  <a:pt x="63" y="9"/>
                </a:lnTo>
                <a:lnTo>
                  <a:pt x="47" y="6"/>
                </a:lnTo>
                <a:lnTo>
                  <a:pt x="33" y="3"/>
                </a:lnTo>
                <a:lnTo>
                  <a:pt x="20" y="1"/>
                </a:lnTo>
                <a:lnTo>
                  <a:pt x="9" y="0"/>
                </a:lnTo>
                <a:lnTo>
                  <a:pt x="0" y="1"/>
                </a:lnTo>
              </a:path>
            </a:pathLst>
          </a:custGeom>
          <a:noFill/>
          <a:ln w="1588">
            <a:solidFill>
              <a:srgbClr val="996633"/>
            </a:solidFill>
            <a:round/>
            <a:headEnd/>
            <a:tailEnd/>
          </a:ln>
        </p:spPr>
        <p:txBody>
          <a:bodyPr/>
          <a:lstStyle/>
          <a:p>
            <a:endParaRPr lang="zh-CN" altLang="en-US"/>
          </a:p>
        </p:txBody>
      </p:sp>
      <p:sp>
        <p:nvSpPr>
          <p:cNvPr id="40077" name="Freeform 390"/>
          <p:cNvSpPr>
            <a:spLocks/>
          </p:cNvSpPr>
          <p:nvPr/>
        </p:nvSpPr>
        <p:spPr bwMode="auto">
          <a:xfrm>
            <a:off x="8091489" y="1853419"/>
            <a:ext cx="273050" cy="18500"/>
          </a:xfrm>
          <a:custGeom>
            <a:avLst/>
            <a:gdLst>
              <a:gd name="T0" fmla="*/ 2147483647 w 218"/>
              <a:gd name="T1" fmla="*/ 2147483647 h 12"/>
              <a:gd name="T2" fmla="*/ 2147483647 w 218"/>
              <a:gd name="T3" fmla="*/ 2147483647 h 12"/>
              <a:gd name="T4" fmla="*/ 2147483647 w 218"/>
              <a:gd name="T5" fmla="*/ 2147483647 h 12"/>
              <a:gd name="T6" fmla="*/ 2147483647 w 218"/>
              <a:gd name="T7" fmla="*/ 2147483647 h 12"/>
              <a:gd name="T8" fmla="*/ 2147483647 w 218"/>
              <a:gd name="T9" fmla="*/ 2147483647 h 12"/>
              <a:gd name="T10" fmla="*/ 2147483647 w 218"/>
              <a:gd name="T11" fmla="*/ 2147483647 h 12"/>
              <a:gd name="T12" fmla="*/ 2147483647 w 218"/>
              <a:gd name="T13" fmla="*/ 2147483647 h 12"/>
              <a:gd name="T14" fmla="*/ 2147483647 w 218"/>
              <a:gd name="T15" fmla="*/ 2147483647 h 12"/>
              <a:gd name="T16" fmla="*/ 2147483647 w 218"/>
              <a:gd name="T17" fmla="*/ 2147483647 h 12"/>
              <a:gd name="T18" fmla="*/ 2147483647 w 218"/>
              <a:gd name="T19" fmla="*/ 2147483647 h 12"/>
              <a:gd name="T20" fmla="*/ 2147483647 w 218"/>
              <a:gd name="T21" fmla="*/ 2147483647 h 12"/>
              <a:gd name="T22" fmla="*/ 2147483647 w 218"/>
              <a:gd name="T23" fmla="*/ 2147483647 h 12"/>
              <a:gd name="T24" fmla="*/ 2147483647 w 218"/>
              <a:gd name="T25" fmla="*/ 2147483647 h 12"/>
              <a:gd name="T26" fmla="*/ 2147483647 w 218"/>
              <a:gd name="T27" fmla="*/ 0 h 12"/>
              <a:gd name="T28" fmla="*/ 2147483647 w 218"/>
              <a:gd name="T29" fmla="*/ 0 h 12"/>
              <a:gd name="T30" fmla="*/ 2147483647 w 218"/>
              <a:gd name="T31" fmla="*/ 0 h 12"/>
              <a:gd name="T32" fmla="*/ 2147483647 w 218"/>
              <a:gd name="T33" fmla="*/ 2147483647 h 12"/>
              <a:gd name="T34" fmla="*/ 0 w 218"/>
              <a:gd name="T35" fmla="*/ 2147483647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8"/>
              <a:gd name="T55" fmla="*/ 0 h 12"/>
              <a:gd name="T56" fmla="*/ 218 w 218"/>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8" h="12">
                <a:moveTo>
                  <a:pt x="218" y="12"/>
                </a:moveTo>
                <a:lnTo>
                  <a:pt x="218" y="12"/>
                </a:lnTo>
                <a:lnTo>
                  <a:pt x="216" y="12"/>
                </a:lnTo>
                <a:lnTo>
                  <a:pt x="211" y="11"/>
                </a:lnTo>
                <a:lnTo>
                  <a:pt x="203" y="10"/>
                </a:lnTo>
                <a:lnTo>
                  <a:pt x="193" y="9"/>
                </a:lnTo>
                <a:lnTo>
                  <a:pt x="180" y="8"/>
                </a:lnTo>
                <a:lnTo>
                  <a:pt x="165" y="7"/>
                </a:lnTo>
                <a:lnTo>
                  <a:pt x="149" y="5"/>
                </a:lnTo>
                <a:lnTo>
                  <a:pt x="132" y="4"/>
                </a:lnTo>
                <a:lnTo>
                  <a:pt x="114" y="3"/>
                </a:lnTo>
                <a:lnTo>
                  <a:pt x="96" y="2"/>
                </a:lnTo>
                <a:lnTo>
                  <a:pt x="78" y="1"/>
                </a:lnTo>
                <a:lnTo>
                  <a:pt x="60" y="0"/>
                </a:lnTo>
                <a:lnTo>
                  <a:pt x="43" y="0"/>
                </a:lnTo>
                <a:lnTo>
                  <a:pt x="27" y="0"/>
                </a:lnTo>
                <a:lnTo>
                  <a:pt x="13" y="2"/>
                </a:lnTo>
                <a:lnTo>
                  <a:pt x="0" y="3"/>
                </a:lnTo>
              </a:path>
            </a:pathLst>
          </a:custGeom>
          <a:noFill/>
          <a:ln w="1588">
            <a:solidFill>
              <a:srgbClr val="996633"/>
            </a:solidFill>
            <a:round/>
            <a:headEnd/>
            <a:tailEnd/>
          </a:ln>
        </p:spPr>
        <p:txBody>
          <a:bodyPr/>
          <a:lstStyle/>
          <a:p>
            <a:endParaRPr lang="zh-CN" altLang="en-US"/>
          </a:p>
        </p:txBody>
      </p:sp>
      <p:sp>
        <p:nvSpPr>
          <p:cNvPr id="40078" name="Freeform 391"/>
          <p:cNvSpPr>
            <a:spLocks/>
          </p:cNvSpPr>
          <p:nvPr/>
        </p:nvSpPr>
        <p:spPr bwMode="auto">
          <a:xfrm>
            <a:off x="8094664" y="1881169"/>
            <a:ext cx="258762" cy="100209"/>
          </a:xfrm>
          <a:custGeom>
            <a:avLst/>
            <a:gdLst>
              <a:gd name="T0" fmla="*/ 2147483647 w 206"/>
              <a:gd name="T1" fmla="*/ 2147483647 h 65"/>
              <a:gd name="T2" fmla="*/ 2147483647 w 206"/>
              <a:gd name="T3" fmla="*/ 2147483647 h 65"/>
              <a:gd name="T4" fmla="*/ 2147483647 w 206"/>
              <a:gd name="T5" fmla="*/ 2147483647 h 65"/>
              <a:gd name="T6" fmla="*/ 2147483647 w 206"/>
              <a:gd name="T7" fmla="*/ 2147483647 h 65"/>
              <a:gd name="T8" fmla="*/ 2147483647 w 206"/>
              <a:gd name="T9" fmla="*/ 2147483647 h 65"/>
              <a:gd name="T10" fmla="*/ 2147483647 w 206"/>
              <a:gd name="T11" fmla="*/ 2147483647 h 65"/>
              <a:gd name="T12" fmla="*/ 2147483647 w 206"/>
              <a:gd name="T13" fmla="*/ 2147483647 h 65"/>
              <a:gd name="T14" fmla="*/ 2147483647 w 206"/>
              <a:gd name="T15" fmla="*/ 2147483647 h 65"/>
              <a:gd name="T16" fmla="*/ 2147483647 w 206"/>
              <a:gd name="T17" fmla="*/ 0 h 65"/>
              <a:gd name="T18" fmla="*/ 2147483647 w 206"/>
              <a:gd name="T19" fmla="*/ 0 h 65"/>
              <a:gd name="T20" fmla="*/ 2147483647 w 206"/>
              <a:gd name="T21" fmla="*/ 0 h 65"/>
              <a:gd name="T22" fmla="*/ 2147483647 w 206"/>
              <a:gd name="T23" fmla="*/ 2147483647 h 65"/>
              <a:gd name="T24" fmla="*/ 2147483647 w 206"/>
              <a:gd name="T25" fmla="*/ 2147483647 h 65"/>
              <a:gd name="T26" fmla="*/ 2147483647 w 206"/>
              <a:gd name="T27" fmla="*/ 2147483647 h 65"/>
              <a:gd name="T28" fmla="*/ 2147483647 w 206"/>
              <a:gd name="T29" fmla="*/ 2147483647 h 65"/>
              <a:gd name="T30" fmla="*/ 2147483647 w 206"/>
              <a:gd name="T31" fmla="*/ 2147483647 h 65"/>
              <a:gd name="T32" fmla="*/ 2147483647 w 206"/>
              <a:gd name="T33" fmla="*/ 2147483647 h 65"/>
              <a:gd name="T34" fmla="*/ 2147483647 w 206"/>
              <a:gd name="T35" fmla="*/ 2147483647 h 65"/>
              <a:gd name="T36" fmla="*/ 2147483647 w 206"/>
              <a:gd name="T37" fmla="*/ 2147483647 h 65"/>
              <a:gd name="T38" fmla="*/ 2147483647 w 206"/>
              <a:gd name="T39" fmla="*/ 2147483647 h 65"/>
              <a:gd name="T40" fmla="*/ 2147483647 w 206"/>
              <a:gd name="T41" fmla="*/ 2147483647 h 65"/>
              <a:gd name="T42" fmla="*/ 2147483647 w 206"/>
              <a:gd name="T43" fmla="*/ 2147483647 h 65"/>
              <a:gd name="T44" fmla="*/ 2147483647 w 206"/>
              <a:gd name="T45" fmla="*/ 2147483647 h 65"/>
              <a:gd name="T46" fmla="*/ 2147483647 w 206"/>
              <a:gd name="T47" fmla="*/ 2147483647 h 65"/>
              <a:gd name="T48" fmla="*/ 2147483647 w 206"/>
              <a:gd name="T49" fmla="*/ 2147483647 h 65"/>
              <a:gd name="T50" fmla="*/ 2147483647 w 206"/>
              <a:gd name="T51" fmla="*/ 2147483647 h 65"/>
              <a:gd name="T52" fmla="*/ 2147483647 w 206"/>
              <a:gd name="T53" fmla="*/ 2147483647 h 65"/>
              <a:gd name="T54" fmla="*/ 2147483647 w 206"/>
              <a:gd name="T55" fmla="*/ 2147483647 h 65"/>
              <a:gd name="T56" fmla="*/ 2147483647 w 206"/>
              <a:gd name="T57" fmla="*/ 2147483647 h 65"/>
              <a:gd name="T58" fmla="*/ 2147483647 w 206"/>
              <a:gd name="T59" fmla="*/ 2147483647 h 65"/>
              <a:gd name="T60" fmla="*/ 2147483647 w 206"/>
              <a:gd name="T61" fmla="*/ 2147483647 h 65"/>
              <a:gd name="T62" fmla="*/ 2147483647 w 206"/>
              <a:gd name="T63" fmla="*/ 2147483647 h 65"/>
              <a:gd name="T64" fmla="*/ 2147483647 w 206"/>
              <a:gd name="T65" fmla="*/ 2147483647 h 65"/>
              <a:gd name="T66" fmla="*/ 2147483647 w 206"/>
              <a:gd name="T67" fmla="*/ 2147483647 h 65"/>
              <a:gd name="T68" fmla="*/ 0 w 206"/>
              <a:gd name="T69" fmla="*/ 2147483647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65"/>
              <a:gd name="T107" fmla="*/ 206 w 206"/>
              <a:gd name="T108" fmla="*/ 65 h 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65">
                <a:moveTo>
                  <a:pt x="9" y="16"/>
                </a:moveTo>
                <a:lnTo>
                  <a:pt x="9" y="16"/>
                </a:lnTo>
                <a:lnTo>
                  <a:pt x="15" y="12"/>
                </a:lnTo>
                <a:lnTo>
                  <a:pt x="24" y="8"/>
                </a:lnTo>
                <a:lnTo>
                  <a:pt x="35" y="6"/>
                </a:lnTo>
                <a:lnTo>
                  <a:pt x="49" y="3"/>
                </a:lnTo>
                <a:lnTo>
                  <a:pt x="64" y="2"/>
                </a:lnTo>
                <a:lnTo>
                  <a:pt x="81" y="1"/>
                </a:lnTo>
                <a:lnTo>
                  <a:pt x="98" y="0"/>
                </a:lnTo>
                <a:lnTo>
                  <a:pt x="115" y="0"/>
                </a:lnTo>
                <a:lnTo>
                  <a:pt x="133" y="0"/>
                </a:lnTo>
                <a:lnTo>
                  <a:pt x="149" y="1"/>
                </a:lnTo>
                <a:lnTo>
                  <a:pt x="164" y="1"/>
                </a:lnTo>
                <a:lnTo>
                  <a:pt x="178" y="1"/>
                </a:lnTo>
                <a:lnTo>
                  <a:pt x="190" y="2"/>
                </a:lnTo>
                <a:lnTo>
                  <a:pt x="198" y="3"/>
                </a:lnTo>
                <a:lnTo>
                  <a:pt x="204" y="3"/>
                </a:lnTo>
                <a:lnTo>
                  <a:pt x="206" y="3"/>
                </a:lnTo>
                <a:lnTo>
                  <a:pt x="204" y="4"/>
                </a:lnTo>
                <a:lnTo>
                  <a:pt x="198" y="4"/>
                </a:lnTo>
                <a:lnTo>
                  <a:pt x="188" y="6"/>
                </a:lnTo>
                <a:lnTo>
                  <a:pt x="175" y="8"/>
                </a:lnTo>
                <a:lnTo>
                  <a:pt x="160" y="11"/>
                </a:lnTo>
                <a:lnTo>
                  <a:pt x="144" y="14"/>
                </a:lnTo>
                <a:lnTo>
                  <a:pt x="126" y="17"/>
                </a:lnTo>
                <a:lnTo>
                  <a:pt x="107" y="21"/>
                </a:lnTo>
                <a:lnTo>
                  <a:pt x="89" y="26"/>
                </a:lnTo>
                <a:lnTo>
                  <a:pt x="70" y="30"/>
                </a:lnTo>
                <a:lnTo>
                  <a:pt x="53" y="35"/>
                </a:lnTo>
                <a:lnTo>
                  <a:pt x="38" y="41"/>
                </a:lnTo>
                <a:lnTo>
                  <a:pt x="24" y="46"/>
                </a:lnTo>
                <a:lnTo>
                  <a:pt x="12" y="52"/>
                </a:lnTo>
                <a:lnTo>
                  <a:pt x="4" y="59"/>
                </a:lnTo>
                <a:lnTo>
                  <a:pt x="0" y="65"/>
                </a:lnTo>
              </a:path>
            </a:pathLst>
          </a:custGeom>
          <a:noFill/>
          <a:ln w="1588">
            <a:solidFill>
              <a:srgbClr val="996633"/>
            </a:solidFill>
            <a:round/>
            <a:headEnd/>
            <a:tailEnd/>
          </a:ln>
        </p:spPr>
        <p:txBody>
          <a:bodyPr/>
          <a:lstStyle/>
          <a:p>
            <a:endParaRPr lang="zh-CN" altLang="en-US"/>
          </a:p>
        </p:txBody>
      </p:sp>
      <p:sp>
        <p:nvSpPr>
          <p:cNvPr id="40079" name="Freeform 392"/>
          <p:cNvSpPr>
            <a:spLocks/>
          </p:cNvSpPr>
          <p:nvPr/>
        </p:nvSpPr>
        <p:spPr bwMode="auto">
          <a:xfrm>
            <a:off x="8075613" y="1899670"/>
            <a:ext cx="254000" cy="161875"/>
          </a:xfrm>
          <a:custGeom>
            <a:avLst/>
            <a:gdLst>
              <a:gd name="T0" fmla="*/ 2147483647 w 202"/>
              <a:gd name="T1" fmla="*/ 0 h 105"/>
              <a:gd name="T2" fmla="*/ 2147483647 w 202"/>
              <a:gd name="T3" fmla="*/ 0 h 105"/>
              <a:gd name="T4" fmla="*/ 2147483647 w 202"/>
              <a:gd name="T5" fmla="*/ 2147483647 h 105"/>
              <a:gd name="T6" fmla="*/ 2147483647 w 202"/>
              <a:gd name="T7" fmla="*/ 2147483647 h 105"/>
              <a:gd name="T8" fmla="*/ 2147483647 w 202"/>
              <a:gd name="T9" fmla="*/ 2147483647 h 105"/>
              <a:gd name="T10" fmla="*/ 2147483647 w 202"/>
              <a:gd name="T11" fmla="*/ 2147483647 h 105"/>
              <a:gd name="T12" fmla="*/ 2147483647 w 202"/>
              <a:gd name="T13" fmla="*/ 2147483647 h 105"/>
              <a:gd name="T14" fmla="*/ 2147483647 w 202"/>
              <a:gd name="T15" fmla="*/ 2147483647 h 105"/>
              <a:gd name="T16" fmla="*/ 2147483647 w 202"/>
              <a:gd name="T17" fmla="*/ 2147483647 h 105"/>
              <a:gd name="T18" fmla="*/ 2147483647 w 202"/>
              <a:gd name="T19" fmla="*/ 2147483647 h 105"/>
              <a:gd name="T20" fmla="*/ 2147483647 w 202"/>
              <a:gd name="T21" fmla="*/ 2147483647 h 105"/>
              <a:gd name="T22" fmla="*/ 2147483647 w 202"/>
              <a:gd name="T23" fmla="*/ 2147483647 h 105"/>
              <a:gd name="T24" fmla="*/ 2147483647 w 202"/>
              <a:gd name="T25" fmla="*/ 2147483647 h 105"/>
              <a:gd name="T26" fmla="*/ 2147483647 w 202"/>
              <a:gd name="T27" fmla="*/ 2147483647 h 105"/>
              <a:gd name="T28" fmla="*/ 2147483647 w 202"/>
              <a:gd name="T29" fmla="*/ 2147483647 h 105"/>
              <a:gd name="T30" fmla="*/ 2147483647 w 202"/>
              <a:gd name="T31" fmla="*/ 2147483647 h 105"/>
              <a:gd name="T32" fmla="*/ 2147483647 w 202"/>
              <a:gd name="T33" fmla="*/ 2147483647 h 105"/>
              <a:gd name="T34" fmla="*/ 0 w 202"/>
              <a:gd name="T35" fmla="*/ 2147483647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2"/>
              <a:gd name="T55" fmla="*/ 0 h 105"/>
              <a:gd name="T56" fmla="*/ 202 w 202"/>
              <a:gd name="T57" fmla="*/ 105 h 10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2" h="105">
                <a:moveTo>
                  <a:pt x="202" y="0"/>
                </a:moveTo>
                <a:lnTo>
                  <a:pt x="202" y="0"/>
                </a:lnTo>
                <a:lnTo>
                  <a:pt x="200" y="1"/>
                </a:lnTo>
                <a:lnTo>
                  <a:pt x="194" y="3"/>
                </a:lnTo>
                <a:lnTo>
                  <a:pt x="184" y="7"/>
                </a:lnTo>
                <a:lnTo>
                  <a:pt x="171" y="11"/>
                </a:lnTo>
                <a:lnTo>
                  <a:pt x="156" y="17"/>
                </a:lnTo>
                <a:lnTo>
                  <a:pt x="139" y="23"/>
                </a:lnTo>
                <a:lnTo>
                  <a:pt x="121" y="30"/>
                </a:lnTo>
                <a:lnTo>
                  <a:pt x="102" y="38"/>
                </a:lnTo>
                <a:lnTo>
                  <a:pt x="83" y="46"/>
                </a:lnTo>
                <a:lnTo>
                  <a:pt x="65" y="55"/>
                </a:lnTo>
                <a:lnTo>
                  <a:pt x="48" y="63"/>
                </a:lnTo>
                <a:lnTo>
                  <a:pt x="32" y="72"/>
                </a:lnTo>
                <a:lnTo>
                  <a:pt x="19" y="80"/>
                </a:lnTo>
                <a:lnTo>
                  <a:pt x="9" y="89"/>
                </a:lnTo>
                <a:lnTo>
                  <a:pt x="3" y="97"/>
                </a:lnTo>
                <a:lnTo>
                  <a:pt x="0" y="105"/>
                </a:lnTo>
              </a:path>
            </a:pathLst>
          </a:custGeom>
          <a:noFill/>
          <a:ln w="1588">
            <a:solidFill>
              <a:srgbClr val="996633"/>
            </a:solidFill>
            <a:round/>
            <a:headEnd/>
            <a:tailEnd/>
          </a:ln>
        </p:spPr>
        <p:txBody>
          <a:bodyPr/>
          <a:lstStyle/>
          <a:p>
            <a:endParaRPr lang="zh-CN" altLang="en-US"/>
          </a:p>
        </p:txBody>
      </p:sp>
      <p:sp>
        <p:nvSpPr>
          <p:cNvPr id="40080" name="Freeform 393"/>
          <p:cNvSpPr>
            <a:spLocks/>
          </p:cNvSpPr>
          <p:nvPr/>
        </p:nvSpPr>
        <p:spPr bwMode="auto">
          <a:xfrm>
            <a:off x="8075615" y="1915086"/>
            <a:ext cx="250825" cy="255917"/>
          </a:xfrm>
          <a:custGeom>
            <a:avLst/>
            <a:gdLst>
              <a:gd name="T0" fmla="*/ 2147483647 w 200"/>
              <a:gd name="T1" fmla="*/ 2147483647 h 166"/>
              <a:gd name="T2" fmla="*/ 2147483647 w 200"/>
              <a:gd name="T3" fmla="*/ 2147483647 h 166"/>
              <a:gd name="T4" fmla="*/ 2147483647 w 200"/>
              <a:gd name="T5" fmla="*/ 2147483647 h 166"/>
              <a:gd name="T6" fmla="*/ 2147483647 w 200"/>
              <a:gd name="T7" fmla="*/ 2147483647 h 166"/>
              <a:gd name="T8" fmla="*/ 2147483647 w 200"/>
              <a:gd name="T9" fmla="*/ 2147483647 h 166"/>
              <a:gd name="T10" fmla="*/ 2147483647 w 200"/>
              <a:gd name="T11" fmla="*/ 2147483647 h 166"/>
              <a:gd name="T12" fmla="*/ 2147483647 w 200"/>
              <a:gd name="T13" fmla="*/ 2147483647 h 166"/>
              <a:gd name="T14" fmla="*/ 2147483647 w 200"/>
              <a:gd name="T15" fmla="*/ 2147483647 h 166"/>
              <a:gd name="T16" fmla="*/ 2147483647 w 200"/>
              <a:gd name="T17" fmla="*/ 2147483647 h 166"/>
              <a:gd name="T18" fmla="*/ 2147483647 w 200"/>
              <a:gd name="T19" fmla="*/ 2147483647 h 166"/>
              <a:gd name="T20" fmla="*/ 2147483647 w 200"/>
              <a:gd name="T21" fmla="*/ 2147483647 h 166"/>
              <a:gd name="T22" fmla="*/ 2147483647 w 200"/>
              <a:gd name="T23" fmla="*/ 2147483647 h 166"/>
              <a:gd name="T24" fmla="*/ 2147483647 w 200"/>
              <a:gd name="T25" fmla="*/ 2147483647 h 166"/>
              <a:gd name="T26" fmla="*/ 2147483647 w 200"/>
              <a:gd name="T27" fmla="*/ 2147483647 h 166"/>
              <a:gd name="T28" fmla="*/ 2147483647 w 200"/>
              <a:gd name="T29" fmla="*/ 2147483647 h 166"/>
              <a:gd name="T30" fmla="*/ 2147483647 w 200"/>
              <a:gd name="T31" fmla="*/ 2147483647 h 166"/>
              <a:gd name="T32" fmla="*/ 2147483647 w 200"/>
              <a:gd name="T33" fmla="*/ 2147483647 h 166"/>
              <a:gd name="T34" fmla="*/ 2147483647 w 200"/>
              <a:gd name="T35" fmla="*/ 0 h 166"/>
              <a:gd name="T36" fmla="*/ 2147483647 w 200"/>
              <a:gd name="T37" fmla="*/ 0 h 166"/>
              <a:gd name="T38" fmla="*/ 2147483647 w 200"/>
              <a:gd name="T39" fmla="*/ 2147483647 h 166"/>
              <a:gd name="T40" fmla="*/ 2147483647 w 200"/>
              <a:gd name="T41" fmla="*/ 2147483647 h 166"/>
              <a:gd name="T42" fmla="*/ 2147483647 w 200"/>
              <a:gd name="T43" fmla="*/ 2147483647 h 166"/>
              <a:gd name="T44" fmla="*/ 2147483647 w 200"/>
              <a:gd name="T45" fmla="*/ 2147483647 h 166"/>
              <a:gd name="T46" fmla="*/ 2147483647 w 200"/>
              <a:gd name="T47" fmla="*/ 2147483647 h 166"/>
              <a:gd name="T48" fmla="*/ 2147483647 w 200"/>
              <a:gd name="T49" fmla="*/ 2147483647 h 166"/>
              <a:gd name="T50" fmla="*/ 2147483647 w 200"/>
              <a:gd name="T51" fmla="*/ 2147483647 h 166"/>
              <a:gd name="T52" fmla="*/ 2147483647 w 200"/>
              <a:gd name="T53" fmla="*/ 2147483647 h 166"/>
              <a:gd name="T54" fmla="*/ 2147483647 w 200"/>
              <a:gd name="T55" fmla="*/ 2147483647 h 166"/>
              <a:gd name="T56" fmla="*/ 2147483647 w 200"/>
              <a:gd name="T57" fmla="*/ 2147483647 h 166"/>
              <a:gd name="T58" fmla="*/ 2147483647 w 200"/>
              <a:gd name="T59" fmla="*/ 2147483647 h 166"/>
              <a:gd name="T60" fmla="*/ 2147483647 w 200"/>
              <a:gd name="T61" fmla="*/ 2147483647 h 166"/>
              <a:gd name="T62" fmla="*/ 2147483647 w 200"/>
              <a:gd name="T63" fmla="*/ 2147483647 h 166"/>
              <a:gd name="T64" fmla="*/ 2147483647 w 200"/>
              <a:gd name="T65" fmla="*/ 2147483647 h 166"/>
              <a:gd name="T66" fmla="*/ 2147483647 w 200"/>
              <a:gd name="T67" fmla="*/ 2147483647 h 166"/>
              <a:gd name="T68" fmla="*/ 0 w 200"/>
              <a:gd name="T69" fmla="*/ 2147483647 h 1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166"/>
              <a:gd name="T107" fmla="*/ 200 w 200"/>
              <a:gd name="T108" fmla="*/ 166 h 1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166">
                <a:moveTo>
                  <a:pt x="3" y="132"/>
                </a:moveTo>
                <a:lnTo>
                  <a:pt x="3" y="132"/>
                </a:lnTo>
                <a:lnTo>
                  <a:pt x="4" y="122"/>
                </a:lnTo>
                <a:lnTo>
                  <a:pt x="10" y="113"/>
                </a:lnTo>
                <a:lnTo>
                  <a:pt x="20" y="102"/>
                </a:lnTo>
                <a:lnTo>
                  <a:pt x="32" y="91"/>
                </a:lnTo>
                <a:lnTo>
                  <a:pt x="47" y="80"/>
                </a:lnTo>
                <a:lnTo>
                  <a:pt x="64" y="69"/>
                </a:lnTo>
                <a:lnTo>
                  <a:pt x="81" y="59"/>
                </a:lnTo>
                <a:lnTo>
                  <a:pt x="100" y="48"/>
                </a:lnTo>
                <a:lnTo>
                  <a:pt x="118" y="38"/>
                </a:lnTo>
                <a:lnTo>
                  <a:pt x="136" y="29"/>
                </a:lnTo>
                <a:lnTo>
                  <a:pt x="153" y="21"/>
                </a:lnTo>
                <a:lnTo>
                  <a:pt x="168" y="14"/>
                </a:lnTo>
                <a:lnTo>
                  <a:pt x="181" y="8"/>
                </a:lnTo>
                <a:lnTo>
                  <a:pt x="191" y="4"/>
                </a:lnTo>
                <a:lnTo>
                  <a:pt x="197" y="1"/>
                </a:lnTo>
                <a:lnTo>
                  <a:pt x="200" y="0"/>
                </a:lnTo>
                <a:lnTo>
                  <a:pt x="197" y="1"/>
                </a:lnTo>
                <a:lnTo>
                  <a:pt x="191" y="5"/>
                </a:lnTo>
                <a:lnTo>
                  <a:pt x="182" y="12"/>
                </a:lnTo>
                <a:lnTo>
                  <a:pt x="170" y="21"/>
                </a:lnTo>
                <a:lnTo>
                  <a:pt x="155" y="31"/>
                </a:lnTo>
                <a:lnTo>
                  <a:pt x="138" y="43"/>
                </a:lnTo>
                <a:lnTo>
                  <a:pt x="121" y="56"/>
                </a:lnTo>
                <a:lnTo>
                  <a:pt x="103" y="70"/>
                </a:lnTo>
                <a:lnTo>
                  <a:pt x="85" y="84"/>
                </a:lnTo>
                <a:lnTo>
                  <a:pt x="67" y="98"/>
                </a:lnTo>
                <a:lnTo>
                  <a:pt x="50" y="112"/>
                </a:lnTo>
                <a:lnTo>
                  <a:pt x="35" y="126"/>
                </a:lnTo>
                <a:lnTo>
                  <a:pt x="22" y="138"/>
                </a:lnTo>
                <a:lnTo>
                  <a:pt x="11" y="149"/>
                </a:lnTo>
                <a:lnTo>
                  <a:pt x="4" y="159"/>
                </a:lnTo>
                <a:lnTo>
                  <a:pt x="0" y="166"/>
                </a:lnTo>
              </a:path>
            </a:pathLst>
          </a:custGeom>
          <a:noFill/>
          <a:ln w="1588">
            <a:solidFill>
              <a:srgbClr val="996633"/>
            </a:solidFill>
            <a:round/>
            <a:headEnd/>
            <a:tailEnd/>
          </a:ln>
        </p:spPr>
        <p:txBody>
          <a:bodyPr/>
          <a:lstStyle/>
          <a:p>
            <a:endParaRPr lang="zh-CN" altLang="en-US"/>
          </a:p>
        </p:txBody>
      </p:sp>
      <p:sp>
        <p:nvSpPr>
          <p:cNvPr id="40081" name="Freeform 394"/>
          <p:cNvSpPr>
            <a:spLocks/>
          </p:cNvSpPr>
          <p:nvPr/>
        </p:nvSpPr>
        <p:spPr bwMode="auto">
          <a:xfrm>
            <a:off x="8137527" y="1899669"/>
            <a:ext cx="219075" cy="251292"/>
          </a:xfrm>
          <a:custGeom>
            <a:avLst/>
            <a:gdLst>
              <a:gd name="T0" fmla="*/ 2147483647 w 175"/>
              <a:gd name="T1" fmla="*/ 0 h 163"/>
              <a:gd name="T2" fmla="*/ 2147483647 w 175"/>
              <a:gd name="T3" fmla="*/ 0 h 163"/>
              <a:gd name="T4" fmla="*/ 2147483647 w 175"/>
              <a:gd name="T5" fmla="*/ 2147483647 h 163"/>
              <a:gd name="T6" fmla="*/ 2147483647 w 175"/>
              <a:gd name="T7" fmla="*/ 2147483647 h 163"/>
              <a:gd name="T8" fmla="*/ 2147483647 w 175"/>
              <a:gd name="T9" fmla="*/ 2147483647 h 163"/>
              <a:gd name="T10" fmla="*/ 2147483647 w 175"/>
              <a:gd name="T11" fmla="*/ 2147483647 h 163"/>
              <a:gd name="T12" fmla="*/ 2147483647 w 175"/>
              <a:gd name="T13" fmla="*/ 2147483647 h 163"/>
              <a:gd name="T14" fmla="*/ 2147483647 w 175"/>
              <a:gd name="T15" fmla="*/ 2147483647 h 163"/>
              <a:gd name="T16" fmla="*/ 2147483647 w 175"/>
              <a:gd name="T17" fmla="*/ 2147483647 h 163"/>
              <a:gd name="T18" fmla="*/ 2147483647 w 175"/>
              <a:gd name="T19" fmla="*/ 2147483647 h 163"/>
              <a:gd name="T20" fmla="*/ 2147483647 w 175"/>
              <a:gd name="T21" fmla="*/ 2147483647 h 163"/>
              <a:gd name="T22" fmla="*/ 2147483647 w 175"/>
              <a:gd name="T23" fmla="*/ 2147483647 h 163"/>
              <a:gd name="T24" fmla="*/ 2147483647 w 175"/>
              <a:gd name="T25" fmla="*/ 2147483647 h 163"/>
              <a:gd name="T26" fmla="*/ 2147483647 w 175"/>
              <a:gd name="T27" fmla="*/ 2147483647 h 163"/>
              <a:gd name="T28" fmla="*/ 2147483647 w 175"/>
              <a:gd name="T29" fmla="*/ 2147483647 h 163"/>
              <a:gd name="T30" fmla="*/ 2147483647 w 175"/>
              <a:gd name="T31" fmla="*/ 2147483647 h 163"/>
              <a:gd name="T32" fmla="*/ 2147483647 w 175"/>
              <a:gd name="T33" fmla="*/ 2147483647 h 163"/>
              <a:gd name="T34" fmla="*/ 0 w 175"/>
              <a:gd name="T35" fmla="*/ 2147483647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5"/>
              <a:gd name="T55" fmla="*/ 0 h 163"/>
              <a:gd name="T56" fmla="*/ 175 w 175"/>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5" h="163">
                <a:moveTo>
                  <a:pt x="175" y="0"/>
                </a:moveTo>
                <a:lnTo>
                  <a:pt x="175" y="0"/>
                </a:lnTo>
                <a:lnTo>
                  <a:pt x="174" y="2"/>
                </a:lnTo>
                <a:lnTo>
                  <a:pt x="168" y="6"/>
                </a:lnTo>
                <a:lnTo>
                  <a:pt x="159" y="13"/>
                </a:lnTo>
                <a:lnTo>
                  <a:pt x="148" y="21"/>
                </a:lnTo>
                <a:lnTo>
                  <a:pt x="135" y="32"/>
                </a:lnTo>
                <a:lnTo>
                  <a:pt x="121" y="43"/>
                </a:lnTo>
                <a:lnTo>
                  <a:pt x="105" y="56"/>
                </a:lnTo>
                <a:lnTo>
                  <a:pt x="89" y="70"/>
                </a:lnTo>
                <a:lnTo>
                  <a:pt x="73" y="83"/>
                </a:lnTo>
                <a:lnTo>
                  <a:pt x="57" y="97"/>
                </a:lnTo>
                <a:lnTo>
                  <a:pt x="42" y="111"/>
                </a:lnTo>
                <a:lnTo>
                  <a:pt x="28" y="124"/>
                </a:lnTo>
                <a:lnTo>
                  <a:pt x="17" y="136"/>
                </a:lnTo>
                <a:lnTo>
                  <a:pt x="8" y="147"/>
                </a:lnTo>
                <a:lnTo>
                  <a:pt x="2" y="156"/>
                </a:lnTo>
                <a:lnTo>
                  <a:pt x="0" y="163"/>
                </a:lnTo>
              </a:path>
            </a:pathLst>
          </a:custGeom>
          <a:noFill/>
          <a:ln w="1588">
            <a:solidFill>
              <a:srgbClr val="996633"/>
            </a:solidFill>
            <a:round/>
            <a:headEnd/>
            <a:tailEnd/>
          </a:ln>
        </p:spPr>
        <p:txBody>
          <a:bodyPr/>
          <a:lstStyle/>
          <a:p>
            <a:endParaRPr lang="zh-CN" altLang="en-US"/>
          </a:p>
        </p:txBody>
      </p:sp>
      <p:sp>
        <p:nvSpPr>
          <p:cNvPr id="40082" name="Freeform 395"/>
          <p:cNvSpPr>
            <a:spLocks/>
          </p:cNvSpPr>
          <p:nvPr/>
        </p:nvSpPr>
        <p:spPr bwMode="auto">
          <a:xfrm>
            <a:off x="8124825" y="1928961"/>
            <a:ext cx="204788" cy="431666"/>
          </a:xfrm>
          <a:custGeom>
            <a:avLst/>
            <a:gdLst>
              <a:gd name="T0" fmla="*/ 0 w 163"/>
              <a:gd name="T1" fmla="*/ 2147483647 h 280"/>
              <a:gd name="T2" fmla="*/ 0 w 163"/>
              <a:gd name="T3" fmla="*/ 2147483647 h 280"/>
              <a:gd name="T4" fmla="*/ 2147483647 w 163"/>
              <a:gd name="T5" fmla="*/ 2147483647 h 280"/>
              <a:gd name="T6" fmla="*/ 2147483647 w 163"/>
              <a:gd name="T7" fmla="*/ 2147483647 h 280"/>
              <a:gd name="T8" fmla="*/ 2147483647 w 163"/>
              <a:gd name="T9" fmla="*/ 2147483647 h 280"/>
              <a:gd name="T10" fmla="*/ 2147483647 w 163"/>
              <a:gd name="T11" fmla="*/ 2147483647 h 280"/>
              <a:gd name="T12" fmla="*/ 2147483647 w 163"/>
              <a:gd name="T13" fmla="*/ 2147483647 h 280"/>
              <a:gd name="T14" fmla="*/ 2147483647 w 163"/>
              <a:gd name="T15" fmla="*/ 2147483647 h 280"/>
              <a:gd name="T16" fmla="*/ 2147483647 w 163"/>
              <a:gd name="T17" fmla="*/ 2147483647 h 280"/>
              <a:gd name="T18" fmla="*/ 2147483647 w 163"/>
              <a:gd name="T19" fmla="*/ 2147483647 h 280"/>
              <a:gd name="T20" fmla="*/ 2147483647 w 163"/>
              <a:gd name="T21" fmla="*/ 2147483647 h 280"/>
              <a:gd name="T22" fmla="*/ 2147483647 w 163"/>
              <a:gd name="T23" fmla="*/ 2147483647 h 280"/>
              <a:gd name="T24" fmla="*/ 2147483647 w 163"/>
              <a:gd name="T25" fmla="*/ 2147483647 h 280"/>
              <a:gd name="T26" fmla="*/ 2147483647 w 163"/>
              <a:gd name="T27" fmla="*/ 2147483647 h 280"/>
              <a:gd name="T28" fmla="*/ 2147483647 w 163"/>
              <a:gd name="T29" fmla="*/ 2147483647 h 280"/>
              <a:gd name="T30" fmla="*/ 2147483647 w 163"/>
              <a:gd name="T31" fmla="*/ 2147483647 h 280"/>
              <a:gd name="T32" fmla="*/ 2147483647 w 163"/>
              <a:gd name="T33" fmla="*/ 2147483647 h 280"/>
              <a:gd name="T34" fmla="*/ 2147483647 w 163"/>
              <a:gd name="T35" fmla="*/ 0 h 280"/>
              <a:gd name="T36" fmla="*/ 2147483647 w 163"/>
              <a:gd name="T37" fmla="*/ 0 h 280"/>
              <a:gd name="T38" fmla="*/ 2147483647 w 163"/>
              <a:gd name="T39" fmla="*/ 2147483647 h 280"/>
              <a:gd name="T40" fmla="*/ 2147483647 w 163"/>
              <a:gd name="T41" fmla="*/ 2147483647 h 280"/>
              <a:gd name="T42" fmla="*/ 2147483647 w 163"/>
              <a:gd name="T43" fmla="*/ 2147483647 h 280"/>
              <a:gd name="T44" fmla="*/ 2147483647 w 163"/>
              <a:gd name="T45" fmla="*/ 2147483647 h 280"/>
              <a:gd name="T46" fmla="*/ 2147483647 w 163"/>
              <a:gd name="T47" fmla="*/ 2147483647 h 280"/>
              <a:gd name="T48" fmla="*/ 2147483647 w 163"/>
              <a:gd name="T49" fmla="*/ 2147483647 h 280"/>
              <a:gd name="T50" fmla="*/ 2147483647 w 163"/>
              <a:gd name="T51" fmla="*/ 2147483647 h 280"/>
              <a:gd name="T52" fmla="*/ 2147483647 w 163"/>
              <a:gd name="T53" fmla="*/ 2147483647 h 280"/>
              <a:gd name="T54" fmla="*/ 2147483647 w 163"/>
              <a:gd name="T55" fmla="*/ 2147483647 h 280"/>
              <a:gd name="T56" fmla="*/ 2147483647 w 163"/>
              <a:gd name="T57" fmla="*/ 2147483647 h 280"/>
              <a:gd name="T58" fmla="*/ 2147483647 w 163"/>
              <a:gd name="T59" fmla="*/ 2147483647 h 280"/>
              <a:gd name="T60" fmla="*/ 2147483647 w 163"/>
              <a:gd name="T61" fmla="*/ 2147483647 h 280"/>
              <a:gd name="T62" fmla="*/ 2147483647 w 163"/>
              <a:gd name="T63" fmla="*/ 2147483647 h 280"/>
              <a:gd name="T64" fmla="*/ 2147483647 w 163"/>
              <a:gd name="T65" fmla="*/ 2147483647 h 280"/>
              <a:gd name="T66" fmla="*/ 2147483647 w 163"/>
              <a:gd name="T67" fmla="*/ 2147483647 h 280"/>
              <a:gd name="T68" fmla="*/ 2147483647 w 163"/>
              <a:gd name="T69" fmla="*/ 2147483647 h 2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
              <a:gd name="T106" fmla="*/ 0 h 280"/>
              <a:gd name="T107" fmla="*/ 163 w 163"/>
              <a:gd name="T108" fmla="*/ 280 h 2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 h="280">
                <a:moveTo>
                  <a:pt x="0" y="184"/>
                </a:moveTo>
                <a:lnTo>
                  <a:pt x="0" y="184"/>
                </a:lnTo>
                <a:lnTo>
                  <a:pt x="2" y="177"/>
                </a:lnTo>
                <a:lnTo>
                  <a:pt x="7" y="167"/>
                </a:lnTo>
                <a:lnTo>
                  <a:pt x="14" y="156"/>
                </a:lnTo>
                <a:lnTo>
                  <a:pt x="25" y="143"/>
                </a:lnTo>
                <a:lnTo>
                  <a:pt x="37" y="128"/>
                </a:lnTo>
                <a:lnTo>
                  <a:pt x="51" y="112"/>
                </a:lnTo>
                <a:lnTo>
                  <a:pt x="65" y="97"/>
                </a:lnTo>
                <a:lnTo>
                  <a:pt x="81" y="80"/>
                </a:lnTo>
                <a:lnTo>
                  <a:pt x="96" y="65"/>
                </a:lnTo>
                <a:lnTo>
                  <a:pt x="111" y="50"/>
                </a:lnTo>
                <a:lnTo>
                  <a:pt x="125" y="37"/>
                </a:lnTo>
                <a:lnTo>
                  <a:pt x="137" y="25"/>
                </a:lnTo>
                <a:lnTo>
                  <a:pt x="148" y="14"/>
                </a:lnTo>
                <a:lnTo>
                  <a:pt x="156" y="7"/>
                </a:lnTo>
                <a:lnTo>
                  <a:pt x="162" y="2"/>
                </a:lnTo>
                <a:lnTo>
                  <a:pt x="163" y="0"/>
                </a:lnTo>
                <a:lnTo>
                  <a:pt x="162" y="3"/>
                </a:lnTo>
                <a:lnTo>
                  <a:pt x="156" y="10"/>
                </a:lnTo>
                <a:lnTo>
                  <a:pt x="148" y="22"/>
                </a:lnTo>
                <a:lnTo>
                  <a:pt x="139" y="38"/>
                </a:lnTo>
                <a:lnTo>
                  <a:pt x="127" y="57"/>
                </a:lnTo>
                <a:lnTo>
                  <a:pt x="113" y="79"/>
                </a:lnTo>
                <a:lnTo>
                  <a:pt x="98" y="102"/>
                </a:lnTo>
                <a:lnTo>
                  <a:pt x="84" y="126"/>
                </a:lnTo>
                <a:lnTo>
                  <a:pt x="69" y="151"/>
                </a:lnTo>
                <a:lnTo>
                  <a:pt x="55" y="175"/>
                </a:lnTo>
                <a:lnTo>
                  <a:pt x="41" y="199"/>
                </a:lnTo>
                <a:lnTo>
                  <a:pt x="29" y="220"/>
                </a:lnTo>
                <a:lnTo>
                  <a:pt x="19" y="240"/>
                </a:lnTo>
                <a:lnTo>
                  <a:pt x="11" y="257"/>
                </a:lnTo>
                <a:lnTo>
                  <a:pt x="6" y="271"/>
                </a:lnTo>
                <a:lnTo>
                  <a:pt x="4" y="280"/>
                </a:lnTo>
              </a:path>
            </a:pathLst>
          </a:custGeom>
          <a:noFill/>
          <a:ln w="1588">
            <a:solidFill>
              <a:srgbClr val="996633"/>
            </a:solidFill>
            <a:round/>
            <a:headEnd/>
            <a:tailEnd/>
          </a:ln>
        </p:spPr>
        <p:txBody>
          <a:bodyPr/>
          <a:lstStyle/>
          <a:p>
            <a:endParaRPr lang="zh-CN" altLang="en-US"/>
          </a:p>
        </p:txBody>
      </p:sp>
      <p:sp>
        <p:nvSpPr>
          <p:cNvPr id="40083" name="Freeform 396"/>
          <p:cNvSpPr>
            <a:spLocks/>
          </p:cNvSpPr>
          <p:nvPr/>
        </p:nvSpPr>
        <p:spPr bwMode="auto">
          <a:xfrm>
            <a:off x="8094663" y="1947461"/>
            <a:ext cx="228600" cy="365375"/>
          </a:xfrm>
          <a:custGeom>
            <a:avLst/>
            <a:gdLst>
              <a:gd name="T0" fmla="*/ 2147483647 w 182"/>
              <a:gd name="T1" fmla="*/ 2147483647 h 237"/>
              <a:gd name="T2" fmla="*/ 2147483647 w 182"/>
              <a:gd name="T3" fmla="*/ 2147483647 h 237"/>
              <a:gd name="T4" fmla="*/ 2147483647 w 182"/>
              <a:gd name="T5" fmla="*/ 2147483647 h 237"/>
              <a:gd name="T6" fmla="*/ 2147483647 w 182"/>
              <a:gd name="T7" fmla="*/ 2147483647 h 237"/>
              <a:gd name="T8" fmla="*/ 2147483647 w 182"/>
              <a:gd name="T9" fmla="*/ 2147483647 h 237"/>
              <a:gd name="T10" fmla="*/ 2147483647 w 182"/>
              <a:gd name="T11" fmla="*/ 2147483647 h 237"/>
              <a:gd name="T12" fmla="*/ 2147483647 w 182"/>
              <a:gd name="T13" fmla="*/ 2147483647 h 237"/>
              <a:gd name="T14" fmla="*/ 2147483647 w 182"/>
              <a:gd name="T15" fmla="*/ 2147483647 h 237"/>
              <a:gd name="T16" fmla="*/ 2147483647 w 182"/>
              <a:gd name="T17" fmla="*/ 2147483647 h 237"/>
              <a:gd name="T18" fmla="*/ 2147483647 w 182"/>
              <a:gd name="T19" fmla="*/ 2147483647 h 237"/>
              <a:gd name="T20" fmla="*/ 2147483647 w 182"/>
              <a:gd name="T21" fmla="*/ 2147483647 h 237"/>
              <a:gd name="T22" fmla="*/ 2147483647 w 182"/>
              <a:gd name="T23" fmla="*/ 2147483647 h 237"/>
              <a:gd name="T24" fmla="*/ 2147483647 w 182"/>
              <a:gd name="T25" fmla="*/ 2147483647 h 237"/>
              <a:gd name="T26" fmla="*/ 2147483647 w 182"/>
              <a:gd name="T27" fmla="*/ 2147483647 h 237"/>
              <a:gd name="T28" fmla="*/ 2147483647 w 182"/>
              <a:gd name="T29" fmla="*/ 2147483647 h 237"/>
              <a:gd name="T30" fmla="*/ 2147483647 w 182"/>
              <a:gd name="T31" fmla="*/ 2147483647 h 237"/>
              <a:gd name="T32" fmla="*/ 2147483647 w 182"/>
              <a:gd name="T33" fmla="*/ 2147483647 h 237"/>
              <a:gd name="T34" fmla="*/ 2147483647 w 182"/>
              <a:gd name="T35" fmla="*/ 0 h 237"/>
              <a:gd name="T36" fmla="*/ 2147483647 w 182"/>
              <a:gd name="T37" fmla="*/ 0 h 237"/>
              <a:gd name="T38" fmla="*/ 2147483647 w 182"/>
              <a:gd name="T39" fmla="*/ 2147483647 h 237"/>
              <a:gd name="T40" fmla="*/ 2147483647 w 182"/>
              <a:gd name="T41" fmla="*/ 2147483647 h 237"/>
              <a:gd name="T42" fmla="*/ 2147483647 w 182"/>
              <a:gd name="T43" fmla="*/ 2147483647 h 237"/>
              <a:gd name="T44" fmla="*/ 2147483647 w 182"/>
              <a:gd name="T45" fmla="*/ 2147483647 h 237"/>
              <a:gd name="T46" fmla="*/ 2147483647 w 182"/>
              <a:gd name="T47" fmla="*/ 2147483647 h 237"/>
              <a:gd name="T48" fmla="*/ 2147483647 w 182"/>
              <a:gd name="T49" fmla="*/ 2147483647 h 237"/>
              <a:gd name="T50" fmla="*/ 2147483647 w 182"/>
              <a:gd name="T51" fmla="*/ 2147483647 h 237"/>
              <a:gd name="T52" fmla="*/ 2147483647 w 182"/>
              <a:gd name="T53" fmla="*/ 2147483647 h 237"/>
              <a:gd name="T54" fmla="*/ 2147483647 w 182"/>
              <a:gd name="T55" fmla="*/ 2147483647 h 237"/>
              <a:gd name="T56" fmla="*/ 2147483647 w 182"/>
              <a:gd name="T57" fmla="*/ 2147483647 h 237"/>
              <a:gd name="T58" fmla="*/ 2147483647 w 182"/>
              <a:gd name="T59" fmla="*/ 2147483647 h 237"/>
              <a:gd name="T60" fmla="*/ 2147483647 w 182"/>
              <a:gd name="T61" fmla="*/ 2147483647 h 237"/>
              <a:gd name="T62" fmla="*/ 2147483647 w 182"/>
              <a:gd name="T63" fmla="*/ 2147483647 h 237"/>
              <a:gd name="T64" fmla="*/ 2147483647 w 182"/>
              <a:gd name="T65" fmla="*/ 2147483647 h 237"/>
              <a:gd name="T66" fmla="*/ 2147483647 w 182"/>
              <a:gd name="T67" fmla="*/ 2147483647 h 237"/>
              <a:gd name="T68" fmla="*/ 0 w 182"/>
              <a:gd name="T69" fmla="*/ 2147483647 h 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237"/>
              <a:gd name="T107" fmla="*/ 182 w 182"/>
              <a:gd name="T108" fmla="*/ 237 h 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237">
                <a:moveTo>
                  <a:pt x="3" y="237"/>
                </a:moveTo>
                <a:lnTo>
                  <a:pt x="3" y="237"/>
                </a:lnTo>
                <a:lnTo>
                  <a:pt x="12" y="231"/>
                </a:lnTo>
                <a:lnTo>
                  <a:pt x="22" y="221"/>
                </a:lnTo>
                <a:lnTo>
                  <a:pt x="34" y="207"/>
                </a:lnTo>
                <a:lnTo>
                  <a:pt x="48" y="191"/>
                </a:lnTo>
                <a:lnTo>
                  <a:pt x="62" y="173"/>
                </a:lnTo>
                <a:lnTo>
                  <a:pt x="77" y="153"/>
                </a:lnTo>
                <a:lnTo>
                  <a:pt x="92" y="132"/>
                </a:lnTo>
                <a:lnTo>
                  <a:pt x="107" y="111"/>
                </a:lnTo>
                <a:lnTo>
                  <a:pt x="122" y="89"/>
                </a:lnTo>
                <a:lnTo>
                  <a:pt x="136" y="69"/>
                </a:lnTo>
                <a:lnTo>
                  <a:pt x="148" y="51"/>
                </a:lnTo>
                <a:lnTo>
                  <a:pt x="159" y="34"/>
                </a:lnTo>
                <a:lnTo>
                  <a:pt x="168" y="20"/>
                </a:lnTo>
                <a:lnTo>
                  <a:pt x="176" y="9"/>
                </a:lnTo>
                <a:lnTo>
                  <a:pt x="180" y="2"/>
                </a:lnTo>
                <a:lnTo>
                  <a:pt x="182" y="0"/>
                </a:lnTo>
                <a:lnTo>
                  <a:pt x="180" y="2"/>
                </a:lnTo>
                <a:lnTo>
                  <a:pt x="174" y="8"/>
                </a:lnTo>
                <a:lnTo>
                  <a:pt x="166" y="17"/>
                </a:lnTo>
                <a:lnTo>
                  <a:pt x="154" y="29"/>
                </a:lnTo>
                <a:lnTo>
                  <a:pt x="141" y="43"/>
                </a:lnTo>
                <a:lnTo>
                  <a:pt x="126" y="59"/>
                </a:lnTo>
                <a:lnTo>
                  <a:pt x="110" y="76"/>
                </a:lnTo>
                <a:lnTo>
                  <a:pt x="94" y="94"/>
                </a:lnTo>
                <a:lnTo>
                  <a:pt x="77" y="113"/>
                </a:lnTo>
                <a:lnTo>
                  <a:pt x="61" y="131"/>
                </a:lnTo>
                <a:lnTo>
                  <a:pt x="45" y="149"/>
                </a:lnTo>
                <a:lnTo>
                  <a:pt x="31" y="165"/>
                </a:lnTo>
                <a:lnTo>
                  <a:pt x="19" y="180"/>
                </a:lnTo>
                <a:lnTo>
                  <a:pt x="10" y="192"/>
                </a:lnTo>
                <a:lnTo>
                  <a:pt x="3" y="203"/>
                </a:lnTo>
                <a:lnTo>
                  <a:pt x="0" y="210"/>
                </a:lnTo>
              </a:path>
            </a:pathLst>
          </a:custGeom>
          <a:noFill/>
          <a:ln w="1588">
            <a:solidFill>
              <a:srgbClr val="996633"/>
            </a:solidFill>
            <a:round/>
            <a:headEnd/>
            <a:tailEnd/>
          </a:ln>
        </p:spPr>
        <p:txBody>
          <a:bodyPr/>
          <a:lstStyle/>
          <a:p>
            <a:endParaRPr lang="zh-CN" altLang="en-US"/>
          </a:p>
        </p:txBody>
      </p:sp>
      <p:sp>
        <p:nvSpPr>
          <p:cNvPr id="40084" name="Freeform 397"/>
          <p:cNvSpPr>
            <a:spLocks/>
          </p:cNvSpPr>
          <p:nvPr/>
        </p:nvSpPr>
        <p:spPr bwMode="auto">
          <a:xfrm>
            <a:off x="8172452" y="1867294"/>
            <a:ext cx="246063" cy="578124"/>
          </a:xfrm>
          <a:custGeom>
            <a:avLst/>
            <a:gdLst>
              <a:gd name="T0" fmla="*/ 2147483647 w 196"/>
              <a:gd name="T1" fmla="*/ 0 h 375"/>
              <a:gd name="T2" fmla="*/ 2147483647 w 196"/>
              <a:gd name="T3" fmla="*/ 0 h 375"/>
              <a:gd name="T4" fmla="*/ 2147483647 w 196"/>
              <a:gd name="T5" fmla="*/ 2147483647 h 375"/>
              <a:gd name="T6" fmla="*/ 2147483647 w 196"/>
              <a:gd name="T7" fmla="*/ 2147483647 h 375"/>
              <a:gd name="T8" fmla="*/ 2147483647 w 196"/>
              <a:gd name="T9" fmla="*/ 2147483647 h 375"/>
              <a:gd name="T10" fmla="*/ 2147483647 w 196"/>
              <a:gd name="T11" fmla="*/ 2147483647 h 375"/>
              <a:gd name="T12" fmla="*/ 2147483647 w 196"/>
              <a:gd name="T13" fmla="*/ 2147483647 h 375"/>
              <a:gd name="T14" fmla="*/ 2147483647 w 196"/>
              <a:gd name="T15" fmla="*/ 2147483647 h 375"/>
              <a:gd name="T16" fmla="*/ 2147483647 w 196"/>
              <a:gd name="T17" fmla="*/ 2147483647 h 375"/>
              <a:gd name="T18" fmla="*/ 2147483647 w 196"/>
              <a:gd name="T19" fmla="*/ 2147483647 h 375"/>
              <a:gd name="T20" fmla="*/ 2147483647 w 196"/>
              <a:gd name="T21" fmla="*/ 2147483647 h 375"/>
              <a:gd name="T22" fmla="*/ 2147483647 w 196"/>
              <a:gd name="T23" fmla="*/ 2147483647 h 375"/>
              <a:gd name="T24" fmla="*/ 2147483647 w 196"/>
              <a:gd name="T25" fmla="*/ 2147483647 h 375"/>
              <a:gd name="T26" fmla="*/ 2147483647 w 196"/>
              <a:gd name="T27" fmla="*/ 2147483647 h 375"/>
              <a:gd name="T28" fmla="*/ 2147483647 w 196"/>
              <a:gd name="T29" fmla="*/ 2147483647 h 375"/>
              <a:gd name="T30" fmla="*/ 2147483647 w 196"/>
              <a:gd name="T31" fmla="*/ 2147483647 h 375"/>
              <a:gd name="T32" fmla="*/ 2147483647 w 196"/>
              <a:gd name="T33" fmla="*/ 2147483647 h 375"/>
              <a:gd name="T34" fmla="*/ 2147483647 w 196"/>
              <a:gd name="T35" fmla="*/ 2147483647 h 375"/>
              <a:gd name="T36" fmla="*/ 2147483647 w 196"/>
              <a:gd name="T37" fmla="*/ 2147483647 h 375"/>
              <a:gd name="T38" fmla="*/ 2147483647 w 196"/>
              <a:gd name="T39" fmla="*/ 2147483647 h 375"/>
              <a:gd name="T40" fmla="*/ 2147483647 w 196"/>
              <a:gd name="T41" fmla="*/ 2147483647 h 375"/>
              <a:gd name="T42" fmla="*/ 2147483647 w 196"/>
              <a:gd name="T43" fmla="*/ 2147483647 h 375"/>
              <a:gd name="T44" fmla="*/ 2147483647 w 196"/>
              <a:gd name="T45" fmla="*/ 2147483647 h 375"/>
              <a:gd name="T46" fmla="*/ 2147483647 w 196"/>
              <a:gd name="T47" fmla="*/ 2147483647 h 375"/>
              <a:gd name="T48" fmla="*/ 2147483647 w 196"/>
              <a:gd name="T49" fmla="*/ 2147483647 h 375"/>
              <a:gd name="T50" fmla="*/ 2147483647 w 196"/>
              <a:gd name="T51" fmla="*/ 2147483647 h 375"/>
              <a:gd name="T52" fmla="*/ 2147483647 w 196"/>
              <a:gd name="T53" fmla="*/ 2147483647 h 375"/>
              <a:gd name="T54" fmla="*/ 2147483647 w 196"/>
              <a:gd name="T55" fmla="*/ 2147483647 h 375"/>
              <a:gd name="T56" fmla="*/ 2147483647 w 196"/>
              <a:gd name="T57" fmla="*/ 2147483647 h 375"/>
              <a:gd name="T58" fmla="*/ 2147483647 w 196"/>
              <a:gd name="T59" fmla="*/ 2147483647 h 375"/>
              <a:gd name="T60" fmla="*/ 2147483647 w 196"/>
              <a:gd name="T61" fmla="*/ 2147483647 h 375"/>
              <a:gd name="T62" fmla="*/ 2147483647 w 196"/>
              <a:gd name="T63" fmla="*/ 2147483647 h 375"/>
              <a:gd name="T64" fmla="*/ 2147483647 w 196"/>
              <a:gd name="T65" fmla="*/ 2147483647 h 375"/>
              <a:gd name="T66" fmla="*/ 0 w 196"/>
              <a:gd name="T67" fmla="*/ 2147483647 h 3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6"/>
              <a:gd name="T103" fmla="*/ 0 h 375"/>
              <a:gd name="T104" fmla="*/ 196 w 196"/>
              <a:gd name="T105" fmla="*/ 375 h 3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6" h="375">
                <a:moveTo>
                  <a:pt x="196" y="0"/>
                </a:moveTo>
                <a:lnTo>
                  <a:pt x="196" y="0"/>
                </a:lnTo>
                <a:lnTo>
                  <a:pt x="196" y="1"/>
                </a:lnTo>
                <a:lnTo>
                  <a:pt x="195" y="4"/>
                </a:lnTo>
                <a:lnTo>
                  <a:pt x="192" y="8"/>
                </a:lnTo>
                <a:lnTo>
                  <a:pt x="190" y="15"/>
                </a:lnTo>
                <a:lnTo>
                  <a:pt x="186" y="22"/>
                </a:lnTo>
                <a:lnTo>
                  <a:pt x="182" y="31"/>
                </a:lnTo>
                <a:lnTo>
                  <a:pt x="177" y="42"/>
                </a:lnTo>
                <a:lnTo>
                  <a:pt x="172" y="53"/>
                </a:lnTo>
                <a:lnTo>
                  <a:pt x="166" y="66"/>
                </a:lnTo>
                <a:lnTo>
                  <a:pt x="160" y="79"/>
                </a:lnTo>
                <a:lnTo>
                  <a:pt x="153" y="93"/>
                </a:lnTo>
                <a:lnTo>
                  <a:pt x="146" y="108"/>
                </a:lnTo>
                <a:lnTo>
                  <a:pt x="139" y="123"/>
                </a:lnTo>
                <a:lnTo>
                  <a:pt x="131" y="139"/>
                </a:lnTo>
                <a:lnTo>
                  <a:pt x="123" y="156"/>
                </a:lnTo>
                <a:lnTo>
                  <a:pt x="116" y="172"/>
                </a:lnTo>
                <a:lnTo>
                  <a:pt x="107" y="189"/>
                </a:lnTo>
                <a:lnTo>
                  <a:pt x="99" y="206"/>
                </a:lnTo>
                <a:lnTo>
                  <a:pt x="90" y="222"/>
                </a:lnTo>
                <a:lnTo>
                  <a:pt x="82" y="239"/>
                </a:lnTo>
                <a:lnTo>
                  <a:pt x="74" y="255"/>
                </a:lnTo>
                <a:lnTo>
                  <a:pt x="66" y="270"/>
                </a:lnTo>
                <a:lnTo>
                  <a:pt x="58" y="285"/>
                </a:lnTo>
                <a:lnTo>
                  <a:pt x="50" y="300"/>
                </a:lnTo>
                <a:lnTo>
                  <a:pt x="42" y="313"/>
                </a:lnTo>
                <a:lnTo>
                  <a:pt x="35" y="326"/>
                </a:lnTo>
                <a:lnTo>
                  <a:pt x="28" y="337"/>
                </a:lnTo>
                <a:lnTo>
                  <a:pt x="22" y="347"/>
                </a:lnTo>
                <a:lnTo>
                  <a:pt x="15" y="357"/>
                </a:lnTo>
                <a:lnTo>
                  <a:pt x="10" y="364"/>
                </a:lnTo>
                <a:lnTo>
                  <a:pt x="4" y="370"/>
                </a:lnTo>
                <a:lnTo>
                  <a:pt x="0" y="375"/>
                </a:lnTo>
              </a:path>
            </a:pathLst>
          </a:custGeom>
          <a:noFill/>
          <a:ln w="1588">
            <a:solidFill>
              <a:srgbClr val="996633"/>
            </a:solidFill>
            <a:round/>
            <a:headEnd/>
            <a:tailEnd/>
          </a:ln>
        </p:spPr>
        <p:txBody>
          <a:bodyPr/>
          <a:lstStyle/>
          <a:p>
            <a:endParaRPr lang="zh-CN" altLang="en-US"/>
          </a:p>
        </p:txBody>
      </p:sp>
      <p:sp>
        <p:nvSpPr>
          <p:cNvPr id="40085" name="Freeform 398"/>
          <p:cNvSpPr>
            <a:spLocks/>
          </p:cNvSpPr>
          <p:nvPr/>
        </p:nvSpPr>
        <p:spPr bwMode="auto">
          <a:xfrm>
            <a:off x="8164513" y="1774795"/>
            <a:ext cx="277812" cy="533416"/>
          </a:xfrm>
          <a:custGeom>
            <a:avLst/>
            <a:gdLst>
              <a:gd name="T0" fmla="*/ 2147483647 w 221"/>
              <a:gd name="T1" fmla="*/ 2147483647 h 346"/>
              <a:gd name="T2" fmla="*/ 2147483647 w 221"/>
              <a:gd name="T3" fmla="*/ 2147483647 h 346"/>
              <a:gd name="T4" fmla="*/ 2147483647 w 221"/>
              <a:gd name="T5" fmla="*/ 2147483647 h 346"/>
              <a:gd name="T6" fmla="*/ 2147483647 w 221"/>
              <a:gd name="T7" fmla="*/ 2147483647 h 346"/>
              <a:gd name="T8" fmla="*/ 2147483647 w 221"/>
              <a:gd name="T9" fmla="*/ 2147483647 h 346"/>
              <a:gd name="T10" fmla="*/ 2147483647 w 221"/>
              <a:gd name="T11" fmla="*/ 2147483647 h 346"/>
              <a:gd name="T12" fmla="*/ 2147483647 w 221"/>
              <a:gd name="T13" fmla="*/ 2147483647 h 346"/>
              <a:gd name="T14" fmla="*/ 2147483647 w 221"/>
              <a:gd name="T15" fmla="*/ 2147483647 h 346"/>
              <a:gd name="T16" fmla="*/ 2147483647 w 221"/>
              <a:gd name="T17" fmla="*/ 2147483647 h 346"/>
              <a:gd name="T18" fmla="*/ 2147483647 w 221"/>
              <a:gd name="T19" fmla="*/ 2147483647 h 346"/>
              <a:gd name="T20" fmla="*/ 2147483647 w 221"/>
              <a:gd name="T21" fmla="*/ 2147483647 h 346"/>
              <a:gd name="T22" fmla="*/ 2147483647 w 221"/>
              <a:gd name="T23" fmla="*/ 2147483647 h 346"/>
              <a:gd name="T24" fmla="*/ 2147483647 w 221"/>
              <a:gd name="T25" fmla="*/ 2147483647 h 346"/>
              <a:gd name="T26" fmla="*/ 2147483647 w 221"/>
              <a:gd name="T27" fmla="*/ 2147483647 h 346"/>
              <a:gd name="T28" fmla="*/ 2147483647 w 221"/>
              <a:gd name="T29" fmla="*/ 2147483647 h 346"/>
              <a:gd name="T30" fmla="*/ 2147483647 w 221"/>
              <a:gd name="T31" fmla="*/ 2147483647 h 346"/>
              <a:gd name="T32" fmla="*/ 2147483647 w 221"/>
              <a:gd name="T33" fmla="*/ 2147483647 h 346"/>
              <a:gd name="T34" fmla="*/ 2147483647 w 221"/>
              <a:gd name="T35" fmla="*/ 2147483647 h 346"/>
              <a:gd name="T36" fmla="*/ 2147483647 w 221"/>
              <a:gd name="T37" fmla="*/ 2147483647 h 346"/>
              <a:gd name="T38" fmla="*/ 2147483647 w 221"/>
              <a:gd name="T39" fmla="*/ 2147483647 h 346"/>
              <a:gd name="T40" fmla="*/ 2147483647 w 221"/>
              <a:gd name="T41" fmla="*/ 2147483647 h 346"/>
              <a:gd name="T42" fmla="*/ 2147483647 w 221"/>
              <a:gd name="T43" fmla="*/ 2147483647 h 346"/>
              <a:gd name="T44" fmla="*/ 2147483647 w 221"/>
              <a:gd name="T45" fmla="*/ 2147483647 h 346"/>
              <a:gd name="T46" fmla="*/ 2147483647 w 221"/>
              <a:gd name="T47" fmla="*/ 2147483647 h 346"/>
              <a:gd name="T48" fmla="*/ 2147483647 w 221"/>
              <a:gd name="T49" fmla="*/ 2147483647 h 346"/>
              <a:gd name="T50" fmla="*/ 2147483647 w 221"/>
              <a:gd name="T51" fmla="*/ 2147483647 h 346"/>
              <a:gd name="T52" fmla="*/ 2147483647 w 221"/>
              <a:gd name="T53" fmla="*/ 2147483647 h 346"/>
              <a:gd name="T54" fmla="*/ 2147483647 w 221"/>
              <a:gd name="T55" fmla="*/ 2147483647 h 346"/>
              <a:gd name="T56" fmla="*/ 2147483647 w 221"/>
              <a:gd name="T57" fmla="*/ 2147483647 h 346"/>
              <a:gd name="T58" fmla="*/ 2147483647 w 221"/>
              <a:gd name="T59" fmla="*/ 2147483647 h 346"/>
              <a:gd name="T60" fmla="*/ 2147483647 w 221"/>
              <a:gd name="T61" fmla="*/ 2147483647 h 346"/>
              <a:gd name="T62" fmla="*/ 2147483647 w 221"/>
              <a:gd name="T63" fmla="*/ 2147483647 h 346"/>
              <a:gd name="T64" fmla="*/ 2147483647 w 221"/>
              <a:gd name="T65" fmla="*/ 0 h 346"/>
              <a:gd name="T66" fmla="*/ 2147483647 w 221"/>
              <a:gd name="T67" fmla="*/ 0 h 346"/>
              <a:gd name="T68" fmla="*/ 0 w 221"/>
              <a:gd name="T69" fmla="*/ 2147483647 h 3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1"/>
              <a:gd name="T106" fmla="*/ 0 h 346"/>
              <a:gd name="T107" fmla="*/ 221 w 221"/>
              <a:gd name="T108" fmla="*/ 346 h 3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1" h="346">
                <a:moveTo>
                  <a:pt x="33" y="346"/>
                </a:moveTo>
                <a:lnTo>
                  <a:pt x="33" y="346"/>
                </a:lnTo>
                <a:lnTo>
                  <a:pt x="44" y="337"/>
                </a:lnTo>
                <a:lnTo>
                  <a:pt x="58" y="323"/>
                </a:lnTo>
                <a:lnTo>
                  <a:pt x="72" y="305"/>
                </a:lnTo>
                <a:lnTo>
                  <a:pt x="87" y="284"/>
                </a:lnTo>
                <a:lnTo>
                  <a:pt x="103" y="261"/>
                </a:lnTo>
                <a:lnTo>
                  <a:pt x="118" y="235"/>
                </a:lnTo>
                <a:lnTo>
                  <a:pt x="134" y="208"/>
                </a:lnTo>
                <a:lnTo>
                  <a:pt x="149" y="181"/>
                </a:lnTo>
                <a:lnTo>
                  <a:pt x="163" y="155"/>
                </a:lnTo>
                <a:lnTo>
                  <a:pt x="177" y="129"/>
                </a:lnTo>
                <a:lnTo>
                  <a:pt x="189" y="106"/>
                </a:lnTo>
                <a:lnTo>
                  <a:pt x="199" y="84"/>
                </a:lnTo>
                <a:lnTo>
                  <a:pt x="209" y="67"/>
                </a:lnTo>
                <a:lnTo>
                  <a:pt x="215" y="53"/>
                </a:lnTo>
                <a:lnTo>
                  <a:pt x="219" y="45"/>
                </a:lnTo>
                <a:lnTo>
                  <a:pt x="221" y="42"/>
                </a:lnTo>
                <a:lnTo>
                  <a:pt x="217" y="40"/>
                </a:lnTo>
                <a:lnTo>
                  <a:pt x="209" y="38"/>
                </a:lnTo>
                <a:lnTo>
                  <a:pt x="198" y="35"/>
                </a:lnTo>
                <a:lnTo>
                  <a:pt x="186" y="31"/>
                </a:lnTo>
                <a:lnTo>
                  <a:pt x="170" y="28"/>
                </a:lnTo>
                <a:lnTo>
                  <a:pt x="153" y="24"/>
                </a:lnTo>
                <a:lnTo>
                  <a:pt x="135" y="20"/>
                </a:lnTo>
                <a:lnTo>
                  <a:pt x="117" y="16"/>
                </a:lnTo>
                <a:lnTo>
                  <a:pt x="98" y="12"/>
                </a:lnTo>
                <a:lnTo>
                  <a:pt x="80" y="8"/>
                </a:lnTo>
                <a:lnTo>
                  <a:pt x="62" y="5"/>
                </a:lnTo>
                <a:lnTo>
                  <a:pt x="45" y="3"/>
                </a:lnTo>
                <a:lnTo>
                  <a:pt x="30" y="1"/>
                </a:lnTo>
                <a:lnTo>
                  <a:pt x="17" y="0"/>
                </a:lnTo>
                <a:lnTo>
                  <a:pt x="7" y="0"/>
                </a:lnTo>
                <a:lnTo>
                  <a:pt x="0" y="1"/>
                </a:lnTo>
              </a:path>
            </a:pathLst>
          </a:custGeom>
          <a:noFill/>
          <a:ln w="1588">
            <a:solidFill>
              <a:srgbClr val="996633"/>
            </a:solidFill>
            <a:round/>
            <a:headEnd/>
            <a:tailEnd/>
          </a:ln>
        </p:spPr>
        <p:txBody>
          <a:bodyPr/>
          <a:lstStyle/>
          <a:p>
            <a:endParaRPr lang="zh-CN" altLang="en-US"/>
          </a:p>
        </p:txBody>
      </p:sp>
      <p:sp>
        <p:nvSpPr>
          <p:cNvPr id="40086" name="Freeform 399"/>
          <p:cNvSpPr>
            <a:spLocks/>
          </p:cNvSpPr>
          <p:nvPr/>
        </p:nvSpPr>
        <p:spPr bwMode="auto">
          <a:xfrm>
            <a:off x="8180391" y="1885795"/>
            <a:ext cx="173037" cy="502583"/>
          </a:xfrm>
          <a:custGeom>
            <a:avLst/>
            <a:gdLst>
              <a:gd name="T0" fmla="*/ 2147483647 w 138"/>
              <a:gd name="T1" fmla="*/ 0 h 326"/>
              <a:gd name="T2" fmla="*/ 2147483647 w 138"/>
              <a:gd name="T3" fmla="*/ 0 h 326"/>
              <a:gd name="T4" fmla="*/ 2147483647 w 138"/>
              <a:gd name="T5" fmla="*/ 2147483647 h 326"/>
              <a:gd name="T6" fmla="*/ 2147483647 w 138"/>
              <a:gd name="T7" fmla="*/ 2147483647 h 326"/>
              <a:gd name="T8" fmla="*/ 2147483647 w 138"/>
              <a:gd name="T9" fmla="*/ 2147483647 h 326"/>
              <a:gd name="T10" fmla="*/ 2147483647 w 138"/>
              <a:gd name="T11" fmla="*/ 2147483647 h 326"/>
              <a:gd name="T12" fmla="*/ 2147483647 w 138"/>
              <a:gd name="T13" fmla="*/ 2147483647 h 326"/>
              <a:gd name="T14" fmla="*/ 2147483647 w 138"/>
              <a:gd name="T15" fmla="*/ 2147483647 h 326"/>
              <a:gd name="T16" fmla="*/ 2147483647 w 138"/>
              <a:gd name="T17" fmla="*/ 2147483647 h 326"/>
              <a:gd name="T18" fmla="*/ 2147483647 w 138"/>
              <a:gd name="T19" fmla="*/ 2147483647 h 326"/>
              <a:gd name="T20" fmla="*/ 2147483647 w 138"/>
              <a:gd name="T21" fmla="*/ 2147483647 h 326"/>
              <a:gd name="T22" fmla="*/ 2147483647 w 138"/>
              <a:gd name="T23" fmla="*/ 2147483647 h 326"/>
              <a:gd name="T24" fmla="*/ 2147483647 w 138"/>
              <a:gd name="T25" fmla="*/ 2147483647 h 326"/>
              <a:gd name="T26" fmla="*/ 2147483647 w 138"/>
              <a:gd name="T27" fmla="*/ 2147483647 h 326"/>
              <a:gd name="T28" fmla="*/ 2147483647 w 138"/>
              <a:gd name="T29" fmla="*/ 2147483647 h 326"/>
              <a:gd name="T30" fmla="*/ 2147483647 w 138"/>
              <a:gd name="T31" fmla="*/ 2147483647 h 326"/>
              <a:gd name="T32" fmla="*/ 2147483647 w 138"/>
              <a:gd name="T33" fmla="*/ 2147483647 h 326"/>
              <a:gd name="T34" fmla="*/ 0 w 138"/>
              <a:gd name="T35" fmla="*/ 2147483647 h 3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326"/>
              <a:gd name="T56" fmla="*/ 138 w 138"/>
              <a:gd name="T57" fmla="*/ 326 h 3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326">
                <a:moveTo>
                  <a:pt x="138" y="0"/>
                </a:moveTo>
                <a:lnTo>
                  <a:pt x="138" y="0"/>
                </a:lnTo>
                <a:lnTo>
                  <a:pt x="137" y="4"/>
                </a:lnTo>
                <a:lnTo>
                  <a:pt x="134" y="13"/>
                </a:lnTo>
                <a:lnTo>
                  <a:pt x="130" y="27"/>
                </a:lnTo>
                <a:lnTo>
                  <a:pt x="123" y="46"/>
                </a:lnTo>
                <a:lnTo>
                  <a:pt x="117" y="69"/>
                </a:lnTo>
                <a:lnTo>
                  <a:pt x="108" y="95"/>
                </a:lnTo>
                <a:lnTo>
                  <a:pt x="99" y="122"/>
                </a:lnTo>
                <a:lnTo>
                  <a:pt x="88" y="151"/>
                </a:lnTo>
                <a:lnTo>
                  <a:pt x="78" y="179"/>
                </a:lnTo>
                <a:lnTo>
                  <a:pt x="66" y="208"/>
                </a:lnTo>
                <a:lnTo>
                  <a:pt x="55" y="236"/>
                </a:lnTo>
                <a:lnTo>
                  <a:pt x="43" y="261"/>
                </a:lnTo>
                <a:lnTo>
                  <a:pt x="32" y="284"/>
                </a:lnTo>
                <a:lnTo>
                  <a:pt x="21" y="303"/>
                </a:lnTo>
                <a:lnTo>
                  <a:pt x="11" y="317"/>
                </a:lnTo>
                <a:lnTo>
                  <a:pt x="0" y="326"/>
                </a:lnTo>
              </a:path>
            </a:pathLst>
          </a:custGeom>
          <a:noFill/>
          <a:ln w="1588">
            <a:solidFill>
              <a:srgbClr val="996633"/>
            </a:solidFill>
            <a:round/>
            <a:headEnd/>
            <a:tailEnd/>
          </a:ln>
        </p:spPr>
        <p:txBody>
          <a:bodyPr/>
          <a:lstStyle/>
          <a:p>
            <a:endParaRPr lang="zh-CN" altLang="en-US"/>
          </a:p>
        </p:txBody>
      </p:sp>
      <p:sp>
        <p:nvSpPr>
          <p:cNvPr id="40087" name="Freeform 400"/>
          <p:cNvSpPr>
            <a:spLocks/>
          </p:cNvSpPr>
          <p:nvPr/>
        </p:nvSpPr>
        <p:spPr bwMode="auto">
          <a:xfrm>
            <a:off x="8197852" y="1905837"/>
            <a:ext cx="144463" cy="336083"/>
          </a:xfrm>
          <a:custGeom>
            <a:avLst/>
            <a:gdLst>
              <a:gd name="T0" fmla="*/ 2147483647 w 114"/>
              <a:gd name="T1" fmla="*/ 0 h 218"/>
              <a:gd name="T2" fmla="*/ 2147483647 w 114"/>
              <a:gd name="T3" fmla="*/ 0 h 218"/>
              <a:gd name="T4" fmla="*/ 2147483647 w 114"/>
              <a:gd name="T5" fmla="*/ 2147483647 h 218"/>
              <a:gd name="T6" fmla="*/ 2147483647 w 114"/>
              <a:gd name="T7" fmla="*/ 2147483647 h 218"/>
              <a:gd name="T8" fmla="*/ 2147483647 w 114"/>
              <a:gd name="T9" fmla="*/ 2147483647 h 218"/>
              <a:gd name="T10" fmla="*/ 2147483647 w 114"/>
              <a:gd name="T11" fmla="*/ 2147483647 h 218"/>
              <a:gd name="T12" fmla="*/ 2147483647 w 114"/>
              <a:gd name="T13" fmla="*/ 2147483647 h 218"/>
              <a:gd name="T14" fmla="*/ 2147483647 w 114"/>
              <a:gd name="T15" fmla="*/ 2147483647 h 218"/>
              <a:gd name="T16" fmla="*/ 2147483647 w 114"/>
              <a:gd name="T17" fmla="*/ 2147483647 h 218"/>
              <a:gd name="T18" fmla="*/ 2147483647 w 114"/>
              <a:gd name="T19" fmla="*/ 2147483647 h 218"/>
              <a:gd name="T20" fmla="*/ 2147483647 w 114"/>
              <a:gd name="T21" fmla="*/ 2147483647 h 218"/>
              <a:gd name="T22" fmla="*/ 2147483647 w 114"/>
              <a:gd name="T23" fmla="*/ 2147483647 h 218"/>
              <a:gd name="T24" fmla="*/ 2147483647 w 114"/>
              <a:gd name="T25" fmla="*/ 2147483647 h 218"/>
              <a:gd name="T26" fmla="*/ 2147483647 w 114"/>
              <a:gd name="T27" fmla="*/ 2147483647 h 218"/>
              <a:gd name="T28" fmla="*/ 2147483647 w 114"/>
              <a:gd name="T29" fmla="*/ 2147483647 h 218"/>
              <a:gd name="T30" fmla="*/ 2147483647 w 114"/>
              <a:gd name="T31" fmla="*/ 2147483647 h 218"/>
              <a:gd name="T32" fmla="*/ 2147483647 w 114"/>
              <a:gd name="T33" fmla="*/ 2147483647 h 218"/>
              <a:gd name="T34" fmla="*/ 0 w 114"/>
              <a:gd name="T35" fmla="*/ 2147483647 h 2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218"/>
              <a:gd name="T56" fmla="*/ 114 w 114"/>
              <a:gd name="T57" fmla="*/ 218 h 2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218">
                <a:moveTo>
                  <a:pt x="114" y="0"/>
                </a:moveTo>
                <a:lnTo>
                  <a:pt x="114" y="0"/>
                </a:lnTo>
                <a:lnTo>
                  <a:pt x="112" y="2"/>
                </a:lnTo>
                <a:lnTo>
                  <a:pt x="110" y="7"/>
                </a:lnTo>
                <a:lnTo>
                  <a:pt x="106" y="17"/>
                </a:lnTo>
                <a:lnTo>
                  <a:pt x="100" y="28"/>
                </a:lnTo>
                <a:lnTo>
                  <a:pt x="93" y="43"/>
                </a:lnTo>
                <a:lnTo>
                  <a:pt x="86" y="58"/>
                </a:lnTo>
                <a:lnTo>
                  <a:pt x="77" y="76"/>
                </a:lnTo>
                <a:lnTo>
                  <a:pt x="68" y="94"/>
                </a:lnTo>
                <a:lnTo>
                  <a:pt x="59" y="113"/>
                </a:lnTo>
                <a:lnTo>
                  <a:pt x="50" y="131"/>
                </a:lnTo>
                <a:lnTo>
                  <a:pt x="40" y="150"/>
                </a:lnTo>
                <a:lnTo>
                  <a:pt x="31" y="167"/>
                </a:lnTo>
                <a:lnTo>
                  <a:pt x="22" y="183"/>
                </a:lnTo>
                <a:lnTo>
                  <a:pt x="14" y="197"/>
                </a:lnTo>
                <a:lnTo>
                  <a:pt x="6" y="209"/>
                </a:lnTo>
                <a:lnTo>
                  <a:pt x="0" y="218"/>
                </a:lnTo>
              </a:path>
            </a:pathLst>
          </a:custGeom>
          <a:noFill/>
          <a:ln w="1588">
            <a:solidFill>
              <a:srgbClr val="996633"/>
            </a:solidFill>
            <a:round/>
            <a:headEnd/>
            <a:tailEnd/>
          </a:ln>
        </p:spPr>
        <p:txBody>
          <a:bodyPr/>
          <a:lstStyle/>
          <a:p>
            <a:endParaRPr lang="zh-CN" altLang="en-US"/>
          </a:p>
        </p:txBody>
      </p:sp>
      <p:sp>
        <p:nvSpPr>
          <p:cNvPr id="40088" name="Freeform 401"/>
          <p:cNvSpPr>
            <a:spLocks/>
          </p:cNvSpPr>
          <p:nvPr/>
        </p:nvSpPr>
        <p:spPr bwMode="auto">
          <a:xfrm>
            <a:off x="8134352" y="1928960"/>
            <a:ext cx="195263" cy="497958"/>
          </a:xfrm>
          <a:custGeom>
            <a:avLst/>
            <a:gdLst>
              <a:gd name="T0" fmla="*/ 2147483647 w 156"/>
              <a:gd name="T1" fmla="*/ 0 h 323"/>
              <a:gd name="T2" fmla="*/ 2147483647 w 156"/>
              <a:gd name="T3" fmla="*/ 0 h 323"/>
              <a:gd name="T4" fmla="*/ 2147483647 w 156"/>
              <a:gd name="T5" fmla="*/ 2147483647 h 323"/>
              <a:gd name="T6" fmla="*/ 2147483647 w 156"/>
              <a:gd name="T7" fmla="*/ 2147483647 h 323"/>
              <a:gd name="T8" fmla="*/ 2147483647 w 156"/>
              <a:gd name="T9" fmla="*/ 2147483647 h 323"/>
              <a:gd name="T10" fmla="*/ 2147483647 w 156"/>
              <a:gd name="T11" fmla="*/ 2147483647 h 323"/>
              <a:gd name="T12" fmla="*/ 2147483647 w 156"/>
              <a:gd name="T13" fmla="*/ 2147483647 h 323"/>
              <a:gd name="T14" fmla="*/ 2147483647 w 156"/>
              <a:gd name="T15" fmla="*/ 2147483647 h 323"/>
              <a:gd name="T16" fmla="*/ 2147483647 w 156"/>
              <a:gd name="T17" fmla="*/ 2147483647 h 323"/>
              <a:gd name="T18" fmla="*/ 2147483647 w 156"/>
              <a:gd name="T19" fmla="*/ 2147483647 h 323"/>
              <a:gd name="T20" fmla="*/ 2147483647 w 156"/>
              <a:gd name="T21" fmla="*/ 2147483647 h 323"/>
              <a:gd name="T22" fmla="*/ 2147483647 w 156"/>
              <a:gd name="T23" fmla="*/ 2147483647 h 323"/>
              <a:gd name="T24" fmla="*/ 2147483647 w 156"/>
              <a:gd name="T25" fmla="*/ 2147483647 h 323"/>
              <a:gd name="T26" fmla="*/ 2147483647 w 156"/>
              <a:gd name="T27" fmla="*/ 2147483647 h 323"/>
              <a:gd name="T28" fmla="*/ 2147483647 w 156"/>
              <a:gd name="T29" fmla="*/ 2147483647 h 323"/>
              <a:gd name="T30" fmla="*/ 2147483647 w 156"/>
              <a:gd name="T31" fmla="*/ 2147483647 h 323"/>
              <a:gd name="T32" fmla="*/ 2147483647 w 156"/>
              <a:gd name="T33" fmla="*/ 2147483647 h 323"/>
              <a:gd name="T34" fmla="*/ 0 w 156"/>
              <a:gd name="T35" fmla="*/ 2147483647 h 3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323"/>
              <a:gd name="T56" fmla="*/ 156 w 156"/>
              <a:gd name="T57" fmla="*/ 323 h 3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323">
                <a:moveTo>
                  <a:pt x="156" y="0"/>
                </a:moveTo>
                <a:lnTo>
                  <a:pt x="156" y="0"/>
                </a:lnTo>
                <a:lnTo>
                  <a:pt x="155" y="3"/>
                </a:lnTo>
                <a:lnTo>
                  <a:pt x="151" y="13"/>
                </a:lnTo>
                <a:lnTo>
                  <a:pt x="145" y="27"/>
                </a:lnTo>
                <a:lnTo>
                  <a:pt x="138" y="45"/>
                </a:lnTo>
                <a:lnTo>
                  <a:pt x="129" y="68"/>
                </a:lnTo>
                <a:lnTo>
                  <a:pt x="118" y="93"/>
                </a:lnTo>
                <a:lnTo>
                  <a:pt x="107" y="120"/>
                </a:lnTo>
                <a:lnTo>
                  <a:pt x="94" y="148"/>
                </a:lnTo>
                <a:lnTo>
                  <a:pt x="82" y="177"/>
                </a:lnTo>
                <a:lnTo>
                  <a:pt x="68" y="206"/>
                </a:lnTo>
                <a:lnTo>
                  <a:pt x="55" y="233"/>
                </a:lnTo>
                <a:lnTo>
                  <a:pt x="42" y="258"/>
                </a:lnTo>
                <a:lnTo>
                  <a:pt x="30" y="280"/>
                </a:lnTo>
                <a:lnTo>
                  <a:pt x="19" y="299"/>
                </a:lnTo>
                <a:lnTo>
                  <a:pt x="8" y="314"/>
                </a:lnTo>
                <a:lnTo>
                  <a:pt x="0" y="323"/>
                </a:lnTo>
              </a:path>
            </a:pathLst>
          </a:custGeom>
          <a:noFill/>
          <a:ln w="1588">
            <a:solidFill>
              <a:srgbClr val="996633"/>
            </a:solidFill>
            <a:round/>
            <a:headEnd/>
            <a:tailEnd/>
          </a:ln>
        </p:spPr>
        <p:txBody>
          <a:bodyPr/>
          <a:lstStyle/>
          <a:p>
            <a:endParaRPr lang="zh-CN" altLang="en-US"/>
          </a:p>
        </p:txBody>
      </p:sp>
      <p:sp>
        <p:nvSpPr>
          <p:cNvPr id="40089" name="Freeform 402"/>
          <p:cNvSpPr>
            <a:spLocks/>
          </p:cNvSpPr>
          <p:nvPr/>
        </p:nvSpPr>
        <p:spPr bwMode="auto">
          <a:xfrm>
            <a:off x="3967163" y="3404334"/>
            <a:ext cx="1243012" cy="1305791"/>
          </a:xfrm>
          <a:custGeom>
            <a:avLst/>
            <a:gdLst>
              <a:gd name="T0" fmla="*/ 2147483647 w 991"/>
              <a:gd name="T1" fmla="*/ 2147483647 h 847"/>
              <a:gd name="T2" fmla="*/ 2147483647 w 991"/>
              <a:gd name="T3" fmla="*/ 2147483647 h 847"/>
              <a:gd name="T4" fmla="*/ 2147483647 w 991"/>
              <a:gd name="T5" fmla="*/ 2147483647 h 847"/>
              <a:gd name="T6" fmla="*/ 2147483647 w 991"/>
              <a:gd name="T7" fmla="*/ 2147483647 h 847"/>
              <a:gd name="T8" fmla="*/ 2147483647 w 991"/>
              <a:gd name="T9" fmla="*/ 2147483647 h 847"/>
              <a:gd name="T10" fmla="*/ 2147483647 w 991"/>
              <a:gd name="T11" fmla="*/ 2147483647 h 847"/>
              <a:gd name="T12" fmla="*/ 2147483647 w 991"/>
              <a:gd name="T13" fmla="*/ 2147483647 h 847"/>
              <a:gd name="T14" fmla="*/ 2147483647 w 991"/>
              <a:gd name="T15" fmla="*/ 2147483647 h 847"/>
              <a:gd name="T16" fmla="*/ 2147483647 w 991"/>
              <a:gd name="T17" fmla="*/ 2147483647 h 847"/>
              <a:gd name="T18" fmla="*/ 2147483647 w 991"/>
              <a:gd name="T19" fmla="*/ 2147483647 h 847"/>
              <a:gd name="T20" fmla="*/ 2147483647 w 991"/>
              <a:gd name="T21" fmla="*/ 2147483647 h 847"/>
              <a:gd name="T22" fmla="*/ 2147483647 w 991"/>
              <a:gd name="T23" fmla="*/ 2147483647 h 847"/>
              <a:gd name="T24" fmla="*/ 2147483647 w 991"/>
              <a:gd name="T25" fmla="*/ 2147483647 h 847"/>
              <a:gd name="T26" fmla="*/ 2147483647 w 991"/>
              <a:gd name="T27" fmla="*/ 2147483647 h 847"/>
              <a:gd name="T28" fmla="*/ 2147483647 w 991"/>
              <a:gd name="T29" fmla="*/ 2147483647 h 847"/>
              <a:gd name="T30" fmla="*/ 2147483647 w 991"/>
              <a:gd name="T31" fmla="*/ 2147483647 h 847"/>
              <a:gd name="T32" fmla="*/ 2147483647 w 991"/>
              <a:gd name="T33" fmla="*/ 2147483647 h 847"/>
              <a:gd name="T34" fmla="*/ 2147483647 w 991"/>
              <a:gd name="T35" fmla="*/ 2147483647 h 847"/>
              <a:gd name="T36" fmla="*/ 2147483647 w 991"/>
              <a:gd name="T37" fmla="*/ 2147483647 h 847"/>
              <a:gd name="T38" fmla="*/ 2147483647 w 991"/>
              <a:gd name="T39" fmla="*/ 2147483647 h 847"/>
              <a:gd name="T40" fmla="*/ 2147483647 w 991"/>
              <a:gd name="T41" fmla="*/ 2147483647 h 847"/>
              <a:gd name="T42" fmla="*/ 2147483647 w 991"/>
              <a:gd name="T43" fmla="*/ 2147483647 h 847"/>
              <a:gd name="T44" fmla="*/ 2147483647 w 991"/>
              <a:gd name="T45" fmla="*/ 2147483647 h 847"/>
              <a:gd name="T46" fmla="*/ 2147483647 w 991"/>
              <a:gd name="T47" fmla="*/ 2147483647 h 847"/>
              <a:gd name="T48" fmla="*/ 2147483647 w 991"/>
              <a:gd name="T49" fmla="*/ 2147483647 h 847"/>
              <a:gd name="T50" fmla="*/ 2147483647 w 991"/>
              <a:gd name="T51" fmla="*/ 2147483647 h 847"/>
              <a:gd name="T52" fmla="*/ 2147483647 w 991"/>
              <a:gd name="T53" fmla="*/ 2147483647 h 847"/>
              <a:gd name="T54" fmla="*/ 2147483647 w 991"/>
              <a:gd name="T55" fmla="*/ 2147483647 h 847"/>
              <a:gd name="T56" fmla="*/ 2147483647 w 991"/>
              <a:gd name="T57" fmla="*/ 2147483647 h 847"/>
              <a:gd name="T58" fmla="*/ 2147483647 w 991"/>
              <a:gd name="T59" fmla="*/ 2147483647 h 847"/>
              <a:gd name="T60" fmla="*/ 2147483647 w 991"/>
              <a:gd name="T61" fmla="*/ 2147483647 h 847"/>
              <a:gd name="T62" fmla="*/ 2147483647 w 991"/>
              <a:gd name="T63" fmla="*/ 2147483647 h 847"/>
              <a:gd name="T64" fmla="*/ 2147483647 w 991"/>
              <a:gd name="T65" fmla="*/ 2147483647 h 847"/>
              <a:gd name="T66" fmla="*/ 2147483647 w 991"/>
              <a:gd name="T67" fmla="*/ 2147483647 h 847"/>
              <a:gd name="T68" fmla="*/ 2147483647 w 991"/>
              <a:gd name="T69" fmla="*/ 2147483647 h 847"/>
              <a:gd name="T70" fmla="*/ 2147483647 w 991"/>
              <a:gd name="T71" fmla="*/ 2147483647 h 847"/>
              <a:gd name="T72" fmla="*/ 2147483647 w 991"/>
              <a:gd name="T73" fmla="*/ 2147483647 h 847"/>
              <a:gd name="T74" fmla="*/ 0 w 991"/>
              <a:gd name="T75" fmla="*/ 2147483647 h 847"/>
              <a:gd name="T76" fmla="*/ 2147483647 w 991"/>
              <a:gd name="T77" fmla="*/ 2147483647 h 847"/>
              <a:gd name="T78" fmla="*/ 2147483647 w 991"/>
              <a:gd name="T79" fmla="*/ 2147483647 h 847"/>
              <a:gd name="T80" fmla="*/ 2147483647 w 991"/>
              <a:gd name="T81" fmla="*/ 2147483647 h 847"/>
              <a:gd name="T82" fmla="*/ 2147483647 w 991"/>
              <a:gd name="T83" fmla="*/ 2147483647 h 847"/>
              <a:gd name="T84" fmla="*/ 2147483647 w 991"/>
              <a:gd name="T85" fmla="*/ 2147483647 h 847"/>
              <a:gd name="T86" fmla="*/ 2147483647 w 991"/>
              <a:gd name="T87" fmla="*/ 2147483647 h 847"/>
              <a:gd name="T88" fmla="*/ 2147483647 w 991"/>
              <a:gd name="T89" fmla="*/ 2147483647 h 847"/>
              <a:gd name="T90" fmla="*/ 2147483647 w 991"/>
              <a:gd name="T91" fmla="*/ 2147483647 h 847"/>
              <a:gd name="T92" fmla="*/ 2147483647 w 991"/>
              <a:gd name="T93" fmla="*/ 2147483647 h 847"/>
              <a:gd name="T94" fmla="*/ 2147483647 w 991"/>
              <a:gd name="T95" fmla="*/ 2147483647 h 847"/>
              <a:gd name="T96" fmla="*/ 2147483647 w 991"/>
              <a:gd name="T97" fmla="*/ 2147483647 h 847"/>
              <a:gd name="T98" fmla="*/ 2147483647 w 991"/>
              <a:gd name="T99" fmla="*/ 2147483647 h 847"/>
              <a:gd name="T100" fmla="*/ 2147483647 w 991"/>
              <a:gd name="T101" fmla="*/ 2147483647 h 847"/>
              <a:gd name="T102" fmla="*/ 2147483647 w 991"/>
              <a:gd name="T103" fmla="*/ 2147483647 h 847"/>
              <a:gd name="T104" fmla="*/ 2147483647 w 991"/>
              <a:gd name="T105" fmla="*/ 2147483647 h 8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91"/>
              <a:gd name="T160" fmla="*/ 0 h 847"/>
              <a:gd name="T161" fmla="*/ 991 w 991"/>
              <a:gd name="T162" fmla="*/ 847 h 8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91" h="847">
                <a:moveTo>
                  <a:pt x="610" y="0"/>
                </a:moveTo>
                <a:lnTo>
                  <a:pt x="610" y="0"/>
                </a:lnTo>
                <a:lnTo>
                  <a:pt x="611" y="2"/>
                </a:lnTo>
                <a:lnTo>
                  <a:pt x="614" y="5"/>
                </a:lnTo>
                <a:lnTo>
                  <a:pt x="617" y="9"/>
                </a:lnTo>
                <a:lnTo>
                  <a:pt x="619" y="15"/>
                </a:lnTo>
                <a:lnTo>
                  <a:pt x="623" y="20"/>
                </a:lnTo>
                <a:lnTo>
                  <a:pt x="628" y="27"/>
                </a:lnTo>
                <a:lnTo>
                  <a:pt x="633" y="34"/>
                </a:lnTo>
                <a:lnTo>
                  <a:pt x="638" y="41"/>
                </a:lnTo>
                <a:lnTo>
                  <a:pt x="644" y="49"/>
                </a:lnTo>
                <a:lnTo>
                  <a:pt x="650" y="57"/>
                </a:lnTo>
                <a:lnTo>
                  <a:pt x="656" y="65"/>
                </a:lnTo>
                <a:lnTo>
                  <a:pt x="663" y="73"/>
                </a:lnTo>
                <a:lnTo>
                  <a:pt x="669" y="81"/>
                </a:lnTo>
                <a:lnTo>
                  <a:pt x="675" y="89"/>
                </a:lnTo>
                <a:lnTo>
                  <a:pt x="681" y="96"/>
                </a:lnTo>
                <a:lnTo>
                  <a:pt x="689" y="104"/>
                </a:lnTo>
                <a:lnTo>
                  <a:pt x="698" y="115"/>
                </a:lnTo>
                <a:lnTo>
                  <a:pt x="710" y="126"/>
                </a:lnTo>
                <a:lnTo>
                  <a:pt x="724" y="140"/>
                </a:lnTo>
                <a:lnTo>
                  <a:pt x="739" y="153"/>
                </a:lnTo>
                <a:lnTo>
                  <a:pt x="756" y="169"/>
                </a:lnTo>
                <a:lnTo>
                  <a:pt x="773" y="184"/>
                </a:lnTo>
                <a:lnTo>
                  <a:pt x="791" y="201"/>
                </a:lnTo>
                <a:lnTo>
                  <a:pt x="809" y="217"/>
                </a:lnTo>
                <a:lnTo>
                  <a:pt x="827" y="233"/>
                </a:lnTo>
                <a:lnTo>
                  <a:pt x="844" y="250"/>
                </a:lnTo>
                <a:lnTo>
                  <a:pt x="861" y="265"/>
                </a:lnTo>
                <a:lnTo>
                  <a:pt x="876" y="279"/>
                </a:lnTo>
                <a:lnTo>
                  <a:pt x="890" y="293"/>
                </a:lnTo>
                <a:lnTo>
                  <a:pt x="901" y="305"/>
                </a:lnTo>
                <a:lnTo>
                  <a:pt x="911" y="316"/>
                </a:lnTo>
                <a:lnTo>
                  <a:pt x="922" y="330"/>
                </a:lnTo>
                <a:lnTo>
                  <a:pt x="933" y="345"/>
                </a:lnTo>
                <a:lnTo>
                  <a:pt x="943" y="359"/>
                </a:lnTo>
                <a:lnTo>
                  <a:pt x="952" y="373"/>
                </a:lnTo>
                <a:lnTo>
                  <a:pt x="959" y="387"/>
                </a:lnTo>
                <a:lnTo>
                  <a:pt x="966" y="401"/>
                </a:lnTo>
                <a:lnTo>
                  <a:pt x="972" y="414"/>
                </a:lnTo>
                <a:lnTo>
                  <a:pt x="977" y="427"/>
                </a:lnTo>
                <a:lnTo>
                  <a:pt x="981" y="441"/>
                </a:lnTo>
                <a:lnTo>
                  <a:pt x="985" y="454"/>
                </a:lnTo>
                <a:lnTo>
                  <a:pt x="987" y="467"/>
                </a:lnTo>
                <a:lnTo>
                  <a:pt x="989" y="479"/>
                </a:lnTo>
                <a:lnTo>
                  <a:pt x="990" y="492"/>
                </a:lnTo>
                <a:lnTo>
                  <a:pt x="991" y="505"/>
                </a:lnTo>
                <a:lnTo>
                  <a:pt x="990" y="517"/>
                </a:lnTo>
                <a:lnTo>
                  <a:pt x="990" y="529"/>
                </a:lnTo>
                <a:lnTo>
                  <a:pt x="988" y="541"/>
                </a:lnTo>
                <a:lnTo>
                  <a:pt x="986" y="552"/>
                </a:lnTo>
                <a:lnTo>
                  <a:pt x="983" y="565"/>
                </a:lnTo>
                <a:lnTo>
                  <a:pt x="981" y="576"/>
                </a:lnTo>
                <a:lnTo>
                  <a:pt x="977" y="587"/>
                </a:lnTo>
                <a:lnTo>
                  <a:pt x="973" y="599"/>
                </a:lnTo>
                <a:lnTo>
                  <a:pt x="968" y="609"/>
                </a:lnTo>
                <a:lnTo>
                  <a:pt x="964" y="620"/>
                </a:lnTo>
                <a:lnTo>
                  <a:pt x="959" y="631"/>
                </a:lnTo>
                <a:lnTo>
                  <a:pt x="953" y="642"/>
                </a:lnTo>
                <a:lnTo>
                  <a:pt x="948" y="652"/>
                </a:lnTo>
                <a:lnTo>
                  <a:pt x="941" y="662"/>
                </a:lnTo>
                <a:lnTo>
                  <a:pt x="935" y="673"/>
                </a:lnTo>
                <a:lnTo>
                  <a:pt x="929" y="683"/>
                </a:lnTo>
                <a:lnTo>
                  <a:pt x="922" y="693"/>
                </a:lnTo>
                <a:lnTo>
                  <a:pt x="915" y="703"/>
                </a:lnTo>
                <a:lnTo>
                  <a:pt x="903" y="718"/>
                </a:lnTo>
                <a:lnTo>
                  <a:pt x="890" y="733"/>
                </a:lnTo>
                <a:lnTo>
                  <a:pt x="878" y="748"/>
                </a:lnTo>
                <a:lnTo>
                  <a:pt x="866" y="762"/>
                </a:lnTo>
                <a:lnTo>
                  <a:pt x="854" y="776"/>
                </a:lnTo>
                <a:lnTo>
                  <a:pt x="842" y="789"/>
                </a:lnTo>
                <a:lnTo>
                  <a:pt x="831" y="801"/>
                </a:lnTo>
                <a:lnTo>
                  <a:pt x="819" y="812"/>
                </a:lnTo>
                <a:lnTo>
                  <a:pt x="807" y="822"/>
                </a:lnTo>
                <a:lnTo>
                  <a:pt x="796" y="831"/>
                </a:lnTo>
                <a:lnTo>
                  <a:pt x="784" y="838"/>
                </a:lnTo>
                <a:lnTo>
                  <a:pt x="771" y="843"/>
                </a:lnTo>
                <a:lnTo>
                  <a:pt x="758" y="846"/>
                </a:lnTo>
                <a:lnTo>
                  <a:pt x="744" y="847"/>
                </a:lnTo>
                <a:lnTo>
                  <a:pt x="730" y="846"/>
                </a:lnTo>
                <a:lnTo>
                  <a:pt x="716" y="843"/>
                </a:lnTo>
                <a:lnTo>
                  <a:pt x="668" y="840"/>
                </a:lnTo>
                <a:lnTo>
                  <a:pt x="623" y="836"/>
                </a:lnTo>
                <a:lnTo>
                  <a:pt x="581" y="832"/>
                </a:lnTo>
                <a:lnTo>
                  <a:pt x="539" y="827"/>
                </a:lnTo>
                <a:lnTo>
                  <a:pt x="500" y="821"/>
                </a:lnTo>
                <a:lnTo>
                  <a:pt x="463" y="815"/>
                </a:lnTo>
                <a:lnTo>
                  <a:pt x="428" y="808"/>
                </a:lnTo>
                <a:lnTo>
                  <a:pt x="394" y="801"/>
                </a:lnTo>
                <a:lnTo>
                  <a:pt x="361" y="792"/>
                </a:lnTo>
                <a:lnTo>
                  <a:pt x="331" y="783"/>
                </a:lnTo>
                <a:lnTo>
                  <a:pt x="303" y="774"/>
                </a:lnTo>
                <a:lnTo>
                  <a:pt x="275" y="763"/>
                </a:lnTo>
                <a:lnTo>
                  <a:pt x="250" y="752"/>
                </a:lnTo>
                <a:lnTo>
                  <a:pt x="226" y="741"/>
                </a:lnTo>
                <a:lnTo>
                  <a:pt x="203" y="729"/>
                </a:lnTo>
                <a:lnTo>
                  <a:pt x="182" y="715"/>
                </a:lnTo>
                <a:lnTo>
                  <a:pt x="162" y="702"/>
                </a:lnTo>
                <a:lnTo>
                  <a:pt x="143" y="688"/>
                </a:lnTo>
                <a:lnTo>
                  <a:pt x="126" y="673"/>
                </a:lnTo>
                <a:lnTo>
                  <a:pt x="110" y="657"/>
                </a:lnTo>
                <a:lnTo>
                  <a:pt x="96" y="641"/>
                </a:lnTo>
                <a:lnTo>
                  <a:pt x="82" y="623"/>
                </a:lnTo>
                <a:lnTo>
                  <a:pt x="70" y="605"/>
                </a:lnTo>
                <a:lnTo>
                  <a:pt x="58" y="587"/>
                </a:lnTo>
                <a:lnTo>
                  <a:pt x="48" y="567"/>
                </a:lnTo>
                <a:lnTo>
                  <a:pt x="39" y="548"/>
                </a:lnTo>
                <a:lnTo>
                  <a:pt x="31" y="527"/>
                </a:lnTo>
                <a:lnTo>
                  <a:pt x="24" y="506"/>
                </a:lnTo>
                <a:lnTo>
                  <a:pt x="18" y="483"/>
                </a:lnTo>
                <a:lnTo>
                  <a:pt x="12" y="460"/>
                </a:lnTo>
                <a:lnTo>
                  <a:pt x="7" y="437"/>
                </a:lnTo>
                <a:lnTo>
                  <a:pt x="3" y="413"/>
                </a:lnTo>
                <a:lnTo>
                  <a:pt x="0" y="388"/>
                </a:lnTo>
                <a:lnTo>
                  <a:pt x="0" y="366"/>
                </a:lnTo>
                <a:lnTo>
                  <a:pt x="1" y="344"/>
                </a:lnTo>
                <a:lnTo>
                  <a:pt x="4" y="324"/>
                </a:lnTo>
                <a:lnTo>
                  <a:pt x="9" y="304"/>
                </a:lnTo>
                <a:lnTo>
                  <a:pt x="15" y="286"/>
                </a:lnTo>
                <a:lnTo>
                  <a:pt x="23" y="269"/>
                </a:lnTo>
                <a:lnTo>
                  <a:pt x="31" y="254"/>
                </a:lnTo>
                <a:lnTo>
                  <a:pt x="42" y="239"/>
                </a:lnTo>
                <a:lnTo>
                  <a:pt x="53" y="225"/>
                </a:lnTo>
                <a:lnTo>
                  <a:pt x="65" y="212"/>
                </a:lnTo>
                <a:lnTo>
                  <a:pt x="79" y="200"/>
                </a:lnTo>
                <a:lnTo>
                  <a:pt x="93" y="188"/>
                </a:lnTo>
                <a:lnTo>
                  <a:pt x="107" y="179"/>
                </a:lnTo>
                <a:lnTo>
                  <a:pt x="123" y="169"/>
                </a:lnTo>
                <a:lnTo>
                  <a:pt x="139" y="160"/>
                </a:lnTo>
                <a:lnTo>
                  <a:pt x="155" y="153"/>
                </a:lnTo>
                <a:lnTo>
                  <a:pt x="172" y="146"/>
                </a:lnTo>
                <a:lnTo>
                  <a:pt x="189" y="139"/>
                </a:lnTo>
                <a:lnTo>
                  <a:pt x="206" y="134"/>
                </a:lnTo>
                <a:lnTo>
                  <a:pt x="223" y="129"/>
                </a:lnTo>
                <a:lnTo>
                  <a:pt x="240" y="124"/>
                </a:lnTo>
                <a:lnTo>
                  <a:pt x="257" y="120"/>
                </a:lnTo>
                <a:lnTo>
                  <a:pt x="273" y="116"/>
                </a:lnTo>
                <a:lnTo>
                  <a:pt x="289" y="114"/>
                </a:lnTo>
                <a:lnTo>
                  <a:pt x="304" y="111"/>
                </a:lnTo>
                <a:lnTo>
                  <a:pt x="319" y="110"/>
                </a:lnTo>
                <a:lnTo>
                  <a:pt x="333" y="108"/>
                </a:lnTo>
                <a:lnTo>
                  <a:pt x="346" y="107"/>
                </a:lnTo>
                <a:lnTo>
                  <a:pt x="359" y="106"/>
                </a:lnTo>
                <a:lnTo>
                  <a:pt x="369" y="105"/>
                </a:lnTo>
                <a:lnTo>
                  <a:pt x="380" y="105"/>
                </a:lnTo>
                <a:lnTo>
                  <a:pt x="399" y="104"/>
                </a:lnTo>
                <a:lnTo>
                  <a:pt x="417" y="103"/>
                </a:lnTo>
                <a:lnTo>
                  <a:pt x="435" y="100"/>
                </a:lnTo>
                <a:lnTo>
                  <a:pt x="452" y="97"/>
                </a:lnTo>
                <a:lnTo>
                  <a:pt x="468" y="93"/>
                </a:lnTo>
                <a:lnTo>
                  <a:pt x="484" y="89"/>
                </a:lnTo>
                <a:lnTo>
                  <a:pt x="500" y="84"/>
                </a:lnTo>
                <a:lnTo>
                  <a:pt x="514" y="77"/>
                </a:lnTo>
                <a:lnTo>
                  <a:pt x="528" y="70"/>
                </a:lnTo>
                <a:lnTo>
                  <a:pt x="542" y="63"/>
                </a:lnTo>
                <a:lnTo>
                  <a:pt x="555" y="54"/>
                </a:lnTo>
                <a:lnTo>
                  <a:pt x="567" y="45"/>
                </a:lnTo>
                <a:lnTo>
                  <a:pt x="579" y="35"/>
                </a:lnTo>
                <a:lnTo>
                  <a:pt x="590" y="24"/>
                </a:lnTo>
                <a:lnTo>
                  <a:pt x="600" y="12"/>
                </a:lnTo>
                <a:lnTo>
                  <a:pt x="610" y="0"/>
                </a:lnTo>
                <a:close/>
              </a:path>
            </a:pathLst>
          </a:custGeom>
          <a:solidFill>
            <a:srgbClr val="333300"/>
          </a:solidFill>
          <a:ln w="9525">
            <a:noFill/>
            <a:round/>
            <a:headEnd/>
            <a:tailEnd/>
          </a:ln>
        </p:spPr>
        <p:txBody>
          <a:bodyPr/>
          <a:lstStyle/>
          <a:p>
            <a:endParaRPr lang="zh-CN" altLang="en-US"/>
          </a:p>
        </p:txBody>
      </p:sp>
      <p:sp>
        <p:nvSpPr>
          <p:cNvPr id="40090" name="Freeform 403"/>
          <p:cNvSpPr>
            <a:spLocks/>
          </p:cNvSpPr>
          <p:nvPr/>
        </p:nvSpPr>
        <p:spPr bwMode="auto">
          <a:xfrm>
            <a:off x="7978775" y="3444418"/>
            <a:ext cx="1244600" cy="1234875"/>
          </a:xfrm>
          <a:custGeom>
            <a:avLst/>
            <a:gdLst>
              <a:gd name="T0" fmla="*/ 2147483647 w 992"/>
              <a:gd name="T1" fmla="*/ 2147483647 h 801"/>
              <a:gd name="T2" fmla="*/ 2147483647 w 992"/>
              <a:gd name="T3" fmla="*/ 2147483647 h 801"/>
              <a:gd name="T4" fmla="*/ 2147483647 w 992"/>
              <a:gd name="T5" fmla="*/ 2147483647 h 801"/>
              <a:gd name="T6" fmla="*/ 2147483647 w 992"/>
              <a:gd name="T7" fmla="*/ 2147483647 h 801"/>
              <a:gd name="T8" fmla="*/ 2147483647 w 992"/>
              <a:gd name="T9" fmla="*/ 2147483647 h 801"/>
              <a:gd name="T10" fmla="*/ 2147483647 w 992"/>
              <a:gd name="T11" fmla="*/ 2147483647 h 801"/>
              <a:gd name="T12" fmla="*/ 2147483647 w 992"/>
              <a:gd name="T13" fmla="*/ 2147483647 h 801"/>
              <a:gd name="T14" fmla="*/ 2147483647 w 992"/>
              <a:gd name="T15" fmla="*/ 2147483647 h 801"/>
              <a:gd name="T16" fmla="*/ 2147483647 w 992"/>
              <a:gd name="T17" fmla="*/ 2147483647 h 801"/>
              <a:gd name="T18" fmla="*/ 2147483647 w 992"/>
              <a:gd name="T19" fmla="*/ 2147483647 h 801"/>
              <a:gd name="T20" fmla="*/ 2147483647 w 992"/>
              <a:gd name="T21" fmla="*/ 2147483647 h 801"/>
              <a:gd name="T22" fmla="*/ 2147483647 w 992"/>
              <a:gd name="T23" fmla="*/ 2147483647 h 801"/>
              <a:gd name="T24" fmla="*/ 2147483647 w 992"/>
              <a:gd name="T25" fmla="*/ 2147483647 h 801"/>
              <a:gd name="T26" fmla="*/ 2147483647 w 992"/>
              <a:gd name="T27" fmla="*/ 2147483647 h 801"/>
              <a:gd name="T28" fmla="*/ 2147483647 w 992"/>
              <a:gd name="T29" fmla="*/ 2147483647 h 801"/>
              <a:gd name="T30" fmla="*/ 2147483647 w 992"/>
              <a:gd name="T31" fmla="*/ 2147483647 h 801"/>
              <a:gd name="T32" fmla="*/ 2147483647 w 992"/>
              <a:gd name="T33" fmla="*/ 2147483647 h 801"/>
              <a:gd name="T34" fmla="*/ 2147483647 w 992"/>
              <a:gd name="T35" fmla="*/ 2147483647 h 801"/>
              <a:gd name="T36" fmla="*/ 2147483647 w 992"/>
              <a:gd name="T37" fmla="*/ 2147483647 h 801"/>
              <a:gd name="T38" fmla="*/ 2147483647 w 992"/>
              <a:gd name="T39" fmla="*/ 2147483647 h 801"/>
              <a:gd name="T40" fmla="*/ 2147483647 w 992"/>
              <a:gd name="T41" fmla="*/ 2147483647 h 801"/>
              <a:gd name="T42" fmla="*/ 2147483647 w 992"/>
              <a:gd name="T43" fmla="*/ 2147483647 h 801"/>
              <a:gd name="T44" fmla="*/ 2147483647 w 992"/>
              <a:gd name="T45" fmla="*/ 2147483647 h 801"/>
              <a:gd name="T46" fmla="*/ 2147483647 w 992"/>
              <a:gd name="T47" fmla="*/ 2147483647 h 801"/>
              <a:gd name="T48" fmla="*/ 2147483647 w 992"/>
              <a:gd name="T49" fmla="*/ 2147483647 h 801"/>
              <a:gd name="T50" fmla="*/ 2147483647 w 992"/>
              <a:gd name="T51" fmla="*/ 2147483647 h 801"/>
              <a:gd name="T52" fmla="*/ 2147483647 w 992"/>
              <a:gd name="T53" fmla="*/ 2147483647 h 801"/>
              <a:gd name="T54" fmla="*/ 2147483647 w 992"/>
              <a:gd name="T55" fmla="*/ 2147483647 h 801"/>
              <a:gd name="T56" fmla="*/ 2147483647 w 992"/>
              <a:gd name="T57" fmla="*/ 2147483647 h 801"/>
              <a:gd name="T58" fmla="*/ 2147483647 w 992"/>
              <a:gd name="T59" fmla="*/ 2147483647 h 801"/>
              <a:gd name="T60" fmla="*/ 2147483647 w 992"/>
              <a:gd name="T61" fmla="*/ 2147483647 h 801"/>
              <a:gd name="T62" fmla="*/ 2147483647 w 992"/>
              <a:gd name="T63" fmla="*/ 2147483647 h 801"/>
              <a:gd name="T64" fmla="*/ 2147483647 w 992"/>
              <a:gd name="T65" fmla="*/ 2147483647 h 801"/>
              <a:gd name="T66" fmla="*/ 2147483647 w 992"/>
              <a:gd name="T67" fmla="*/ 2147483647 h 801"/>
              <a:gd name="T68" fmla="*/ 2147483647 w 992"/>
              <a:gd name="T69" fmla="*/ 2147483647 h 801"/>
              <a:gd name="T70" fmla="*/ 2147483647 w 992"/>
              <a:gd name="T71" fmla="*/ 2147483647 h 801"/>
              <a:gd name="T72" fmla="*/ 2147483647 w 992"/>
              <a:gd name="T73" fmla="*/ 2147483647 h 801"/>
              <a:gd name="T74" fmla="*/ 2147483647 w 992"/>
              <a:gd name="T75" fmla="*/ 2147483647 h 801"/>
              <a:gd name="T76" fmla="*/ 2147483647 w 992"/>
              <a:gd name="T77" fmla="*/ 2147483647 h 801"/>
              <a:gd name="T78" fmla="*/ 2147483647 w 992"/>
              <a:gd name="T79" fmla="*/ 2147483647 h 801"/>
              <a:gd name="T80" fmla="*/ 2147483647 w 992"/>
              <a:gd name="T81" fmla="*/ 2147483647 h 801"/>
              <a:gd name="T82" fmla="*/ 2147483647 w 992"/>
              <a:gd name="T83" fmla="*/ 2147483647 h 801"/>
              <a:gd name="T84" fmla="*/ 2147483647 w 992"/>
              <a:gd name="T85" fmla="*/ 2147483647 h 801"/>
              <a:gd name="T86" fmla="*/ 2147483647 w 992"/>
              <a:gd name="T87" fmla="*/ 2147483647 h 801"/>
              <a:gd name="T88" fmla="*/ 2147483647 w 992"/>
              <a:gd name="T89" fmla="*/ 2147483647 h 801"/>
              <a:gd name="T90" fmla="*/ 2147483647 w 992"/>
              <a:gd name="T91" fmla="*/ 2147483647 h 801"/>
              <a:gd name="T92" fmla="*/ 2147483647 w 992"/>
              <a:gd name="T93" fmla="*/ 2147483647 h 801"/>
              <a:gd name="T94" fmla="*/ 2147483647 w 992"/>
              <a:gd name="T95" fmla="*/ 2147483647 h 801"/>
              <a:gd name="T96" fmla="*/ 2147483647 w 992"/>
              <a:gd name="T97" fmla="*/ 2147483647 h 801"/>
              <a:gd name="T98" fmla="*/ 2147483647 w 992"/>
              <a:gd name="T99" fmla="*/ 2147483647 h 801"/>
              <a:gd name="T100" fmla="*/ 2147483647 w 992"/>
              <a:gd name="T101" fmla="*/ 0 h 8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2"/>
              <a:gd name="T154" fmla="*/ 0 h 801"/>
              <a:gd name="T155" fmla="*/ 992 w 992"/>
              <a:gd name="T156" fmla="*/ 801 h 8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2" h="801">
                <a:moveTo>
                  <a:pt x="616" y="0"/>
                </a:moveTo>
                <a:lnTo>
                  <a:pt x="617" y="2"/>
                </a:lnTo>
                <a:lnTo>
                  <a:pt x="621" y="6"/>
                </a:lnTo>
                <a:lnTo>
                  <a:pt x="628" y="12"/>
                </a:lnTo>
                <a:lnTo>
                  <a:pt x="637" y="21"/>
                </a:lnTo>
                <a:lnTo>
                  <a:pt x="647" y="32"/>
                </a:lnTo>
                <a:lnTo>
                  <a:pt x="658" y="44"/>
                </a:lnTo>
                <a:lnTo>
                  <a:pt x="670" y="56"/>
                </a:lnTo>
                <a:lnTo>
                  <a:pt x="682" y="70"/>
                </a:lnTo>
                <a:lnTo>
                  <a:pt x="689" y="78"/>
                </a:lnTo>
                <a:lnTo>
                  <a:pt x="699" y="89"/>
                </a:lnTo>
                <a:lnTo>
                  <a:pt x="711" y="100"/>
                </a:lnTo>
                <a:lnTo>
                  <a:pt x="724" y="114"/>
                </a:lnTo>
                <a:lnTo>
                  <a:pt x="740" y="127"/>
                </a:lnTo>
                <a:lnTo>
                  <a:pt x="757" y="143"/>
                </a:lnTo>
                <a:lnTo>
                  <a:pt x="774" y="158"/>
                </a:lnTo>
                <a:lnTo>
                  <a:pt x="792" y="175"/>
                </a:lnTo>
                <a:lnTo>
                  <a:pt x="810" y="191"/>
                </a:lnTo>
                <a:lnTo>
                  <a:pt x="828" y="207"/>
                </a:lnTo>
                <a:lnTo>
                  <a:pt x="845" y="224"/>
                </a:lnTo>
                <a:lnTo>
                  <a:pt x="862" y="239"/>
                </a:lnTo>
                <a:lnTo>
                  <a:pt x="876" y="253"/>
                </a:lnTo>
                <a:lnTo>
                  <a:pt x="890" y="267"/>
                </a:lnTo>
                <a:lnTo>
                  <a:pt x="902" y="279"/>
                </a:lnTo>
                <a:lnTo>
                  <a:pt x="912" y="290"/>
                </a:lnTo>
                <a:lnTo>
                  <a:pt x="923" y="304"/>
                </a:lnTo>
                <a:lnTo>
                  <a:pt x="934" y="319"/>
                </a:lnTo>
                <a:lnTo>
                  <a:pt x="944" y="333"/>
                </a:lnTo>
                <a:lnTo>
                  <a:pt x="953" y="347"/>
                </a:lnTo>
                <a:lnTo>
                  <a:pt x="960" y="361"/>
                </a:lnTo>
                <a:lnTo>
                  <a:pt x="967" y="375"/>
                </a:lnTo>
                <a:lnTo>
                  <a:pt x="973" y="388"/>
                </a:lnTo>
                <a:lnTo>
                  <a:pt x="978" y="401"/>
                </a:lnTo>
                <a:lnTo>
                  <a:pt x="982" y="415"/>
                </a:lnTo>
                <a:lnTo>
                  <a:pt x="985" y="428"/>
                </a:lnTo>
                <a:lnTo>
                  <a:pt x="988" y="441"/>
                </a:lnTo>
                <a:lnTo>
                  <a:pt x="990" y="453"/>
                </a:lnTo>
                <a:lnTo>
                  <a:pt x="991" y="466"/>
                </a:lnTo>
                <a:lnTo>
                  <a:pt x="992" y="479"/>
                </a:lnTo>
                <a:lnTo>
                  <a:pt x="991" y="491"/>
                </a:lnTo>
                <a:lnTo>
                  <a:pt x="991" y="503"/>
                </a:lnTo>
                <a:lnTo>
                  <a:pt x="989" y="515"/>
                </a:lnTo>
                <a:lnTo>
                  <a:pt x="987" y="526"/>
                </a:lnTo>
                <a:lnTo>
                  <a:pt x="984" y="539"/>
                </a:lnTo>
                <a:lnTo>
                  <a:pt x="981" y="550"/>
                </a:lnTo>
                <a:lnTo>
                  <a:pt x="978" y="561"/>
                </a:lnTo>
                <a:lnTo>
                  <a:pt x="974" y="573"/>
                </a:lnTo>
                <a:lnTo>
                  <a:pt x="969" y="583"/>
                </a:lnTo>
                <a:lnTo>
                  <a:pt x="965" y="594"/>
                </a:lnTo>
                <a:lnTo>
                  <a:pt x="959" y="605"/>
                </a:lnTo>
                <a:lnTo>
                  <a:pt x="954" y="616"/>
                </a:lnTo>
                <a:lnTo>
                  <a:pt x="948" y="626"/>
                </a:lnTo>
                <a:lnTo>
                  <a:pt x="942" y="636"/>
                </a:lnTo>
                <a:lnTo>
                  <a:pt x="936" y="647"/>
                </a:lnTo>
                <a:lnTo>
                  <a:pt x="929" y="657"/>
                </a:lnTo>
                <a:lnTo>
                  <a:pt x="923" y="667"/>
                </a:lnTo>
                <a:lnTo>
                  <a:pt x="916" y="677"/>
                </a:lnTo>
                <a:lnTo>
                  <a:pt x="903" y="692"/>
                </a:lnTo>
                <a:lnTo>
                  <a:pt x="890" y="706"/>
                </a:lnTo>
                <a:lnTo>
                  <a:pt x="876" y="720"/>
                </a:lnTo>
                <a:lnTo>
                  <a:pt x="863" y="733"/>
                </a:lnTo>
                <a:lnTo>
                  <a:pt x="850" y="745"/>
                </a:lnTo>
                <a:lnTo>
                  <a:pt x="837" y="756"/>
                </a:lnTo>
                <a:lnTo>
                  <a:pt x="824" y="767"/>
                </a:lnTo>
                <a:lnTo>
                  <a:pt x="810" y="776"/>
                </a:lnTo>
                <a:lnTo>
                  <a:pt x="796" y="783"/>
                </a:lnTo>
                <a:lnTo>
                  <a:pt x="783" y="790"/>
                </a:lnTo>
                <a:lnTo>
                  <a:pt x="768" y="795"/>
                </a:lnTo>
                <a:lnTo>
                  <a:pt x="754" y="799"/>
                </a:lnTo>
                <a:lnTo>
                  <a:pt x="740" y="801"/>
                </a:lnTo>
                <a:lnTo>
                  <a:pt x="726" y="801"/>
                </a:lnTo>
                <a:lnTo>
                  <a:pt x="711" y="799"/>
                </a:lnTo>
                <a:lnTo>
                  <a:pt x="696" y="795"/>
                </a:lnTo>
                <a:lnTo>
                  <a:pt x="649" y="793"/>
                </a:lnTo>
                <a:lnTo>
                  <a:pt x="604" y="789"/>
                </a:lnTo>
                <a:lnTo>
                  <a:pt x="561" y="785"/>
                </a:lnTo>
                <a:lnTo>
                  <a:pt x="521" y="780"/>
                </a:lnTo>
                <a:lnTo>
                  <a:pt x="482" y="775"/>
                </a:lnTo>
                <a:lnTo>
                  <a:pt x="445" y="770"/>
                </a:lnTo>
                <a:lnTo>
                  <a:pt x="410" y="763"/>
                </a:lnTo>
                <a:lnTo>
                  <a:pt x="377" y="756"/>
                </a:lnTo>
                <a:lnTo>
                  <a:pt x="346" y="749"/>
                </a:lnTo>
                <a:lnTo>
                  <a:pt x="316" y="741"/>
                </a:lnTo>
                <a:lnTo>
                  <a:pt x="288" y="732"/>
                </a:lnTo>
                <a:lnTo>
                  <a:pt x="262" y="723"/>
                </a:lnTo>
                <a:lnTo>
                  <a:pt x="237" y="713"/>
                </a:lnTo>
                <a:lnTo>
                  <a:pt x="214" y="702"/>
                </a:lnTo>
                <a:lnTo>
                  <a:pt x="192" y="691"/>
                </a:lnTo>
                <a:lnTo>
                  <a:pt x="172" y="679"/>
                </a:lnTo>
                <a:lnTo>
                  <a:pt x="154" y="666"/>
                </a:lnTo>
                <a:lnTo>
                  <a:pt x="136" y="653"/>
                </a:lnTo>
                <a:lnTo>
                  <a:pt x="120" y="639"/>
                </a:lnTo>
                <a:lnTo>
                  <a:pt x="105" y="624"/>
                </a:lnTo>
                <a:lnTo>
                  <a:pt x="91" y="609"/>
                </a:lnTo>
                <a:lnTo>
                  <a:pt x="78" y="593"/>
                </a:lnTo>
                <a:lnTo>
                  <a:pt x="67" y="575"/>
                </a:lnTo>
                <a:lnTo>
                  <a:pt x="56" y="558"/>
                </a:lnTo>
                <a:lnTo>
                  <a:pt x="47" y="539"/>
                </a:lnTo>
                <a:lnTo>
                  <a:pt x="38" y="520"/>
                </a:lnTo>
                <a:lnTo>
                  <a:pt x="30" y="499"/>
                </a:lnTo>
                <a:lnTo>
                  <a:pt x="24" y="479"/>
                </a:lnTo>
                <a:lnTo>
                  <a:pt x="18" y="457"/>
                </a:lnTo>
                <a:lnTo>
                  <a:pt x="13" y="434"/>
                </a:lnTo>
                <a:lnTo>
                  <a:pt x="8" y="411"/>
                </a:lnTo>
                <a:lnTo>
                  <a:pt x="4" y="387"/>
                </a:lnTo>
                <a:lnTo>
                  <a:pt x="1" y="362"/>
                </a:lnTo>
                <a:lnTo>
                  <a:pt x="0" y="340"/>
                </a:lnTo>
                <a:lnTo>
                  <a:pt x="2" y="318"/>
                </a:lnTo>
                <a:lnTo>
                  <a:pt x="5" y="298"/>
                </a:lnTo>
                <a:lnTo>
                  <a:pt x="10" y="278"/>
                </a:lnTo>
                <a:lnTo>
                  <a:pt x="15" y="260"/>
                </a:lnTo>
                <a:lnTo>
                  <a:pt x="24" y="243"/>
                </a:lnTo>
                <a:lnTo>
                  <a:pt x="32" y="228"/>
                </a:lnTo>
                <a:lnTo>
                  <a:pt x="43" y="213"/>
                </a:lnTo>
                <a:lnTo>
                  <a:pt x="54" y="199"/>
                </a:lnTo>
                <a:lnTo>
                  <a:pt x="66" y="186"/>
                </a:lnTo>
                <a:lnTo>
                  <a:pt x="79" y="174"/>
                </a:lnTo>
                <a:lnTo>
                  <a:pt x="94" y="162"/>
                </a:lnTo>
                <a:lnTo>
                  <a:pt x="108" y="153"/>
                </a:lnTo>
                <a:lnTo>
                  <a:pt x="124" y="143"/>
                </a:lnTo>
                <a:lnTo>
                  <a:pt x="140" y="134"/>
                </a:lnTo>
                <a:lnTo>
                  <a:pt x="156" y="127"/>
                </a:lnTo>
                <a:lnTo>
                  <a:pt x="173" y="120"/>
                </a:lnTo>
                <a:lnTo>
                  <a:pt x="190" y="113"/>
                </a:lnTo>
                <a:lnTo>
                  <a:pt x="207" y="108"/>
                </a:lnTo>
                <a:lnTo>
                  <a:pt x="224" y="103"/>
                </a:lnTo>
                <a:lnTo>
                  <a:pt x="241" y="98"/>
                </a:lnTo>
                <a:lnTo>
                  <a:pt x="257" y="94"/>
                </a:lnTo>
                <a:lnTo>
                  <a:pt x="273" y="90"/>
                </a:lnTo>
                <a:lnTo>
                  <a:pt x="290" y="88"/>
                </a:lnTo>
                <a:lnTo>
                  <a:pt x="305" y="85"/>
                </a:lnTo>
                <a:lnTo>
                  <a:pt x="320" y="84"/>
                </a:lnTo>
                <a:lnTo>
                  <a:pt x="334" y="82"/>
                </a:lnTo>
                <a:lnTo>
                  <a:pt x="347" y="81"/>
                </a:lnTo>
                <a:lnTo>
                  <a:pt x="359" y="80"/>
                </a:lnTo>
                <a:lnTo>
                  <a:pt x="370" y="79"/>
                </a:lnTo>
                <a:lnTo>
                  <a:pt x="381" y="79"/>
                </a:lnTo>
                <a:lnTo>
                  <a:pt x="399" y="78"/>
                </a:lnTo>
                <a:lnTo>
                  <a:pt x="417" y="78"/>
                </a:lnTo>
                <a:lnTo>
                  <a:pt x="434" y="77"/>
                </a:lnTo>
                <a:lnTo>
                  <a:pt x="451" y="75"/>
                </a:lnTo>
                <a:lnTo>
                  <a:pt x="466" y="73"/>
                </a:lnTo>
                <a:lnTo>
                  <a:pt x="482" y="71"/>
                </a:lnTo>
                <a:lnTo>
                  <a:pt x="497" y="67"/>
                </a:lnTo>
                <a:lnTo>
                  <a:pt x="511" y="64"/>
                </a:lnTo>
                <a:lnTo>
                  <a:pt x="525" y="59"/>
                </a:lnTo>
                <a:lnTo>
                  <a:pt x="538" y="54"/>
                </a:lnTo>
                <a:lnTo>
                  <a:pt x="552" y="48"/>
                </a:lnTo>
                <a:lnTo>
                  <a:pt x="565" y="40"/>
                </a:lnTo>
                <a:lnTo>
                  <a:pt x="578" y="32"/>
                </a:lnTo>
                <a:lnTo>
                  <a:pt x="590" y="23"/>
                </a:lnTo>
                <a:lnTo>
                  <a:pt x="603" y="12"/>
                </a:lnTo>
                <a:lnTo>
                  <a:pt x="616" y="0"/>
                </a:lnTo>
                <a:close/>
              </a:path>
            </a:pathLst>
          </a:custGeom>
          <a:solidFill>
            <a:srgbClr val="333300"/>
          </a:solidFill>
          <a:ln w="9525">
            <a:noFill/>
            <a:round/>
            <a:headEnd/>
            <a:tailEnd/>
          </a:ln>
        </p:spPr>
        <p:txBody>
          <a:bodyPr/>
          <a:lstStyle/>
          <a:p>
            <a:endParaRPr lang="zh-CN" altLang="en-US"/>
          </a:p>
        </p:txBody>
      </p:sp>
      <p:sp>
        <p:nvSpPr>
          <p:cNvPr id="40091" name="Freeform 404"/>
          <p:cNvSpPr>
            <a:spLocks/>
          </p:cNvSpPr>
          <p:nvPr/>
        </p:nvSpPr>
        <p:spPr bwMode="auto">
          <a:xfrm>
            <a:off x="3967163" y="3404334"/>
            <a:ext cx="1243012" cy="1305791"/>
          </a:xfrm>
          <a:custGeom>
            <a:avLst/>
            <a:gdLst>
              <a:gd name="T0" fmla="*/ 2147483647 w 991"/>
              <a:gd name="T1" fmla="*/ 0 h 847"/>
              <a:gd name="T2" fmla="*/ 2147483647 w 991"/>
              <a:gd name="T3" fmla="*/ 2147483647 h 847"/>
              <a:gd name="T4" fmla="*/ 2147483647 w 991"/>
              <a:gd name="T5" fmla="*/ 2147483647 h 847"/>
              <a:gd name="T6" fmla="*/ 2147483647 w 991"/>
              <a:gd name="T7" fmla="*/ 2147483647 h 847"/>
              <a:gd name="T8" fmla="*/ 2147483647 w 991"/>
              <a:gd name="T9" fmla="*/ 2147483647 h 847"/>
              <a:gd name="T10" fmla="*/ 2147483647 w 991"/>
              <a:gd name="T11" fmla="*/ 2147483647 h 847"/>
              <a:gd name="T12" fmla="*/ 2147483647 w 991"/>
              <a:gd name="T13" fmla="*/ 2147483647 h 847"/>
              <a:gd name="T14" fmla="*/ 2147483647 w 991"/>
              <a:gd name="T15" fmla="*/ 2147483647 h 847"/>
              <a:gd name="T16" fmla="*/ 2147483647 w 991"/>
              <a:gd name="T17" fmla="*/ 2147483647 h 847"/>
              <a:gd name="T18" fmla="*/ 2147483647 w 991"/>
              <a:gd name="T19" fmla="*/ 2147483647 h 847"/>
              <a:gd name="T20" fmla="*/ 2147483647 w 991"/>
              <a:gd name="T21" fmla="*/ 2147483647 h 847"/>
              <a:gd name="T22" fmla="*/ 2147483647 w 991"/>
              <a:gd name="T23" fmla="*/ 2147483647 h 847"/>
              <a:gd name="T24" fmla="*/ 2147483647 w 991"/>
              <a:gd name="T25" fmla="*/ 2147483647 h 847"/>
              <a:gd name="T26" fmla="*/ 2147483647 w 991"/>
              <a:gd name="T27" fmla="*/ 2147483647 h 847"/>
              <a:gd name="T28" fmla="*/ 2147483647 w 991"/>
              <a:gd name="T29" fmla="*/ 2147483647 h 847"/>
              <a:gd name="T30" fmla="*/ 2147483647 w 991"/>
              <a:gd name="T31" fmla="*/ 2147483647 h 847"/>
              <a:gd name="T32" fmla="*/ 2147483647 w 991"/>
              <a:gd name="T33" fmla="*/ 2147483647 h 847"/>
              <a:gd name="T34" fmla="*/ 2147483647 w 991"/>
              <a:gd name="T35" fmla="*/ 2147483647 h 847"/>
              <a:gd name="T36" fmla="*/ 2147483647 w 991"/>
              <a:gd name="T37" fmla="*/ 2147483647 h 847"/>
              <a:gd name="T38" fmla="*/ 2147483647 w 991"/>
              <a:gd name="T39" fmla="*/ 2147483647 h 847"/>
              <a:gd name="T40" fmla="*/ 2147483647 w 991"/>
              <a:gd name="T41" fmla="*/ 2147483647 h 847"/>
              <a:gd name="T42" fmla="*/ 2147483647 w 991"/>
              <a:gd name="T43" fmla="*/ 2147483647 h 847"/>
              <a:gd name="T44" fmla="*/ 2147483647 w 991"/>
              <a:gd name="T45" fmla="*/ 2147483647 h 847"/>
              <a:gd name="T46" fmla="*/ 2147483647 w 991"/>
              <a:gd name="T47" fmla="*/ 2147483647 h 847"/>
              <a:gd name="T48" fmla="*/ 2147483647 w 991"/>
              <a:gd name="T49" fmla="*/ 2147483647 h 847"/>
              <a:gd name="T50" fmla="*/ 2147483647 w 991"/>
              <a:gd name="T51" fmla="*/ 2147483647 h 847"/>
              <a:gd name="T52" fmla="*/ 2147483647 w 991"/>
              <a:gd name="T53" fmla="*/ 2147483647 h 847"/>
              <a:gd name="T54" fmla="*/ 2147483647 w 991"/>
              <a:gd name="T55" fmla="*/ 2147483647 h 847"/>
              <a:gd name="T56" fmla="*/ 2147483647 w 991"/>
              <a:gd name="T57" fmla="*/ 2147483647 h 847"/>
              <a:gd name="T58" fmla="*/ 2147483647 w 991"/>
              <a:gd name="T59" fmla="*/ 2147483647 h 847"/>
              <a:gd name="T60" fmla="*/ 2147483647 w 991"/>
              <a:gd name="T61" fmla="*/ 2147483647 h 847"/>
              <a:gd name="T62" fmla="*/ 2147483647 w 991"/>
              <a:gd name="T63" fmla="*/ 2147483647 h 847"/>
              <a:gd name="T64" fmla="*/ 2147483647 w 991"/>
              <a:gd name="T65" fmla="*/ 2147483647 h 847"/>
              <a:gd name="T66" fmla="*/ 2147483647 w 991"/>
              <a:gd name="T67" fmla="*/ 2147483647 h 847"/>
              <a:gd name="T68" fmla="*/ 2147483647 w 991"/>
              <a:gd name="T69" fmla="*/ 2147483647 h 847"/>
              <a:gd name="T70" fmla="*/ 2147483647 w 991"/>
              <a:gd name="T71" fmla="*/ 2147483647 h 847"/>
              <a:gd name="T72" fmla="*/ 2147483647 w 991"/>
              <a:gd name="T73" fmla="*/ 2147483647 h 847"/>
              <a:gd name="T74" fmla="*/ 2147483647 w 991"/>
              <a:gd name="T75" fmla="*/ 2147483647 h 847"/>
              <a:gd name="T76" fmla="*/ 2147483647 w 991"/>
              <a:gd name="T77" fmla="*/ 2147483647 h 847"/>
              <a:gd name="T78" fmla="*/ 0 w 991"/>
              <a:gd name="T79" fmla="*/ 2147483647 h 847"/>
              <a:gd name="T80" fmla="*/ 2147483647 w 991"/>
              <a:gd name="T81" fmla="*/ 2147483647 h 847"/>
              <a:gd name="T82" fmla="*/ 2147483647 w 991"/>
              <a:gd name="T83" fmla="*/ 2147483647 h 847"/>
              <a:gd name="T84" fmla="*/ 2147483647 w 991"/>
              <a:gd name="T85" fmla="*/ 2147483647 h 847"/>
              <a:gd name="T86" fmla="*/ 2147483647 w 991"/>
              <a:gd name="T87" fmla="*/ 2147483647 h 847"/>
              <a:gd name="T88" fmla="*/ 2147483647 w 991"/>
              <a:gd name="T89" fmla="*/ 2147483647 h 847"/>
              <a:gd name="T90" fmla="*/ 2147483647 w 991"/>
              <a:gd name="T91" fmla="*/ 2147483647 h 847"/>
              <a:gd name="T92" fmla="*/ 2147483647 w 991"/>
              <a:gd name="T93" fmla="*/ 2147483647 h 847"/>
              <a:gd name="T94" fmla="*/ 2147483647 w 991"/>
              <a:gd name="T95" fmla="*/ 2147483647 h 847"/>
              <a:gd name="T96" fmla="*/ 2147483647 w 991"/>
              <a:gd name="T97" fmla="*/ 2147483647 h 847"/>
              <a:gd name="T98" fmla="*/ 2147483647 w 991"/>
              <a:gd name="T99" fmla="*/ 2147483647 h 847"/>
              <a:gd name="T100" fmla="*/ 2147483647 w 991"/>
              <a:gd name="T101" fmla="*/ 2147483647 h 847"/>
              <a:gd name="T102" fmla="*/ 2147483647 w 991"/>
              <a:gd name="T103" fmla="*/ 2147483647 h 847"/>
              <a:gd name="T104" fmla="*/ 2147483647 w 991"/>
              <a:gd name="T105" fmla="*/ 2147483647 h 847"/>
              <a:gd name="T106" fmla="*/ 2147483647 w 991"/>
              <a:gd name="T107" fmla="*/ 2147483647 h 847"/>
              <a:gd name="T108" fmla="*/ 2147483647 w 991"/>
              <a:gd name="T109" fmla="*/ 2147483647 h 847"/>
              <a:gd name="T110" fmla="*/ 2147483647 w 991"/>
              <a:gd name="T111" fmla="*/ 0 h 8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1"/>
              <a:gd name="T169" fmla="*/ 0 h 847"/>
              <a:gd name="T170" fmla="*/ 991 w 991"/>
              <a:gd name="T171" fmla="*/ 847 h 8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1" h="847">
                <a:moveTo>
                  <a:pt x="610" y="0"/>
                </a:moveTo>
                <a:lnTo>
                  <a:pt x="610" y="0"/>
                </a:lnTo>
                <a:lnTo>
                  <a:pt x="611" y="2"/>
                </a:lnTo>
                <a:lnTo>
                  <a:pt x="614" y="5"/>
                </a:lnTo>
                <a:lnTo>
                  <a:pt x="617" y="9"/>
                </a:lnTo>
                <a:lnTo>
                  <a:pt x="619" y="15"/>
                </a:lnTo>
                <a:lnTo>
                  <a:pt x="623" y="20"/>
                </a:lnTo>
                <a:lnTo>
                  <a:pt x="628" y="27"/>
                </a:lnTo>
                <a:lnTo>
                  <a:pt x="633" y="34"/>
                </a:lnTo>
                <a:lnTo>
                  <a:pt x="638" y="41"/>
                </a:lnTo>
                <a:lnTo>
                  <a:pt x="644" y="49"/>
                </a:lnTo>
                <a:lnTo>
                  <a:pt x="650" y="57"/>
                </a:lnTo>
                <a:lnTo>
                  <a:pt x="656" y="65"/>
                </a:lnTo>
                <a:lnTo>
                  <a:pt x="663" y="73"/>
                </a:lnTo>
                <a:lnTo>
                  <a:pt x="669" y="81"/>
                </a:lnTo>
                <a:lnTo>
                  <a:pt x="675" y="89"/>
                </a:lnTo>
                <a:lnTo>
                  <a:pt x="681" y="96"/>
                </a:lnTo>
                <a:lnTo>
                  <a:pt x="689" y="104"/>
                </a:lnTo>
                <a:lnTo>
                  <a:pt x="698" y="115"/>
                </a:lnTo>
                <a:lnTo>
                  <a:pt x="710" y="126"/>
                </a:lnTo>
                <a:lnTo>
                  <a:pt x="724" y="140"/>
                </a:lnTo>
                <a:lnTo>
                  <a:pt x="739" y="153"/>
                </a:lnTo>
                <a:lnTo>
                  <a:pt x="756" y="169"/>
                </a:lnTo>
                <a:lnTo>
                  <a:pt x="773" y="184"/>
                </a:lnTo>
                <a:lnTo>
                  <a:pt x="791" y="201"/>
                </a:lnTo>
                <a:lnTo>
                  <a:pt x="809" y="217"/>
                </a:lnTo>
                <a:lnTo>
                  <a:pt x="827" y="233"/>
                </a:lnTo>
                <a:lnTo>
                  <a:pt x="844" y="250"/>
                </a:lnTo>
                <a:lnTo>
                  <a:pt x="861" y="265"/>
                </a:lnTo>
                <a:lnTo>
                  <a:pt x="876" y="279"/>
                </a:lnTo>
                <a:lnTo>
                  <a:pt x="890" y="293"/>
                </a:lnTo>
                <a:lnTo>
                  <a:pt x="901" y="305"/>
                </a:lnTo>
                <a:lnTo>
                  <a:pt x="911" y="316"/>
                </a:lnTo>
                <a:lnTo>
                  <a:pt x="922" y="330"/>
                </a:lnTo>
                <a:lnTo>
                  <a:pt x="933" y="345"/>
                </a:lnTo>
                <a:lnTo>
                  <a:pt x="943" y="359"/>
                </a:lnTo>
                <a:lnTo>
                  <a:pt x="952" y="373"/>
                </a:lnTo>
                <a:lnTo>
                  <a:pt x="959" y="387"/>
                </a:lnTo>
                <a:lnTo>
                  <a:pt x="966" y="401"/>
                </a:lnTo>
                <a:lnTo>
                  <a:pt x="972" y="414"/>
                </a:lnTo>
                <a:lnTo>
                  <a:pt x="977" y="427"/>
                </a:lnTo>
                <a:lnTo>
                  <a:pt x="981" y="441"/>
                </a:lnTo>
                <a:lnTo>
                  <a:pt x="985" y="454"/>
                </a:lnTo>
                <a:lnTo>
                  <a:pt x="987" y="467"/>
                </a:lnTo>
                <a:lnTo>
                  <a:pt x="989" y="479"/>
                </a:lnTo>
                <a:lnTo>
                  <a:pt x="990" y="492"/>
                </a:lnTo>
                <a:lnTo>
                  <a:pt x="991" y="505"/>
                </a:lnTo>
                <a:lnTo>
                  <a:pt x="990" y="517"/>
                </a:lnTo>
                <a:lnTo>
                  <a:pt x="990" y="529"/>
                </a:lnTo>
                <a:lnTo>
                  <a:pt x="988" y="541"/>
                </a:lnTo>
                <a:lnTo>
                  <a:pt x="986" y="552"/>
                </a:lnTo>
                <a:lnTo>
                  <a:pt x="983" y="565"/>
                </a:lnTo>
                <a:lnTo>
                  <a:pt x="981" y="576"/>
                </a:lnTo>
                <a:lnTo>
                  <a:pt x="977" y="587"/>
                </a:lnTo>
                <a:lnTo>
                  <a:pt x="973" y="599"/>
                </a:lnTo>
                <a:lnTo>
                  <a:pt x="968" y="609"/>
                </a:lnTo>
                <a:lnTo>
                  <a:pt x="964" y="620"/>
                </a:lnTo>
                <a:lnTo>
                  <a:pt x="959" y="631"/>
                </a:lnTo>
                <a:lnTo>
                  <a:pt x="953" y="642"/>
                </a:lnTo>
                <a:lnTo>
                  <a:pt x="948" y="652"/>
                </a:lnTo>
                <a:lnTo>
                  <a:pt x="941" y="662"/>
                </a:lnTo>
                <a:lnTo>
                  <a:pt x="935" y="673"/>
                </a:lnTo>
                <a:lnTo>
                  <a:pt x="929" y="683"/>
                </a:lnTo>
                <a:lnTo>
                  <a:pt x="922" y="693"/>
                </a:lnTo>
                <a:lnTo>
                  <a:pt x="915" y="703"/>
                </a:lnTo>
                <a:lnTo>
                  <a:pt x="903" y="718"/>
                </a:lnTo>
                <a:lnTo>
                  <a:pt x="890" y="733"/>
                </a:lnTo>
                <a:lnTo>
                  <a:pt x="878" y="748"/>
                </a:lnTo>
                <a:lnTo>
                  <a:pt x="866" y="762"/>
                </a:lnTo>
                <a:lnTo>
                  <a:pt x="854" y="776"/>
                </a:lnTo>
                <a:lnTo>
                  <a:pt x="842" y="789"/>
                </a:lnTo>
                <a:lnTo>
                  <a:pt x="831" y="801"/>
                </a:lnTo>
                <a:lnTo>
                  <a:pt x="819" y="812"/>
                </a:lnTo>
                <a:lnTo>
                  <a:pt x="807" y="822"/>
                </a:lnTo>
                <a:lnTo>
                  <a:pt x="796" y="831"/>
                </a:lnTo>
                <a:lnTo>
                  <a:pt x="784" y="838"/>
                </a:lnTo>
                <a:lnTo>
                  <a:pt x="771" y="843"/>
                </a:lnTo>
                <a:lnTo>
                  <a:pt x="758" y="846"/>
                </a:lnTo>
                <a:lnTo>
                  <a:pt x="744" y="847"/>
                </a:lnTo>
                <a:lnTo>
                  <a:pt x="730" y="846"/>
                </a:lnTo>
                <a:lnTo>
                  <a:pt x="716" y="843"/>
                </a:lnTo>
                <a:lnTo>
                  <a:pt x="668" y="840"/>
                </a:lnTo>
                <a:lnTo>
                  <a:pt x="623" y="836"/>
                </a:lnTo>
                <a:lnTo>
                  <a:pt x="581" y="832"/>
                </a:lnTo>
                <a:lnTo>
                  <a:pt x="539" y="827"/>
                </a:lnTo>
                <a:lnTo>
                  <a:pt x="500" y="821"/>
                </a:lnTo>
                <a:lnTo>
                  <a:pt x="463" y="815"/>
                </a:lnTo>
                <a:lnTo>
                  <a:pt x="428" y="808"/>
                </a:lnTo>
                <a:lnTo>
                  <a:pt x="394" y="801"/>
                </a:lnTo>
                <a:lnTo>
                  <a:pt x="361" y="792"/>
                </a:lnTo>
                <a:lnTo>
                  <a:pt x="331" y="783"/>
                </a:lnTo>
                <a:lnTo>
                  <a:pt x="303" y="774"/>
                </a:lnTo>
                <a:lnTo>
                  <a:pt x="275" y="763"/>
                </a:lnTo>
                <a:lnTo>
                  <a:pt x="250" y="752"/>
                </a:lnTo>
                <a:lnTo>
                  <a:pt x="226" y="741"/>
                </a:lnTo>
                <a:lnTo>
                  <a:pt x="203" y="729"/>
                </a:lnTo>
                <a:lnTo>
                  <a:pt x="182" y="715"/>
                </a:lnTo>
                <a:lnTo>
                  <a:pt x="162" y="702"/>
                </a:lnTo>
                <a:lnTo>
                  <a:pt x="143" y="688"/>
                </a:lnTo>
                <a:lnTo>
                  <a:pt x="126" y="673"/>
                </a:lnTo>
                <a:lnTo>
                  <a:pt x="110" y="657"/>
                </a:lnTo>
                <a:lnTo>
                  <a:pt x="96" y="641"/>
                </a:lnTo>
                <a:lnTo>
                  <a:pt x="82" y="623"/>
                </a:lnTo>
                <a:lnTo>
                  <a:pt x="70" y="605"/>
                </a:lnTo>
                <a:lnTo>
                  <a:pt x="58" y="587"/>
                </a:lnTo>
                <a:lnTo>
                  <a:pt x="48" y="567"/>
                </a:lnTo>
                <a:lnTo>
                  <a:pt x="39" y="548"/>
                </a:lnTo>
                <a:lnTo>
                  <a:pt x="31" y="527"/>
                </a:lnTo>
                <a:lnTo>
                  <a:pt x="24" y="506"/>
                </a:lnTo>
                <a:lnTo>
                  <a:pt x="18" y="483"/>
                </a:lnTo>
                <a:lnTo>
                  <a:pt x="12" y="460"/>
                </a:lnTo>
                <a:lnTo>
                  <a:pt x="7" y="437"/>
                </a:lnTo>
                <a:lnTo>
                  <a:pt x="3" y="413"/>
                </a:lnTo>
                <a:lnTo>
                  <a:pt x="0" y="388"/>
                </a:lnTo>
                <a:lnTo>
                  <a:pt x="0" y="366"/>
                </a:lnTo>
                <a:lnTo>
                  <a:pt x="1" y="344"/>
                </a:lnTo>
                <a:lnTo>
                  <a:pt x="4" y="324"/>
                </a:lnTo>
                <a:lnTo>
                  <a:pt x="9" y="304"/>
                </a:lnTo>
                <a:lnTo>
                  <a:pt x="15" y="286"/>
                </a:lnTo>
                <a:lnTo>
                  <a:pt x="23" y="269"/>
                </a:lnTo>
                <a:lnTo>
                  <a:pt x="31" y="254"/>
                </a:lnTo>
                <a:lnTo>
                  <a:pt x="42" y="239"/>
                </a:lnTo>
                <a:lnTo>
                  <a:pt x="53" y="225"/>
                </a:lnTo>
                <a:lnTo>
                  <a:pt x="65" y="212"/>
                </a:lnTo>
                <a:lnTo>
                  <a:pt x="79" y="200"/>
                </a:lnTo>
                <a:lnTo>
                  <a:pt x="93" y="188"/>
                </a:lnTo>
                <a:lnTo>
                  <a:pt x="107" y="179"/>
                </a:lnTo>
                <a:lnTo>
                  <a:pt x="123" y="169"/>
                </a:lnTo>
                <a:lnTo>
                  <a:pt x="139" y="160"/>
                </a:lnTo>
                <a:lnTo>
                  <a:pt x="155" y="153"/>
                </a:lnTo>
                <a:lnTo>
                  <a:pt x="172" y="146"/>
                </a:lnTo>
                <a:lnTo>
                  <a:pt x="189" y="139"/>
                </a:lnTo>
                <a:lnTo>
                  <a:pt x="206" y="134"/>
                </a:lnTo>
                <a:lnTo>
                  <a:pt x="223" y="129"/>
                </a:lnTo>
                <a:lnTo>
                  <a:pt x="240" y="124"/>
                </a:lnTo>
                <a:lnTo>
                  <a:pt x="257" y="120"/>
                </a:lnTo>
                <a:lnTo>
                  <a:pt x="273" y="116"/>
                </a:lnTo>
                <a:lnTo>
                  <a:pt x="289" y="114"/>
                </a:lnTo>
                <a:lnTo>
                  <a:pt x="304" y="111"/>
                </a:lnTo>
                <a:lnTo>
                  <a:pt x="319" y="110"/>
                </a:lnTo>
                <a:lnTo>
                  <a:pt x="333" y="108"/>
                </a:lnTo>
                <a:lnTo>
                  <a:pt x="346" y="107"/>
                </a:lnTo>
                <a:lnTo>
                  <a:pt x="359" y="106"/>
                </a:lnTo>
                <a:lnTo>
                  <a:pt x="369" y="105"/>
                </a:lnTo>
                <a:lnTo>
                  <a:pt x="380" y="105"/>
                </a:lnTo>
                <a:lnTo>
                  <a:pt x="399" y="104"/>
                </a:lnTo>
                <a:lnTo>
                  <a:pt x="417" y="103"/>
                </a:lnTo>
                <a:lnTo>
                  <a:pt x="435" y="100"/>
                </a:lnTo>
                <a:lnTo>
                  <a:pt x="452" y="97"/>
                </a:lnTo>
                <a:lnTo>
                  <a:pt x="468" y="93"/>
                </a:lnTo>
                <a:lnTo>
                  <a:pt x="484" y="89"/>
                </a:lnTo>
                <a:lnTo>
                  <a:pt x="500" y="84"/>
                </a:lnTo>
                <a:lnTo>
                  <a:pt x="514" y="77"/>
                </a:lnTo>
                <a:lnTo>
                  <a:pt x="528" y="70"/>
                </a:lnTo>
                <a:lnTo>
                  <a:pt x="542" y="63"/>
                </a:lnTo>
                <a:lnTo>
                  <a:pt x="555" y="54"/>
                </a:lnTo>
                <a:lnTo>
                  <a:pt x="567" y="45"/>
                </a:lnTo>
                <a:lnTo>
                  <a:pt x="579" y="35"/>
                </a:lnTo>
                <a:lnTo>
                  <a:pt x="590" y="24"/>
                </a:lnTo>
                <a:lnTo>
                  <a:pt x="600" y="12"/>
                </a:lnTo>
                <a:lnTo>
                  <a:pt x="610" y="0"/>
                </a:lnTo>
                <a:close/>
              </a:path>
            </a:pathLst>
          </a:custGeom>
          <a:noFill/>
          <a:ln w="1588">
            <a:solidFill>
              <a:srgbClr val="000000"/>
            </a:solidFill>
            <a:round/>
            <a:headEnd/>
            <a:tailEnd/>
          </a:ln>
        </p:spPr>
        <p:txBody>
          <a:bodyPr/>
          <a:lstStyle/>
          <a:p>
            <a:endParaRPr lang="zh-CN" altLang="en-US"/>
          </a:p>
        </p:txBody>
      </p:sp>
      <p:sp>
        <p:nvSpPr>
          <p:cNvPr id="40092" name="Freeform 405"/>
          <p:cNvSpPr>
            <a:spLocks/>
          </p:cNvSpPr>
          <p:nvPr/>
        </p:nvSpPr>
        <p:spPr bwMode="auto">
          <a:xfrm>
            <a:off x="7978775" y="3444418"/>
            <a:ext cx="1244600" cy="1234875"/>
          </a:xfrm>
          <a:custGeom>
            <a:avLst/>
            <a:gdLst>
              <a:gd name="T0" fmla="*/ 2147483647 w 992"/>
              <a:gd name="T1" fmla="*/ 2147483647 h 801"/>
              <a:gd name="T2" fmla="*/ 2147483647 w 992"/>
              <a:gd name="T3" fmla="*/ 2147483647 h 801"/>
              <a:gd name="T4" fmla="*/ 2147483647 w 992"/>
              <a:gd name="T5" fmla="*/ 2147483647 h 801"/>
              <a:gd name="T6" fmla="*/ 2147483647 w 992"/>
              <a:gd name="T7" fmla="*/ 2147483647 h 801"/>
              <a:gd name="T8" fmla="*/ 2147483647 w 992"/>
              <a:gd name="T9" fmla="*/ 2147483647 h 801"/>
              <a:gd name="T10" fmla="*/ 2147483647 w 992"/>
              <a:gd name="T11" fmla="*/ 2147483647 h 801"/>
              <a:gd name="T12" fmla="*/ 2147483647 w 992"/>
              <a:gd name="T13" fmla="*/ 2147483647 h 801"/>
              <a:gd name="T14" fmla="*/ 2147483647 w 992"/>
              <a:gd name="T15" fmla="*/ 2147483647 h 801"/>
              <a:gd name="T16" fmla="*/ 2147483647 w 992"/>
              <a:gd name="T17" fmla="*/ 2147483647 h 801"/>
              <a:gd name="T18" fmla="*/ 2147483647 w 992"/>
              <a:gd name="T19" fmla="*/ 2147483647 h 801"/>
              <a:gd name="T20" fmla="*/ 2147483647 w 992"/>
              <a:gd name="T21" fmla="*/ 2147483647 h 801"/>
              <a:gd name="T22" fmla="*/ 2147483647 w 992"/>
              <a:gd name="T23" fmla="*/ 2147483647 h 801"/>
              <a:gd name="T24" fmla="*/ 2147483647 w 992"/>
              <a:gd name="T25" fmla="*/ 2147483647 h 801"/>
              <a:gd name="T26" fmla="*/ 2147483647 w 992"/>
              <a:gd name="T27" fmla="*/ 2147483647 h 801"/>
              <a:gd name="T28" fmla="*/ 2147483647 w 992"/>
              <a:gd name="T29" fmla="*/ 2147483647 h 801"/>
              <a:gd name="T30" fmla="*/ 2147483647 w 992"/>
              <a:gd name="T31" fmla="*/ 2147483647 h 801"/>
              <a:gd name="T32" fmla="*/ 2147483647 w 992"/>
              <a:gd name="T33" fmla="*/ 2147483647 h 801"/>
              <a:gd name="T34" fmla="*/ 2147483647 w 992"/>
              <a:gd name="T35" fmla="*/ 2147483647 h 801"/>
              <a:gd name="T36" fmla="*/ 2147483647 w 992"/>
              <a:gd name="T37" fmla="*/ 2147483647 h 801"/>
              <a:gd name="T38" fmla="*/ 2147483647 w 992"/>
              <a:gd name="T39" fmla="*/ 2147483647 h 801"/>
              <a:gd name="T40" fmla="*/ 2147483647 w 992"/>
              <a:gd name="T41" fmla="*/ 2147483647 h 801"/>
              <a:gd name="T42" fmla="*/ 2147483647 w 992"/>
              <a:gd name="T43" fmla="*/ 2147483647 h 801"/>
              <a:gd name="T44" fmla="*/ 2147483647 w 992"/>
              <a:gd name="T45" fmla="*/ 2147483647 h 801"/>
              <a:gd name="T46" fmla="*/ 2147483647 w 992"/>
              <a:gd name="T47" fmla="*/ 2147483647 h 801"/>
              <a:gd name="T48" fmla="*/ 2147483647 w 992"/>
              <a:gd name="T49" fmla="*/ 2147483647 h 801"/>
              <a:gd name="T50" fmla="*/ 2147483647 w 992"/>
              <a:gd name="T51" fmla="*/ 2147483647 h 801"/>
              <a:gd name="T52" fmla="*/ 2147483647 w 992"/>
              <a:gd name="T53" fmla="*/ 2147483647 h 801"/>
              <a:gd name="T54" fmla="*/ 2147483647 w 992"/>
              <a:gd name="T55" fmla="*/ 2147483647 h 801"/>
              <a:gd name="T56" fmla="*/ 2147483647 w 992"/>
              <a:gd name="T57" fmla="*/ 2147483647 h 801"/>
              <a:gd name="T58" fmla="*/ 2147483647 w 992"/>
              <a:gd name="T59" fmla="*/ 2147483647 h 801"/>
              <a:gd name="T60" fmla="*/ 2147483647 w 992"/>
              <a:gd name="T61" fmla="*/ 2147483647 h 801"/>
              <a:gd name="T62" fmla="*/ 2147483647 w 992"/>
              <a:gd name="T63" fmla="*/ 2147483647 h 801"/>
              <a:gd name="T64" fmla="*/ 2147483647 w 992"/>
              <a:gd name="T65" fmla="*/ 2147483647 h 801"/>
              <a:gd name="T66" fmla="*/ 2147483647 w 992"/>
              <a:gd name="T67" fmla="*/ 2147483647 h 801"/>
              <a:gd name="T68" fmla="*/ 2147483647 w 992"/>
              <a:gd name="T69" fmla="*/ 2147483647 h 801"/>
              <a:gd name="T70" fmla="*/ 2147483647 w 992"/>
              <a:gd name="T71" fmla="*/ 2147483647 h 801"/>
              <a:gd name="T72" fmla="*/ 2147483647 w 992"/>
              <a:gd name="T73" fmla="*/ 2147483647 h 801"/>
              <a:gd name="T74" fmla="*/ 2147483647 w 992"/>
              <a:gd name="T75" fmla="*/ 2147483647 h 801"/>
              <a:gd name="T76" fmla="*/ 2147483647 w 992"/>
              <a:gd name="T77" fmla="*/ 2147483647 h 801"/>
              <a:gd name="T78" fmla="*/ 2147483647 w 992"/>
              <a:gd name="T79" fmla="*/ 2147483647 h 801"/>
              <a:gd name="T80" fmla="*/ 2147483647 w 992"/>
              <a:gd name="T81" fmla="*/ 2147483647 h 801"/>
              <a:gd name="T82" fmla="*/ 2147483647 w 992"/>
              <a:gd name="T83" fmla="*/ 2147483647 h 801"/>
              <a:gd name="T84" fmla="*/ 2147483647 w 992"/>
              <a:gd name="T85" fmla="*/ 2147483647 h 801"/>
              <a:gd name="T86" fmla="*/ 2147483647 w 992"/>
              <a:gd name="T87" fmla="*/ 2147483647 h 801"/>
              <a:gd name="T88" fmla="*/ 2147483647 w 992"/>
              <a:gd name="T89" fmla="*/ 2147483647 h 801"/>
              <a:gd name="T90" fmla="*/ 2147483647 w 992"/>
              <a:gd name="T91" fmla="*/ 2147483647 h 801"/>
              <a:gd name="T92" fmla="*/ 2147483647 w 992"/>
              <a:gd name="T93" fmla="*/ 2147483647 h 801"/>
              <a:gd name="T94" fmla="*/ 2147483647 w 992"/>
              <a:gd name="T95" fmla="*/ 2147483647 h 801"/>
              <a:gd name="T96" fmla="*/ 2147483647 w 992"/>
              <a:gd name="T97" fmla="*/ 2147483647 h 801"/>
              <a:gd name="T98" fmla="*/ 2147483647 w 992"/>
              <a:gd name="T99" fmla="*/ 2147483647 h 801"/>
              <a:gd name="T100" fmla="*/ 2147483647 w 992"/>
              <a:gd name="T101" fmla="*/ 2147483647 h 801"/>
              <a:gd name="T102" fmla="*/ 2147483647 w 992"/>
              <a:gd name="T103" fmla="*/ 2147483647 h 801"/>
              <a:gd name="T104" fmla="*/ 2147483647 w 992"/>
              <a:gd name="T105" fmla="*/ 2147483647 h 8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92"/>
              <a:gd name="T160" fmla="*/ 0 h 801"/>
              <a:gd name="T161" fmla="*/ 992 w 992"/>
              <a:gd name="T162" fmla="*/ 801 h 80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92" h="801">
                <a:moveTo>
                  <a:pt x="616" y="0"/>
                </a:moveTo>
                <a:lnTo>
                  <a:pt x="616" y="0"/>
                </a:lnTo>
                <a:lnTo>
                  <a:pt x="617" y="2"/>
                </a:lnTo>
                <a:lnTo>
                  <a:pt x="621" y="6"/>
                </a:lnTo>
                <a:lnTo>
                  <a:pt x="628" y="12"/>
                </a:lnTo>
                <a:lnTo>
                  <a:pt x="637" y="21"/>
                </a:lnTo>
                <a:lnTo>
                  <a:pt x="647" y="32"/>
                </a:lnTo>
                <a:lnTo>
                  <a:pt x="658" y="44"/>
                </a:lnTo>
                <a:lnTo>
                  <a:pt x="670" y="56"/>
                </a:lnTo>
                <a:lnTo>
                  <a:pt x="682" y="70"/>
                </a:lnTo>
                <a:lnTo>
                  <a:pt x="689" y="78"/>
                </a:lnTo>
                <a:lnTo>
                  <a:pt x="699" y="89"/>
                </a:lnTo>
                <a:lnTo>
                  <a:pt x="711" y="100"/>
                </a:lnTo>
                <a:lnTo>
                  <a:pt x="724" y="114"/>
                </a:lnTo>
                <a:lnTo>
                  <a:pt x="740" y="127"/>
                </a:lnTo>
                <a:lnTo>
                  <a:pt x="757" y="143"/>
                </a:lnTo>
                <a:lnTo>
                  <a:pt x="774" y="158"/>
                </a:lnTo>
                <a:lnTo>
                  <a:pt x="792" y="175"/>
                </a:lnTo>
                <a:lnTo>
                  <a:pt x="810" y="191"/>
                </a:lnTo>
                <a:lnTo>
                  <a:pt x="828" y="207"/>
                </a:lnTo>
                <a:lnTo>
                  <a:pt x="845" y="224"/>
                </a:lnTo>
                <a:lnTo>
                  <a:pt x="862" y="239"/>
                </a:lnTo>
                <a:lnTo>
                  <a:pt x="876" y="253"/>
                </a:lnTo>
                <a:lnTo>
                  <a:pt x="890" y="267"/>
                </a:lnTo>
                <a:lnTo>
                  <a:pt x="902" y="279"/>
                </a:lnTo>
                <a:lnTo>
                  <a:pt x="912" y="290"/>
                </a:lnTo>
                <a:lnTo>
                  <a:pt x="923" y="304"/>
                </a:lnTo>
                <a:lnTo>
                  <a:pt x="934" y="319"/>
                </a:lnTo>
                <a:lnTo>
                  <a:pt x="944" y="333"/>
                </a:lnTo>
                <a:lnTo>
                  <a:pt x="953" y="347"/>
                </a:lnTo>
                <a:lnTo>
                  <a:pt x="960" y="361"/>
                </a:lnTo>
                <a:lnTo>
                  <a:pt x="967" y="375"/>
                </a:lnTo>
                <a:lnTo>
                  <a:pt x="973" y="388"/>
                </a:lnTo>
                <a:lnTo>
                  <a:pt x="978" y="401"/>
                </a:lnTo>
                <a:lnTo>
                  <a:pt x="982" y="415"/>
                </a:lnTo>
                <a:lnTo>
                  <a:pt x="985" y="428"/>
                </a:lnTo>
                <a:lnTo>
                  <a:pt x="988" y="441"/>
                </a:lnTo>
                <a:lnTo>
                  <a:pt x="990" y="453"/>
                </a:lnTo>
                <a:lnTo>
                  <a:pt x="991" y="466"/>
                </a:lnTo>
                <a:lnTo>
                  <a:pt x="992" y="479"/>
                </a:lnTo>
                <a:lnTo>
                  <a:pt x="991" y="491"/>
                </a:lnTo>
                <a:lnTo>
                  <a:pt x="991" y="503"/>
                </a:lnTo>
                <a:lnTo>
                  <a:pt x="989" y="515"/>
                </a:lnTo>
                <a:lnTo>
                  <a:pt x="987" y="526"/>
                </a:lnTo>
                <a:lnTo>
                  <a:pt x="984" y="539"/>
                </a:lnTo>
                <a:lnTo>
                  <a:pt x="981" y="550"/>
                </a:lnTo>
                <a:lnTo>
                  <a:pt x="978" y="561"/>
                </a:lnTo>
                <a:lnTo>
                  <a:pt x="974" y="573"/>
                </a:lnTo>
                <a:lnTo>
                  <a:pt x="969" y="583"/>
                </a:lnTo>
                <a:lnTo>
                  <a:pt x="965" y="594"/>
                </a:lnTo>
                <a:lnTo>
                  <a:pt x="959" y="605"/>
                </a:lnTo>
                <a:lnTo>
                  <a:pt x="954" y="616"/>
                </a:lnTo>
                <a:lnTo>
                  <a:pt x="948" y="626"/>
                </a:lnTo>
                <a:lnTo>
                  <a:pt x="942" y="636"/>
                </a:lnTo>
                <a:lnTo>
                  <a:pt x="936" y="647"/>
                </a:lnTo>
                <a:lnTo>
                  <a:pt x="929" y="657"/>
                </a:lnTo>
                <a:lnTo>
                  <a:pt x="923" y="667"/>
                </a:lnTo>
                <a:lnTo>
                  <a:pt x="916" y="677"/>
                </a:lnTo>
                <a:lnTo>
                  <a:pt x="903" y="692"/>
                </a:lnTo>
                <a:lnTo>
                  <a:pt x="890" y="706"/>
                </a:lnTo>
                <a:lnTo>
                  <a:pt x="876" y="720"/>
                </a:lnTo>
                <a:lnTo>
                  <a:pt x="863" y="733"/>
                </a:lnTo>
                <a:lnTo>
                  <a:pt x="850" y="745"/>
                </a:lnTo>
                <a:lnTo>
                  <a:pt x="837" y="756"/>
                </a:lnTo>
                <a:lnTo>
                  <a:pt x="824" y="767"/>
                </a:lnTo>
                <a:lnTo>
                  <a:pt x="810" y="776"/>
                </a:lnTo>
                <a:lnTo>
                  <a:pt x="796" y="783"/>
                </a:lnTo>
                <a:lnTo>
                  <a:pt x="783" y="790"/>
                </a:lnTo>
                <a:lnTo>
                  <a:pt x="768" y="795"/>
                </a:lnTo>
                <a:lnTo>
                  <a:pt x="754" y="799"/>
                </a:lnTo>
                <a:lnTo>
                  <a:pt x="740" y="801"/>
                </a:lnTo>
                <a:lnTo>
                  <a:pt x="726" y="801"/>
                </a:lnTo>
                <a:lnTo>
                  <a:pt x="711" y="799"/>
                </a:lnTo>
                <a:lnTo>
                  <a:pt x="696" y="795"/>
                </a:lnTo>
                <a:lnTo>
                  <a:pt x="649" y="793"/>
                </a:lnTo>
                <a:lnTo>
                  <a:pt x="604" y="789"/>
                </a:lnTo>
                <a:lnTo>
                  <a:pt x="561" y="785"/>
                </a:lnTo>
                <a:lnTo>
                  <a:pt x="521" y="780"/>
                </a:lnTo>
                <a:lnTo>
                  <a:pt x="482" y="775"/>
                </a:lnTo>
                <a:lnTo>
                  <a:pt x="445" y="770"/>
                </a:lnTo>
                <a:lnTo>
                  <a:pt x="410" y="763"/>
                </a:lnTo>
                <a:lnTo>
                  <a:pt x="377" y="756"/>
                </a:lnTo>
                <a:lnTo>
                  <a:pt x="346" y="749"/>
                </a:lnTo>
                <a:lnTo>
                  <a:pt x="316" y="741"/>
                </a:lnTo>
                <a:lnTo>
                  <a:pt x="288" y="732"/>
                </a:lnTo>
                <a:lnTo>
                  <a:pt x="262" y="723"/>
                </a:lnTo>
                <a:lnTo>
                  <a:pt x="237" y="713"/>
                </a:lnTo>
                <a:lnTo>
                  <a:pt x="214" y="702"/>
                </a:lnTo>
                <a:lnTo>
                  <a:pt x="192" y="691"/>
                </a:lnTo>
                <a:lnTo>
                  <a:pt x="172" y="679"/>
                </a:lnTo>
                <a:lnTo>
                  <a:pt x="154" y="666"/>
                </a:lnTo>
                <a:lnTo>
                  <a:pt x="136" y="653"/>
                </a:lnTo>
                <a:lnTo>
                  <a:pt x="120" y="639"/>
                </a:lnTo>
                <a:lnTo>
                  <a:pt x="105" y="624"/>
                </a:lnTo>
                <a:lnTo>
                  <a:pt x="91" y="609"/>
                </a:lnTo>
                <a:lnTo>
                  <a:pt x="78" y="593"/>
                </a:lnTo>
                <a:lnTo>
                  <a:pt x="67" y="575"/>
                </a:lnTo>
                <a:lnTo>
                  <a:pt x="56" y="558"/>
                </a:lnTo>
                <a:lnTo>
                  <a:pt x="47" y="539"/>
                </a:lnTo>
                <a:lnTo>
                  <a:pt x="38" y="520"/>
                </a:lnTo>
                <a:lnTo>
                  <a:pt x="30" y="499"/>
                </a:lnTo>
                <a:lnTo>
                  <a:pt x="24" y="479"/>
                </a:lnTo>
                <a:lnTo>
                  <a:pt x="18" y="457"/>
                </a:lnTo>
                <a:lnTo>
                  <a:pt x="13" y="434"/>
                </a:lnTo>
                <a:lnTo>
                  <a:pt x="8" y="411"/>
                </a:lnTo>
                <a:lnTo>
                  <a:pt x="4" y="387"/>
                </a:lnTo>
                <a:lnTo>
                  <a:pt x="1" y="362"/>
                </a:lnTo>
                <a:lnTo>
                  <a:pt x="0" y="340"/>
                </a:lnTo>
                <a:lnTo>
                  <a:pt x="2" y="318"/>
                </a:lnTo>
                <a:lnTo>
                  <a:pt x="5" y="298"/>
                </a:lnTo>
                <a:lnTo>
                  <a:pt x="10" y="278"/>
                </a:lnTo>
                <a:lnTo>
                  <a:pt x="15" y="260"/>
                </a:lnTo>
                <a:lnTo>
                  <a:pt x="24" y="243"/>
                </a:lnTo>
                <a:lnTo>
                  <a:pt x="32" y="228"/>
                </a:lnTo>
                <a:lnTo>
                  <a:pt x="43" y="213"/>
                </a:lnTo>
                <a:lnTo>
                  <a:pt x="54" y="199"/>
                </a:lnTo>
                <a:lnTo>
                  <a:pt x="66" y="186"/>
                </a:lnTo>
                <a:lnTo>
                  <a:pt x="79" y="174"/>
                </a:lnTo>
                <a:lnTo>
                  <a:pt x="94" y="162"/>
                </a:lnTo>
                <a:lnTo>
                  <a:pt x="108" y="153"/>
                </a:lnTo>
                <a:lnTo>
                  <a:pt x="124" y="143"/>
                </a:lnTo>
                <a:lnTo>
                  <a:pt x="140" y="134"/>
                </a:lnTo>
                <a:lnTo>
                  <a:pt x="156" y="127"/>
                </a:lnTo>
                <a:lnTo>
                  <a:pt x="173" y="120"/>
                </a:lnTo>
                <a:lnTo>
                  <a:pt x="190" y="113"/>
                </a:lnTo>
                <a:lnTo>
                  <a:pt x="207" y="108"/>
                </a:lnTo>
                <a:lnTo>
                  <a:pt x="224" y="103"/>
                </a:lnTo>
                <a:lnTo>
                  <a:pt x="241" y="98"/>
                </a:lnTo>
                <a:lnTo>
                  <a:pt x="257" y="94"/>
                </a:lnTo>
                <a:lnTo>
                  <a:pt x="273" y="90"/>
                </a:lnTo>
                <a:lnTo>
                  <a:pt x="290" y="88"/>
                </a:lnTo>
                <a:lnTo>
                  <a:pt x="305" y="85"/>
                </a:lnTo>
                <a:lnTo>
                  <a:pt x="320" y="84"/>
                </a:lnTo>
                <a:lnTo>
                  <a:pt x="334" y="82"/>
                </a:lnTo>
                <a:lnTo>
                  <a:pt x="347" y="81"/>
                </a:lnTo>
                <a:lnTo>
                  <a:pt x="359" y="80"/>
                </a:lnTo>
                <a:lnTo>
                  <a:pt x="370" y="79"/>
                </a:lnTo>
                <a:lnTo>
                  <a:pt x="381" y="79"/>
                </a:lnTo>
                <a:lnTo>
                  <a:pt x="399" y="78"/>
                </a:lnTo>
                <a:lnTo>
                  <a:pt x="417" y="78"/>
                </a:lnTo>
                <a:lnTo>
                  <a:pt x="434" y="77"/>
                </a:lnTo>
                <a:lnTo>
                  <a:pt x="451" y="75"/>
                </a:lnTo>
                <a:lnTo>
                  <a:pt x="466" y="73"/>
                </a:lnTo>
                <a:lnTo>
                  <a:pt x="482" y="71"/>
                </a:lnTo>
                <a:lnTo>
                  <a:pt x="497" y="67"/>
                </a:lnTo>
                <a:lnTo>
                  <a:pt x="511" y="64"/>
                </a:lnTo>
                <a:lnTo>
                  <a:pt x="525" y="59"/>
                </a:lnTo>
                <a:lnTo>
                  <a:pt x="538" y="54"/>
                </a:lnTo>
                <a:lnTo>
                  <a:pt x="552" y="48"/>
                </a:lnTo>
                <a:lnTo>
                  <a:pt x="565" y="40"/>
                </a:lnTo>
                <a:lnTo>
                  <a:pt x="578" y="32"/>
                </a:lnTo>
                <a:lnTo>
                  <a:pt x="590" y="23"/>
                </a:lnTo>
                <a:lnTo>
                  <a:pt x="603" y="12"/>
                </a:lnTo>
                <a:lnTo>
                  <a:pt x="616" y="0"/>
                </a:lnTo>
                <a:close/>
              </a:path>
            </a:pathLst>
          </a:custGeom>
          <a:noFill/>
          <a:ln w="1588">
            <a:solidFill>
              <a:srgbClr val="000000"/>
            </a:solidFill>
            <a:round/>
            <a:headEnd/>
            <a:tailEnd/>
          </a:ln>
        </p:spPr>
        <p:txBody>
          <a:bodyPr/>
          <a:lstStyle/>
          <a:p>
            <a:endParaRPr lang="zh-CN" altLang="en-US"/>
          </a:p>
        </p:txBody>
      </p:sp>
      <p:sp>
        <p:nvSpPr>
          <p:cNvPr id="40093" name="Freeform 406"/>
          <p:cNvSpPr>
            <a:spLocks/>
          </p:cNvSpPr>
          <p:nvPr/>
        </p:nvSpPr>
        <p:spPr bwMode="auto">
          <a:xfrm>
            <a:off x="4000502" y="3681835"/>
            <a:ext cx="627063" cy="521083"/>
          </a:xfrm>
          <a:custGeom>
            <a:avLst/>
            <a:gdLst>
              <a:gd name="T0" fmla="*/ 2147483647 w 499"/>
              <a:gd name="T1" fmla="*/ 2147483647 h 338"/>
              <a:gd name="T2" fmla="*/ 2147483647 w 499"/>
              <a:gd name="T3" fmla="*/ 2147483647 h 338"/>
              <a:gd name="T4" fmla="*/ 2147483647 w 499"/>
              <a:gd name="T5" fmla="*/ 2147483647 h 338"/>
              <a:gd name="T6" fmla="*/ 2147483647 w 499"/>
              <a:gd name="T7" fmla="*/ 2147483647 h 338"/>
              <a:gd name="T8" fmla="*/ 0 w 499"/>
              <a:gd name="T9" fmla="*/ 2147483647 h 338"/>
              <a:gd name="T10" fmla="*/ 0 w 499"/>
              <a:gd name="T11" fmla="*/ 2147483647 h 338"/>
              <a:gd name="T12" fmla="*/ 2147483647 w 499"/>
              <a:gd name="T13" fmla="*/ 2147483647 h 338"/>
              <a:gd name="T14" fmla="*/ 2147483647 w 499"/>
              <a:gd name="T15" fmla="*/ 2147483647 h 338"/>
              <a:gd name="T16" fmla="*/ 2147483647 w 499"/>
              <a:gd name="T17" fmla="*/ 2147483647 h 338"/>
              <a:gd name="T18" fmla="*/ 2147483647 w 499"/>
              <a:gd name="T19" fmla="*/ 2147483647 h 338"/>
              <a:gd name="T20" fmla="*/ 2147483647 w 499"/>
              <a:gd name="T21" fmla="*/ 2147483647 h 338"/>
              <a:gd name="T22" fmla="*/ 2147483647 w 499"/>
              <a:gd name="T23" fmla="*/ 2147483647 h 338"/>
              <a:gd name="T24" fmla="*/ 2147483647 w 499"/>
              <a:gd name="T25" fmla="*/ 2147483647 h 338"/>
              <a:gd name="T26" fmla="*/ 2147483647 w 499"/>
              <a:gd name="T27" fmla="*/ 2147483647 h 338"/>
              <a:gd name="T28" fmla="*/ 2147483647 w 499"/>
              <a:gd name="T29" fmla="*/ 0 h 338"/>
              <a:gd name="T30" fmla="*/ 2147483647 w 499"/>
              <a:gd name="T31" fmla="*/ 2147483647 h 338"/>
              <a:gd name="T32" fmla="*/ 2147483647 w 499"/>
              <a:gd name="T33" fmla="*/ 2147483647 h 338"/>
              <a:gd name="T34" fmla="*/ 2147483647 w 499"/>
              <a:gd name="T35" fmla="*/ 2147483647 h 338"/>
              <a:gd name="T36" fmla="*/ 2147483647 w 499"/>
              <a:gd name="T37" fmla="*/ 2147483647 h 338"/>
              <a:gd name="T38" fmla="*/ 2147483647 w 499"/>
              <a:gd name="T39" fmla="*/ 2147483647 h 338"/>
              <a:gd name="T40" fmla="*/ 2147483647 w 499"/>
              <a:gd name="T41" fmla="*/ 2147483647 h 338"/>
              <a:gd name="T42" fmla="*/ 2147483647 w 499"/>
              <a:gd name="T43" fmla="*/ 2147483647 h 338"/>
              <a:gd name="T44" fmla="*/ 2147483647 w 499"/>
              <a:gd name="T45" fmla="*/ 2147483647 h 338"/>
              <a:gd name="T46" fmla="*/ 2147483647 w 499"/>
              <a:gd name="T47" fmla="*/ 2147483647 h 338"/>
              <a:gd name="T48" fmla="*/ 2147483647 w 499"/>
              <a:gd name="T49" fmla="*/ 2147483647 h 338"/>
              <a:gd name="T50" fmla="*/ 2147483647 w 499"/>
              <a:gd name="T51" fmla="*/ 2147483647 h 338"/>
              <a:gd name="T52" fmla="*/ 2147483647 w 499"/>
              <a:gd name="T53" fmla="*/ 2147483647 h 338"/>
              <a:gd name="T54" fmla="*/ 2147483647 w 499"/>
              <a:gd name="T55" fmla="*/ 2147483647 h 338"/>
              <a:gd name="T56" fmla="*/ 2147483647 w 499"/>
              <a:gd name="T57" fmla="*/ 2147483647 h 338"/>
              <a:gd name="T58" fmla="*/ 2147483647 w 499"/>
              <a:gd name="T59" fmla="*/ 2147483647 h 338"/>
              <a:gd name="T60" fmla="*/ 2147483647 w 499"/>
              <a:gd name="T61" fmla="*/ 2147483647 h 338"/>
              <a:gd name="T62" fmla="*/ 2147483647 w 499"/>
              <a:gd name="T63" fmla="*/ 2147483647 h 338"/>
              <a:gd name="T64" fmla="*/ 2147483647 w 499"/>
              <a:gd name="T65" fmla="*/ 2147483647 h 338"/>
              <a:gd name="T66" fmla="*/ 2147483647 w 499"/>
              <a:gd name="T67" fmla="*/ 2147483647 h 338"/>
              <a:gd name="T68" fmla="*/ 2147483647 w 499"/>
              <a:gd name="T69" fmla="*/ 2147483647 h 338"/>
              <a:gd name="T70" fmla="*/ 2147483647 w 499"/>
              <a:gd name="T71" fmla="*/ 2147483647 h 338"/>
              <a:gd name="T72" fmla="*/ 2147483647 w 499"/>
              <a:gd name="T73" fmla="*/ 2147483647 h 338"/>
              <a:gd name="T74" fmla="*/ 2147483647 w 499"/>
              <a:gd name="T75" fmla="*/ 2147483647 h 338"/>
              <a:gd name="T76" fmla="*/ 2147483647 w 499"/>
              <a:gd name="T77" fmla="*/ 2147483647 h 338"/>
              <a:gd name="T78" fmla="*/ 2147483647 w 499"/>
              <a:gd name="T79" fmla="*/ 2147483647 h 338"/>
              <a:gd name="T80" fmla="*/ 2147483647 w 499"/>
              <a:gd name="T81" fmla="*/ 2147483647 h 338"/>
              <a:gd name="T82" fmla="*/ 2147483647 w 499"/>
              <a:gd name="T83" fmla="*/ 2147483647 h 338"/>
              <a:gd name="T84" fmla="*/ 2147483647 w 499"/>
              <a:gd name="T85" fmla="*/ 2147483647 h 33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9"/>
              <a:gd name="T130" fmla="*/ 0 h 338"/>
              <a:gd name="T131" fmla="*/ 499 w 499"/>
              <a:gd name="T132" fmla="*/ 338 h 33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9" h="338">
                <a:moveTo>
                  <a:pt x="24" y="336"/>
                </a:moveTo>
                <a:lnTo>
                  <a:pt x="23" y="334"/>
                </a:lnTo>
                <a:lnTo>
                  <a:pt x="21" y="331"/>
                </a:lnTo>
                <a:lnTo>
                  <a:pt x="17" y="326"/>
                </a:lnTo>
                <a:lnTo>
                  <a:pt x="13" y="319"/>
                </a:lnTo>
                <a:lnTo>
                  <a:pt x="9" y="311"/>
                </a:lnTo>
                <a:lnTo>
                  <a:pt x="6" y="302"/>
                </a:lnTo>
                <a:lnTo>
                  <a:pt x="3" y="291"/>
                </a:lnTo>
                <a:lnTo>
                  <a:pt x="2" y="280"/>
                </a:lnTo>
                <a:lnTo>
                  <a:pt x="2" y="273"/>
                </a:lnTo>
                <a:lnTo>
                  <a:pt x="2" y="264"/>
                </a:lnTo>
                <a:lnTo>
                  <a:pt x="1" y="254"/>
                </a:lnTo>
                <a:lnTo>
                  <a:pt x="1" y="243"/>
                </a:lnTo>
                <a:lnTo>
                  <a:pt x="0" y="230"/>
                </a:lnTo>
                <a:lnTo>
                  <a:pt x="0" y="217"/>
                </a:lnTo>
                <a:lnTo>
                  <a:pt x="0" y="203"/>
                </a:lnTo>
                <a:lnTo>
                  <a:pt x="0" y="189"/>
                </a:lnTo>
                <a:lnTo>
                  <a:pt x="0" y="174"/>
                </a:lnTo>
                <a:lnTo>
                  <a:pt x="1" y="160"/>
                </a:lnTo>
                <a:lnTo>
                  <a:pt x="3" y="146"/>
                </a:lnTo>
                <a:lnTo>
                  <a:pt x="4" y="132"/>
                </a:lnTo>
                <a:lnTo>
                  <a:pt x="7" y="120"/>
                </a:lnTo>
                <a:lnTo>
                  <a:pt x="11" y="108"/>
                </a:lnTo>
                <a:lnTo>
                  <a:pt x="15" y="97"/>
                </a:lnTo>
                <a:lnTo>
                  <a:pt x="20" y="89"/>
                </a:lnTo>
                <a:lnTo>
                  <a:pt x="26" y="80"/>
                </a:lnTo>
                <a:lnTo>
                  <a:pt x="31" y="73"/>
                </a:lnTo>
                <a:lnTo>
                  <a:pt x="38" y="66"/>
                </a:lnTo>
                <a:lnTo>
                  <a:pt x="44" y="59"/>
                </a:lnTo>
                <a:lnTo>
                  <a:pt x="50" y="53"/>
                </a:lnTo>
                <a:lnTo>
                  <a:pt x="57" y="48"/>
                </a:lnTo>
                <a:lnTo>
                  <a:pt x="64" y="42"/>
                </a:lnTo>
                <a:lnTo>
                  <a:pt x="72" y="37"/>
                </a:lnTo>
                <a:lnTo>
                  <a:pt x="79" y="33"/>
                </a:lnTo>
                <a:lnTo>
                  <a:pt x="87" y="28"/>
                </a:lnTo>
                <a:lnTo>
                  <a:pt x="95" y="24"/>
                </a:lnTo>
                <a:lnTo>
                  <a:pt x="103" y="21"/>
                </a:lnTo>
                <a:lnTo>
                  <a:pt x="112" y="17"/>
                </a:lnTo>
                <a:lnTo>
                  <a:pt x="121" y="14"/>
                </a:lnTo>
                <a:lnTo>
                  <a:pt x="129" y="11"/>
                </a:lnTo>
                <a:lnTo>
                  <a:pt x="139" y="8"/>
                </a:lnTo>
                <a:lnTo>
                  <a:pt x="154" y="6"/>
                </a:lnTo>
                <a:lnTo>
                  <a:pt x="173" y="3"/>
                </a:lnTo>
                <a:lnTo>
                  <a:pt x="197" y="1"/>
                </a:lnTo>
                <a:lnTo>
                  <a:pt x="224" y="0"/>
                </a:lnTo>
                <a:lnTo>
                  <a:pt x="253" y="0"/>
                </a:lnTo>
                <a:lnTo>
                  <a:pt x="284" y="0"/>
                </a:lnTo>
                <a:lnTo>
                  <a:pt x="315" y="2"/>
                </a:lnTo>
                <a:lnTo>
                  <a:pt x="347" y="4"/>
                </a:lnTo>
                <a:lnTo>
                  <a:pt x="376" y="7"/>
                </a:lnTo>
                <a:lnTo>
                  <a:pt x="405" y="12"/>
                </a:lnTo>
                <a:lnTo>
                  <a:pt x="432" y="18"/>
                </a:lnTo>
                <a:lnTo>
                  <a:pt x="455" y="26"/>
                </a:lnTo>
                <a:lnTo>
                  <a:pt x="474" y="34"/>
                </a:lnTo>
                <a:lnTo>
                  <a:pt x="488" y="44"/>
                </a:lnTo>
                <a:lnTo>
                  <a:pt x="497" y="56"/>
                </a:lnTo>
                <a:lnTo>
                  <a:pt x="499" y="70"/>
                </a:lnTo>
                <a:lnTo>
                  <a:pt x="497" y="75"/>
                </a:lnTo>
                <a:lnTo>
                  <a:pt x="492" y="81"/>
                </a:lnTo>
                <a:lnTo>
                  <a:pt x="485" y="87"/>
                </a:lnTo>
                <a:lnTo>
                  <a:pt x="477" y="94"/>
                </a:lnTo>
                <a:lnTo>
                  <a:pt x="466" y="102"/>
                </a:lnTo>
                <a:lnTo>
                  <a:pt x="455" y="109"/>
                </a:lnTo>
                <a:lnTo>
                  <a:pt x="443" y="117"/>
                </a:lnTo>
                <a:lnTo>
                  <a:pt x="430" y="125"/>
                </a:lnTo>
                <a:lnTo>
                  <a:pt x="417" y="132"/>
                </a:lnTo>
                <a:lnTo>
                  <a:pt x="404" y="140"/>
                </a:lnTo>
                <a:lnTo>
                  <a:pt x="391" y="147"/>
                </a:lnTo>
                <a:lnTo>
                  <a:pt x="381" y="153"/>
                </a:lnTo>
                <a:lnTo>
                  <a:pt x="370" y="159"/>
                </a:lnTo>
                <a:lnTo>
                  <a:pt x="362" y="164"/>
                </a:lnTo>
                <a:lnTo>
                  <a:pt x="355" y="169"/>
                </a:lnTo>
                <a:lnTo>
                  <a:pt x="351" y="172"/>
                </a:lnTo>
                <a:lnTo>
                  <a:pt x="347" y="175"/>
                </a:lnTo>
                <a:lnTo>
                  <a:pt x="343" y="179"/>
                </a:lnTo>
                <a:lnTo>
                  <a:pt x="338" y="183"/>
                </a:lnTo>
                <a:lnTo>
                  <a:pt x="333" y="187"/>
                </a:lnTo>
                <a:lnTo>
                  <a:pt x="327" y="192"/>
                </a:lnTo>
                <a:lnTo>
                  <a:pt x="321" y="196"/>
                </a:lnTo>
                <a:lnTo>
                  <a:pt x="314" y="201"/>
                </a:lnTo>
                <a:lnTo>
                  <a:pt x="308" y="205"/>
                </a:lnTo>
                <a:lnTo>
                  <a:pt x="301" y="209"/>
                </a:lnTo>
                <a:lnTo>
                  <a:pt x="294" y="214"/>
                </a:lnTo>
                <a:lnTo>
                  <a:pt x="288" y="218"/>
                </a:lnTo>
                <a:lnTo>
                  <a:pt x="281" y="221"/>
                </a:lnTo>
                <a:lnTo>
                  <a:pt x="275" y="224"/>
                </a:lnTo>
                <a:lnTo>
                  <a:pt x="269" y="227"/>
                </a:lnTo>
                <a:lnTo>
                  <a:pt x="264" y="228"/>
                </a:lnTo>
                <a:lnTo>
                  <a:pt x="258" y="230"/>
                </a:lnTo>
                <a:lnTo>
                  <a:pt x="249" y="231"/>
                </a:lnTo>
                <a:lnTo>
                  <a:pt x="240" y="233"/>
                </a:lnTo>
                <a:lnTo>
                  <a:pt x="231" y="235"/>
                </a:lnTo>
                <a:lnTo>
                  <a:pt x="223" y="238"/>
                </a:lnTo>
                <a:lnTo>
                  <a:pt x="215" y="240"/>
                </a:lnTo>
                <a:lnTo>
                  <a:pt x="209" y="243"/>
                </a:lnTo>
                <a:lnTo>
                  <a:pt x="204" y="245"/>
                </a:lnTo>
                <a:lnTo>
                  <a:pt x="199" y="248"/>
                </a:lnTo>
                <a:lnTo>
                  <a:pt x="196" y="251"/>
                </a:lnTo>
                <a:lnTo>
                  <a:pt x="192" y="253"/>
                </a:lnTo>
                <a:lnTo>
                  <a:pt x="189" y="257"/>
                </a:lnTo>
                <a:lnTo>
                  <a:pt x="185" y="260"/>
                </a:lnTo>
                <a:lnTo>
                  <a:pt x="180" y="263"/>
                </a:lnTo>
                <a:lnTo>
                  <a:pt x="175" y="266"/>
                </a:lnTo>
                <a:lnTo>
                  <a:pt x="170" y="271"/>
                </a:lnTo>
                <a:lnTo>
                  <a:pt x="163" y="275"/>
                </a:lnTo>
                <a:lnTo>
                  <a:pt x="155" y="279"/>
                </a:lnTo>
                <a:lnTo>
                  <a:pt x="148" y="282"/>
                </a:lnTo>
                <a:lnTo>
                  <a:pt x="140" y="286"/>
                </a:lnTo>
                <a:lnTo>
                  <a:pt x="133" y="288"/>
                </a:lnTo>
                <a:lnTo>
                  <a:pt x="125" y="292"/>
                </a:lnTo>
                <a:lnTo>
                  <a:pt x="117" y="295"/>
                </a:lnTo>
                <a:lnTo>
                  <a:pt x="109" y="299"/>
                </a:lnTo>
                <a:lnTo>
                  <a:pt x="101" y="305"/>
                </a:lnTo>
                <a:lnTo>
                  <a:pt x="93" y="310"/>
                </a:lnTo>
                <a:lnTo>
                  <a:pt x="86" y="315"/>
                </a:lnTo>
                <a:lnTo>
                  <a:pt x="79" y="321"/>
                </a:lnTo>
                <a:lnTo>
                  <a:pt x="73" y="325"/>
                </a:lnTo>
                <a:lnTo>
                  <a:pt x="68" y="329"/>
                </a:lnTo>
                <a:lnTo>
                  <a:pt x="62" y="333"/>
                </a:lnTo>
                <a:lnTo>
                  <a:pt x="56" y="336"/>
                </a:lnTo>
                <a:lnTo>
                  <a:pt x="50" y="337"/>
                </a:lnTo>
                <a:lnTo>
                  <a:pt x="45" y="338"/>
                </a:lnTo>
                <a:lnTo>
                  <a:pt x="40" y="338"/>
                </a:lnTo>
                <a:lnTo>
                  <a:pt x="35" y="338"/>
                </a:lnTo>
                <a:lnTo>
                  <a:pt x="31" y="338"/>
                </a:lnTo>
                <a:lnTo>
                  <a:pt x="28" y="337"/>
                </a:lnTo>
                <a:lnTo>
                  <a:pt x="26" y="336"/>
                </a:lnTo>
                <a:lnTo>
                  <a:pt x="25" y="336"/>
                </a:lnTo>
                <a:lnTo>
                  <a:pt x="24" y="336"/>
                </a:lnTo>
                <a:close/>
              </a:path>
            </a:pathLst>
          </a:custGeom>
          <a:solidFill>
            <a:srgbClr val="996633"/>
          </a:solidFill>
          <a:ln w="9525">
            <a:noFill/>
            <a:round/>
            <a:headEnd/>
            <a:tailEnd/>
          </a:ln>
        </p:spPr>
        <p:txBody>
          <a:bodyPr/>
          <a:lstStyle/>
          <a:p>
            <a:endParaRPr lang="zh-CN" altLang="en-US"/>
          </a:p>
        </p:txBody>
      </p:sp>
      <p:sp>
        <p:nvSpPr>
          <p:cNvPr id="40094" name="Freeform 407"/>
          <p:cNvSpPr>
            <a:spLocks/>
          </p:cNvSpPr>
          <p:nvPr/>
        </p:nvSpPr>
        <p:spPr bwMode="auto">
          <a:xfrm>
            <a:off x="8013700" y="3681835"/>
            <a:ext cx="623888" cy="521083"/>
          </a:xfrm>
          <a:custGeom>
            <a:avLst/>
            <a:gdLst>
              <a:gd name="T0" fmla="*/ 2147483647 w 498"/>
              <a:gd name="T1" fmla="*/ 2147483647 h 338"/>
              <a:gd name="T2" fmla="*/ 2147483647 w 498"/>
              <a:gd name="T3" fmla="*/ 2147483647 h 338"/>
              <a:gd name="T4" fmla="*/ 2147483647 w 498"/>
              <a:gd name="T5" fmla="*/ 2147483647 h 338"/>
              <a:gd name="T6" fmla="*/ 2147483647 w 498"/>
              <a:gd name="T7" fmla="*/ 2147483647 h 338"/>
              <a:gd name="T8" fmla="*/ 0 w 498"/>
              <a:gd name="T9" fmla="*/ 2147483647 h 338"/>
              <a:gd name="T10" fmla="*/ 0 w 498"/>
              <a:gd name="T11" fmla="*/ 2147483647 h 338"/>
              <a:gd name="T12" fmla="*/ 2147483647 w 498"/>
              <a:gd name="T13" fmla="*/ 2147483647 h 338"/>
              <a:gd name="T14" fmla="*/ 2147483647 w 498"/>
              <a:gd name="T15" fmla="*/ 2147483647 h 338"/>
              <a:gd name="T16" fmla="*/ 2147483647 w 498"/>
              <a:gd name="T17" fmla="*/ 2147483647 h 338"/>
              <a:gd name="T18" fmla="*/ 2147483647 w 498"/>
              <a:gd name="T19" fmla="*/ 2147483647 h 338"/>
              <a:gd name="T20" fmla="*/ 2147483647 w 498"/>
              <a:gd name="T21" fmla="*/ 2147483647 h 338"/>
              <a:gd name="T22" fmla="*/ 2147483647 w 498"/>
              <a:gd name="T23" fmla="*/ 2147483647 h 338"/>
              <a:gd name="T24" fmla="*/ 2147483647 w 498"/>
              <a:gd name="T25" fmla="*/ 2147483647 h 338"/>
              <a:gd name="T26" fmla="*/ 2147483647 w 498"/>
              <a:gd name="T27" fmla="*/ 2147483647 h 338"/>
              <a:gd name="T28" fmla="*/ 2147483647 w 498"/>
              <a:gd name="T29" fmla="*/ 0 h 338"/>
              <a:gd name="T30" fmla="*/ 2147483647 w 498"/>
              <a:gd name="T31" fmla="*/ 2147483647 h 338"/>
              <a:gd name="T32" fmla="*/ 2147483647 w 498"/>
              <a:gd name="T33" fmla="*/ 2147483647 h 338"/>
              <a:gd name="T34" fmla="*/ 2147483647 w 498"/>
              <a:gd name="T35" fmla="*/ 2147483647 h 338"/>
              <a:gd name="T36" fmla="*/ 2147483647 w 498"/>
              <a:gd name="T37" fmla="*/ 2147483647 h 338"/>
              <a:gd name="T38" fmla="*/ 2147483647 w 498"/>
              <a:gd name="T39" fmla="*/ 2147483647 h 338"/>
              <a:gd name="T40" fmla="*/ 2147483647 w 498"/>
              <a:gd name="T41" fmla="*/ 2147483647 h 338"/>
              <a:gd name="T42" fmla="*/ 2147483647 w 498"/>
              <a:gd name="T43" fmla="*/ 2147483647 h 338"/>
              <a:gd name="T44" fmla="*/ 2147483647 w 498"/>
              <a:gd name="T45" fmla="*/ 2147483647 h 338"/>
              <a:gd name="T46" fmla="*/ 2147483647 w 498"/>
              <a:gd name="T47" fmla="*/ 2147483647 h 338"/>
              <a:gd name="T48" fmla="*/ 2147483647 w 498"/>
              <a:gd name="T49" fmla="*/ 2147483647 h 338"/>
              <a:gd name="T50" fmla="*/ 2147483647 w 498"/>
              <a:gd name="T51" fmla="*/ 2147483647 h 338"/>
              <a:gd name="T52" fmla="*/ 2147483647 w 498"/>
              <a:gd name="T53" fmla="*/ 2147483647 h 338"/>
              <a:gd name="T54" fmla="*/ 2147483647 w 498"/>
              <a:gd name="T55" fmla="*/ 2147483647 h 338"/>
              <a:gd name="T56" fmla="*/ 2147483647 w 498"/>
              <a:gd name="T57" fmla="*/ 2147483647 h 338"/>
              <a:gd name="T58" fmla="*/ 2147483647 w 498"/>
              <a:gd name="T59" fmla="*/ 2147483647 h 338"/>
              <a:gd name="T60" fmla="*/ 2147483647 w 498"/>
              <a:gd name="T61" fmla="*/ 2147483647 h 338"/>
              <a:gd name="T62" fmla="*/ 2147483647 w 498"/>
              <a:gd name="T63" fmla="*/ 2147483647 h 338"/>
              <a:gd name="T64" fmla="*/ 2147483647 w 498"/>
              <a:gd name="T65" fmla="*/ 2147483647 h 338"/>
              <a:gd name="T66" fmla="*/ 2147483647 w 498"/>
              <a:gd name="T67" fmla="*/ 2147483647 h 338"/>
              <a:gd name="T68" fmla="*/ 2147483647 w 498"/>
              <a:gd name="T69" fmla="*/ 2147483647 h 338"/>
              <a:gd name="T70" fmla="*/ 2147483647 w 498"/>
              <a:gd name="T71" fmla="*/ 2147483647 h 338"/>
              <a:gd name="T72" fmla="*/ 2147483647 w 498"/>
              <a:gd name="T73" fmla="*/ 2147483647 h 338"/>
              <a:gd name="T74" fmla="*/ 2147483647 w 498"/>
              <a:gd name="T75" fmla="*/ 2147483647 h 338"/>
              <a:gd name="T76" fmla="*/ 2147483647 w 498"/>
              <a:gd name="T77" fmla="*/ 2147483647 h 338"/>
              <a:gd name="T78" fmla="*/ 2147483647 w 498"/>
              <a:gd name="T79" fmla="*/ 2147483647 h 338"/>
              <a:gd name="T80" fmla="*/ 2147483647 w 498"/>
              <a:gd name="T81" fmla="*/ 2147483647 h 338"/>
              <a:gd name="T82" fmla="*/ 2147483647 w 498"/>
              <a:gd name="T83" fmla="*/ 2147483647 h 338"/>
              <a:gd name="T84" fmla="*/ 2147483647 w 498"/>
              <a:gd name="T85" fmla="*/ 2147483647 h 33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8"/>
              <a:gd name="T130" fmla="*/ 0 h 338"/>
              <a:gd name="T131" fmla="*/ 498 w 498"/>
              <a:gd name="T132" fmla="*/ 338 h 33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8" h="338">
                <a:moveTo>
                  <a:pt x="24" y="336"/>
                </a:moveTo>
                <a:lnTo>
                  <a:pt x="23" y="334"/>
                </a:lnTo>
                <a:lnTo>
                  <a:pt x="20" y="331"/>
                </a:lnTo>
                <a:lnTo>
                  <a:pt x="17" y="326"/>
                </a:lnTo>
                <a:lnTo>
                  <a:pt x="13" y="319"/>
                </a:lnTo>
                <a:lnTo>
                  <a:pt x="9" y="311"/>
                </a:lnTo>
                <a:lnTo>
                  <a:pt x="5" y="302"/>
                </a:lnTo>
                <a:lnTo>
                  <a:pt x="3" y="291"/>
                </a:lnTo>
                <a:lnTo>
                  <a:pt x="2" y="280"/>
                </a:lnTo>
                <a:lnTo>
                  <a:pt x="2" y="273"/>
                </a:lnTo>
                <a:lnTo>
                  <a:pt x="1" y="264"/>
                </a:lnTo>
                <a:lnTo>
                  <a:pt x="1" y="254"/>
                </a:lnTo>
                <a:lnTo>
                  <a:pt x="1" y="243"/>
                </a:lnTo>
                <a:lnTo>
                  <a:pt x="0" y="230"/>
                </a:lnTo>
                <a:lnTo>
                  <a:pt x="0" y="217"/>
                </a:lnTo>
                <a:lnTo>
                  <a:pt x="0" y="203"/>
                </a:lnTo>
                <a:lnTo>
                  <a:pt x="0" y="189"/>
                </a:lnTo>
                <a:lnTo>
                  <a:pt x="0" y="174"/>
                </a:lnTo>
                <a:lnTo>
                  <a:pt x="1" y="160"/>
                </a:lnTo>
                <a:lnTo>
                  <a:pt x="2" y="146"/>
                </a:lnTo>
                <a:lnTo>
                  <a:pt x="4" y="132"/>
                </a:lnTo>
                <a:lnTo>
                  <a:pt x="7" y="120"/>
                </a:lnTo>
                <a:lnTo>
                  <a:pt x="11" y="108"/>
                </a:lnTo>
                <a:lnTo>
                  <a:pt x="15" y="97"/>
                </a:lnTo>
                <a:lnTo>
                  <a:pt x="20" y="89"/>
                </a:lnTo>
                <a:lnTo>
                  <a:pt x="25" y="80"/>
                </a:lnTo>
                <a:lnTo>
                  <a:pt x="31" y="73"/>
                </a:lnTo>
                <a:lnTo>
                  <a:pt x="38" y="66"/>
                </a:lnTo>
                <a:lnTo>
                  <a:pt x="44" y="59"/>
                </a:lnTo>
                <a:lnTo>
                  <a:pt x="50" y="53"/>
                </a:lnTo>
                <a:lnTo>
                  <a:pt x="57" y="48"/>
                </a:lnTo>
                <a:lnTo>
                  <a:pt x="64" y="42"/>
                </a:lnTo>
                <a:lnTo>
                  <a:pt x="72" y="37"/>
                </a:lnTo>
                <a:lnTo>
                  <a:pt x="79" y="33"/>
                </a:lnTo>
                <a:lnTo>
                  <a:pt x="87" y="28"/>
                </a:lnTo>
                <a:lnTo>
                  <a:pt x="95" y="24"/>
                </a:lnTo>
                <a:lnTo>
                  <a:pt x="103" y="21"/>
                </a:lnTo>
                <a:lnTo>
                  <a:pt x="111" y="17"/>
                </a:lnTo>
                <a:lnTo>
                  <a:pt x="121" y="14"/>
                </a:lnTo>
                <a:lnTo>
                  <a:pt x="129" y="11"/>
                </a:lnTo>
                <a:lnTo>
                  <a:pt x="138" y="8"/>
                </a:lnTo>
                <a:lnTo>
                  <a:pt x="153" y="6"/>
                </a:lnTo>
                <a:lnTo>
                  <a:pt x="173" y="3"/>
                </a:lnTo>
                <a:lnTo>
                  <a:pt x="197" y="1"/>
                </a:lnTo>
                <a:lnTo>
                  <a:pt x="224" y="0"/>
                </a:lnTo>
                <a:lnTo>
                  <a:pt x="252" y="0"/>
                </a:lnTo>
                <a:lnTo>
                  <a:pt x="283" y="0"/>
                </a:lnTo>
                <a:lnTo>
                  <a:pt x="315" y="2"/>
                </a:lnTo>
                <a:lnTo>
                  <a:pt x="346" y="4"/>
                </a:lnTo>
                <a:lnTo>
                  <a:pt x="376" y="7"/>
                </a:lnTo>
                <a:lnTo>
                  <a:pt x="405" y="12"/>
                </a:lnTo>
                <a:lnTo>
                  <a:pt x="432" y="18"/>
                </a:lnTo>
                <a:lnTo>
                  <a:pt x="455" y="26"/>
                </a:lnTo>
                <a:lnTo>
                  <a:pt x="474" y="34"/>
                </a:lnTo>
                <a:lnTo>
                  <a:pt x="488" y="44"/>
                </a:lnTo>
                <a:lnTo>
                  <a:pt x="497" y="56"/>
                </a:lnTo>
                <a:lnTo>
                  <a:pt x="498" y="70"/>
                </a:lnTo>
                <a:lnTo>
                  <a:pt x="497" y="75"/>
                </a:lnTo>
                <a:lnTo>
                  <a:pt x="492" y="81"/>
                </a:lnTo>
                <a:lnTo>
                  <a:pt x="485" y="87"/>
                </a:lnTo>
                <a:lnTo>
                  <a:pt x="476" y="94"/>
                </a:lnTo>
                <a:lnTo>
                  <a:pt x="466" y="102"/>
                </a:lnTo>
                <a:lnTo>
                  <a:pt x="455" y="109"/>
                </a:lnTo>
                <a:lnTo>
                  <a:pt x="442" y="117"/>
                </a:lnTo>
                <a:lnTo>
                  <a:pt x="430" y="125"/>
                </a:lnTo>
                <a:lnTo>
                  <a:pt x="417" y="132"/>
                </a:lnTo>
                <a:lnTo>
                  <a:pt x="404" y="140"/>
                </a:lnTo>
                <a:lnTo>
                  <a:pt x="391" y="147"/>
                </a:lnTo>
                <a:lnTo>
                  <a:pt x="380" y="153"/>
                </a:lnTo>
                <a:lnTo>
                  <a:pt x="370" y="159"/>
                </a:lnTo>
                <a:lnTo>
                  <a:pt x="361" y="164"/>
                </a:lnTo>
                <a:lnTo>
                  <a:pt x="355" y="169"/>
                </a:lnTo>
                <a:lnTo>
                  <a:pt x="350" y="172"/>
                </a:lnTo>
                <a:lnTo>
                  <a:pt x="347" y="175"/>
                </a:lnTo>
                <a:lnTo>
                  <a:pt x="343" y="179"/>
                </a:lnTo>
                <a:lnTo>
                  <a:pt x="338" y="183"/>
                </a:lnTo>
                <a:lnTo>
                  <a:pt x="332" y="187"/>
                </a:lnTo>
                <a:lnTo>
                  <a:pt x="327" y="192"/>
                </a:lnTo>
                <a:lnTo>
                  <a:pt x="320" y="196"/>
                </a:lnTo>
                <a:lnTo>
                  <a:pt x="314" y="201"/>
                </a:lnTo>
                <a:lnTo>
                  <a:pt x="308" y="205"/>
                </a:lnTo>
                <a:lnTo>
                  <a:pt x="301" y="209"/>
                </a:lnTo>
                <a:lnTo>
                  <a:pt x="294" y="214"/>
                </a:lnTo>
                <a:lnTo>
                  <a:pt x="288" y="218"/>
                </a:lnTo>
                <a:lnTo>
                  <a:pt x="281" y="221"/>
                </a:lnTo>
                <a:lnTo>
                  <a:pt x="274" y="224"/>
                </a:lnTo>
                <a:lnTo>
                  <a:pt x="269" y="227"/>
                </a:lnTo>
                <a:lnTo>
                  <a:pt x="263" y="228"/>
                </a:lnTo>
                <a:lnTo>
                  <a:pt x="258" y="230"/>
                </a:lnTo>
                <a:lnTo>
                  <a:pt x="249" y="231"/>
                </a:lnTo>
                <a:lnTo>
                  <a:pt x="240" y="233"/>
                </a:lnTo>
                <a:lnTo>
                  <a:pt x="231" y="235"/>
                </a:lnTo>
                <a:lnTo>
                  <a:pt x="222" y="238"/>
                </a:lnTo>
                <a:lnTo>
                  <a:pt x="215" y="240"/>
                </a:lnTo>
                <a:lnTo>
                  <a:pt x="209" y="243"/>
                </a:lnTo>
                <a:lnTo>
                  <a:pt x="203" y="245"/>
                </a:lnTo>
                <a:lnTo>
                  <a:pt x="199" y="248"/>
                </a:lnTo>
                <a:lnTo>
                  <a:pt x="195" y="251"/>
                </a:lnTo>
                <a:lnTo>
                  <a:pt x="192" y="253"/>
                </a:lnTo>
                <a:lnTo>
                  <a:pt x="188" y="257"/>
                </a:lnTo>
                <a:lnTo>
                  <a:pt x="184" y="260"/>
                </a:lnTo>
                <a:lnTo>
                  <a:pt x="180" y="263"/>
                </a:lnTo>
                <a:lnTo>
                  <a:pt x="175" y="266"/>
                </a:lnTo>
                <a:lnTo>
                  <a:pt x="169" y="271"/>
                </a:lnTo>
                <a:lnTo>
                  <a:pt x="163" y="275"/>
                </a:lnTo>
                <a:lnTo>
                  <a:pt x="155" y="279"/>
                </a:lnTo>
                <a:lnTo>
                  <a:pt x="148" y="282"/>
                </a:lnTo>
                <a:lnTo>
                  <a:pt x="140" y="286"/>
                </a:lnTo>
                <a:lnTo>
                  <a:pt x="133" y="288"/>
                </a:lnTo>
                <a:lnTo>
                  <a:pt x="125" y="292"/>
                </a:lnTo>
                <a:lnTo>
                  <a:pt x="117" y="295"/>
                </a:lnTo>
                <a:lnTo>
                  <a:pt x="109" y="299"/>
                </a:lnTo>
                <a:lnTo>
                  <a:pt x="100" y="305"/>
                </a:lnTo>
                <a:lnTo>
                  <a:pt x="92" y="310"/>
                </a:lnTo>
                <a:lnTo>
                  <a:pt x="85" y="315"/>
                </a:lnTo>
                <a:lnTo>
                  <a:pt x="79" y="321"/>
                </a:lnTo>
                <a:lnTo>
                  <a:pt x="73" y="325"/>
                </a:lnTo>
                <a:lnTo>
                  <a:pt x="68" y="329"/>
                </a:lnTo>
                <a:lnTo>
                  <a:pt x="62" y="333"/>
                </a:lnTo>
                <a:lnTo>
                  <a:pt x="56" y="336"/>
                </a:lnTo>
                <a:lnTo>
                  <a:pt x="50" y="337"/>
                </a:lnTo>
                <a:lnTo>
                  <a:pt x="44" y="338"/>
                </a:lnTo>
                <a:lnTo>
                  <a:pt x="39" y="338"/>
                </a:lnTo>
                <a:lnTo>
                  <a:pt x="35" y="338"/>
                </a:lnTo>
                <a:lnTo>
                  <a:pt x="31" y="338"/>
                </a:lnTo>
                <a:lnTo>
                  <a:pt x="28" y="337"/>
                </a:lnTo>
                <a:lnTo>
                  <a:pt x="25" y="336"/>
                </a:lnTo>
                <a:lnTo>
                  <a:pt x="24" y="336"/>
                </a:lnTo>
                <a:close/>
              </a:path>
            </a:pathLst>
          </a:custGeom>
          <a:solidFill>
            <a:srgbClr val="996633"/>
          </a:solidFill>
          <a:ln w="9525">
            <a:noFill/>
            <a:round/>
            <a:headEnd/>
            <a:tailEnd/>
          </a:ln>
        </p:spPr>
        <p:txBody>
          <a:bodyPr/>
          <a:lstStyle/>
          <a:p>
            <a:endParaRPr lang="zh-CN" altLang="en-US"/>
          </a:p>
        </p:txBody>
      </p:sp>
      <p:sp>
        <p:nvSpPr>
          <p:cNvPr id="40095" name="Freeform 408"/>
          <p:cNvSpPr>
            <a:spLocks/>
          </p:cNvSpPr>
          <p:nvPr/>
        </p:nvSpPr>
        <p:spPr bwMode="auto">
          <a:xfrm>
            <a:off x="4721227" y="3435167"/>
            <a:ext cx="474663" cy="1264166"/>
          </a:xfrm>
          <a:custGeom>
            <a:avLst/>
            <a:gdLst>
              <a:gd name="T0" fmla="*/ 2147483647 w 378"/>
              <a:gd name="T1" fmla="*/ 2147483647 h 820"/>
              <a:gd name="T2" fmla="*/ 2147483647 w 378"/>
              <a:gd name="T3" fmla="*/ 2147483647 h 820"/>
              <a:gd name="T4" fmla="*/ 2147483647 w 378"/>
              <a:gd name="T5" fmla="*/ 2147483647 h 820"/>
              <a:gd name="T6" fmla="*/ 2147483647 w 378"/>
              <a:gd name="T7" fmla="*/ 2147483647 h 820"/>
              <a:gd name="T8" fmla="*/ 2147483647 w 378"/>
              <a:gd name="T9" fmla="*/ 2147483647 h 820"/>
              <a:gd name="T10" fmla="*/ 2147483647 w 378"/>
              <a:gd name="T11" fmla="*/ 2147483647 h 820"/>
              <a:gd name="T12" fmla="*/ 2147483647 w 378"/>
              <a:gd name="T13" fmla="*/ 2147483647 h 820"/>
              <a:gd name="T14" fmla="*/ 2147483647 w 378"/>
              <a:gd name="T15" fmla="*/ 2147483647 h 820"/>
              <a:gd name="T16" fmla="*/ 2147483647 w 378"/>
              <a:gd name="T17" fmla="*/ 2147483647 h 820"/>
              <a:gd name="T18" fmla="*/ 2147483647 w 378"/>
              <a:gd name="T19" fmla="*/ 2147483647 h 820"/>
              <a:gd name="T20" fmla="*/ 2147483647 w 378"/>
              <a:gd name="T21" fmla="*/ 2147483647 h 820"/>
              <a:gd name="T22" fmla="*/ 2147483647 w 378"/>
              <a:gd name="T23" fmla="*/ 2147483647 h 820"/>
              <a:gd name="T24" fmla="*/ 2147483647 w 378"/>
              <a:gd name="T25" fmla="*/ 2147483647 h 820"/>
              <a:gd name="T26" fmla="*/ 2147483647 w 378"/>
              <a:gd name="T27" fmla="*/ 2147483647 h 820"/>
              <a:gd name="T28" fmla="*/ 2147483647 w 378"/>
              <a:gd name="T29" fmla="*/ 2147483647 h 820"/>
              <a:gd name="T30" fmla="*/ 2147483647 w 378"/>
              <a:gd name="T31" fmla="*/ 2147483647 h 820"/>
              <a:gd name="T32" fmla="*/ 2147483647 w 378"/>
              <a:gd name="T33" fmla="*/ 2147483647 h 820"/>
              <a:gd name="T34" fmla="*/ 2147483647 w 378"/>
              <a:gd name="T35" fmla="*/ 2147483647 h 820"/>
              <a:gd name="T36" fmla="*/ 2147483647 w 378"/>
              <a:gd name="T37" fmla="*/ 2147483647 h 820"/>
              <a:gd name="T38" fmla="*/ 2147483647 w 378"/>
              <a:gd name="T39" fmla="*/ 2147483647 h 820"/>
              <a:gd name="T40" fmla="*/ 2147483647 w 378"/>
              <a:gd name="T41" fmla="*/ 2147483647 h 820"/>
              <a:gd name="T42" fmla="*/ 2147483647 w 378"/>
              <a:gd name="T43" fmla="*/ 2147483647 h 820"/>
              <a:gd name="T44" fmla="*/ 2147483647 w 378"/>
              <a:gd name="T45" fmla="*/ 2147483647 h 820"/>
              <a:gd name="T46" fmla="*/ 2147483647 w 378"/>
              <a:gd name="T47" fmla="*/ 2147483647 h 820"/>
              <a:gd name="T48" fmla="*/ 2147483647 w 378"/>
              <a:gd name="T49" fmla="*/ 2147483647 h 820"/>
              <a:gd name="T50" fmla="*/ 2147483647 w 378"/>
              <a:gd name="T51" fmla="*/ 2147483647 h 820"/>
              <a:gd name="T52" fmla="*/ 2147483647 w 378"/>
              <a:gd name="T53" fmla="*/ 2147483647 h 820"/>
              <a:gd name="T54" fmla="*/ 2147483647 w 378"/>
              <a:gd name="T55" fmla="*/ 2147483647 h 820"/>
              <a:gd name="T56" fmla="*/ 2147483647 w 378"/>
              <a:gd name="T57" fmla="*/ 2147483647 h 820"/>
              <a:gd name="T58" fmla="*/ 2147483647 w 378"/>
              <a:gd name="T59" fmla="*/ 2147483647 h 820"/>
              <a:gd name="T60" fmla="*/ 2147483647 w 378"/>
              <a:gd name="T61" fmla="*/ 2147483647 h 820"/>
              <a:gd name="T62" fmla="*/ 2147483647 w 378"/>
              <a:gd name="T63" fmla="*/ 2147483647 h 820"/>
              <a:gd name="T64" fmla="*/ 2147483647 w 378"/>
              <a:gd name="T65" fmla="*/ 2147483647 h 820"/>
              <a:gd name="T66" fmla="*/ 2147483647 w 378"/>
              <a:gd name="T67" fmla="*/ 2147483647 h 820"/>
              <a:gd name="T68" fmla="*/ 2147483647 w 378"/>
              <a:gd name="T69" fmla="*/ 2147483647 h 820"/>
              <a:gd name="T70" fmla="*/ 2147483647 w 378"/>
              <a:gd name="T71" fmla="*/ 2147483647 h 820"/>
              <a:gd name="T72" fmla="*/ 2147483647 w 378"/>
              <a:gd name="T73" fmla="*/ 2147483647 h 820"/>
              <a:gd name="T74" fmla="*/ 2147483647 w 378"/>
              <a:gd name="T75" fmla="*/ 2147483647 h 820"/>
              <a:gd name="T76" fmla="*/ 2147483647 w 378"/>
              <a:gd name="T77" fmla="*/ 2147483647 h 820"/>
              <a:gd name="T78" fmla="*/ 2147483647 w 378"/>
              <a:gd name="T79" fmla="*/ 2147483647 h 820"/>
              <a:gd name="T80" fmla="*/ 2147483647 w 378"/>
              <a:gd name="T81" fmla="*/ 2147483647 h 820"/>
              <a:gd name="T82" fmla="*/ 2147483647 w 378"/>
              <a:gd name="T83" fmla="*/ 2147483647 h 820"/>
              <a:gd name="T84" fmla="*/ 2147483647 w 378"/>
              <a:gd name="T85" fmla="*/ 2147483647 h 820"/>
              <a:gd name="T86" fmla="*/ 2147483647 w 378"/>
              <a:gd name="T87" fmla="*/ 2147483647 h 820"/>
              <a:gd name="T88" fmla="*/ 2147483647 w 378"/>
              <a:gd name="T89" fmla="*/ 2147483647 h 820"/>
              <a:gd name="T90" fmla="*/ 2147483647 w 378"/>
              <a:gd name="T91" fmla="*/ 2147483647 h 820"/>
              <a:gd name="T92" fmla="*/ 2147483647 w 378"/>
              <a:gd name="T93" fmla="*/ 2147483647 h 820"/>
              <a:gd name="T94" fmla="*/ 2147483647 w 378"/>
              <a:gd name="T95" fmla="*/ 2147483647 h 820"/>
              <a:gd name="T96" fmla="*/ 2147483647 w 378"/>
              <a:gd name="T97" fmla="*/ 2147483647 h 820"/>
              <a:gd name="T98" fmla="*/ 2147483647 w 378"/>
              <a:gd name="T99" fmla="*/ 2147483647 h 820"/>
              <a:gd name="T100" fmla="*/ 2147483647 w 378"/>
              <a:gd name="T101" fmla="*/ 2147483647 h 820"/>
              <a:gd name="T102" fmla="*/ 2147483647 w 378"/>
              <a:gd name="T103" fmla="*/ 2147483647 h 820"/>
              <a:gd name="T104" fmla="*/ 2147483647 w 378"/>
              <a:gd name="T105" fmla="*/ 2147483647 h 820"/>
              <a:gd name="T106" fmla="*/ 2147483647 w 378"/>
              <a:gd name="T107" fmla="*/ 2147483647 h 820"/>
              <a:gd name="T108" fmla="*/ 2147483647 w 378"/>
              <a:gd name="T109" fmla="*/ 2147483647 h 820"/>
              <a:gd name="T110" fmla="*/ 2147483647 w 378"/>
              <a:gd name="T111" fmla="*/ 2147483647 h 820"/>
              <a:gd name="T112" fmla="*/ 2147483647 w 378"/>
              <a:gd name="T113" fmla="*/ 2147483647 h 820"/>
              <a:gd name="T114" fmla="*/ 2147483647 w 378"/>
              <a:gd name="T115" fmla="*/ 2147483647 h 820"/>
              <a:gd name="T116" fmla="*/ 2147483647 w 378"/>
              <a:gd name="T117" fmla="*/ 2147483647 h 820"/>
              <a:gd name="T118" fmla="*/ 0 w 378"/>
              <a:gd name="T119" fmla="*/ 2147483647 h 8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8"/>
              <a:gd name="T181" fmla="*/ 0 h 820"/>
              <a:gd name="T182" fmla="*/ 378 w 378"/>
              <a:gd name="T183" fmla="*/ 820 h 82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8" h="820">
                <a:moveTo>
                  <a:pt x="0" y="37"/>
                </a:moveTo>
                <a:lnTo>
                  <a:pt x="1" y="53"/>
                </a:lnTo>
                <a:lnTo>
                  <a:pt x="2" y="65"/>
                </a:lnTo>
                <a:lnTo>
                  <a:pt x="5" y="75"/>
                </a:lnTo>
                <a:lnTo>
                  <a:pt x="7" y="83"/>
                </a:lnTo>
                <a:lnTo>
                  <a:pt x="9" y="89"/>
                </a:lnTo>
                <a:lnTo>
                  <a:pt x="11" y="94"/>
                </a:lnTo>
                <a:lnTo>
                  <a:pt x="13" y="99"/>
                </a:lnTo>
                <a:lnTo>
                  <a:pt x="16" y="103"/>
                </a:lnTo>
                <a:lnTo>
                  <a:pt x="19" y="106"/>
                </a:lnTo>
                <a:lnTo>
                  <a:pt x="21" y="110"/>
                </a:lnTo>
                <a:lnTo>
                  <a:pt x="24" y="113"/>
                </a:lnTo>
                <a:lnTo>
                  <a:pt x="28" y="115"/>
                </a:lnTo>
                <a:lnTo>
                  <a:pt x="30" y="119"/>
                </a:lnTo>
                <a:lnTo>
                  <a:pt x="32" y="123"/>
                </a:lnTo>
                <a:lnTo>
                  <a:pt x="34" y="128"/>
                </a:lnTo>
                <a:lnTo>
                  <a:pt x="35" y="135"/>
                </a:lnTo>
                <a:lnTo>
                  <a:pt x="36" y="142"/>
                </a:lnTo>
                <a:lnTo>
                  <a:pt x="39" y="148"/>
                </a:lnTo>
                <a:lnTo>
                  <a:pt x="43" y="155"/>
                </a:lnTo>
                <a:lnTo>
                  <a:pt x="49" y="160"/>
                </a:lnTo>
                <a:lnTo>
                  <a:pt x="54" y="165"/>
                </a:lnTo>
                <a:lnTo>
                  <a:pt x="60" y="170"/>
                </a:lnTo>
                <a:lnTo>
                  <a:pt x="65" y="176"/>
                </a:lnTo>
                <a:lnTo>
                  <a:pt x="68" y="182"/>
                </a:lnTo>
                <a:lnTo>
                  <a:pt x="71" y="187"/>
                </a:lnTo>
                <a:lnTo>
                  <a:pt x="74" y="194"/>
                </a:lnTo>
                <a:lnTo>
                  <a:pt x="78" y="200"/>
                </a:lnTo>
                <a:lnTo>
                  <a:pt x="82" y="205"/>
                </a:lnTo>
                <a:lnTo>
                  <a:pt x="86" y="211"/>
                </a:lnTo>
                <a:lnTo>
                  <a:pt x="90" y="216"/>
                </a:lnTo>
                <a:lnTo>
                  <a:pt x="93" y="221"/>
                </a:lnTo>
                <a:lnTo>
                  <a:pt x="96" y="227"/>
                </a:lnTo>
                <a:lnTo>
                  <a:pt x="99" y="231"/>
                </a:lnTo>
                <a:lnTo>
                  <a:pt x="103" y="236"/>
                </a:lnTo>
                <a:lnTo>
                  <a:pt x="108" y="241"/>
                </a:lnTo>
                <a:lnTo>
                  <a:pt x="112" y="246"/>
                </a:lnTo>
                <a:lnTo>
                  <a:pt x="118" y="251"/>
                </a:lnTo>
                <a:lnTo>
                  <a:pt x="123" y="256"/>
                </a:lnTo>
                <a:lnTo>
                  <a:pt x="128" y="261"/>
                </a:lnTo>
                <a:lnTo>
                  <a:pt x="133" y="266"/>
                </a:lnTo>
                <a:lnTo>
                  <a:pt x="138" y="272"/>
                </a:lnTo>
                <a:lnTo>
                  <a:pt x="144" y="278"/>
                </a:lnTo>
                <a:lnTo>
                  <a:pt x="151" y="285"/>
                </a:lnTo>
                <a:lnTo>
                  <a:pt x="159" y="292"/>
                </a:lnTo>
                <a:lnTo>
                  <a:pt x="166" y="299"/>
                </a:lnTo>
                <a:lnTo>
                  <a:pt x="174" y="307"/>
                </a:lnTo>
                <a:lnTo>
                  <a:pt x="182" y="314"/>
                </a:lnTo>
                <a:lnTo>
                  <a:pt x="191" y="320"/>
                </a:lnTo>
                <a:lnTo>
                  <a:pt x="199" y="327"/>
                </a:lnTo>
                <a:lnTo>
                  <a:pt x="207" y="336"/>
                </a:lnTo>
                <a:lnTo>
                  <a:pt x="215" y="346"/>
                </a:lnTo>
                <a:lnTo>
                  <a:pt x="222" y="357"/>
                </a:lnTo>
                <a:lnTo>
                  <a:pt x="229" y="368"/>
                </a:lnTo>
                <a:lnTo>
                  <a:pt x="236" y="379"/>
                </a:lnTo>
                <a:lnTo>
                  <a:pt x="241" y="389"/>
                </a:lnTo>
                <a:lnTo>
                  <a:pt x="246" y="397"/>
                </a:lnTo>
                <a:lnTo>
                  <a:pt x="250" y="405"/>
                </a:lnTo>
                <a:lnTo>
                  <a:pt x="254" y="414"/>
                </a:lnTo>
                <a:lnTo>
                  <a:pt x="258" y="424"/>
                </a:lnTo>
                <a:lnTo>
                  <a:pt x="261" y="434"/>
                </a:lnTo>
                <a:lnTo>
                  <a:pt x="263" y="445"/>
                </a:lnTo>
                <a:lnTo>
                  <a:pt x="265" y="456"/>
                </a:lnTo>
                <a:lnTo>
                  <a:pt x="265" y="469"/>
                </a:lnTo>
                <a:lnTo>
                  <a:pt x="263" y="481"/>
                </a:lnTo>
                <a:lnTo>
                  <a:pt x="261" y="494"/>
                </a:lnTo>
                <a:lnTo>
                  <a:pt x="259" y="507"/>
                </a:lnTo>
                <a:lnTo>
                  <a:pt x="258" y="519"/>
                </a:lnTo>
                <a:lnTo>
                  <a:pt x="256" y="530"/>
                </a:lnTo>
                <a:lnTo>
                  <a:pt x="255" y="542"/>
                </a:lnTo>
                <a:lnTo>
                  <a:pt x="254" y="551"/>
                </a:lnTo>
                <a:lnTo>
                  <a:pt x="252" y="561"/>
                </a:lnTo>
                <a:lnTo>
                  <a:pt x="250" y="569"/>
                </a:lnTo>
                <a:lnTo>
                  <a:pt x="247" y="576"/>
                </a:lnTo>
                <a:lnTo>
                  <a:pt x="246" y="583"/>
                </a:lnTo>
                <a:lnTo>
                  <a:pt x="244" y="589"/>
                </a:lnTo>
                <a:lnTo>
                  <a:pt x="243" y="595"/>
                </a:lnTo>
                <a:lnTo>
                  <a:pt x="241" y="602"/>
                </a:lnTo>
                <a:lnTo>
                  <a:pt x="240" y="609"/>
                </a:lnTo>
                <a:lnTo>
                  <a:pt x="236" y="617"/>
                </a:lnTo>
                <a:lnTo>
                  <a:pt x="232" y="625"/>
                </a:lnTo>
                <a:lnTo>
                  <a:pt x="229" y="630"/>
                </a:lnTo>
                <a:lnTo>
                  <a:pt x="227" y="636"/>
                </a:lnTo>
                <a:lnTo>
                  <a:pt x="223" y="641"/>
                </a:lnTo>
                <a:lnTo>
                  <a:pt x="219" y="648"/>
                </a:lnTo>
                <a:lnTo>
                  <a:pt x="215" y="655"/>
                </a:lnTo>
                <a:lnTo>
                  <a:pt x="211" y="661"/>
                </a:lnTo>
                <a:lnTo>
                  <a:pt x="206" y="668"/>
                </a:lnTo>
                <a:lnTo>
                  <a:pt x="202" y="675"/>
                </a:lnTo>
                <a:lnTo>
                  <a:pt x="198" y="682"/>
                </a:lnTo>
                <a:lnTo>
                  <a:pt x="194" y="689"/>
                </a:lnTo>
                <a:lnTo>
                  <a:pt x="190" y="695"/>
                </a:lnTo>
                <a:lnTo>
                  <a:pt x="186" y="701"/>
                </a:lnTo>
                <a:lnTo>
                  <a:pt x="183" y="707"/>
                </a:lnTo>
                <a:lnTo>
                  <a:pt x="179" y="712"/>
                </a:lnTo>
                <a:lnTo>
                  <a:pt x="177" y="716"/>
                </a:lnTo>
                <a:lnTo>
                  <a:pt x="175" y="719"/>
                </a:lnTo>
                <a:lnTo>
                  <a:pt x="172" y="723"/>
                </a:lnTo>
                <a:lnTo>
                  <a:pt x="171" y="724"/>
                </a:lnTo>
                <a:lnTo>
                  <a:pt x="172" y="722"/>
                </a:lnTo>
                <a:lnTo>
                  <a:pt x="173" y="720"/>
                </a:lnTo>
                <a:lnTo>
                  <a:pt x="174" y="717"/>
                </a:lnTo>
                <a:lnTo>
                  <a:pt x="175" y="715"/>
                </a:lnTo>
                <a:lnTo>
                  <a:pt x="174" y="716"/>
                </a:lnTo>
                <a:lnTo>
                  <a:pt x="172" y="719"/>
                </a:lnTo>
                <a:lnTo>
                  <a:pt x="169" y="726"/>
                </a:lnTo>
                <a:lnTo>
                  <a:pt x="164" y="735"/>
                </a:lnTo>
                <a:lnTo>
                  <a:pt x="158" y="746"/>
                </a:lnTo>
                <a:lnTo>
                  <a:pt x="152" y="758"/>
                </a:lnTo>
                <a:lnTo>
                  <a:pt x="147" y="770"/>
                </a:lnTo>
                <a:lnTo>
                  <a:pt x="144" y="783"/>
                </a:lnTo>
                <a:lnTo>
                  <a:pt x="143" y="795"/>
                </a:lnTo>
                <a:lnTo>
                  <a:pt x="145" y="807"/>
                </a:lnTo>
                <a:lnTo>
                  <a:pt x="149" y="815"/>
                </a:lnTo>
                <a:lnTo>
                  <a:pt x="156" y="820"/>
                </a:lnTo>
                <a:lnTo>
                  <a:pt x="164" y="820"/>
                </a:lnTo>
                <a:lnTo>
                  <a:pt x="173" y="819"/>
                </a:lnTo>
                <a:lnTo>
                  <a:pt x="182" y="815"/>
                </a:lnTo>
                <a:lnTo>
                  <a:pt x="190" y="811"/>
                </a:lnTo>
                <a:lnTo>
                  <a:pt x="197" y="806"/>
                </a:lnTo>
                <a:lnTo>
                  <a:pt x="202" y="801"/>
                </a:lnTo>
                <a:lnTo>
                  <a:pt x="207" y="797"/>
                </a:lnTo>
                <a:lnTo>
                  <a:pt x="212" y="792"/>
                </a:lnTo>
                <a:lnTo>
                  <a:pt x="217" y="786"/>
                </a:lnTo>
                <a:lnTo>
                  <a:pt x="222" y="779"/>
                </a:lnTo>
                <a:lnTo>
                  <a:pt x="227" y="772"/>
                </a:lnTo>
                <a:lnTo>
                  <a:pt x="233" y="763"/>
                </a:lnTo>
                <a:lnTo>
                  <a:pt x="240" y="755"/>
                </a:lnTo>
                <a:lnTo>
                  <a:pt x="247" y="745"/>
                </a:lnTo>
                <a:lnTo>
                  <a:pt x="251" y="740"/>
                </a:lnTo>
                <a:lnTo>
                  <a:pt x="255" y="734"/>
                </a:lnTo>
                <a:lnTo>
                  <a:pt x="260" y="728"/>
                </a:lnTo>
                <a:lnTo>
                  <a:pt x="266" y="721"/>
                </a:lnTo>
                <a:lnTo>
                  <a:pt x="271" y="715"/>
                </a:lnTo>
                <a:lnTo>
                  <a:pt x="277" y="708"/>
                </a:lnTo>
                <a:lnTo>
                  <a:pt x="284" y="701"/>
                </a:lnTo>
                <a:lnTo>
                  <a:pt x="290" y="693"/>
                </a:lnTo>
                <a:lnTo>
                  <a:pt x="296" y="686"/>
                </a:lnTo>
                <a:lnTo>
                  <a:pt x="302" y="678"/>
                </a:lnTo>
                <a:lnTo>
                  <a:pt x="308" y="670"/>
                </a:lnTo>
                <a:lnTo>
                  <a:pt x="313" y="663"/>
                </a:lnTo>
                <a:lnTo>
                  <a:pt x="319" y="655"/>
                </a:lnTo>
                <a:lnTo>
                  <a:pt x="323" y="648"/>
                </a:lnTo>
                <a:lnTo>
                  <a:pt x="328" y="640"/>
                </a:lnTo>
                <a:lnTo>
                  <a:pt x="331" y="633"/>
                </a:lnTo>
                <a:lnTo>
                  <a:pt x="335" y="626"/>
                </a:lnTo>
                <a:lnTo>
                  <a:pt x="338" y="619"/>
                </a:lnTo>
                <a:lnTo>
                  <a:pt x="341" y="613"/>
                </a:lnTo>
                <a:lnTo>
                  <a:pt x="343" y="606"/>
                </a:lnTo>
                <a:lnTo>
                  <a:pt x="346" y="600"/>
                </a:lnTo>
                <a:lnTo>
                  <a:pt x="349" y="594"/>
                </a:lnTo>
                <a:lnTo>
                  <a:pt x="351" y="587"/>
                </a:lnTo>
                <a:lnTo>
                  <a:pt x="354" y="581"/>
                </a:lnTo>
                <a:lnTo>
                  <a:pt x="356" y="575"/>
                </a:lnTo>
                <a:lnTo>
                  <a:pt x="358" y="569"/>
                </a:lnTo>
                <a:lnTo>
                  <a:pt x="361" y="562"/>
                </a:lnTo>
                <a:lnTo>
                  <a:pt x="363" y="556"/>
                </a:lnTo>
                <a:lnTo>
                  <a:pt x="365" y="550"/>
                </a:lnTo>
                <a:lnTo>
                  <a:pt x="367" y="544"/>
                </a:lnTo>
                <a:lnTo>
                  <a:pt x="369" y="538"/>
                </a:lnTo>
                <a:lnTo>
                  <a:pt x="370" y="532"/>
                </a:lnTo>
                <a:lnTo>
                  <a:pt x="372" y="526"/>
                </a:lnTo>
                <a:lnTo>
                  <a:pt x="373" y="519"/>
                </a:lnTo>
                <a:lnTo>
                  <a:pt x="375" y="511"/>
                </a:lnTo>
                <a:lnTo>
                  <a:pt x="376" y="504"/>
                </a:lnTo>
                <a:lnTo>
                  <a:pt x="377" y="496"/>
                </a:lnTo>
                <a:lnTo>
                  <a:pt x="377" y="488"/>
                </a:lnTo>
                <a:lnTo>
                  <a:pt x="378" y="481"/>
                </a:lnTo>
                <a:lnTo>
                  <a:pt x="378" y="473"/>
                </a:lnTo>
                <a:lnTo>
                  <a:pt x="378" y="465"/>
                </a:lnTo>
                <a:lnTo>
                  <a:pt x="378" y="458"/>
                </a:lnTo>
                <a:lnTo>
                  <a:pt x="377" y="451"/>
                </a:lnTo>
                <a:lnTo>
                  <a:pt x="376" y="444"/>
                </a:lnTo>
                <a:lnTo>
                  <a:pt x="375" y="438"/>
                </a:lnTo>
                <a:lnTo>
                  <a:pt x="374" y="432"/>
                </a:lnTo>
                <a:lnTo>
                  <a:pt x="372" y="427"/>
                </a:lnTo>
                <a:lnTo>
                  <a:pt x="370" y="423"/>
                </a:lnTo>
                <a:lnTo>
                  <a:pt x="367" y="417"/>
                </a:lnTo>
                <a:lnTo>
                  <a:pt x="366" y="415"/>
                </a:lnTo>
                <a:lnTo>
                  <a:pt x="365" y="415"/>
                </a:lnTo>
                <a:lnTo>
                  <a:pt x="365" y="416"/>
                </a:lnTo>
                <a:lnTo>
                  <a:pt x="366" y="416"/>
                </a:lnTo>
                <a:lnTo>
                  <a:pt x="366" y="414"/>
                </a:lnTo>
                <a:lnTo>
                  <a:pt x="365" y="410"/>
                </a:lnTo>
                <a:lnTo>
                  <a:pt x="363" y="402"/>
                </a:lnTo>
                <a:lnTo>
                  <a:pt x="361" y="397"/>
                </a:lnTo>
                <a:lnTo>
                  <a:pt x="358" y="391"/>
                </a:lnTo>
                <a:lnTo>
                  <a:pt x="355" y="384"/>
                </a:lnTo>
                <a:lnTo>
                  <a:pt x="351" y="378"/>
                </a:lnTo>
                <a:lnTo>
                  <a:pt x="347" y="370"/>
                </a:lnTo>
                <a:lnTo>
                  <a:pt x="342" y="363"/>
                </a:lnTo>
                <a:lnTo>
                  <a:pt x="338" y="355"/>
                </a:lnTo>
                <a:lnTo>
                  <a:pt x="332" y="348"/>
                </a:lnTo>
                <a:lnTo>
                  <a:pt x="327" y="340"/>
                </a:lnTo>
                <a:lnTo>
                  <a:pt x="322" y="333"/>
                </a:lnTo>
                <a:lnTo>
                  <a:pt x="317" y="326"/>
                </a:lnTo>
                <a:lnTo>
                  <a:pt x="312" y="319"/>
                </a:lnTo>
                <a:lnTo>
                  <a:pt x="308" y="313"/>
                </a:lnTo>
                <a:lnTo>
                  <a:pt x="303" y="307"/>
                </a:lnTo>
                <a:lnTo>
                  <a:pt x="299" y="302"/>
                </a:lnTo>
                <a:lnTo>
                  <a:pt x="296" y="297"/>
                </a:lnTo>
                <a:lnTo>
                  <a:pt x="289" y="290"/>
                </a:lnTo>
                <a:lnTo>
                  <a:pt x="283" y="283"/>
                </a:lnTo>
                <a:lnTo>
                  <a:pt x="276" y="275"/>
                </a:lnTo>
                <a:lnTo>
                  <a:pt x="270" y="268"/>
                </a:lnTo>
                <a:lnTo>
                  <a:pt x="263" y="261"/>
                </a:lnTo>
                <a:lnTo>
                  <a:pt x="256" y="255"/>
                </a:lnTo>
                <a:lnTo>
                  <a:pt x="250" y="249"/>
                </a:lnTo>
                <a:lnTo>
                  <a:pt x="244" y="244"/>
                </a:lnTo>
                <a:lnTo>
                  <a:pt x="239" y="239"/>
                </a:lnTo>
                <a:lnTo>
                  <a:pt x="237" y="236"/>
                </a:lnTo>
                <a:lnTo>
                  <a:pt x="236" y="232"/>
                </a:lnTo>
                <a:lnTo>
                  <a:pt x="235" y="229"/>
                </a:lnTo>
                <a:lnTo>
                  <a:pt x="232" y="224"/>
                </a:lnTo>
                <a:lnTo>
                  <a:pt x="225" y="217"/>
                </a:lnTo>
                <a:lnTo>
                  <a:pt x="214" y="209"/>
                </a:lnTo>
                <a:lnTo>
                  <a:pt x="197" y="197"/>
                </a:lnTo>
                <a:lnTo>
                  <a:pt x="187" y="189"/>
                </a:lnTo>
                <a:lnTo>
                  <a:pt x="175" y="181"/>
                </a:lnTo>
                <a:lnTo>
                  <a:pt x="164" y="172"/>
                </a:lnTo>
                <a:lnTo>
                  <a:pt x="152" y="162"/>
                </a:lnTo>
                <a:lnTo>
                  <a:pt x="141" y="152"/>
                </a:lnTo>
                <a:lnTo>
                  <a:pt x="129" y="141"/>
                </a:lnTo>
                <a:lnTo>
                  <a:pt x="117" y="129"/>
                </a:lnTo>
                <a:lnTo>
                  <a:pt x="106" y="118"/>
                </a:lnTo>
                <a:lnTo>
                  <a:pt x="95" y="106"/>
                </a:lnTo>
                <a:lnTo>
                  <a:pt x="85" y="95"/>
                </a:lnTo>
                <a:lnTo>
                  <a:pt x="76" y="83"/>
                </a:lnTo>
                <a:lnTo>
                  <a:pt x="66" y="72"/>
                </a:lnTo>
                <a:lnTo>
                  <a:pt x="59" y="61"/>
                </a:lnTo>
                <a:lnTo>
                  <a:pt x="52" y="50"/>
                </a:lnTo>
                <a:lnTo>
                  <a:pt x="46" y="41"/>
                </a:lnTo>
                <a:lnTo>
                  <a:pt x="42" y="32"/>
                </a:lnTo>
                <a:lnTo>
                  <a:pt x="35" y="17"/>
                </a:lnTo>
                <a:lnTo>
                  <a:pt x="27" y="7"/>
                </a:lnTo>
                <a:lnTo>
                  <a:pt x="20" y="1"/>
                </a:lnTo>
                <a:lnTo>
                  <a:pt x="12" y="0"/>
                </a:lnTo>
                <a:lnTo>
                  <a:pt x="7" y="4"/>
                </a:lnTo>
                <a:lnTo>
                  <a:pt x="2" y="11"/>
                </a:lnTo>
                <a:lnTo>
                  <a:pt x="0" y="22"/>
                </a:lnTo>
                <a:lnTo>
                  <a:pt x="0" y="37"/>
                </a:lnTo>
                <a:close/>
              </a:path>
            </a:pathLst>
          </a:custGeom>
          <a:solidFill>
            <a:srgbClr val="E5E57F"/>
          </a:solidFill>
          <a:ln w="9525">
            <a:noFill/>
            <a:round/>
            <a:headEnd/>
            <a:tailEnd/>
          </a:ln>
        </p:spPr>
        <p:txBody>
          <a:bodyPr/>
          <a:lstStyle/>
          <a:p>
            <a:endParaRPr lang="zh-CN" altLang="en-US"/>
          </a:p>
        </p:txBody>
      </p:sp>
      <p:sp>
        <p:nvSpPr>
          <p:cNvPr id="40096" name="Freeform 409"/>
          <p:cNvSpPr>
            <a:spLocks/>
          </p:cNvSpPr>
          <p:nvPr/>
        </p:nvSpPr>
        <p:spPr bwMode="auto">
          <a:xfrm>
            <a:off x="8724901" y="3472168"/>
            <a:ext cx="484188" cy="1185541"/>
          </a:xfrm>
          <a:custGeom>
            <a:avLst/>
            <a:gdLst>
              <a:gd name="T0" fmla="*/ 2147483647 w 386"/>
              <a:gd name="T1" fmla="*/ 2147483647 h 769"/>
              <a:gd name="T2" fmla="*/ 2147483647 w 386"/>
              <a:gd name="T3" fmla="*/ 2147483647 h 769"/>
              <a:gd name="T4" fmla="*/ 2147483647 w 386"/>
              <a:gd name="T5" fmla="*/ 2147483647 h 769"/>
              <a:gd name="T6" fmla="*/ 2147483647 w 386"/>
              <a:gd name="T7" fmla="*/ 2147483647 h 769"/>
              <a:gd name="T8" fmla="*/ 2147483647 w 386"/>
              <a:gd name="T9" fmla="*/ 2147483647 h 769"/>
              <a:gd name="T10" fmla="*/ 2147483647 w 386"/>
              <a:gd name="T11" fmla="*/ 2147483647 h 769"/>
              <a:gd name="T12" fmla="*/ 2147483647 w 386"/>
              <a:gd name="T13" fmla="*/ 2147483647 h 769"/>
              <a:gd name="T14" fmla="*/ 2147483647 w 386"/>
              <a:gd name="T15" fmla="*/ 2147483647 h 769"/>
              <a:gd name="T16" fmla="*/ 2147483647 w 386"/>
              <a:gd name="T17" fmla="*/ 2147483647 h 769"/>
              <a:gd name="T18" fmla="*/ 2147483647 w 386"/>
              <a:gd name="T19" fmla="*/ 2147483647 h 769"/>
              <a:gd name="T20" fmla="*/ 2147483647 w 386"/>
              <a:gd name="T21" fmla="*/ 2147483647 h 769"/>
              <a:gd name="T22" fmla="*/ 2147483647 w 386"/>
              <a:gd name="T23" fmla="*/ 2147483647 h 769"/>
              <a:gd name="T24" fmla="*/ 2147483647 w 386"/>
              <a:gd name="T25" fmla="*/ 2147483647 h 769"/>
              <a:gd name="T26" fmla="*/ 2147483647 w 386"/>
              <a:gd name="T27" fmla="*/ 2147483647 h 769"/>
              <a:gd name="T28" fmla="*/ 2147483647 w 386"/>
              <a:gd name="T29" fmla="*/ 2147483647 h 769"/>
              <a:gd name="T30" fmla="*/ 2147483647 w 386"/>
              <a:gd name="T31" fmla="*/ 2147483647 h 769"/>
              <a:gd name="T32" fmla="*/ 2147483647 w 386"/>
              <a:gd name="T33" fmla="*/ 2147483647 h 769"/>
              <a:gd name="T34" fmla="*/ 2147483647 w 386"/>
              <a:gd name="T35" fmla="*/ 2147483647 h 769"/>
              <a:gd name="T36" fmla="*/ 2147483647 w 386"/>
              <a:gd name="T37" fmla="*/ 2147483647 h 769"/>
              <a:gd name="T38" fmla="*/ 2147483647 w 386"/>
              <a:gd name="T39" fmla="*/ 2147483647 h 769"/>
              <a:gd name="T40" fmla="*/ 2147483647 w 386"/>
              <a:gd name="T41" fmla="*/ 2147483647 h 769"/>
              <a:gd name="T42" fmla="*/ 2147483647 w 386"/>
              <a:gd name="T43" fmla="*/ 2147483647 h 769"/>
              <a:gd name="T44" fmla="*/ 2147483647 w 386"/>
              <a:gd name="T45" fmla="*/ 2147483647 h 769"/>
              <a:gd name="T46" fmla="*/ 2147483647 w 386"/>
              <a:gd name="T47" fmla="*/ 2147483647 h 769"/>
              <a:gd name="T48" fmla="*/ 2147483647 w 386"/>
              <a:gd name="T49" fmla="*/ 2147483647 h 769"/>
              <a:gd name="T50" fmla="*/ 2147483647 w 386"/>
              <a:gd name="T51" fmla="*/ 2147483647 h 769"/>
              <a:gd name="T52" fmla="*/ 2147483647 w 386"/>
              <a:gd name="T53" fmla="*/ 2147483647 h 769"/>
              <a:gd name="T54" fmla="*/ 2147483647 w 386"/>
              <a:gd name="T55" fmla="*/ 2147483647 h 769"/>
              <a:gd name="T56" fmla="*/ 2147483647 w 386"/>
              <a:gd name="T57" fmla="*/ 2147483647 h 769"/>
              <a:gd name="T58" fmla="*/ 2147483647 w 386"/>
              <a:gd name="T59" fmla="*/ 2147483647 h 769"/>
              <a:gd name="T60" fmla="*/ 2147483647 w 386"/>
              <a:gd name="T61" fmla="*/ 2147483647 h 769"/>
              <a:gd name="T62" fmla="*/ 2147483647 w 386"/>
              <a:gd name="T63" fmla="*/ 2147483647 h 769"/>
              <a:gd name="T64" fmla="*/ 2147483647 w 386"/>
              <a:gd name="T65" fmla="*/ 2147483647 h 769"/>
              <a:gd name="T66" fmla="*/ 2147483647 w 386"/>
              <a:gd name="T67" fmla="*/ 2147483647 h 769"/>
              <a:gd name="T68" fmla="*/ 2147483647 w 386"/>
              <a:gd name="T69" fmla="*/ 2147483647 h 769"/>
              <a:gd name="T70" fmla="*/ 2147483647 w 386"/>
              <a:gd name="T71" fmla="*/ 2147483647 h 769"/>
              <a:gd name="T72" fmla="*/ 2147483647 w 386"/>
              <a:gd name="T73" fmla="*/ 2147483647 h 769"/>
              <a:gd name="T74" fmla="*/ 2147483647 w 386"/>
              <a:gd name="T75" fmla="*/ 2147483647 h 769"/>
              <a:gd name="T76" fmla="*/ 2147483647 w 386"/>
              <a:gd name="T77" fmla="*/ 2147483647 h 769"/>
              <a:gd name="T78" fmla="*/ 2147483647 w 386"/>
              <a:gd name="T79" fmla="*/ 2147483647 h 769"/>
              <a:gd name="T80" fmla="*/ 2147483647 w 386"/>
              <a:gd name="T81" fmla="*/ 2147483647 h 769"/>
              <a:gd name="T82" fmla="*/ 2147483647 w 386"/>
              <a:gd name="T83" fmla="*/ 2147483647 h 769"/>
              <a:gd name="T84" fmla="*/ 2147483647 w 386"/>
              <a:gd name="T85" fmla="*/ 2147483647 h 769"/>
              <a:gd name="T86" fmla="*/ 2147483647 w 386"/>
              <a:gd name="T87" fmla="*/ 2147483647 h 769"/>
              <a:gd name="T88" fmla="*/ 2147483647 w 386"/>
              <a:gd name="T89" fmla="*/ 2147483647 h 769"/>
              <a:gd name="T90" fmla="*/ 2147483647 w 386"/>
              <a:gd name="T91" fmla="*/ 2147483647 h 769"/>
              <a:gd name="T92" fmla="*/ 2147483647 w 386"/>
              <a:gd name="T93" fmla="*/ 2147483647 h 769"/>
              <a:gd name="T94" fmla="*/ 2147483647 w 386"/>
              <a:gd name="T95" fmla="*/ 2147483647 h 769"/>
              <a:gd name="T96" fmla="*/ 2147483647 w 386"/>
              <a:gd name="T97" fmla="*/ 2147483647 h 769"/>
              <a:gd name="T98" fmla="*/ 2147483647 w 386"/>
              <a:gd name="T99" fmla="*/ 2147483647 h 769"/>
              <a:gd name="T100" fmla="*/ 2147483647 w 386"/>
              <a:gd name="T101" fmla="*/ 2147483647 h 769"/>
              <a:gd name="T102" fmla="*/ 2147483647 w 386"/>
              <a:gd name="T103" fmla="*/ 2147483647 h 769"/>
              <a:gd name="T104" fmla="*/ 2147483647 w 386"/>
              <a:gd name="T105" fmla="*/ 2147483647 h 769"/>
              <a:gd name="T106" fmla="*/ 2147483647 w 386"/>
              <a:gd name="T107" fmla="*/ 2147483647 h 769"/>
              <a:gd name="T108" fmla="*/ 2147483647 w 386"/>
              <a:gd name="T109" fmla="*/ 0 h 769"/>
              <a:gd name="T110" fmla="*/ 2147483647 w 386"/>
              <a:gd name="T111" fmla="*/ 2147483647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769"/>
              <a:gd name="T170" fmla="*/ 386 w 386"/>
              <a:gd name="T171" fmla="*/ 769 h 7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769">
                <a:moveTo>
                  <a:pt x="2" y="52"/>
                </a:moveTo>
                <a:lnTo>
                  <a:pt x="2" y="67"/>
                </a:lnTo>
                <a:lnTo>
                  <a:pt x="2" y="77"/>
                </a:lnTo>
                <a:lnTo>
                  <a:pt x="2" y="85"/>
                </a:lnTo>
                <a:lnTo>
                  <a:pt x="1" y="89"/>
                </a:lnTo>
                <a:lnTo>
                  <a:pt x="0" y="92"/>
                </a:lnTo>
                <a:lnTo>
                  <a:pt x="0" y="94"/>
                </a:lnTo>
                <a:lnTo>
                  <a:pt x="2" y="96"/>
                </a:lnTo>
                <a:lnTo>
                  <a:pt x="3" y="100"/>
                </a:lnTo>
                <a:lnTo>
                  <a:pt x="6" y="102"/>
                </a:lnTo>
                <a:lnTo>
                  <a:pt x="8" y="105"/>
                </a:lnTo>
                <a:lnTo>
                  <a:pt x="10" y="106"/>
                </a:lnTo>
                <a:lnTo>
                  <a:pt x="12" y="108"/>
                </a:lnTo>
                <a:lnTo>
                  <a:pt x="14" y="109"/>
                </a:lnTo>
                <a:lnTo>
                  <a:pt x="15" y="112"/>
                </a:lnTo>
                <a:lnTo>
                  <a:pt x="16" y="117"/>
                </a:lnTo>
                <a:lnTo>
                  <a:pt x="16" y="123"/>
                </a:lnTo>
                <a:lnTo>
                  <a:pt x="16" y="131"/>
                </a:lnTo>
                <a:lnTo>
                  <a:pt x="17" y="140"/>
                </a:lnTo>
                <a:lnTo>
                  <a:pt x="18" y="149"/>
                </a:lnTo>
                <a:lnTo>
                  <a:pt x="20" y="158"/>
                </a:lnTo>
                <a:lnTo>
                  <a:pt x="22" y="168"/>
                </a:lnTo>
                <a:lnTo>
                  <a:pt x="24" y="176"/>
                </a:lnTo>
                <a:lnTo>
                  <a:pt x="26" y="184"/>
                </a:lnTo>
                <a:lnTo>
                  <a:pt x="29" y="191"/>
                </a:lnTo>
                <a:lnTo>
                  <a:pt x="32" y="196"/>
                </a:lnTo>
                <a:lnTo>
                  <a:pt x="36" y="200"/>
                </a:lnTo>
                <a:lnTo>
                  <a:pt x="40" y="203"/>
                </a:lnTo>
                <a:lnTo>
                  <a:pt x="44" y="206"/>
                </a:lnTo>
                <a:lnTo>
                  <a:pt x="48" y="210"/>
                </a:lnTo>
                <a:lnTo>
                  <a:pt x="51" y="216"/>
                </a:lnTo>
                <a:lnTo>
                  <a:pt x="54" y="225"/>
                </a:lnTo>
                <a:lnTo>
                  <a:pt x="56" y="235"/>
                </a:lnTo>
                <a:lnTo>
                  <a:pt x="58" y="248"/>
                </a:lnTo>
                <a:lnTo>
                  <a:pt x="60" y="257"/>
                </a:lnTo>
                <a:lnTo>
                  <a:pt x="63" y="266"/>
                </a:lnTo>
                <a:lnTo>
                  <a:pt x="65" y="273"/>
                </a:lnTo>
                <a:lnTo>
                  <a:pt x="68" y="280"/>
                </a:lnTo>
                <a:lnTo>
                  <a:pt x="71" y="286"/>
                </a:lnTo>
                <a:lnTo>
                  <a:pt x="75" y="291"/>
                </a:lnTo>
                <a:lnTo>
                  <a:pt x="79" y="296"/>
                </a:lnTo>
                <a:lnTo>
                  <a:pt x="82" y="302"/>
                </a:lnTo>
                <a:lnTo>
                  <a:pt x="83" y="310"/>
                </a:lnTo>
                <a:lnTo>
                  <a:pt x="84" y="320"/>
                </a:lnTo>
                <a:lnTo>
                  <a:pt x="84" y="331"/>
                </a:lnTo>
                <a:lnTo>
                  <a:pt x="85" y="341"/>
                </a:lnTo>
                <a:lnTo>
                  <a:pt x="87" y="351"/>
                </a:lnTo>
                <a:lnTo>
                  <a:pt x="90" y="360"/>
                </a:lnTo>
                <a:lnTo>
                  <a:pt x="97" y="367"/>
                </a:lnTo>
                <a:lnTo>
                  <a:pt x="105" y="374"/>
                </a:lnTo>
                <a:lnTo>
                  <a:pt x="110" y="381"/>
                </a:lnTo>
                <a:lnTo>
                  <a:pt x="114" y="387"/>
                </a:lnTo>
                <a:lnTo>
                  <a:pt x="117" y="394"/>
                </a:lnTo>
                <a:lnTo>
                  <a:pt x="120" y="401"/>
                </a:lnTo>
                <a:lnTo>
                  <a:pt x="123" y="409"/>
                </a:lnTo>
                <a:lnTo>
                  <a:pt x="125" y="416"/>
                </a:lnTo>
                <a:lnTo>
                  <a:pt x="129" y="423"/>
                </a:lnTo>
                <a:lnTo>
                  <a:pt x="132" y="431"/>
                </a:lnTo>
                <a:lnTo>
                  <a:pt x="136" y="441"/>
                </a:lnTo>
                <a:lnTo>
                  <a:pt x="138" y="451"/>
                </a:lnTo>
                <a:lnTo>
                  <a:pt x="140" y="462"/>
                </a:lnTo>
                <a:lnTo>
                  <a:pt x="141" y="474"/>
                </a:lnTo>
                <a:lnTo>
                  <a:pt x="141" y="486"/>
                </a:lnTo>
                <a:lnTo>
                  <a:pt x="140" y="499"/>
                </a:lnTo>
                <a:lnTo>
                  <a:pt x="138" y="511"/>
                </a:lnTo>
                <a:lnTo>
                  <a:pt x="136" y="523"/>
                </a:lnTo>
                <a:lnTo>
                  <a:pt x="135" y="532"/>
                </a:lnTo>
                <a:lnTo>
                  <a:pt x="135" y="540"/>
                </a:lnTo>
                <a:lnTo>
                  <a:pt x="134" y="546"/>
                </a:lnTo>
                <a:lnTo>
                  <a:pt x="133" y="554"/>
                </a:lnTo>
                <a:lnTo>
                  <a:pt x="131" y="561"/>
                </a:lnTo>
                <a:lnTo>
                  <a:pt x="128" y="570"/>
                </a:lnTo>
                <a:lnTo>
                  <a:pt x="124" y="580"/>
                </a:lnTo>
                <a:lnTo>
                  <a:pt x="120" y="591"/>
                </a:lnTo>
                <a:lnTo>
                  <a:pt x="120" y="601"/>
                </a:lnTo>
                <a:lnTo>
                  <a:pt x="123" y="609"/>
                </a:lnTo>
                <a:lnTo>
                  <a:pt x="126" y="616"/>
                </a:lnTo>
                <a:lnTo>
                  <a:pt x="129" y="623"/>
                </a:lnTo>
                <a:lnTo>
                  <a:pt x="132" y="629"/>
                </a:lnTo>
                <a:lnTo>
                  <a:pt x="133" y="636"/>
                </a:lnTo>
                <a:lnTo>
                  <a:pt x="131" y="643"/>
                </a:lnTo>
                <a:lnTo>
                  <a:pt x="129" y="650"/>
                </a:lnTo>
                <a:lnTo>
                  <a:pt x="130" y="656"/>
                </a:lnTo>
                <a:lnTo>
                  <a:pt x="134" y="660"/>
                </a:lnTo>
                <a:lnTo>
                  <a:pt x="139" y="663"/>
                </a:lnTo>
                <a:lnTo>
                  <a:pt x="144" y="667"/>
                </a:lnTo>
                <a:lnTo>
                  <a:pt x="148" y="670"/>
                </a:lnTo>
                <a:lnTo>
                  <a:pt x="151" y="673"/>
                </a:lnTo>
                <a:lnTo>
                  <a:pt x="150" y="678"/>
                </a:lnTo>
                <a:lnTo>
                  <a:pt x="144" y="687"/>
                </a:lnTo>
                <a:lnTo>
                  <a:pt x="137" y="694"/>
                </a:lnTo>
                <a:lnTo>
                  <a:pt x="131" y="700"/>
                </a:lnTo>
                <a:lnTo>
                  <a:pt x="125" y="707"/>
                </a:lnTo>
                <a:lnTo>
                  <a:pt x="120" y="714"/>
                </a:lnTo>
                <a:lnTo>
                  <a:pt x="119" y="723"/>
                </a:lnTo>
                <a:lnTo>
                  <a:pt x="119" y="734"/>
                </a:lnTo>
                <a:lnTo>
                  <a:pt x="123" y="750"/>
                </a:lnTo>
                <a:lnTo>
                  <a:pt x="128" y="759"/>
                </a:lnTo>
                <a:lnTo>
                  <a:pt x="136" y="765"/>
                </a:lnTo>
                <a:lnTo>
                  <a:pt x="147" y="768"/>
                </a:lnTo>
                <a:lnTo>
                  <a:pt x="158" y="769"/>
                </a:lnTo>
                <a:lnTo>
                  <a:pt x="170" y="768"/>
                </a:lnTo>
                <a:lnTo>
                  <a:pt x="181" y="767"/>
                </a:lnTo>
                <a:lnTo>
                  <a:pt x="189" y="763"/>
                </a:lnTo>
                <a:lnTo>
                  <a:pt x="196" y="760"/>
                </a:lnTo>
                <a:lnTo>
                  <a:pt x="201" y="756"/>
                </a:lnTo>
                <a:lnTo>
                  <a:pt x="207" y="753"/>
                </a:lnTo>
                <a:lnTo>
                  <a:pt x="215" y="750"/>
                </a:lnTo>
                <a:lnTo>
                  <a:pt x="223" y="746"/>
                </a:lnTo>
                <a:lnTo>
                  <a:pt x="231" y="742"/>
                </a:lnTo>
                <a:lnTo>
                  <a:pt x="239" y="737"/>
                </a:lnTo>
                <a:lnTo>
                  <a:pt x="247" y="730"/>
                </a:lnTo>
                <a:lnTo>
                  <a:pt x="254" y="721"/>
                </a:lnTo>
                <a:lnTo>
                  <a:pt x="258" y="716"/>
                </a:lnTo>
                <a:lnTo>
                  <a:pt x="263" y="711"/>
                </a:lnTo>
                <a:lnTo>
                  <a:pt x="268" y="704"/>
                </a:lnTo>
                <a:lnTo>
                  <a:pt x="273" y="698"/>
                </a:lnTo>
                <a:lnTo>
                  <a:pt x="279" y="691"/>
                </a:lnTo>
                <a:lnTo>
                  <a:pt x="285" y="684"/>
                </a:lnTo>
                <a:lnTo>
                  <a:pt x="291" y="677"/>
                </a:lnTo>
                <a:lnTo>
                  <a:pt x="297" y="669"/>
                </a:lnTo>
                <a:lnTo>
                  <a:pt x="303" y="662"/>
                </a:lnTo>
                <a:lnTo>
                  <a:pt x="310" y="654"/>
                </a:lnTo>
                <a:lnTo>
                  <a:pt x="315" y="646"/>
                </a:lnTo>
                <a:lnTo>
                  <a:pt x="321" y="639"/>
                </a:lnTo>
                <a:lnTo>
                  <a:pt x="326" y="631"/>
                </a:lnTo>
                <a:lnTo>
                  <a:pt x="331" y="624"/>
                </a:lnTo>
                <a:lnTo>
                  <a:pt x="336" y="616"/>
                </a:lnTo>
                <a:lnTo>
                  <a:pt x="339" y="609"/>
                </a:lnTo>
                <a:lnTo>
                  <a:pt x="343" y="602"/>
                </a:lnTo>
                <a:lnTo>
                  <a:pt x="345" y="595"/>
                </a:lnTo>
                <a:lnTo>
                  <a:pt x="348" y="589"/>
                </a:lnTo>
                <a:lnTo>
                  <a:pt x="351" y="582"/>
                </a:lnTo>
                <a:lnTo>
                  <a:pt x="354" y="576"/>
                </a:lnTo>
                <a:lnTo>
                  <a:pt x="356" y="570"/>
                </a:lnTo>
                <a:lnTo>
                  <a:pt x="359" y="563"/>
                </a:lnTo>
                <a:lnTo>
                  <a:pt x="362" y="557"/>
                </a:lnTo>
                <a:lnTo>
                  <a:pt x="364" y="551"/>
                </a:lnTo>
                <a:lnTo>
                  <a:pt x="366" y="545"/>
                </a:lnTo>
                <a:lnTo>
                  <a:pt x="368" y="538"/>
                </a:lnTo>
                <a:lnTo>
                  <a:pt x="371" y="532"/>
                </a:lnTo>
                <a:lnTo>
                  <a:pt x="372" y="526"/>
                </a:lnTo>
                <a:lnTo>
                  <a:pt x="375" y="520"/>
                </a:lnTo>
                <a:lnTo>
                  <a:pt x="377" y="514"/>
                </a:lnTo>
                <a:lnTo>
                  <a:pt x="378" y="508"/>
                </a:lnTo>
                <a:lnTo>
                  <a:pt x="380" y="502"/>
                </a:lnTo>
                <a:lnTo>
                  <a:pt x="381" y="495"/>
                </a:lnTo>
                <a:lnTo>
                  <a:pt x="382" y="487"/>
                </a:lnTo>
                <a:lnTo>
                  <a:pt x="383" y="480"/>
                </a:lnTo>
                <a:lnTo>
                  <a:pt x="385" y="472"/>
                </a:lnTo>
                <a:lnTo>
                  <a:pt x="385" y="464"/>
                </a:lnTo>
                <a:lnTo>
                  <a:pt x="385" y="456"/>
                </a:lnTo>
                <a:lnTo>
                  <a:pt x="386" y="449"/>
                </a:lnTo>
                <a:lnTo>
                  <a:pt x="386" y="441"/>
                </a:lnTo>
                <a:lnTo>
                  <a:pt x="385" y="434"/>
                </a:lnTo>
                <a:lnTo>
                  <a:pt x="385" y="426"/>
                </a:lnTo>
                <a:lnTo>
                  <a:pt x="384" y="420"/>
                </a:lnTo>
                <a:lnTo>
                  <a:pt x="383" y="413"/>
                </a:lnTo>
                <a:lnTo>
                  <a:pt x="382" y="408"/>
                </a:lnTo>
                <a:lnTo>
                  <a:pt x="380" y="403"/>
                </a:lnTo>
                <a:lnTo>
                  <a:pt x="378" y="399"/>
                </a:lnTo>
                <a:lnTo>
                  <a:pt x="375" y="394"/>
                </a:lnTo>
                <a:lnTo>
                  <a:pt x="374" y="392"/>
                </a:lnTo>
                <a:lnTo>
                  <a:pt x="373" y="391"/>
                </a:lnTo>
                <a:lnTo>
                  <a:pt x="374" y="392"/>
                </a:lnTo>
                <a:lnTo>
                  <a:pt x="374" y="390"/>
                </a:lnTo>
                <a:lnTo>
                  <a:pt x="373" y="386"/>
                </a:lnTo>
                <a:lnTo>
                  <a:pt x="371" y="378"/>
                </a:lnTo>
                <a:lnTo>
                  <a:pt x="369" y="373"/>
                </a:lnTo>
                <a:lnTo>
                  <a:pt x="366" y="367"/>
                </a:lnTo>
                <a:lnTo>
                  <a:pt x="363" y="360"/>
                </a:lnTo>
                <a:lnTo>
                  <a:pt x="359" y="354"/>
                </a:lnTo>
                <a:lnTo>
                  <a:pt x="355" y="346"/>
                </a:lnTo>
                <a:lnTo>
                  <a:pt x="350" y="339"/>
                </a:lnTo>
                <a:lnTo>
                  <a:pt x="345" y="331"/>
                </a:lnTo>
                <a:lnTo>
                  <a:pt x="340" y="324"/>
                </a:lnTo>
                <a:lnTo>
                  <a:pt x="335" y="316"/>
                </a:lnTo>
                <a:lnTo>
                  <a:pt x="330" y="309"/>
                </a:lnTo>
                <a:lnTo>
                  <a:pt x="325" y="302"/>
                </a:lnTo>
                <a:lnTo>
                  <a:pt x="320" y="295"/>
                </a:lnTo>
                <a:lnTo>
                  <a:pt x="315" y="288"/>
                </a:lnTo>
                <a:lnTo>
                  <a:pt x="311" y="283"/>
                </a:lnTo>
                <a:lnTo>
                  <a:pt x="307" y="278"/>
                </a:lnTo>
                <a:lnTo>
                  <a:pt x="303" y="273"/>
                </a:lnTo>
                <a:lnTo>
                  <a:pt x="297" y="266"/>
                </a:lnTo>
                <a:lnTo>
                  <a:pt x="291" y="259"/>
                </a:lnTo>
                <a:lnTo>
                  <a:pt x="284" y="251"/>
                </a:lnTo>
                <a:lnTo>
                  <a:pt x="277" y="244"/>
                </a:lnTo>
                <a:lnTo>
                  <a:pt x="271" y="237"/>
                </a:lnTo>
                <a:lnTo>
                  <a:pt x="264" y="231"/>
                </a:lnTo>
                <a:lnTo>
                  <a:pt x="258" y="225"/>
                </a:lnTo>
                <a:lnTo>
                  <a:pt x="252" y="220"/>
                </a:lnTo>
                <a:lnTo>
                  <a:pt x="247" y="215"/>
                </a:lnTo>
                <a:lnTo>
                  <a:pt x="245" y="212"/>
                </a:lnTo>
                <a:lnTo>
                  <a:pt x="244" y="208"/>
                </a:lnTo>
                <a:lnTo>
                  <a:pt x="242" y="205"/>
                </a:lnTo>
                <a:lnTo>
                  <a:pt x="239" y="200"/>
                </a:lnTo>
                <a:lnTo>
                  <a:pt x="233" y="193"/>
                </a:lnTo>
                <a:lnTo>
                  <a:pt x="222" y="184"/>
                </a:lnTo>
                <a:lnTo>
                  <a:pt x="205" y="173"/>
                </a:lnTo>
                <a:lnTo>
                  <a:pt x="195" y="166"/>
                </a:lnTo>
                <a:lnTo>
                  <a:pt x="184" y="158"/>
                </a:lnTo>
                <a:lnTo>
                  <a:pt x="173" y="150"/>
                </a:lnTo>
                <a:lnTo>
                  <a:pt x="161" y="140"/>
                </a:lnTo>
                <a:lnTo>
                  <a:pt x="150" y="131"/>
                </a:lnTo>
                <a:lnTo>
                  <a:pt x="139" y="121"/>
                </a:lnTo>
                <a:lnTo>
                  <a:pt x="128" y="112"/>
                </a:lnTo>
                <a:lnTo>
                  <a:pt x="117" y="101"/>
                </a:lnTo>
                <a:lnTo>
                  <a:pt x="106" y="91"/>
                </a:lnTo>
                <a:lnTo>
                  <a:pt x="97" y="81"/>
                </a:lnTo>
                <a:lnTo>
                  <a:pt x="88" y="71"/>
                </a:lnTo>
                <a:lnTo>
                  <a:pt x="79" y="60"/>
                </a:lnTo>
                <a:lnTo>
                  <a:pt x="72" y="51"/>
                </a:lnTo>
                <a:lnTo>
                  <a:pt x="66" y="41"/>
                </a:lnTo>
                <a:lnTo>
                  <a:pt x="60" y="32"/>
                </a:lnTo>
                <a:lnTo>
                  <a:pt x="56" y="23"/>
                </a:lnTo>
                <a:lnTo>
                  <a:pt x="48" y="9"/>
                </a:lnTo>
                <a:lnTo>
                  <a:pt x="39" y="2"/>
                </a:lnTo>
                <a:lnTo>
                  <a:pt x="29" y="0"/>
                </a:lnTo>
                <a:lnTo>
                  <a:pt x="20" y="3"/>
                </a:lnTo>
                <a:lnTo>
                  <a:pt x="12" y="11"/>
                </a:lnTo>
                <a:lnTo>
                  <a:pt x="6" y="22"/>
                </a:lnTo>
                <a:lnTo>
                  <a:pt x="2" y="36"/>
                </a:lnTo>
                <a:lnTo>
                  <a:pt x="2" y="52"/>
                </a:lnTo>
                <a:close/>
              </a:path>
            </a:pathLst>
          </a:custGeom>
          <a:solidFill>
            <a:srgbClr val="E5E57F"/>
          </a:solidFill>
          <a:ln w="9525">
            <a:noFill/>
            <a:round/>
            <a:headEnd/>
            <a:tailEnd/>
          </a:ln>
        </p:spPr>
        <p:txBody>
          <a:bodyPr/>
          <a:lstStyle/>
          <a:p>
            <a:endParaRPr lang="zh-CN" altLang="en-US"/>
          </a:p>
        </p:txBody>
      </p:sp>
      <p:sp>
        <p:nvSpPr>
          <p:cNvPr id="40097" name="Freeform 410"/>
          <p:cNvSpPr>
            <a:spLocks/>
          </p:cNvSpPr>
          <p:nvPr/>
        </p:nvSpPr>
        <p:spPr bwMode="auto">
          <a:xfrm>
            <a:off x="4721227" y="3435167"/>
            <a:ext cx="474663" cy="1264166"/>
          </a:xfrm>
          <a:custGeom>
            <a:avLst/>
            <a:gdLst>
              <a:gd name="T0" fmla="*/ 2147483647 w 378"/>
              <a:gd name="T1" fmla="*/ 2147483647 h 820"/>
              <a:gd name="T2" fmla="*/ 2147483647 w 378"/>
              <a:gd name="T3" fmla="*/ 2147483647 h 820"/>
              <a:gd name="T4" fmla="*/ 2147483647 w 378"/>
              <a:gd name="T5" fmla="*/ 2147483647 h 820"/>
              <a:gd name="T6" fmla="*/ 2147483647 w 378"/>
              <a:gd name="T7" fmla="*/ 2147483647 h 820"/>
              <a:gd name="T8" fmla="*/ 2147483647 w 378"/>
              <a:gd name="T9" fmla="*/ 2147483647 h 820"/>
              <a:gd name="T10" fmla="*/ 2147483647 w 378"/>
              <a:gd name="T11" fmla="*/ 2147483647 h 820"/>
              <a:gd name="T12" fmla="*/ 2147483647 w 378"/>
              <a:gd name="T13" fmla="*/ 2147483647 h 820"/>
              <a:gd name="T14" fmla="*/ 2147483647 w 378"/>
              <a:gd name="T15" fmla="*/ 2147483647 h 820"/>
              <a:gd name="T16" fmla="*/ 2147483647 w 378"/>
              <a:gd name="T17" fmla="*/ 2147483647 h 820"/>
              <a:gd name="T18" fmla="*/ 2147483647 w 378"/>
              <a:gd name="T19" fmla="*/ 2147483647 h 820"/>
              <a:gd name="T20" fmla="*/ 2147483647 w 378"/>
              <a:gd name="T21" fmla="*/ 2147483647 h 820"/>
              <a:gd name="T22" fmla="*/ 2147483647 w 378"/>
              <a:gd name="T23" fmla="*/ 2147483647 h 820"/>
              <a:gd name="T24" fmla="*/ 2147483647 w 378"/>
              <a:gd name="T25" fmla="*/ 2147483647 h 820"/>
              <a:gd name="T26" fmla="*/ 2147483647 w 378"/>
              <a:gd name="T27" fmla="*/ 2147483647 h 820"/>
              <a:gd name="T28" fmla="*/ 2147483647 w 378"/>
              <a:gd name="T29" fmla="*/ 2147483647 h 820"/>
              <a:gd name="T30" fmla="*/ 2147483647 w 378"/>
              <a:gd name="T31" fmla="*/ 2147483647 h 820"/>
              <a:gd name="T32" fmla="*/ 2147483647 w 378"/>
              <a:gd name="T33" fmla="*/ 2147483647 h 820"/>
              <a:gd name="T34" fmla="*/ 2147483647 w 378"/>
              <a:gd name="T35" fmla="*/ 2147483647 h 820"/>
              <a:gd name="T36" fmla="*/ 2147483647 w 378"/>
              <a:gd name="T37" fmla="*/ 2147483647 h 820"/>
              <a:gd name="T38" fmla="*/ 2147483647 w 378"/>
              <a:gd name="T39" fmla="*/ 2147483647 h 820"/>
              <a:gd name="T40" fmla="*/ 2147483647 w 378"/>
              <a:gd name="T41" fmla="*/ 2147483647 h 820"/>
              <a:gd name="T42" fmla="*/ 2147483647 w 378"/>
              <a:gd name="T43" fmla="*/ 2147483647 h 820"/>
              <a:gd name="T44" fmla="*/ 2147483647 w 378"/>
              <a:gd name="T45" fmla="*/ 2147483647 h 820"/>
              <a:gd name="T46" fmla="*/ 2147483647 w 378"/>
              <a:gd name="T47" fmla="*/ 2147483647 h 820"/>
              <a:gd name="T48" fmla="*/ 2147483647 w 378"/>
              <a:gd name="T49" fmla="*/ 2147483647 h 820"/>
              <a:gd name="T50" fmla="*/ 2147483647 w 378"/>
              <a:gd name="T51" fmla="*/ 2147483647 h 820"/>
              <a:gd name="T52" fmla="*/ 2147483647 w 378"/>
              <a:gd name="T53" fmla="*/ 2147483647 h 820"/>
              <a:gd name="T54" fmla="*/ 2147483647 w 378"/>
              <a:gd name="T55" fmla="*/ 2147483647 h 820"/>
              <a:gd name="T56" fmla="*/ 2147483647 w 378"/>
              <a:gd name="T57" fmla="*/ 2147483647 h 820"/>
              <a:gd name="T58" fmla="*/ 2147483647 w 378"/>
              <a:gd name="T59" fmla="*/ 2147483647 h 820"/>
              <a:gd name="T60" fmla="*/ 2147483647 w 378"/>
              <a:gd name="T61" fmla="*/ 2147483647 h 820"/>
              <a:gd name="T62" fmla="*/ 2147483647 w 378"/>
              <a:gd name="T63" fmla="*/ 2147483647 h 820"/>
              <a:gd name="T64" fmla="*/ 2147483647 w 378"/>
              <a:gd name="T65" fmla="*/ 2147483647 h 820"/>
              <a:gd name="T66" fmla="*/ 2147483647 w 378"/>
              <a:gd name="T67" fmla="*/ 2147483647 h 820"/>
              <a:gd name="T68" fmla="*/ 2147483647 w 378"/>
              <a:gd name="T69" fmla="*/ 2147483647 h 820"/>
              <a:gd name="T70" fmla="*/ 2147483647 w 378"/>
              <a:gd name="T71" fmla="*/ 2147483647 h 820"/>
              <a:gd name="T72" fmla="*/ 2147483647 w 378"/>
              <a:gd name="T73" fmla="*/ 2147483647 h 820"/>
              <a:gd name="T74" fmla="*/ 2147483647 w 378"/>
              <a:gd name="T75" fmla="*/ 2147483647 h 820"/>
              <a:gd name="T76" fmla="*/ 2147483647 w 378"/>
              <a:gd name="T77" fmla="*/ 2147483647 h 820"/>
              <a:gd name="T78" fmla="*/ 2147483647 w 378"/>
              <a:gd name="T79" fmla="*/ 2147483647 h 820"/>
              <a:gd name="T80" fmla="*/ 2147483647 w 378"/>
              <a:gd name="T81" fmla="*/ 2147483647 h 820"/>
              <a:gd name="T82" fmla="*/ 2147483647 w 378"/>
              <a:gd name="T83" fmla="*/ 2147483647 h 820"/>
              <a:gd name="T84" fmla="*/ 2147483647 w 378"/>
              <a:gd name="T85" fmla="*/ 2147483647 h 820"/>
              <a:gd name="T86" fmla="*/ 2147483647 w 378"/>
              <a:gd name="T87" fmla="*/ 2147483647 h 820"/>
              <a:gd name="T88" fmla="*/ 2147483647 w 378"/>
              <a:gd name="T89" fmla="*/ 2147483647 h 820"/>
              <a:gd name="T90" fmla="*/ 2147483647 w 378"/>
              <a:gd name="T91" fmla="*/ 2147483647 h 820"/>
              <a:gd name="T92" fmla="*/ 2147483647 w 378"/>
              <a:gd name="T93" fmla="*/ 2147483647 h 820"/>
              <a:gd name="T94" fmla="*/ 2147483647 w 378"/>
              <a:gd name="T95" fmla="*/ 2147483647 h 820"/>
              <a:gd name="T96" fmla="*/ 2147483647 w 378"/>
              <a:gd name="T97" fmla="*/ 2147483647 h 820"/>
              <a:gd name="T98" fmla="*/ 2147483647 w 378"/>
              <a:gd name="T99" fmla="*/ 2147483647 h 820"/>
              <a:gd name="T100" fmla="*/ 2147483647 w 378"/>
              <a:gd name="T101" fmla="*/ 2147483647 h 820"/>
              <a:gd name="T102" fmla="*/ 2147483647 w 378"/>
              <a:gd name="T103" fmla="*/ 2147483647 h 820"/>
              <a:gd name="T104" fmla="*/ 0 w 378"/>
              <a:gd name="T105" fmla="*/ 2147483647 h 8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8"/>
              <a:gd name="T160" fmla="*/ 0 h 820"/>
              <a:gd name="T161" fmla="*/ 378 w 378"/>
              <a:gd name="T162" fmla="*/ 820 h 82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8" h="820">
                <a:moveTo>
                  <a:pt x="0" y="37"/>
                </a:moveTo>
                <a:lnTo>
                  <a:pt x="0" y="37"/>
                </a:lnTo>
                <a:lnTo>
                  <a:pt x="1" y="53"/>
                </a:lnTo>
                <a:lnTo>
                  <a:pt x="2" y="65"/>
                </a:lnTo>
                <a:lnTo>
                  <a:pt x="5" y="75"/>
                </a:lnTo>
                <a:lnTo>
                  <a:pt x="7" y="83"/>
                </a:lnTo>
                <a:lnTo>
                  <a:pt x="9" y="89"/>
                </a:lnTo>
                <a:lnTo>
                  <a:pt x="11" y="94"/>
                </a:lnTo>
                <a:lnTo>
                  <a:pt x="13" y="99"/>
                </a:lnTo>
                <a:lnTo>
                  <a:pt x="16" y="103"/>
                </a:lnTo>
                <a:lnTo>
                  <a:pt x="19" y="106"/>
                </a:lnTo>
                <a:lnTo>
                  <a:pt x="21" y="110"/>
                </a:lnTo>
                <a:lnTo>
                  <a:pt x="24" y="113"/>
                </a:lnTo>
                <a:lnTo>
                  <a:pt x="28" y="115"/>
                </a:lnTo>
                <a:lnTo>
                  <a:pt x="30" y="119"/>
                </a:lnTo>
                <a:lnTo>
                  <a:pt x="32" y="123"/>
                </a:lnTo>
                <a:lnTo>
                  <a:pt x="34" y="128"/>
                </a:lnTo>
                <a:lnTo>
                  <a:pt x="35" y="135"/>
                </a:lnTo>
                <a:lnTo>
                  <a:pt x="36" y="142"/>
                </a:lnTo>
                <a:lnTo>
                  <a:pt x="39" y="148"/>
                </a:lnTo>
                <a:lnTo>
                  <a:pt x="43" y="155"/>
                </a:lnTo>
                <a:lnTo>
                  <a:pt x="49" y="160"/>
                </a:lnTo>
                <a:lnTo>
                  <a:pt x="54" y="165"/>
                </a:lnTo>
                <a:lnTo>
                  <a:pt x="60" y="170"/>
                </a:lnTo>
                <a:lnTo>
                  <a:pt x="65" y="176"/>
                </a:lnTo>
                <a:lnTo>
                  <a:pt x="68" y="182"/>
                </a:lnTo>
                <a:lnTo>
                  <a:pt x="71" y="187"/>
                </a:lnTo>
                <a:lnTo>
                  <a:pt x="74" y="194"/>
                </a:lnTo>
                <a:lnTo>
                  <a:pt x="78" y="200"/>
                </a:lnTo>
                <a:lnTo>
                  <a:pt x="82" y="205"/>
                </a:lnTo>
                <a:lnTo>
                  <a:pt x="86" y="211"/>
                </a:lnTo>
                <a:lnTo>
                  <a:pt x="90" y="216"/>
                </a:lnTo>
                <a:lnTo>
                  <a:pt x="93" y="221"/>
                </a:lnTo>
                <a:lnTo>
                  <a:pt x="96" y="227"/>
                </a:lnTo>
                <a:lnTo>
                  <a:pt x="99" y="231"/>
                </a:lnTo>
                <a:lnTo>
                  <a:pt x="103" y="236"/>
                </a:lnTo>
                <a:lnTo>
                  <a:pt x="108" y="241"/>
                </a:lnTo>
                <a:lnTo>
                  <a:pt x="112" y="246"/>
                </a:lnTo>
                <a:lnTo>
                  <a:pt x="118" y="251"/>
                </a:lnTo>
                <a:lnTo>
                  <a:pt x="123" y="256"/>
                </a:lnTo>
                <a:lnTo>
                  <a:pt x="128" y="261"/>
                </a:lnTo>
                <a:lnTo>
                  <a:pt x="133" y="266"/>
                </a:lnTo>
                <a:lnTo>
                  <a:pt x="138" y="272"/>
                </a:lnTo>
                <a:lnTo>
                  <a:pt x="144" y="278"/>
                </a:lnTo>
                <a:lnTo>
                  <a:pt x="151" y="285"/>
                </a:lnTo>
                <a:lnTo>
                  <a:pt x="159" y="292"/>
                </a:lnTo>
                <a:lnTo>
                  <a:pt x="166" y="299"/>
                </a:lnTo>
                <a:lnTo>
                  <a:pt x="174" y="307"/>
                </a:lnTo>
                <a:lnTo>
                  <a:pt x="182" y="314"/>
                </a:lnTo>
                <a:lnTo>
                  <a:pt x="191" y="320"/>
                </a:lnTo>
                <a:lnTo>
                  <a:pt x="199" y="327"/>
                </a:lnTo>
                <a:lnTo>
                  <a:pt x="207" y="336"/>
                </a:lnTo>
                <a:lnTo>
                  <a:pt x="215" y="346"/>
                </a:lnTo>
                <a:lnTo>
                  <a:pt x="222" y="357"/>
                </a:lnTo>
                <a:lnTo>
                  <a:pt x="229" y="368"/>
                </a:lnTo>
                <a:lnTo>
                  <a:pt x="236" y="379"/>
                </a:lnTo>
                <a:lnTo>
                  <a:pt x="241" y="389"/>
                </a:lnTo>
                <a:lnTo>
                  <a:pt x="246" y="397"/>
                </a:lnTo>
                <a:lnTo>
                  <a:pt x="250" y="405"/>
                </a:lnTo>
                <a:lnTo>
                  <a:pt x="254" y="414"/>
                </a:lnTo>
                <a:lnTo>
                  <a:pt x="258" y="424"/>
                </a:lnTo>
                <a:lnTo>
                  <a:pt x="261" y="434"/>
                </a:lnTo>
                <a:lnTo>
                  <a:pt x="263" y="445"/>
                </a:lnTo>
                <a:lnTo>
                  <a:pt x="265" y="456"/>
                </a:lnTo>
                <a:lnTo>
                  <a:pt x="265" y="469"/>
                </a:lnTo>
                <a:lnTo>
                  <a:pt x="263" y="481"/>
                </a:lnTo>
                <a:lnTo>
                  <a:pt x="261" y="494"/>
                </a:lnTo>
                <a:lnTo>
                  <a:pt x="259" y="507"/>
                </a:lnTo>
                <a:lnTo>
                  <a:pt x="258" y="519"/>
                </a:lnTo>
                <a:lnTo>
                  <a:pt x="256" y="530"/>
                </a:lnTo>
                <a:lnTo>
                  <a:pt x="255" y="542"/>
                </a:lnTo>
                <a:lnTo>
                  <a:pt x="254" y="551"/>
                </a:lnTo>
                <a:lnTo>
                  <a:pt x="252" y="561"/>
                </a:lnTo>
                <a:lnTo>
                  <a:pt x="250" y="569"/>
                </a:lnTo>
                <a:lnTo>
                  <a:pt x="247" y="576"/>
                </a:lnTo>
                <a:lnTo>
                  <a:pt x="246" y="583"/>
                </a:lnTo>
                <a:lnTo>
                  <a:pt x="244" y="589"/>
                </a:lnTo>
                <a:lnTo>
                  <a:pt x="243" y="595"/>
                </a:lnTo>
                <a:lnTo>
                  <a:pt x="241" y="602"/>
                </a:lnTo>
                <a:lnTo>
                  <a:pt x="240" y="609"/>
                </a:lnTo>
                <a:lnTo>
                  <a:pt x="236" y="617"/>
                </a:lnTo>
                <a:lnTo>
                  <a:pt x="232" y="625"/>
                </a:lnTo>
                <a:lnTo>
                  <a:pt x="229" y="630"/>
                </a:lnTo>
                <a:lnTo>
                  <a:pt x="227" y="636"/>
                </a:lnTo>
                <a:lnTo>
                  <a:pt x="223" y="641"/>
                </a:lnTo>
                <a:lnTo>
                  <a:pt x="219" y="648"/>
                </a:lnTo>
                <a:lnTo>
                  <a:pt x="215" y="655"/>
                </a:lnTo>
                <a:lnTo>
                  <a:pt x="211" y="661"/>
                </a:lnTo>
                <a:lnTo>
                  <a:pt x="206" y="668"/>
                </a:lnTo>
                <a:lnTo>
                  <a:pt x="202" y="675"/>
                </a:lnTo>
                <a:lnTo>
                  <a:pt x="198" y="682"/>
                </a:lnTo>
                <a:lnTo>
                  <a:pt x="194" y="689"/>
                </a:lnTo>
                <a:lnTo>
                  <a:pt x="190" y="695"/>
                </a:lnTo>
                <a:lnTo>
                  <a:pt x="186" y="701"/>
                </a:lnTo>
                <a:lnTo>
                  <a:pt x="183" y="707"/>
                </a:lnTo>
                <a:lnTo>
                  <a:pt x="179" y="712"/>
                </a:lnTo>
                <a:lnTo>
                  <a:pt x="177" y="716"/>
                </a:lnTo>
                <a:lnTo>
                  <a:pt x="175" y="719"/>
                </a:lnTo>
                <a:lnTo>
                  <a:pt x="172" y="723"/>
                </a:lnTo>
                <a:lnTo>
                  <a:pt x="171" y="724"/>
                </a:lnTo>
                <a:lnTo>
                  <a:pt x="172" y="722"/>
                </a:lnTo>
                <a:lnTo>
                  <a:pt x="173" y="720"/>
                </a:lnTo>
                <a:lnTo>
                  <a:pt x="174" y="717"/>
                </a:lnTo>
                <a:lnTo>
                  <a:pt x="175" y="715"/>
                </a:lnTo>
                <a:lnTo>
                  <a:pt x="174" y="716"/>
                </a:lnTo>
                <a:lnTo>
                  <a:pt x="172" y="719"/>
                </a:lnTo>
                <a:lnTo>
                  <a:pt x="169" y="726"/>
                </a:lnTo>
                <a:lnTo>
                  <a:pt x="164" y="735"/>
                </a:lnTo>
                <a:lnTo>
                  <a:pt x="158" y="746"/>
                </a:lnTo>
                <a:lnTo>
                  <a:pt x="152" y="758"/>
                </a:lnTo>
                <a:lnTo>
                  <a:pt x="147" y="770"/>
                </a:lnTo>
                <a:lnTo>
                  <a:pt x="144" y="783"/>
                </a:lnTo>
                <a:lnTo>
                  <a:pt x="143" y="795"/>
                </a:lnTo>
                <a:lnTo>
                  <a:pt x="145" y="807"/>
                </a:lnTo>
                <a:lnTo>
                  <a:pt x="149" y="815"/>
                </a:lnTo>
                <a:lnTo>
                  <a:pt x="156" y="820"/>
                </a:lnTo>
                <a:lnTo>
                  <a:pt x="164" y="820"/>
                </a:lnTo>
                <a:lnTo>
                  <a:pt x="173" y="819"/>
                </a:lnTo>
                <a:lnTo>
                  <a:pt x="182" y="815"/>
                </a:lnTo>
                <a:lnTo>
                  <a:pt x="190" y="811"/>
                </a:lnTo>
                <a:lnTo>
                  <a:pt x="197" y="806"/>
                </a:lnTo>
                <a:lnTo>
                  <a:pt x="202" y="801"/>
                </a:lnTo>
                <a:lnTo>
                  <a:pt x="207" y="797"/>
                </a:lnTo>
                <a:lnTo>
                  <a:pt x="212" y="792"/>
                </a:lnTo>
                <a:lnTo>
                  <a:pt x="217" y="786"/>
                </a:lnTo>
                <a:lnTo>
                  <a:pt x="222" y="779"/>
                </a:lnTo>
                <a:lnTo>
                  <a:pt x="227" y="772"/>
                </a:lnTo>
                <a:lnTo>
                  <a:pt x="233" y="763"/>
                </a:lnTo>
                <a:lnTo>
                  <a:pt x="240" y="755"/>
                </a:lnTo>
                <a:lnTo>
                  <a:pt x="247" y="745"/>
                </a:lnTo>
                <a:lnTo>
                  <a:pt x="251" y="740"/>
                </a:lnTo>
                <a:lnTo>
                  <a:pt x="255" y="734"/>
                </a:lnTo>
                <a:lnTo>
                  <a:pt x="260" y="728"/>
                </a:lnTo>
                <a:lnTo>
                  <a:pt x="266" y="721"/>
                </a:lnTo>
                <a:lnTo>
                  <a:pt x="271" y="715"/>
                </a:lnTo>
                <a:lnTo>
                  <a:pt x="277" y="708"/>
                </a:lnTo>
                <a:lnTo>
                  <a:pt x="284" y="701"/>
                </a:lnTo>
                <a:lnTo>
                  <a:pt x="290" y="693"/>
                </a:lnTo>
                <a:lnTo>
                  <a:pt x="296" y="686"/>
                </a:lnTo>
                <a:lnTo>
                  <a:pt x="302" y="678"/>
                </a:lnTo>
                <a:lnTo>
                  <a:pt x="308" y="670"/>
                </a:lnTo>
                <a:lnTo>
                  <a:pt x="313" y="663"/>
                </a:lnTo>
                <a:lnTo>
                  <a:pt x="319" y="655"/>
                </a:lnTo>
                <a:lnTo>
                  <a:pt x="323" y="648"/>
                </a:lnTo>
                <a:lnTo>
                  <a:pt x="328" y="640"/>
                </a:lnTo>
                <a:lnTo>
                  <a:pt x="331" y="633"/>
                </a:lnTo>
                <a:lnTo>
                  <a:pt x="335" y="626"/>
                </a:lnTo>
                <a:lnTo>
                  <a:pt x="338" y="619"/>
                </a:lnTo>
                <a:lnTo>
                  <a:pt x="341" y="613"/>
                </a:lnTo>
                <a:lnTo>
                  <a:pt x="343" y="606"/>
                </a:lnTo>
                <a:lnTo>
                  <a:pt x="346" y="600"/>
                </a:lnTo>
                <a:lnTo>
                  <a:pt x="349" y="594"/>
                </a:lnTo>
                <a:lnTo>
                  <a:pt x="351" y="587"/>
                </a:lnTo>
                <a:lnTo>
                  <a:pt x="354" y="581"/>
                </a:lnTo>
                <a:lnTo>
                  <a:pt x="356" y="575"/>
                </a:lnTo>
                <a:lnTo>
                  <a:pt x="358" y="569"/>
                </a:lnTo>
                <a:lnTo>
                  <a:pt x="361" y="562"/>
                </a:lnTo>
                <a:lnTo>
                  <a:pt x="363" y="556"/>
                </a:lnTo>
                <a:lnTo>
                  <a:pt x="365" y="550"/>
                </a:lnTo>
                <a:lnTo>
                  <a:pt x="367" y="544"/>
                </a:lnTo>
                <a:lnTo>
                  <a:pt x="369" y="538"/>
                </a:lnTo>
                <a:lnTo>
                  <a:pt x="370" y="532"/>
                </a:lnTo>
                <a:lnTo>
                  <a:pt x="372" y="526"/>
                </a:lnTo>
                <a:lnTo>
                  <a:pt x="373" y="519"/>
                </a:lnTo>
                <a:lnTo>
                  <a:pt x="375" y="511"/>
                </a:lnTo>
                <a:lnTo>
                  <a:pt x="376" y="504"/>
                </a:lnTo>
                <a:lnTo>
                  <a:pt x="377" y="496"/>
                </a:lnTo>
                <a:lnTo>
                  <a:pt x="377" y="488"/>
                </a:lnTo>
                <a:lnTo>
                  <a:pt x="378" y="481"/>
                </a:lnTo>
                <a:lnTo>
                  <a:pt x="378" y="473"/>
                </a:lnTo>
                <a:lnTo>
                  <a:pt x="378" y="465"/>
                </a:lnTo>
                <a:lnTo>
                  <a:pt x="378" y="458"/>
                </a:lnTo>
                <a:lnTo>
                  <a:pt x="377" y="451"/>
                </a:lnTo>
                <a:lnTo>
                  <a:pt x="376" y="444"/>
                </a:lnTo>
                <a:lnTo>
                  <a:pt x="375" y="438"/>
                </a:lnTo>
                <a:lnTo>
                  <a:pt x="374" y="432"/>
                </a:lnTo>
                <a:lnTo>
                  <a:pt x="372" y="427"/>
                </a:lnTo>
                <a:lnTo>
                  <a:pt x="370" y="423"/>
                </a:lnTo>
                <a:lnTo>
                  <a:pt x="367" y="417"/>
                </a:lnTo>
                <a:lnTo>
                  <a:pt x="366" y="415"/>
                </a:lnTo>
                <a:lnTo>
                  <a:pt x="365" y="415"/>
                </a:lnTo>
                <a:lnTo>
                  <a:pt x="365" y="416"/>
                </a:lnTo>
                <a:lnTo>
                  <a:pt x="366" y="416"/>
                </a:lnTo>
                <a:lnTo>
                  <a:pt x="366" y="414"/>
                </a:lnTo>
                <a:lnTo>
                  <a:pt x="365" y="410"/>
                </a:lnTo>
                <a:lnTo>
                  <a:pt x="363" y="402"/>
                </a:lnTo>
                <a:lnTo>
                  <a:pt x="361" y="397"/>
                </a:lnTo>
                <a:lnTo>
                  <a:pt x="358" y="391"/>
                </a:lnTo>
                <a:lnTo>
                  <a:pt x="355" y="384"/>
                </a:lnTo>
                <a:lnTo>
                  <a:pt x="351" y="378"/>
                </a:lnTo>
                <a:lnTo>
                  <a:pt x="347" y="370"/>
                </a:lnTo>
                <a:lnTo>
                  <a:pt x="342" y="363"/>
                </a:lnTo>
                <a:lnTo>
                  <a:pt x="338" y="355"/>
                </a:lnTo>
                <a:lnTo>
                  <a:pt x="332" y="348"/>
                </a:lnTo>
                <a:lnTo>
                  <a:pt x="327" y="340"/>
                </a:lnTo>
                <a:lnTo>
                  <a:pt x="322" y="333"/>
                </a:lnTo>
                <a:lnTo>
                  <a:pt x="317" y="326"/>
                </a:lnTo>
                <a:lnTo>
                  <a:pt x="312" y="319"/>
                </a:lnTo>
                <a:lnTo>
                  <a:pt x="308" y="313"/>
                </a:lnTo>
                <a:lnTo>
                  <a:pt x="303" y="307"/>
                </a:lnTo>
                <a:lnTo>
                  <a:pt x="299" y="302"/>
                </a:lnTo>
                <a:lnTo>
                  <a:pt x="296" y="297"/>
                </a:lnTo>
                <a:lnTo>
                  <a:pt x="289" y="290"/>
                </a:lnTo>
                <a:lnTo>
                  <a:pt x="283" y="283"/>
                </a:lnTo>
                <a:lnTo>
                  <a:pt x="276" y="275"/>
                </a:lnTo>
                <a:lnTo>
                  <a:pt x="270" y="268"/>
                </a:lnTo>
                <a:lnTo>
                  <a:pt x="263" y="261"/>
                </a:lnTo>
                <a:lnTo>
                  <a:pt x="256" y="255"/>
                </a:lnTo>
                <a:lnTo>
                  <a:pt x="250" y="249"/>
                </a:lnTo>
                <a:lnTo>
                  <a:pt x="244" y="244"/>
                </a:lnTo>
                <a:lnTo>
                  <a:pt x="239" y="239"/>
                </a:lnTo>
                <a:lnTo>
                  <a:pt x="237" y="236"/>
                </a:lnTo>
                <a:lnTo>
                  <a:pt x="236" y="232"/>
                </a:lnTo>
                <a:lnTo>
                  <a:pt x="235" y="229"/>
                </a:lnTo>
                <a:lnTo>
                  <a:pt x="232" y="224"/>
                </a:lnTo>
                <a:lnTo>
                  <a:pt x="225" y="217"/>
                </a:lnTo>
                <a:lnTo>
                  <a:pt x="214" y="209"/>
                </a:lnTo>
                <a:lnTo>
                  <a:pt x="197" y="197"/>
                </a:lnTo>
                <a:lnTo>
                  <a:pt x="187" y="189"/>
                </a:lnTo>
                <a:lnTo>
                  <a:pt x="175" y="181"/>
                </a:lnTo>
                <a:lnTo>
                  <a:pt x="164" y="172"/>
                </a:lnTo>
                <a:lnTo>
                  <a:pt x="152" y="162"/>
                </a:lnTo>
                <a:lnTo>
                  <a:pt x="141" y="152"/>
                </a:lnTo>
                <a:lnTo>
                  <a:pt x="129" y="141"/>
                </a:lnTo>
                <a:lnTo>
                  <a:pt x="117" y="129"/>
                </a:lnTo>
                <a:lnTo>
                  <a:pt x="106" y="118"/>
                </a:lnTo>
                <a:lnTo>
                  <a:pt x="95" y="106"/>
                </a:lnTo>
                <a:lnTo>
                  <a:pt x="85" y="95"/>
                </a:lnTo>
                <a:lnTo>
                  <a:pt x="76" y="83"/>
                </a:lnTo>
                <a:lnTo>
                  <a:pt x="66" y="72"/>
                </a:lnTo>
                <a:lnTo>
                  <a:pt x="59" y="61"/>
                </a:lnTo>
                <a:lnTo>
                  <a:pt x="52" y="50"/>
                </a:lnTo>
                <a:lnTo>
                  <a:pt x="46" y="41"/>
                </a:lnTo>
                <a:lnTo>
                  <a:pt x="42" y="32"/>
                </a:lnTo>
                <a:lnTo>
                  <a:pt x="35" y="17"/>
                </a:lnTo>
                <a:lnTo>
                  <a:pt x="27" y="7"/>
                </a:lnTo>
                <a:lnTo>
                  <a:pt x="20" y="1"/>
                </a:lnTo>
                <a:lnTo>
                  <a:pt x="12" y="0"/>
                </a:lnTo>
                <a:lnTo>
                  <a:pt x="7" y="4"/>
                </a:lnTo>
                <a:lnTo>
                  <a:pt x="2" y="11"/>
                </a:lnTo>
                <a:lnTo>
                  <a:pt x="0" y="22"/>
                </a:lnTo>
                <a:lnTo>
                  <a:pt x="0" y="37"/>
                </a:lnTo>
                <a:close/>
              </a:path>
            </a:pathLst>
          </a:custGeom>
          <a:noFill/>
          <a:ln w="1588">
            <a:solidFill>
              <a:srgbClr val="000000"/>
            </a:solidFill>
            <a:round/>
            <a:headEnd/>
            <a:tailEnd/>
          </a:ln>
        </p:spPr>
        <p:txBody>
          <a:bodyPr/>
          <a:lstStyle/>
          <a:p>
            <a:endParaRPr lang="zh-CN" altLang="en-US"/>
          </a:p>
        </p:txBody>
      </p:sp>
      <p:sp>
        <p:nvSpPr>
          <p:cNvPr id="40098" name="Freeform 411"/>
          <p:cNvSpPr>
            <a:spLocks/>
          </p:cNvSpPr>
          <p:nvPr/>
        </p:nvSpPr>
        <p:spPr bwMode="auto">
          <a:xfrm>
            <a:off x="8724901" y="3472168"/>
            <a:ext cx="484188" cy="1185541"/>
          </a:xfrm>
          <a:custGeom>
            <a:avLst/>
            <a:gdLst>
              <a:gd name="T0" fmla="*/ 2147483647 w 386"/>
              <a:gd name="T1" fmla="*/ 2147483647 h 769"/>
              <a:gd name="T2" fmla="*/ 0 w 386"/>
              <a:gd name="T3" fmla="*/ 2147483647 h 769"/>
              <a:gd name="T4" fmla="*/ 2147483647 w 386"/>
              <a:gd name="T5" fmla="*/ 2147483647 h 769"/>
              <a:gd name="T6" fmla="*/ 2147483647 w 386"/>
              <a:gd name="T7" fmla="*/ 2147483647 h 769"/>
              <a:gd name="T8" fmla="*/ 2147483647 w 386"/>
              <a:gd name="T9" fmla="*/ 2147483647 h 769"/>
              <a:gd name="T10" fmla="*/ 2147483647 w 386"/>
              <a:gd name="T11" fmla="*/ 2147483647 h 769"/>
              <a:gd name="T12" fmla="*/ 2147483647 w 386"/>
              <a:gd name="T13" fmla="*/ 2147483647 h 769"/>
              <a:gd name="T14" fmla="*/ 2147483647 w 386"/>
              <a:gd name="T15" fmla="*/ 2147483647 h 769"/>
              <a:gd name="T16" fmla="*/ 2147483647 w 386"/>
              <a:gd name="T17" fmla="*/ 2147483647 h 769"/>
              <a:gd name="T18" fmla="*/ 2147483647 w 386"/>
              <a:gd name="T19" fmla="*/ 2147483647 h 769"/>
              <a:gd name="T20" fmla="*/ 2147483647 w 386"/>
              <a:gd name="T21" fmla="*/ 2147483647 h 769"/>
              <a:gd name="T22" fmla="*/ 2147483647 w 386"/>
              <a:gd name="T23" fmla="*/ 2147483647 h 769"/>
              <a:gd name="T24" fmla="*/ 2147483647 w 386"/>
              <a:gd name="T25" fmla="*/ 2147483647 h 769"/>
              <a:gd name="T26" fmla="*/ 2147483647 w 386"/>
              <a:gd name="T27" fmla="*/ 2147483647 h 769"/>
              <a:gd name="T28" fmla="*/ 2147483647 w 386"/>
              <a:gd name="T29" fmla="*/ 2147483647 h 769"/>
              <a:gd name="T30" fmla="*/ 2147483647 w 386"/>
              <a:gd name="T31" fmla="*/ 2147483647 h 769"/>
              <a:gd name="T32" fmla="*/ 2147483647 w 386"/>
              <a:gd name="T33" fmla="*/ 2147483647 h 769"/>
              <a:gd name="T34" fmla="*/ 2147483647 w 386"/>
              <a:gd name="T35" fmla="*/ 2147483647 h 769"/>
              <a:gd name="T36" fmla="*/ 2147483647 w 386"/>
              <a:gd name="T37" fmla="*/ 2147483647 h 769"/>
              <a:gd name="T38" fmla="*/ 2147483647 w 386"/>
              <a:gd name="T39" fmla="*/ 2147483647 h 769"/>
              <a:gd name="T40" fmla="*/ 2147483647 w 386"/>
              <a:gd name="T41" fmla="*/ 2147483647 h 769"/>
              <a:gd name="T42" fmla="*/ 2147483647 w 386"/>
              <a:gd name="T43" fmla="*/ 2147483647 h 769"/>
              <a:gd name="T44" fmla="*/ 2147483647 w 386"/>
              <a:gd name="T45" fmla="*/ 2147483647 h 769"/>
              <a:gd name="T46" fmla="*/ 2147483647 w 386"/>
              <a:gd name="T47" fmla="*/ 2147483647 h 769"/>
              <a:gd name="T48" fmla="*/ 2147483647 w 386"/>
              <a:gd name="T49" fmla="*/ 2147483647 h 769"/>
              <a:gd name="T50" fmla="*/ 2147483647 w 386"/>
              <a:gd name="T51" fmla="*/ 2147483647 h 769"/>
              <a:gd name="T52" fmla="*/ 2147483647 w 386"/>
              <a:gd name="T53" fmla="*/ 2147483647 h 769"/>
              <a:gd name="T54" fmla="*/ 2147483647 w 386"/>
              <a:gd name="T55" fmla="*/ 2147483647 h 769"/>
              <a:gd name="T56" fmla="*/ 2147483647 w 386"/>
              <a:gd name="T57" fmla="*/ 2147483647 h 769"/>
              <a:gd name="T58" fmla="*/ 2147483647 w 386"/>
              <a:gd name="T59" fmla="*/ 2147483647 h 769"/>
              <a:gd name="T60" fmla="*/ 2147483647 w 386"/>
              <a:gd name="T61" fmla="*/ 2147483647 h 769"/>
              <a:gd name="T62" fmla="*/ 2147483647 w 386"/>
              <a:gd name="T63" fmla="*/ 2147483647 h 769"/>
              <a:gd name="T64" fmla="*/ 2147483647 w 386"/>
              <a:gd name="T65" fmla="*/ 2147483647 h 769"/>
              <a:gd name="T66" fmla="*/ 2147483647 w 386"/>
              <a:gd name="T67" fmla="*/ 2147483647 h 769"/>
              <a:gd name="T68" fmla="*/ 2147483647 w 386"/>
              <a:gd name="T69" fmla="*/ 2147483647 h 769"/>
              <a:gd name="T70" fmla="*/ 2147483647 w 386"/>
              <a:gd name="T71" fmla="*/ 2147483647 h 769"/>
              <a:gd name="T72" fmla="*/ 2147483647 w 386"/>
              <a:gd name="T73" fmla="*/ 2147483647 h 769"/>
              <a:gd name="T74" fmla="*/ 2147483647 w 386"/>
              <a:gd name="T75" fmla="*/ 2147483647 h 769"/>
              <a:gd name="T76" fmla="*/ 2147483647 w 386"/>
              <a:gd name="T77" fmla="*/ 2147483647 h 769"/>
              <a:gd name="T78" fmla="*/ 2147483647 w 386"/>
              <a:gd name="T79" fmla="*/ 2147483647 h 769"/>
              <a:gd name="T80" fmla="*/ 2147483647 w 386"/>
              <a:gd name="T81" fmla="*/ 2147483647 h 769"/>
              <a:gd name="T82" fmla="*/ 2147483647 w 386"/>
              <a:gd name="T83" fmla="*/ 2147483647 h 769"/>
              <a:gd name="T84" fmla="*/ 2147483647 w 386"/>
              <a:gd name="T85" fmla="*/ 2147483647 h 769"/>
              <a:gd name="T86" fmla="*/ 2147483647 w 386"/>
              <a:gd name="T87" fmla="*/ 2147483647 h 769"/>
              <a:gd name="T88" fmla="*/ 2147483647 w 386"/>
              <a:gd name="T89" fmla="*/ 2147483647 h 769"/>
              <a:gd name="T90" fmla="*/ 2147483647 w 386"/>
              <a:gd name="T91" fmla="*/ 2147483647 h 769"/>
              <a:gd name="T92" fmla="*/ 2147483647 w 386"/>
              <a:gd name="T93" fmla="*/ 2147483647 h 769"/>
              <a:gd name="T94" fmla="*/ 2147483647 w 386"/>
              <a:gd name="T95" fmla="*/ 2147483647 h 769"/>
              <a:gd name="T96" fmla="*/ 2147483647 w 386"/>
              <a:gd name="T97" fmla="*/ 2147483647 h 769"/>
              <a:gd name="T98" fmla="*/ 2147483647 w 386"/>
              <a:gd name="T99" fmla="*/ 2147483647 h 769"/>
              <a:gd name="T100" fmla="*/ 2147483647 w 386"/>
              <a:gd name="T101" fmla="*/ 2147483647 h 769"/>
              <a:gd name="T102" fmla="*/ 2147483647 w 386"/>
              <a:gd name="T103" fmla="*/ 2147483647 h 769"/>
              <a:gd name="T104" fmla="*/ 2147483647 w 386"/>
              <a:gd name="T105" fmla="*/ 2147483647 h 769"/>
              <a:gd name="T106" fmla="*/ 2147483647 w 386"/>
              <a:gd name="T107" fmla="*/ 2147483647 h 769"/>
              <a:gd name="T108" fmla="*/ 2147483647 w 386"/>
              <a:gd name="T109" fmla="*/ 2147483647 h 769"/>
              <a:gd name="T110" fmla="*/ 2147483647 w 386"/>
              <a:gd name="T111" fmla="*/ 2147483647 h 769"/>
              <a:gd name="T112" fmla="*/ 2147483647 w 386"/>
              <a:gd name="T113" fmla="*/ 2147483647 h 769"/>
              <a:gd name="T114" fmla="*/ 2147483647 w 386"/>
              <a:gd name="T115" fmla="*/ 2147483647 h 769"/>
              <a:gd name="T116" fmla="*/ 2147483647 w 386"/>
              <a:gd name="T117" fmla="*/ 2147483647 h 769"/>
              <a:gd name="T118" fmla="*/ 2147483647 w 386"/>
              <a:gd name="T119" fmla="*/ 2147483647 h 769"/>
              <a:gd name="T120" fmla="*/ 2147483647 w 386"/>
              <a:gd name="T121" fmla="*/ 2147483647 h 769"/>
              <a:gd name="T122" fmla="*/ 2147483647 w 386"/>
              <a:gd name="T123" fmla="*/ 2147483647 h 7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6"/>
              <a:gd name="T187" fmla="*/ 0 h 769"/>
              <a:gd name="T188" fmla="*/ 386 w 386"/>
              <a:gd name="T189" fmla="*/ 769 h 7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6" h="769">
                <a:moveTo>
                  <a:pt x="2" y="52"/>
                </a:moveTo>
                <a:lnTo>
                  <a:pt x="2" y="52"/>
                </a:lnTo>
                <a:lnTo>
                  <a:pt x="2" y="67"/>
                </a:lnTo>
                <a:lnTo>
                  <a:pt x="2" y="77"/>
                </a:lnTo>
                <a:lnTo>
                  <a:pt x="2" y="85"/>
                </a:lnTo>
                <a:lnTo>
                  <a:pt x="1" y="89"/>
                </a:lnTo>
                <a:lnTo>
                  <a:pt x="0" y="92"/>
                </a:lnTo>
                <a:lnTo>
                  <a:pt x="0" y="94"/>
                </a:lnTo>
                <a:lnTo>
                  <a:pt x="2" y="96"/>
                </a:lnTo>
                <a:lnTo>
                  <a:pt x="3" y="100"/>
                </a:lnTo>
                <a:lnTo>
                  <a:pt x="6" y="102"/>
                </a:lnTo>
                <a:lnTo>
                  <a:pt x="8" y="105"/>
                </a:lnTo>
                <a:lnTo>
                  <a:pt x="10" y="106"/>
                </a:lnTo>
                <a:lnTo>
                  <a:pt x="12" y="108"/>
                </a:lnTo>
                <a:lnTo>
                  <a:pt x="14" y="109"/>
                </a:lnTo>
                <a:lnTo>
                  <a:pt x="15" y="112"/>
                </a:lnTo>
                <a:lnTo>
                  <a:pt x="16" y="117"/>
                </a:lnTo>
                <a:lnTo>
                  <a:pt x="16" y="123"/>
                </a:lnTo>
                <a:lnTo>
                  <a:pt x="16" y="131"/>
                </a:lnTo>
                <a:lnTo>
                  <a:pt x="17" y="140"/>
                </a:lnTo>
                <a:lnTo>
                  <a:pt x="18" y="149"/>
                </a:lnTo>
                <a:lnTo>
                  <a:pt x="20" y="158"/>
                </a:lnTo>
                <a:lnTo>
                  <a:pt x="22" y="168"/>
                </a:lnTo>
                <a:lnTo>
                  <a:pt x="24" y="176"/>
                </a:lnTo>
                <a:lnTo>
                  <a:pt x="26" y="184"/>
                </a:lnTo>
                <a:lnTo>
                  <a:pt x="29" y="191"/>
                </a:lnTo>
                <a:lnTo>
                  <a:pt x="32" y="196"/>
                </a:lnTo>
                <a:lnTo>
                  <a:pt x="36" y="200"/>
                </a:lnTo>
                <a:lnTo>
                  <a:pt x="40" y="203"/>
                </a:lnTo>
                <a:lnTo>
                  <a:pt x="44" y="206"/>
                </a:lnTo>
                <a:lnTo>
                  <a:pt x="48" y="210"/>
                </a:lnTo>
                <a:lnTo>
                  <a:pt x="51" y="216"/>
                </a:lnTo>
                <a:lnTo>
                  <a:pt x="54" y="225"/>
                </a:lnTo>
                <a:lnTo>
                  <a:pt x="56" y="235"/>
                </a:lnTo>
                <a:lnTo>
                  <a:pt x="58" y="248"/>
                </a:lnTo>
                <a:lnTo>
                  <a:pt x="60" y="257"/>
                </a:lnTo>
                <a:lnTo>
                  <a:pt x="63" y="266"/>
                </a:lnTo>
                <a:lnTo>
                  <a:pt x="65" y="273"/>
                </a:lnTo>
                <a:lnTo>
                  <a:pt x="68" y="280"/>
                </a:lnTo>
                <a:lnTo>
                  <a:pt x="71" y="286"/>
                </a:lnTo>
                <a:lnTo>
                  <a:pt x="75" y="291"/>
                </a:lnTo>
                <a:lnTo>
                  <a:pt x="79" y="296"/>
                </a:lnTo>
                <a:lnTo>
                  <a:pt x="82" y="302"/>
                </a:lnTo>
                <a:lnTo>
                  <a:pt x="83" y="310"/>
                </a:lnTo>
                <a:lnTo>
                  <a:pt x="84" y="320"/>
                </a:lnTo>
                <a:lnTo>
                  <a:pt x="84" y="331"/>
                </a:lnTo>
                <a:lnTo>
                  <a:pt x="85" y="341"/>
                </a:lnTo>
                <a:lnTo>
                  <a:pt x="87" y="351"/>
                </a:lnTo>
                <a:lnTo>
                  <a:pt x="90" y="360"/>
                </a:lnTo>
                <a:lnTo>
                  <a:pt x="97" y="367"/>
                </a:lnTo>
                <a:lnTo>
                  <a:pt x="105" y="374"/>
                </a:lnTo>
                <a:lnTo>
                  <a:pt x="110" y="381"/>
                </a:lnTo>
                <a:lnTo>
                  <a:pt x="114" y="387"/>
                </a:lnTo>
                <a:lnTo>
                  <a:pt x="117" y="394"/>
                </a:lnTo>
                <a:lnTo>
                  <a:pt x="120" y="401"/>
                </a:lnTo>
                <a:lnTo>
                  <a:pt x="123" y="409"/>
                </a:lnTo>
                <a:lnTo>
                  <a:pt x="125" y="416"/>
                </a:lnTo>
                <a:lnTo>
                  <a:pt x="129" y="423"/>
                </a:lnTo>
                <a:lnTo>
                  <a:pt x="132" y="431"/>
                </a:lnTo>
                <a:lnTo>
                  <a:pt x="136" y="441"/>
                </a:lnTo>
                <a:lnTo>
                  <a:pt x="138" y="451"/>
                </a:lnTo>
                <a:lnTo>
                  <a:pt x="140" y="462"/>
                </a:lnTo>
                <a:lnTo>
                  <a:pt x="141" y="474"/>
                </a:lnTo>
                <a:lnTo>
                  <a:pt x="141" y="486"/>
                </a:lnTo>
                <a:lnTo>
                  <a:pt x="140" y="499"/>
                </a:lnTo>
                <a:lnTo>
                  <a:pt x="138" y="511"/>
                </a:lnTo>
                <a:lnTo>
                  <a:pt x="136" y="523"/>
                </a:lnTo>
                <a:lnTo>
                  <a:pt x="135" y="532"/>
                </a:lnTo>
                <a:lnTo>
                  <a:pt x="135" y="540"/>
                </a:lnTo>
                <a:lnTo>
                  <a:pt x="134" y="546"/>
                </a:lnTo>
                <a:lnTo>
                  <a:pt x="133" y="554"/>
                </a:lnTo>
                <a:lnTo>
                  <a:pt x="131" y="561"/>
                </a:lnTo>
                <a:lnTo>
                  <a:pt x="128" y="570"/>
                </a:lnTo>
                <a:lnTo>
                  <a:pt x="124" y="580"/>
                </a:lnTo>
                <a:lnTo>
                  <a:pt x="120" y="591"/>
                </a:lnTo>
                <a:lnTo>
                  <a:pt x="120" y="601"/>
                </a:lnTo>
                <a:lnTo>
                  <a:pt x="123" y="609"/>
                </a:lnTo>
                <a:lnTo>
                  <a:pt x="126" y="616"/>
                </a:lnTo>
                <a:lnTo>
                  <a:pt x="129" y="623"/>
                </a:lnTo>
                <a:lnTo>
                  <a:pt x="132" y="629"/>
                </a:lnTo>
                <a:lnTo>
                  <a:pt x="133" y="636"/>
                </a:lnTo>
                <a:lnTo>
                  <a:pt x="131" y="643"/>
                </a:lnTo>
                <a:lnTo>
                  <a:pt x="129" y="650"/>
                </a:lnTo>
                <a:lnTo>
                  <a:pt x="130" y="656"/>
                </a:lnTo>
                <a:lnTo>
                  <a:pt x="134" y="660"/>
                </a:lnTo>
                <a:lnTo>
                  <a:pt x="139" y="663"/>
                </a:lnTo>
                <a:lnTo>
                  <a:pt x="144" y="667"/>
                </a:lnTo>
                <a:lnTo>
                  <a:pt x="148" y="670"/>
                </a:lnTo>
                <a:lnTo>
                  <a:pt x="151" y="673"/>
                </a:lnTo>
                <a:lnTo>
                  <a:pt x="150" y="678"/>
                </a:lnTo>
                <a:lnTo>
                  <a:pt x="144" y="687"/>
                </a:lnTo>
                <a:lnTo>
                  <a:pt x="137" y="694"/>
                </a:lnTo>
                <a:lnTo>
                  <a:pt x="131" y="700"/>
                </a:lnTo>
                <a:lnTo>
                  <a:pt x="125" y="707"/>
                </a:lnTo>
                <a:lnTo>
                  <a:pt x="120" y="714"/>
                </a:lnTo>
                <a:lnTo>
                  <a:pt x="119" y="723"/>
                </a:lnTo>
                <a:lnTo>
                  <a:pt x="119" y="734"/>
                </a:lnTo>
                <a:lnTo>
                  <a:pt x="123" y="750"/>
                </a:lnTo>
                <a:lnTo>
                  <a:pt x="128" y="759"/>
                </a:lnTo>
                <a:lnTo>
                  <a:pt x="136" y="765"/>
                </a:lnTo>
                <a:lnTo>
                  <a:pt x="147" y="768"/>
                </a:lnTo>
                <a:lnTo>
                  <a:pt x="158" y="769"/>
                </a:lnTo>
                <a:lnTo>
                  <a:pt x="170" y="768"/>
                </a:lnTo>
                <a:lnTo>
                  <a:pt x="181" y="767"/>
                </a:lnTo>
                <a:lnTo>
                  <a:pt x="189" y="763"/>
                </a:lnTo>
                <a:lnTo>
                  <a:pt x="196" y="760"/>
                </a:lnTo>
                <a:lnTo>
                  <a:pt x="201" y="756"/>
                </a:lnTo>
                <a:lnTo>
                  <a:pt x="207" y="753"/>
                </a:lnTo>
                <a:lnTo>
                  <a:pt x="215" y="750"/>
                </a:lnTo>
                <a:lnTo>
                  <a:pt x="223" y="746"/>
                </a:lnTo>
                <a:lnTo>
                  <a:pt x="231" y="742"/>
                </a:lnTo>
                <a:lnTo>
                  <a:pt x="239" y="737"/>
                </a:lnTo>
                <a:lnTo>
                  <a:pt x="247" y="730"/>
                </a:lnTo>
                <a:lnTo>
                  <a:pt x="254" y="721"/>
                </a:lnTo>
                <a:lnTo>
                  <a:pt x="258" y="716"/>
                </a:lnTo>
                <a:lnTo>
                  <a:pt x="263" y="711"/>
                </a:lnTo>
                <a:lnTo>
                  <a:pt x="268" y="704"/>
                </a:lnTo>
                <a:lnTo>
                  <a:pt x="273" y="698"/>
                </a:lnTo>
                <a:lnTo>
                  <a:pt x="279" y="691"/>
                </a:lnTo>
                <a:lnTo>
                  <a:pt x="285" y="684"/>
                </a:lnTo>
                <a:lnTo>
                  <a:pt x="291" y="677"/>
                </a:lnTo>
                <a:lnTo>
                  <a:pt x="297" y="669"/>
                </a:lnTo>
                <a:lnTo>
                  <a:pt x="303" y="662"/>
                </a:lnTo>
                <a:lnTo>
                  <a:pt x="310" y="654"/>
                </a:lnTo>
                <a:lnTo>
                  <a:pt x="315" y="646"/>
                </a:lnTo>
                <a:lnTo>
                  <a:pt x="321" y="639"/>
                </a:lnTo>
                <a:lnTo>
                  <a:pt x="326" y="631"/>
                </a:lnTo>
                <a:lnTo>
                  <a:pt x="331" y="624"/>
                </a:lnTo>
                <a:lnTo>
                  <a:pt x="336" y="616"/>
                </a:lnTo>
                <a:lnTo>
                  <a:pt x="339" y="609"/>
                </a:lnTo>
                <a:lnTo>
                  <a:pt x="343" y="602"/>
                </a:lnTo>
                <a:lnTo>
                  <a:pt x="345" y="595"/>
                </a:lnTo>
                <a:lnTo>
                  <a:pt x="348" y="589"/>
                </a:lnTo>
                <a:lnTo>
                  <a:pt x="351" y="582"/>
                </a:lnTo>
                <a:lnTo>
                  <a:pt x="354" y="576"/>
                </a:lnTo>
                <a:lnTo>
                  <a:pt x="356" y="570"/>
                </a:lnTo>
                <a:lnTo>
                  <a:pt x="359" y="563"/>
                </a:lnTo>
                <a:lnTo>
                  <a:pt x="362" y="557"/>
                </a:lnTo>
                <a:lnTo>
                  <a:pt x="364" y="551"/>
                </a:lnTo>
                <a:lnTo>
                  <a:pt x="366" y="545"/>
                </a:lnTo>
                <a:lnTo>
                  <a:pt x="368" y="538"/>
                </a:lnTo>
                <a:lnTo>
                  <a:pt x="371" y="532"/>
                </a:lnTo>
                <a:lnTo>
                  <a:pt x="372" y="526"/>
                </a:lnTo>
                <a:lnTo>
                  <a:pt x="375" y="520"/>
                </a:lnTo>
                <a:lnTo>
                  <a:pt x="377" y="514"/>
                </a:lnTo>
                <a:lnTo>
                  <a:pt x="378" y="508"/>
                </a:lnTo>
                <a:lnTo>
                  <a:pt x="380" y="502"/>
                </a:lnTo>
                <a:lnTo>
                  <a:pt x="381" y="495"/>
                </a:lnTo>
                <a:lnTo>
                  <a:pt x="382" y="487"/>
                </a:lnTo>
                <a:lnTo>
                  <a:pt x="383" y="480"/>
                </a:lnTo>
                <a:lnTo>
                  <a:pt x="385" y="472"/>
                </a:lnTo>
                <a:lnTo>
                  <a:pt x="385" y="464"/>
                </a:lnTo>
                <a:lnTo>
                  <a:pt x="385" y="456"/>
                </a:lnTo>
                <a:lnTo>
                  <a:pt x="386" y="449"/>
                </a:lnTo>
                <a:lnTo>
                  <a:pt x="386" y="441"/>
                </a:lnTo>
                <a:lnTo>
                  <a:pt x="385" y="434"/>
                </a:lnTo>
                <a:lnTo>
                  <a:pt x="385" y="426"/>
                </a:lnTo>
                <a:lnTo>
                  <a:pt x="384" y="420"/>
                </a:lnTo>
                <a:lnTo>
                  <a:pt x="383" y="413"/>
                </a:lnTo>
                <a:lnTo>
                  <a:pt x="382" y="408"/>
                </a:lnTo>
                <a:lnTo>
                  <a:pt x="380" y="403"/>
                </a:lnTo>
                <a:lnTo>
                  <a:pt x="378" y="399"/>
                </a:lnTo>
                <a:lnTo>
                  <a:pt x="375" y="394"/>
                </a:lnTo>
                <a:lnTo>
                  <a:pt x="374" y="392"/>
                </a:lnTo>
                <a:lnTo>
                  <a:pt x="373" y="391"/>
                </a:lnTo>
                <a:lnTo>
                  <a:pt x="374" y="392"/>
                </a:lnTo>
                <a:lnTo>
                  <a:pt x="374" y="390"/>
                </a:lnTo>
                <a:lnTo>
                  <a:pt x="373" y="386"/>
                </a:lnTo>
                <a:lnTo>
                  <a:pt x="371" y="378"/>
                </a:lnTo>
                <a:lnTo>
                  <a:pt x="369" y="373"/>
                </a:lnTo>
                <a:lnTo>
                  <a:pt x="366" y="367"/>
                </a:lnTo>
                <a:lnTo>
                  <a:pt x="363" y="360"/>
                </a:lnTo>
                <a:lnTo>
                  <a:pt x="359" y="354"/>
                </a:lnTo>
                <a:lnTo>
                  <a:pt x="355" y="346"/>
                </a:lnTo>
                <a:lnTo>
                  <a:pt x="350" y="339"/>
                </a:lnTo>
                <a:lnTo>
                  <a:pt x="345" y="331"/>
                </a:lnTo>
                <a:lnTo>
                  <a:pt x="340" y="324"/>
                </a:lnTo>
                <a:lnTo>
                  <a:pt x="335" y="316"/>
                </a:lnTo>
                <a:lnTo>
                  <a:pt x="330" y="309"/>
                </a:lnTo>
                <a:lnTo>
                  <a:pt x="325" y="302"/>
                </a:lnTo>
                <a:lnTo>
                  <a:pt x="320" y="295"/>
                </a:lnTo>
                <a:lnTo>
                  <a:pt x="315" y="288"/>
                </a:lnTo>
                <a:lnTo>
                  <a:pt x="311" y="283"/>
                </a:lnTo>
                <a:lnTo>
                  <a:pt x="307" y="278"/>
                </a:lnTo>
                <a:lnTo>
                  <a:pt x="303" y="273"/>
                </a:lnTo>
                <a:lnTo>
                  <a:pt x="297" y="266"/>
                </a:lnTo>
                <a:lnTo>
                  <a:pt x="291" y="259"/>
                </a:lnTo>
                <a:lnTo>
                  <a:pt x="284" y="251"/>
                </a:lnTo>
                <a:lnTo>
                  <a:pt x="277" y="244"/>
                </a:lnTo>
                <a:lnTo>
                  <a:pt x="271" y="237"/>
                </a:lnTo>
                <a:lnTo>
                  <a:pt x="264" y="231"/>
                </a:lnTo>
                <a:lnTo>
                  <a:pt x="258" y="225"/>
                </a:lnTo>
                <a:lnTo>
                  <a:pt x="252" y="220"/>
                </a:lnTo>
                <a:lnTo>
                  <a:pt x="247" y="215"/>
                </a:lnTo>
                <a:lnTo>
                  <a:pt x="245" y="212"/>
                </a:lnTo>
                <a:lnTo>
                  <a:pt x="244" y="208"/>
                </a:lnTo>
                <a:lnTo>
                  <a:pt x="242" y="205"/>
                </a:lnTo>
                <a:lnTo>
                  <a:pt x="239" y="200"/>
                </a:lnTo>
                <a:lnTo>
                  <a:pt x="233" y="193"/>
                </a:lnTo>
                <a:lnTo>
                  <a:pt x="222" y="184"/>
                </a:lnTo>
                <a:lnTo>
                  <a:pt x="205" y="173"/>
                </a:lnTo>
                <a:lnTo>
                  <a:pt x="195" y="166"/>
                </a:lnTo>
                <a:lnTo>
                  <a:pt x="184" y="158"/>
                </a:lnTo>
                <a:lnTo>
                  <a:pt x="173" y="150"/>
                </a:lnTo>
                <a:lnTo>
                  <a:pt x="161" y="140"/>
                </a:lnTo>
                <a:lnTo>
                  <a:pt x="150" y="131"/>
                </a:lnTo>
                <a:lnTo>
                  <a:pt x="139" y="121"/>
                </a:lnTo>
                <a:lnTo>
                  <a:pt x="128" y="112"/>
                </a:lnTo>
                <a:lnTo>
                  <a:pt x="117" y="101"/>
                </a:lnTo>
                <a:lnTo>
                  <a:pt x="106" y="91"/>
                </a:lnTo>
                <a:lnTo>
                  <a:pt x="97" y="81"/>
                </a:lnTo>
                <a:lnTo>
                  <a:pt x="88" y="71"/>
                </a:lnTo>
                <a:lnTo>
                  <a:pt x="79" y="60"/>
                </a:lnTo>
                <a:lnTo>
                  <a:pt x="72" y="51"/>
                </a:lnTo>
                <a:lnTo>
                  <a:pt x="66" y="41"/>
                </a:lnTo>
                <a:lnTo>
                  <a:pt x="60" y="32"/>
                </a:lnTo>
                <a:lnTo>
                  <a:pt x="56" y="23"/>
                </a:lnTo>
                <a:lnTo>
                  <a:pt x="48" y="9"/>
                </a:lnTo>
                <a:lnTo>
                  <a:pt x="39" y="2"/>
                </a:lnTo>
                <a:lnTo>
                  <a:pt x="29" y="0"/>
                </a:lnTo>
                <a:lnTo>
                  <a:pt x="20" y="3"/>
                </a:lnTo>
                <a:lnTo>
                  <a:pt x="12" y="11"/>
                </a:lnTo>
                <a:lnTo>
                  <a:pt x="6" y="22"/>
                </a:lnTo>
                <a:lnTo>
                  <a:pt x="2" y="36"/>
                </a:lnTo>
                <a:lnTo>
                  <a:pt x="2" y="52"/>
                </a:lnTo>
                <a:close/>
              </a:path>
            </a:pathLst>
          </a:custGeom>
          <a:noFill/>
          <a:ln w="1588">
            <a:solidFill>
              <a:srgbClr val="000000"/>
            </a:solidFill>
            <a:round/>
            <a:headEnd/>
            <a:tailEnd/>
          </a:ln>
        </p:spPr>
        <p:txBody>
          <a:bodyPr/>
          <a:lstStyle/>
          <a:p>
            <a:endParaRPr lang="zh-CN" altLang="en-US"/>
          </a:p>
        </p:txBody>
      </p:sp>
      <p:sp>
        <p:nvSpPr>
          <p:cNvPr id="40099" name="Freeform 412"/>
          <p:cNvSpPr>
            <a:spLocks/>
          </p:cNvSpPr>
          <p:nvPr/>
        </p:nvSpPr>
        <p:spPr bwMode="auto">
          <a:xfrm>
            <a:off x="4281488" y="3564668"/>
            <a:ext cx="762000" cy="1116165"/>
          </a:xfrm>
          <a:custGeom>
            <a:avLst/>
            <a:gdLst>
              <a:gd name="T0" fmla="*/ 2147483647 w 607"/>
              <a:gd name="T1" fmla="*/ 2147483647 h 724"/>
              <a:gd name="T2" fmla="*/ 2147483647 w 607"/>
              <a:gd name="T3" fmla="*/ 2147483647 h 724"/>
              <a:gd name="T4" fmla="*/ 2147483647 w 607"/>
              <a:gd name="T5" fmla="*/ 2147483647 h 724"/>
              <a:gd name="T6" fmla="*/ 2147483647 w 607"/>
              <a:gd name="T7" fmla="*/ 2147483647 h 724"/>
              <a:gd name="T8" fmla="*/ 2147483647 w 607"/>
              <a:gd name="T9" fmla="*/ 2147483647 h 724"/>
              <a:gd name="T10" fmla="*/ 2147483647 w 607"/>
              <a:gd name="T11" fmla="*/ 2147483647 h 724"/>
              <a:gd name="T12" fmla="*/ 2147483647 w 607"/>
              <a:gd name="T13" fmla="*/ 2147483647 h 724"/>
              <a:gd name="T14" fmla="*/ 2147483647 w 607"/>
              <a:gd name="T15" fmla="*/ 2147483647 h 724"/>
              <a:gd name="T16" fmla="*/ 2147483647 w 607"/>
              <a:gd name="T17" fmla="*/ 2147483647 h 724"/>
              <a:gd name="T18" fmla="*/ 2147483647 w 607"/>
              <a:gd name="T19" fmla="*/ 2147483647 h 724"/>
              <a:gd name="T20" fmla="*/ 2147483647 w 607"/>
              <a:gd name="T21" fmla="*/ 2147483647 h 724"/>
              <a:gd name="T22" fmla="*/ 2147483647 w 607"/>
              <a:gd name="T23" fmla="*/ 2147483647 h 724"/>
              <a:gd name="T24" fmla="*/ 2147483647 w 607"/>
              <a:gd name="T25" fmla="*/ 2147483647 h 724"/>
              <a:gd name="T26" fmla="*/ 2147483647 w 607"/>
              <a:gd name="T27" fmla="*/ 2147483647 h 724"/>
              <a:gd name="T28" fmla="*/ 2147483647 w 607"/>
              <a:gd name="T29" fmla="*/ 2147483647 h 724"/>
              <a:gd name="T30" fmla="*/ 2147483647 w 607"/>
              <a:gd name="T31" fmla="*/ 2147483647 h 724"/>
              <a:gd name="T32" fmla="*/ 2147483647 w 607"/>
              <a:gd name="T33" fmla="*/ 2147483647 h 724"/>
              <a:gd name="T34" fmla="*/ 2147483647 w 607"/>
              <a:gd name="T35" fmla="*/ 2147483647 h 724"/>
              <a:gd name="T36" fmla="*/ 2147483647 w 607"/>
              <a:gd name="T37" fmla="*/ 2147483647 h 724"/>
              <a:gd name="T38" fmla="*/ 2147483647 w 607"/>
              <a:gd name="T39" fmla="*/ 2147483647 h 724"/>
              <a:gd name="T40" fmla="*/ 2147483647 w 607"/>
              <a:gd name="T41" fmla="*/ 2147483647 h 724"/>
              <a:gd name="T42" fmla="*/ 2147483647 w 607"/>
              <a:gd name="T43" fmla="*/ 2147483647 h 724"/>
              <a:gd name="T44" fmla="*/ 2147483647 w 607"/>
              <a:gd name="T45" fmla="*/ 2147483647 h 724"/>
              <a:gd name="T46" fmla="*/ 2147483647 w 607"/>
              <a:gd name="T47" fmla="*/ 2147483647 h 724"/>
              <a:gd name="T48" fmla="*/ 2147483647 w 607"/>
              <a:gd name="T49" fmla="*/ 2147483647 h 724"/>
              <a:gd name="T50" fmla="*/ 2147483647 w 607"/>
              <a:gd name="T51" fmla="*/ 2147483647 h 724"/>
              <a:gd name="T52" fmla="*/ 2147483647 w 607"/>
              <a:gd name="T53" fmla="*/ 2147483647 h 724"/>
              <a:gd name="T54" fmla="*/ 2147483647 w 607"/>
              <a:gd name="T55" fmla="*/ 2147483647 h 724"/>
              <a:gd name="T56" fmla="*/ 2147483647 w 607"/>
              <a:gd name="T57" fmla="*/ 2147483647 h 724"/>
              <a:gd name="T58" fmla="*/ 2147483647 w 607"/>
              <a:gd name="T59" fmla="*/ 2147483647 h 724"/>
              <a:gd name="T60" fmla="*/ 2147483647 w 607"/>
              <a:gd name="T61" fmla="*/ 2147483647 h 724"/>
              <a:gd name="T62" fmla="*/ 2147483647 w 607"/>
              <a:gd name="T63" fmla="*/ 2147483647 h 724"/>
              <a:gd name="T64" fmla="*/ 2147483647 w 607"/>
              <a:gd name="T65" fmla="*/ 2147483647 h 724"/>
              <a:gd name="T66" fmla="*/ 2147483647 w 607"/>
              <a:gd name="T67" fmla="*/ 2147483647 h 724"/>
              <a:gd name="T68" fmla="*/ 2147483647 w 607"/>
              <a:gd name="T69" fmla="*/ 2147483647 h 724"/>
              <a:gd name="T70" fmla="*/ 2147483647 w 607"/>
              <a:gd name="T71" fmla="*/ 2147483647 h 724"/>
              <a:gd name="T72" fmla="*/ 2147483647 w 607"/>
              <a:gd name="T73" fmla="*/ 2147483647 h 724"/>
              <a:gd name="T74" fmla="*/ 2147483647 w 607"/>
              <a:gd name="T75" fmla="*/ 2147483647 h 724"/>
              <a:gd name="T76" fmla="*/ 2147483647 w 607"/>
              <a:gd name="T77" fmla="*/ 2147483647 h 724"/>
              <a:gd name="T78" fmla="*/ 0 w 607"/>
              <a:gd name="T79" fmla="*/ 2147483647 h 724"/>
              <a:gd name="T80" fmla="*/ 2147483647 w 607"/>
              <a:gd name="T81" fmla="*/ 2147483647 h 724"/>
              <a:gd name="T82" fmla="*/ 2147483647 w 607"/>
              <a:gd name="T83" fmla="*/ 2147483647 h 724"/>
              <a:gd name="T84" fmla="*/ 2147483647 w 607"/>
              <a:gd name="T85" fmla="*/ 2147483647 h 724"/>
              <a:gd name="T86" fmla="*/ 2147483647 w 607"/>
              <a:gd name="T87" fmla="*/ 2147483647 h 724"/>
              <a:gd name="T88" fmla="*/ 2147483647 w 607"/>
              <a:gd name="T89" fmla="*/ 2147483647 h 724"/>
              <a:gd name="T90" fmla="*/ 2147483647 w 607"/>
              <a:gd name="T91" fmla="*/ 2147483647 h 724"/>
              <a:gd name="T92" fmla="*/ 2147483647 w 607"/>
              <a:gd name="T93" fmla="*/ 2147483647 h 724"/>
              <a:gd name="T94" fmla="*/ 2147483647 w 607"/>
              <a:gd name="T95" fmla="*/ 2147483647 h 724"/>
              <a:gd name="T96" fmla="*/ 2147483647 w 607"/>
              <a:gd name="T97" fmla="*/ 2147483647 h 724"/>
              <a:gd name="T98" fmla="*/ 2147483647 w 607"/>
              <a:gd name="T99" fmla="*/ 2147483647 h 724"/>
              <a:gd name="T100" fmla="*/ 2147483647 w 607"/>
              <a:gd name="T101" fmla="*/ 2147483647 h 724"/>
              <a:gd name="T102" fmla="*/ 2147483647 w 607"/>
              <a:gd name="T103" fmla="*/ 2147483647 h 724"/>
              <a:gd name="T104" fmla="*/ 2147483647 w 607"/>
              <a:gd name="T105" fmla="*/ 0 h 724"/>
              <a:gd name="T106" fmla="*/ 2147483647 w 607"/>
              <a:gd name="T107" fmla="*/ 2147483647 h 724"/>
              <a:gd name="T108" fmla="*/ 2147483647 w 607"/>
              <a:gd name="T109" fmla="*/ 2147483647 h 724"/>
              <a:gd name="T110" fmla="*/ 2147483647 w 607"/>
              <a:gd name="T111" fmla="*/ 2147483647 h 724"/>
              <a:gd name="T112" fmla="*/ 2147483647 w 607"/>
              <a:gd name="T113" fmla="*/ 2147483647 h 724"/>
              <a:gd name="T114" fmla="*/ 2147483647 w 607"/>
              <a:gd name="T115" fmla="*/ 2147483647 h 72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7"/>
              <a:gd name="T175" fmla="*/ 0 h 724"/>
              <a:gd name="T176" fmla="*/ 607 w 607"/>
              <a:gd name="T177" fmla="*/ 724 h 72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7" h="724">
                <a:moveTo>
                  <a:pt x="393" y="79"/>
                </a:moveTo>
                <a:lnTo>
                  <a:pt x="396" y="84"/>
                </a:lnTo>
                <a:lnTo>
                  <a:pt x="398" y="90"/>
                </a:lnTo>
                <a:lnTo>
                  <a:pt x="402" y="97"/>
                </a:lnTo>
                <a:lnTo>
                  <a:pt x="406" y="103"/>
                </a:lnTo>
                <a:lnTo>
                  <a:pt x="412" y="110"/>
                </a:lnTo>
                <a:lnTo>
                  <a:pt x="417" y="118"/>
                </a:lnTo>
                <a:lnTo>
                  <a:pt x="423" y="126"/>
                </a:lnTo>
                <a:lnTo>
                  <a:pt x="430" y="134"/>
                </a:lnTo>
                <a:lnTo>
                  <a:pt x="436" y="142"/>
                </a:lnTo>
                <a:lnTo>
                  <a:pt x="442" y="150"/>
                </a:lnTo>
                <a:lnTo>
                  <a:pt x="449" y="158"/>
                </a:lnTo>
                <a:lnTo>
                  <a:pt x="456" y="166"/>
                </a:lnTo>
                <a:lnTo>
                  <a:pt x="462" y="174"/>
                </a:lnTo>
                <a:lnTo>
                  <a:pt x="469" y="181"/>
                </a:lnTo>
                <a:lnTo>
                  <a:pt x="475" y="188"/>
                </a:lnTo>
                <a:lnTo>
                  <a:pt x="481" y="195"/>
                </a:lnTo>
                <a:lnTo>
                  <a:pt x="487" y="201"/>
                </a:lnTo>
                <a:lnTo>
                  <a:pt x="493" y="207"/>
                </a:lnTo>
                <a:lnTo>
                  <a:pt x="499" y="213"/>
                </a:lnTo>
                <a:lnTo>
                  <a:pt x="506" y="219"/>
                </a:lnTo>
                <a:lnTo>
                  <a:pt x="513" y="224"/>
                </a:lnTo>
                <a:lnTo>
                  <a:pt x="520" y="230"/>
                </a:lnTo>
                <a:lnTo>
                  <a:pt x="527" y="235"/>
                </a:lnTo>
                <a:lnTo>
                  <a:pt x="534" y="241"/>
                </a:lnTo>
                <a:lnTo>
                  <a:pt x="541" y="246"/>
                </a:lnTo>
                <a:lnTo>
                  <a:pt x="547" y="251"/>
                </a:lnTo>
                <a:lnTo>
                  <a:pt x="553" y="256"/>
                </a:lnTo>
                <a:lnTo>
                  <a:pt x="559" y="261"/>
                </a:lnTo>
                <a:lnTo>
                  <a:pt x="565" y="267"/>
                </a:lnTo>
                <a:lnTo>
                  <a:pt x="570" y="272"/>
                </a:lnTo>
                <a:lnTo>
                  <a:pt x="574" y="277"/>
                </a:lnTo>
                <a:lnTo>
                  <a:pt x="578" y="283"/>
                </a:lnTo>
                <a:lnTo>
                  <a:pt x="584" y="294"/>
                </a:lnTo>
                <a:lnTo>
                  <a:pt x="589" y="303"/>
                </a:lnTo>
                <a:lnTo>
                  <a:pt x="594" y="312"/>
                </a:lnTo>
                <a:lnTo>
                  <a:pt x="597" y="320"/>
                </a:lnTo>
                <a:lnTo>
                  <a:pt x="599" y="329"/>
                </a:lnTo>
                <a:lnTo>
                  <a:pt x="602" y="337"/>
                </a:lnTo>
                <a:lnTo>
                  <a:pt x="604" y="347"/>
                </a:lnTo>
                <a:lnTo>
                  <a:pt x="606" y="358"/>
                </a:lnTo>
                <a:lnTo>
                  <a:pt x="606" y="364"/>
                </a:lnTo>
                <a:lnTo>
                  <a:pt x="607" y="372"/>
                </a:lnTo>
                <a:lnTo>
                  <a:pt x="607" y="382"/>
                </a:lnTo>
                <a:lnTo>
                  <a:pt x="606" y="392"/>
                </a:lnTo>
                <a:lnTo>
                  <a:pt x="606" y="403"/>
                </a:lnTo>
                <a:lnTo>
                  <a:pt x="605" y="414"/>
                </a:lnTo>
                <a:lnTo>
                  <a:pt x="604" y="426"/>
                </a:lnTo>
                <a:lnTo>
                  <a:pt x="603" y="438"/>
                </a:lnTo>
                <a:lnTo>
                  <a:pt x="601" y="450"/>
                </a:lnTo>
                <a:lnTo>
                  <a:pt x="599" y="461"/>
                </a:lnTo>
                <a:lnTo>
                  <a:pt x="598" y="472"/>
                </a:lnTo>
                <a:lnTo>
                  <a:pt x="596" y="482"/>
                </a:lnTo>
                <a:lnTo>
                  <a:pt x="594" y="491"/>
                </a:lnTo>
                <a:lnTo>
                  <a:pt x="592" y="499"/>
                </a:lnTo>
                <a:lnTo>
                  <a:pt x="591" y="505"/>
                </a:lnTo>
                <a:lnTo>
                  <a:pt x="589" y="510"/>
                </a:lnTo>
                <a:lnTo>
                  <a:pt x="586" y="515"/>
                </a:lnTo>
                <a:lnTo>
                  <a:pt x="584" y="519"/>
                </a:lnTo>
                <a:lnTo>
                  <a:pt x="582" y="521"/>
                </a:lnTo>
                <a:lnTo>
                  <a:pt x="580" y="523"/>
                </a:lnTo>
                <a:lnTo>
                  <a:pt x="578" y="525"/>
                </a:lnTo>
                <a:lnTo>
                  <a:pt x="576" y="529"/>
                </a:lnTo>
                <a:lnTo>
                  <a:pt x="572" y="535"/>
                </a:lnTo>
                <a:lnTo>
                  <a:pt x="568" y="545"/>
                </a:lnTo>
                <a:lnTo>
                  <a:pt x="565" y="552"/>
                </a:lnTo>
                <a:lnTo>
                  <a:pt x="562" y="559"/>
                </a:lnTo>
                <a:lnTo>
                  <a:pt x="557" y="568"/>
                </a:lnTo>
                <a:lnTo>
                  <a:pt x="552" y="577"/>
                </a:lnTo>
                <a:lnTo>
                  <a:pt x="546" y="586"/>
                </a:lnTo>
                <a:lnTo>
                  <a:pt x="541" y="597"/>
                </a:lnTo>
                <a:lnTo>
                  <a:pt x="534" y="606"/>
                </a:lnTo>
                <a:lnTo>
                  <a:pt x="527" y="617"/>
                </a:lnTo>
                <a:lnTo>
                  <a:pt x="521" y="627"/>
                </a:lnTo>
                <a:lnTo>
                  <a:pt x="515" y="637"/>
                </a:lnTo>
                <a:lnTo>
                  <a:pt x="508" y="647"/>
                </a:lnTo>
                <a:lnTo>
                  <a:pt x="503" y="655"/>
                </a:lnTo>
                <a:lnTo>
                  <a:pt x="497" y="664"/>
                </a:lnTo>
                <a:lnTo>
                  <a:pt x="492" y="671"/>
                </a:lnTo>
                <a:lnTo>
                  <a:pt x="488" y="677"/>
                </a:lnTo>
                <a:lnTo>
                  <a:pt x="485" y="682"/>
                </a:lnTo>
                <a:lnTo>
                  <a:pt x="480" y="689"/>
                </a:lnTo>
                <a:lnTo>
                  <a:pt x="476" y="694"/>
                </a:lnTo>
                <a:lnTo>
                  <a:pt x="473" y="696"/>
                </a:lnTo>
                <a:lnTo>
                  <a:pt x="471" y="696"/>
                </a:lnTo>
                <a:lnTo>
                  <a:pt x="469" y="696"/>
                </a:lnTo>
                <a:lnTo>
                  <a:pt x="467" y="695"/>
                </a:lnTo>
                <a:lnTo>
                  <a:pt x="465" y="695"/>
                </a:lnTo>
                <a:lnTo>
                  <a:pt x="462" y="697"/>
                </a:lnTo>
                <a:lnTo>
                  <a:pt x="461" y="698"/>
                </a:lnTo>
                <a:lnTo>
                  <a:pt x="461" y="697"/>
                </a:lnTo>
                <a:lnTo>
                  <a:pt x="462" y="694"/>
                </a:lnTo>
                <a:lnTo>
                  <a:pt x="461" y="693"/>
                </a:lnTo>
                <a:lnTo>
                  <a:pt x="455" y="693"/>
                </a:lnTo>
                <a:lnTo>
                  <a:pt x="444" y="696"/>
                </a:lnTo>
                <a:lnTo>
                  <a:pt x="425" y="702"/>
                </a:lnTo>
                <a:lnTo>
                  <a:pt x="397" y="715"/>
                </a:lnTo>
                <a:lnTo>
                  <a:pt x="381" y="720"/>
                </a:lnTo>
                <a:lnTo>
                  <a:pt x="366" y="724"/>
                </a:lnTo>
                <a:lnTo>
                  <a:pt x="353" y="724"/>
                </a:lnTo>
                <a:lnTo>
                  <a:pt x="343" y="722"/>
                </a:lnTo>
                <a:lnTo>
                  <a:pt x="333" y="718"/>
                </a:lnTo>
                <a:lnTo>
                  <a:pt x="324" y="713"/>
                </a:lnTo>
                <a:lnTo>
                  <a:pt x="315" y="707"/>
                </a:lnTo>
                <a:lnTo>
                  <a:pt x="309" y="699"/>
                </a:lnTo>
                <a:lnTo>
                  <a:pt x="302" y="691"/>
                </a:lnTo>
                <a:lnTo>
                  <a:pt x="296" y="683"/>
                </a:lnTo>
                <a:lnTo>
                  <a:pt x="290" y="675"/>
                </a:lnTo>
                <a:lnTo>
                  <a:pt x="284" y="668"/>
                </a:lnTo>
                <a:lnTo>
                  <a:pt x="279" y="663"/>
                </a:lnTo>
                <a:lnTo>
                  <a:pt x="273" y="658"/>
                </a:lnTo>
                <a:lnTo>
                  <a:pt x="267" y="655"/>
                </a:lnTo>
                <a:lnTo>
                  <a:pt x="260" y="655"/>
                </a:lnTo>
                <a:lnTo>
                  <a:pt x="253" y="655"/>
                </a:lnTo>
                <a:lnTo>
                  <a:pt x="245" y="655"/>
                </a:lnTo>
                <a:lnTo>
                  <a:pt x="237" y="654"/>
                </a:lnTo>
                <a:lnTo>
                  <a:pt x="229" y="652"/>
                </a:lnTo>
                <a:lnTo>
                  <a:pt x="220" y="650"/>
                </a:lnTo>
                <a:lnTo>
                  <a:pt x="212" y="647"/>
                </a:lnTo>
                <a:lnTo>
                  <a:pt x="203" y="644"/>
                </a:lnTo>
                <a:lnTo>
                  <a:pt x="194" y="641"/>
                </a:lnTo>
                <a:lnTo>
                  <a:pt x="185" y="637"/>
                </a:lnTo>
                <a:lnTo>
                  <a:pt x="177" y="634"/>
                </a:lnTo>
                <a:lnTo>
                  <a:pt x="168" y="630"/>
                </a:lnTo>
                <a:lnTo>
                  <a:pt x="159" y="626"/>
                </a:lnTo>
                <a:lnTo>
                  <a:pt x="151" y="621"/>
                </a:lnTo>
                <a:lnTo>
                  <a:pt x="143" y="617"/>
                </a:lnTo>
                <a:lnTo>
                  <a:pt x="136" y="613"/>
                </a:lnTo>
                <a:lnTo>
                  <a:pt x="128" y="609"/>
                </a:lnTo>
                <a:lnTo>
                  <a:pt x="114" y="601"/>
                </a:lnTo>
                <a:lnTo>
                  <a:pt x="101" y="593"/>
                </a:lnTo>
                <a:lnTo>
                  <a:pt x="87" y="586"/>
                </a:lnTo>
                <a:lnTo>
                  <a:pt x="75" y="580"/>
                </a:lnTo>
                <a:lnTo>
                  <a:pt x="63" y="574"/>
                </a:lnTo>
                <a:lnTo>
                  <a:pt x="53" y="568"/>
                </a:lnTo>
                <a:lnTo>
                  <a:pt x="46" y="563"/>
                </a:lnTo>
                <a:lnTo>
                  <a:pt x="41" y="558"/>
                </a:lnTo>
                <a:lnTo>
                  <a:pt x="37" y="553"/>
                </a:lnTo>
                <a:lnTo>
                  <a:pt x="33" y="547"/>
                </a:lnTo>
                <a:lnTo>
                  <a:pt x="28" y="540"/>
                </a:lnTo>
                <a:lnTo>
                  <a:pt x="25" y="533"/>
                </a:lnTo>
                <a:lnTo>
                  <a:pt x="21" y="527"/>
                </a:lnTo>
                <a:lnTo>
                  <a:pt x="18" y="522"/>
                </a:lnTo>
                <a:lnTo>
                  <a:pt x="15" y="518"/>
                </a:lnTo>
                <a:lnTo>
                  <a:pt x="13" y="515"/>
                </a:lnTo>
                <a:lnTo>
                  <a:pt x="12" y="515"/>
                </a:lnTo>
                <a:lnTo>
                  <a:pt x="12" y="516"/>
                </a:lnTo>
                <a:lnTo>
                  <a:pt x="12" y="515"/>
                </a:lnTo>
                <a:lnTo>
                  <a:pt x="11" y="513"/>
                </a:lnTo>
                <a:lnTo>
                  <a:pt x="9" y="508"/>
                </a:lnTo>
                <a:lnTo>
                  <a:pt x="6" y="500"/>
                </a:lnTo>
                <a:lnTo>
                  <a:pt x="4" y="495"/>
                </a:lnTo>
                <a:lnTo>
                  <a:pt x="2" y="489"/>
                </a:lnTo>
                <a:lnTo>
                  <a:pt x="1" y="483"/>
                </a:lnTo>
                <a:lnTo>
                  <a:pt x="0" y="476"/>
                </a:lnTo>
                <a:lnTo>
                  <a:pt x="0" y="469"/>
                </a:lnTo>
                <a:lnTo>
                  <a:pt x="0" y="462"/>
                </a:lnTo>
                <a:lnTo>
                  <a:pt x="0" y="454"/>
                </a:lnTo>
                <a:lnTo>
                  <a:pt x="0" y="446"/>
                </a:lnTo>
                <a:lnTo>
                  <a:pt x="1" y="438"/>
                </a:lnTo>
                <a:lnTo>
                  <a:pt x="2" y="430"/>
                </a:lnTo>
                <a:lnTo>
                  <a:pt x="2" y="422"/>
                </a:lnTo>
                <a:lnTo>
                  <a:pt x="3" y="414"/>
                </a:lnTo>
                <a:lnTo>
                  <a:pt x="4" y="406"/>
                </a:lnTo>
                <a:lnTo>
                  <a:pt x="5" y="398"/>
                </a:lnTo>
                <a:lnTo>
                  <a:pt x="6" y="391"/>
                </a:lnTo>
                <a:lnTo>
                  <a:pt x="7" y="384"/>
                </a:lnTo>
                <a:lnTo>
                  <a:pt x="11" y="370"/>
                </a:lnTo>
                <a:lnTo>
                  <a:pt x="18" y="357"/>
                </a:lnTo>
                <a:lnTo>
                  <a:pt x="27" y="344"/>
                </a:lnTo>
                <a:lnTo>
                  <a:pt x="37" y="333"/>
                </a:lnTo>
                <a:lnTo>
                  <a:pt x="49" y="322"/>
                </a:lnTo>
                <a:lnTo>
                  <a:pt x="61" y="314"/>
                </a:lnTo>
                <a:lnTo>
                  <a:pt x="73" y="309"/>
                </a:lnTo>
                <a:lnTo>
                  <a:pt x="84" y="305"/>
                </a:lnTo>
                <a:lnTo>
                  <a:pt x="89" y="304"/>
                </a:lnTo>
                <a:lnTo>
                  <a:pt x="94" y="301"/>
                </a:lnTo>
                <a:lnTo>
                  <a:pt x="98" y="298"/>
                </a:lnTo>
                <a:lnTo>
                  <a:pt x="102" y="294"/>
                </a:lnTo>
                <a:lnTo>
                  <a:pt x="106" y="288"/>
                </a:lnTo>
                <a:lnTo>
                  <a:pt x="110" y="283"/>
                </a:lnTo>
                <a:lnTo>
                  <a:pt x="115" y="277"/>
                </a:lnTo>
                <a:lnTo>
                  <a:pt x="120" y="271"/>
                </a:lnTo>
                <a:lnTo>
                  <a:pt x="126" y="264"/>
                </a:lnTo>
                <a:lnTo>
                  <a:pt x="132" y="258"/>
                </a:lnTo>
                <a:lnTo>
                  <a:pt x="139" y="251"/>
                </a:lnTo>
                <a:lnTo>
                  <a:pt x="147" y="245"/>
                </a:lnTo>
                <a:lnTo>
                  <a:pt x="156" y="240"/>
                </a:lnTo>
                <a:lnTo>
                  <a:pt x="166" y="235"/>
                </a:lnTo>
                <a:lnTo>
                  <a:pt x="177" y="230"/>
                </a:lnTo>
                <a:lnTo>
                  <a:pt x="190" y="227"/>
                </a:lnTo>
                <a:lnTo>
                  <a:pt x="203" y="222"/>
                </a:lnTo>
                <a:lnTo>
                  <a:pt x="215" y="214"/>
                </a:lnTo>
                <a:lnTo>
                  <a:pt x="226" y="204"/>
                </a:lnTo>
                <a:lnTo>
                  <a:pt x="235" y="192"/>
                </a:lnTo>
                <a:lnTo>
                  <a:pt x="245" y="177"/>
                </a:lnTo>
                <a:lnTo>
                  <a:pt x="253" y="162"/>
                </a:lnTo>
                <a:lnTo>
                  <a:pt x="261" y="145"/>
                </a:lnTo>
                <a:lnTo>
                  <a:pt x="268" y="128"/>
                </a:lnTo>
                <a:lnTo>
                  <a:pt x="275" y="110"/>
                </a:lnTo>
                <a:lnTo>
                  <a:pt x="281" y="93"/>
                </a:lnTo>
                <a:lnTo>
                  <a:pt x="287" y="76"/>
                </a:lnTo>
                <a:lnTo>
                  <a:pt x="292" y="61"/>
                </a:lnTo>
                <a:lnTo>
                  <a:pt x="298" y="47"/>
                </a:lnTo>
                <a:lnTo>
                  <a:pt x="303" y="35"/>
                </a:lnTo>
                <a:lnTo>
                  <a:pt x="308" y="25"/>
                </a:lnTo>
                <a:lnTo>
                  <a:pt x="313" y="17"/>
                </a:lnTo>
                <a:lnTo>
                  <a:pt x="322" y="7"/>
                </a:lnTo>
                <a:lnTo>
                  <a:pt x="329" y="2"/>
                </a:lnTo>
                <a:lnTo>
                  <a:pt x="334" y="0"/>
                </a:lnTo>
                <a:lnTo>
                  <a:pt x="339" y="0"/>
                </a:lnTo>
                <a:lnTo>
                  <a:pt x="341" y="2"/>
                </a:lnTo>
                <a:lnTo>
                  <a:pt x="344" y="4"/>
                </a:lnTo>
                <a:lnTo>
                  <a:pt x="346" y="6"/>
                </a:lnTo>
                <a:lnTo>
                  <a:pt x="348" y="7"/>
                </a:lnTo>
                <a:lnTo>
                  <a:pt x="351" y="7"/>
                </a:lnTo>
                <a:lnTo>
                  <a:pt x="349" y="7"/>
                </a:lnTo>
                <a:lnTo>
                  <a:pt x="347" y="6"/>
                </a:lnTo>
                <a:lnTo>
                  <a:pt x="345" y="6"/>
                </a:lnTo>
                <a:lnTo>
                  <a:pt x="346" y="7"/>
                </a:lnTo>
                <a:lnTo>
                  <a:pt x="347" y="7"/>
                </a:lnTo>
                <a:lnTo>
                  <a:pt x="347" y="8"/>
                </a:lnTo>
                <a:lnTo>
                  <a:pt x="356" y="15"/>
                </a:lnTo>
                <a:lnTo>
                  <a:pt x="365" y="23"/>
                </a:lnTo>
                <a:lnTo>
                  <a:pt x="372" y="32"/>
                </a:lnTo>
                <a:lnTo>
                  <a:pt x="378" y="41"/>
                </a:lnTo>
                <a:lnTo>
                  <a:pt x="382" y="50"/>
                </a:lnTo>
                <a:lnTo>
                  <a:pt x="386" y="60"/>
                </a:lnTo>
                <a:lnTo>
                  <a:pt x="390" y="69"/>
                </a:lnTo>
                <a:lnTo>
                  <a:pt x="393" y="79"/>
                </a:lnTo>
                <a:close/>
              </a:path>
            </a:pathLst>
          </a:custGeom>
          <a:solidFill>
            <a:srgbClr val="FFCC00"/>
          </a:solidFill>
          <a:ln w="9525">
            <a:noFill/>
            <a:round/>
            <a:headEnd/>
            <a:tailEnd/>
          </a:ln>
        </p:spPr>
        <p:txBody>
          <a:bodyPr/>
          <a:lstStyle/>
          <a:p>
            <a:endParaRPr lang="zh-CN" altLang="en-US"/>
          </a:p>
        </p:txBody>
      </p:sp>
      <p:sp>
        <p:nvSpPr>
          <p:cNvPr id="40100" name="Freeform 413"/>
          <p:cNvSpPr>
            <a:spLocks/>
          </p:cNvSpPr>
          <p:nvPr/>
        </p:nvSpPr>
        <p:spPr bwMode="auto">
          <a:xfrm>
            <a:off x="8482014" y="3894583"/>
            <a:ext cx="227012" cy="357666"/>
          </a:xfrm>
          <a:custGeom>
            <a:avLst/>
            <a:gdLst>
              <a:gd name="T0" fmla="*/ 2147483647 w 181"/>
              <a:gd name="T1" fmla="*/ 2147483647 h 232"/>
              <a:gd name="T2" fmla="*/ 2147483647 w 181"/>
              <a:gd name="T3" fmla="*/ 2147483647 h 232"/>
              <a:gd name="T4" fmla="*/ 2147483647 w 181"/>
              <a:gd name="T5" fmla="*/ 2147483647 h 232"/>
              <a:gd name="T6" fmla="*/ 2147483647 w 181"/>
              <a:gd name="T7" fmla="*/ 2147483647 h 232"/>
              <a:gd name="T8" fmla="*/ 2147483647 w 181"/>
              <a:gd name="T9" fmla="*/ 2147483647 h 232"/>
              <a:gd name="T10" fmla="*/ 2147483647 w 181"/>
              <a:gd name="T11" fmla="*/ 2147483647 h 232"/>
              <a:gd name="T12" fmla="*/ 2147483647 w 181"/>
              <a:gd name="T13" fmla="*/ 2147483647 h 232"/>
              <a:gd name="T14" fmla="*/ 2147483647 w 181"/>
              <a:gd name="T15" fmla="*/ 2147483647 h 232"/>
              <a:gd name="T16" fmla="*/ 2147483647 w 181"/>
              <a:gd name="T17" fmla="*/ 2147483647 h 232"/>
              <a:gd name="T18" fmla="*/ 2147483647 w 181"/>
              <a:gd name="T19" fmla="*/ 2147483647 h 232"/>
              <a:gd name="T20" fmla="*/ 2147483647 w 181"/>
              <a:gd name="T21" fmla="*/ 2147483647 h 232"/>
              <a:gd name="T22" fmla="*/ 2147483647 w 181"/>
              <a:gd name="T23" fmla="*/ 2147483647 h 232"/>
              <a:gd name="T24" fmla="*/ 2147483647 w 181"/>
              <a:gd name="T25" fmla="*/ 2147483647 h 232"/>
              <a:gd name="T26" fmla="*/ 2147483647 w 181"/>
              <a:gd name="T27" fmla="*/ 2147483647 h 232"/>
              <a:gd name="T28" fmla="*/ 2147483647 w 181"/>
              <a:gd name="T29" fmla="*/ 2147483647 h 232"/>
              <a:gd name="T30" fmla="*/ 2147483647 w 181"/>
              <a:gd name="T31" fmla="*/ 2147483647 h 232"/>
              <a:gd name="T32" fmla="*/ 2147483647 w 181"/>
              <a:gd name="T33" fmla="*/ 2147483647 h 232"/>
              <a:gd name="T34" fmla="*/ 2147483647 w 181"/>
              <a:gd name="T35" fmla="*/ 2147483647 h 232"/>
              <a:gd name="T36" fmla="*/ 2147483647 w 181"/>
              <a:gd name="T37" fmla="*/ 2147483647 h 232"/>
              <a:gd name="T38" fmla="*/ 2147483647 w 181"/>
              <a:gd name="T39" fmla="*/ 2147483647 h 232"/>
              <a:gd name="T40" fmla="*/ 2147483647 w 181"/>
              <a:gd name="T41" fmla="*/ 2147483647 h 232"/>
              <a:gd name="T42" fmla="*/ 2147483647 w 181"/>
              <a:gd name="T43" fmla="*/ 2147483647 h 232"/>
              <a:gd name="T44" fmla="*/ 2147483647 w 181"/>
              <a:gd name="T45" fmla="*/ 2147483647 h 232"/>
              <a:gd name="T46" fmla="*/ 2147483647 w 181"/>
              <a:gd name="T47" fmla="*/ 2147483647 h 232"/>
              <a:gd name="T48" fmla="*/ 2147483647 w 181"/>
              <a:gd name="T49" fmla="*/ 2147483647 h 232"/>
              <a:gd name="T50" fmla="*/ 2147483647 w 181"/>
              <a:gd name="T51" fmla="*/ 2147483647 h 232"/>
              <a:gd name="T52" fmla="*/ 2147483647 w 181"/>
              <a:gd name="T53" fmla="*/ 2147483647 h 232"/>
              <a:gd name="T54" fmla="*/ 2147483647 w 181"/>
              <a:gd name="T55" fmla="*/ 2147483647 h 232"/>
              <a:gd name="T56" fmla="*/ 2147483647 w 181"/>
              <a:gd name="T57" fmla="*/ 2147483647 h 232"/>
              <a:gd name="T58" fmla="*/ 0 w 181"/>
              <a:gd name="T59" fmla="*/ 2147483647 h 232"/>
              <a:gd name="T60" fmla="*/ 0 w 181"/>
              <a:gd name="T61" fmla="*/ 2147483647 h 232"/>
              <a:gd name="T62" fmla="*/ 2147483647 w 181"/>
              <a:gd name="T63" fmla="*/ 2147483647 h 232"/>
              <a:gd name="T64" fmla="*/ 2147483647 w 181"/>
              <a:gd name="T65" fmla="*/ 2147483647 h 232"/>
              <a:gd name="T66" fmla="*/ 2147483647 w 181"/>
              <a:gd name="T67" fmla="*/ 2147483647 h 232"/>
              <a:gd name="T68" fmla="*/ 2147483647 w 181"/>
              <a:gd name="T69" fmla="*/ 2147483647 h 232"/>
              <a:gd name="T70" fmla="*/ 2147483647 w 181"/>
              <a:gd name="T71" fmla="*/ 2147483647 h 232"/>
              <a:gd name="T72" fmla="*/ 2147483647 w 181"/>
              <a:gd name="T73" fmla="*/ 2147483647 h 232"/>
              <a:gd name="T74" fmla="*/ 2147483647 w 181"/>
              <a:gd name="T75" fmla="*/ 2147483647 h 232"/>
              <a:gd name="T76" fmla="*/ 2147483647 w 181"/>
              <a:gd name="T77" fmla="*/ 2147483647 h 232"/>
              <a:gd name="T78" fmla="*/ 2147483647 w 181"/>
              <a:gd name="T79" fmla="*/ 2147483647 h 232"/>
              <a:gd name="T80" fmla="*/ 2147483647 w 181"/>
              <a:gd name="T81" fmla="*/ 2147483647 h 232"/>
              <a:gd name="T82" fmla="*/ 2147483647 w 181"/>
              <a:gd name="T83" fmla="*/ 2147483647 h 232"/>
              <a:gd name="T84" fmla="*/ 2147483647 w 181"/>
              <a:gd name="T85" fmla="*/ 2147483647 h 232"/>
              <a:gd name="T86" fmla="*/ 2147483647 w 181"/>
              <a:gd name="T87" fmla="*/ 2147483647 h 232"/>
              <a:gd name="T88" fmla="*/ 2147483647 w 181"/>
              <a:gd name="T89" fmla="*/ 2147483647 h 232"/>
              <a:gd name="T90" fmla="*/ 2147483647 w 181"/>
              <a:gd name="T91" fmla="*/ 2147483647 h 232"/>
              <a:gd name="T92" fmla="*/ 2147483647 w 181"/>
              <a:gd name="T93" fmla="*/ 0 h 232"/>
              <a:gd name="T94" fmla="*/ 2147483647 w 181"/>
              <a:gd name="T95" fmla="*/ 2147483647 h 232"/>
              <a:gd name="T96" fmla="*/ 2147483647 w 181"/>
              <a:gd name="T97" fmla="*/ 2147483647 h 232"/>
              <a:gd name="T98" fmla="*/ 2147483647 w 181"/>
              <a:gd name="T99" fmla="*/ 2147483647 h 232"/>
              <a:gd name="T100" fmla="*/ 2147483647 w 181"/>
              <a:gd name="T101" fmla="*/ 2147483647 h 2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1"/>
              <a:gd name="T154" fmla="*/ 0 h 232"/>
              <a:gd name="T155" fmla="*/ 181 w 181"/>
              <a:gd name="T156" fmla="*/ 232 h 2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1" h="232">
                <a:moveTo>
                  <a:pt x="153" y="29"/>
                </a:moveTo>
                <a:lnTo>
                  <a:pt x="153" y="33"/>
                </a:lnTo>
                <a:lnTo>
                  <a:pt x="153" y="39"/>
                </a:lnTo>
                <a:lnTo>
                  <a:pt x="154" y="44"/>
                </a:lnTo>
                <a:lnTo>
                  <a:pt x="156" y="51"/>
                </a:lnTo>
                <a:lnTo>
                  <a:pt x="158" y="58"/>
                </a:lnTo>
                <a:lnTo>
                  <a:pt x="160" y="65"/>
                </a:lnTo>
                <a:lnTo>
                  <a:pt x="162" y="71"/>
                </a:lnTo>
                <a:lnTo>
                  <a:pt x="163" y="77"/>
                </a:lnTo>
                <a:lnTo>
                  <a:pt x="165" y="82"/>
                </a:lnTo>
                <a:lnTo>
                  <a:pt x="168" y="88"/>
                </a:lnTo>
                <a:lnTo>
                  <a:pt x="170" y="93"/>
                </a:lnTo>
                <a:lnTo>
                  <a:pt x="173" y="97"/>
                </a:lnTo>
                <a:lnTo>
                  <a:pt x="176" y="103"/>
                </a:lnTo>
                <a:lnTo>
                  <a:pt x="177" y="107"/>
                </a:lnTo>
                <a:lnTo>
                  <a:pt x="179" y="112"/>
                </a:lnTo>
                <a:lnTo>
                  <a:pt x="180" y="116"/>
                </a:lnTo>
                <a:lnTo>
                  <a:pt x="181" y="120"/>
                </a:lnTo>
                <a:lnTo>
                  <a:pt x="181" y="124"/>
                </a:lnTo>
                <a:lnTo>
                  <a:pt x="181" y="127"/>
                </a:lnTo>
                <a:lnTo>
                  <a:pt x="181" y="131"/>
                </a:lnTo>
                <a:lnTo>
                  <a:pt x="181" y="134"/>
                </a:lnTo>
                <a:lnTo>
                  <a:pt x="181" y="137"/>
                </a:lnTo>
                <a:lnTo>
                  <a:pt x="180" y="140"/>
                </a:lnTo>
                <a:lnTo>
                  <a:pt x="180" y="143"/>
                </a:lnTo>
                <a:lnTo>
                  <a:pt x="178" y="148"/>
                </a:lnTo>
                <a:lnTo>
                  <a:pt x="176" y="154"/>
                </a:lnTo>
                <a:lnTo>
                  <a:pt x="173" y="161"/>
                </a:lnTo>
                <a:lnTo>
                  <a:pt x="170" y="168"/>
                </a:lnTo>
                <a:lnTo>
                  <a:pt x="166" y="175"/>
                </a:lnTo>
                <a:lnTo>
                  <a:pt x="163" y="181"/>
                </a:lnTo>
                <a:lnTo>
                  <a:pt x="161" y="186"/>
                </a:lnTo>
                <a:lnTo>
                  <a:pt x="158" y="189"/>
                </a:lnTo>
                <a:lnTo>
                  <a:pt x="156" y="191"/>
                </a:lnTo>
                <a:lnTo>
                  <a:pt x="154" y="192"/>
                </a:lnTo>
                <a:lnTo>
                  <a:pt x="153" y="194"/>
                </a:lnTo>
                <a:lnTo>
                  <a:pt x="149" y="198"/>
                </a:lnTo>
                <a:lnTo>
                  <a:pt x="146" y="201"/>
                </a:lnTo>
                <a:lnTo>
                  <a:pt x="141" y="206"/>
                </a:lnTo>
                <a:lnTo>
                  <a:pt x="136" y="210"/>
                </a:lnTo>
                <a:lnTo>
                  <a:pt x="130" y="215"/>
                </a:lnTo>
                <a:lnTo>
                  <a:pt x="124" y="220"/>
                </a:lnTo>
                <a:lnTo>
                  <a:pt x="119" y="224"/>
                </a:lnTo>
                <a:lnTo>
                  <a:pt x="115" y="228"/>
                </a:lnTo>
                <a:lnTo>
                  <a:pt x="111" y="230"/>
                </a:lnTo>
                <a:lnTo>
                  <a:pt x="107" y="232"/>
                </a:lnTo>
                <a:lnTo>
                  <a:pt x="105" y="232"/>
                </a:lnTo>
                <a:lnTo>
                  <a:pt x="103" y="232"/>
                </a:lnTo>
                <a:lnTo>
                  <a:pt x="102" y="232"/>
                </a:lnTo>
                <a:lnTo>
                  <a:pt x="103" y="232"/>
                </a:lnTo>
                <a:lnTo>
                  <a:pt x="103" y="231"/>
                </a:lnTo>
                <a:lnTo>
                  <a:pt x="103" y="230"/>
                </a:lnTo>
                <a:lnTo>
                  <a:pt x="101" y="229"/>
                </a:lnTo>
                <a:lnTo>
                  <a:pt x="98" y="229"/>
                </a:lnTo>
                <a:lnTo>
                  <a:pt x="92" y="229"/>
                </a:lnTo>
                <a:lnTo>
                  <a:pt x="83" y="229"/>
                </a:lnTo>
                <a:lnTo>
                  <a:pt x="74" y="228"/>
                </a:lnTo>
                <a:lnTo>
                  <a:pt x="67" y="225"/>
                </a:lnTo>
                <a:lnTo>
                  <a:pt x="63" y="220"/>
                </a:lnTo>
                <a:lnTo>
                  <a:pt x="61" y="213"/>
                </a:lnTo>
                <a:lnTo>
                  <a:pt x="59" y="207"/>
                </a:lnTo>
                <a:lnTo>
                  <a:pt x="58" y="200"/>
                </a:lnTo>
                <a:lnTo>
                  <a:pt x="56" y="196"/>
                </a:lnTo>
                <a:lnTo>
                  <a:pt x="52" y="193"/>
                </a:lnTo>
                <a:lnTo>
                  <a:pt x="48" y="191"/>
                </a:lnTo>
                <a:lnTo>
                  <a:pt x="44" y="188"/>
                </a:lnTo>
                <a:lnTo>
                  <a:pt x="40" y="184"/>
                </a:lnTo>
                <a:lnTo>
                  <a:pt x="36" y="180"/>
                </a:lnTo>
                <a:lnTo>
                  <a:pt x="32" y="176"/>
                </a:lnTo>
                <a:lnTo>
                  <a:pt x="28" y="171"/>
                </a:lnTo>
                <a:lnTo>
                  <a:pt x="25" y="167"/>
                </a:lnTo>
                <a:lnTo>
                  <a:pt x="21" y="162"/>
                </a:lnTo>
                <a:lnTo>
                  <a:pt x="18" y="157"/>
                </a:lnTo>
                <a:lnTo>
                  <a:pt x="15" y="153"/>
                </a:lnTo>
                <a:lnTo>
                  <a:pt x="13" y="149"/>
                </a:lnTo>
                <a:lnTo>
                  <a:pt x="10" y="146"/>
                </a:lnTo>
                <a:lnTo>
                  <a:pt x="7" y="142"/>
                </a:lnTo>
                <a:lnTo>
                  <a:pt x="6" y="139"/>
                </a:lnTo>
                <a:lnTo>
                  <a:pt x="4" y="137"/>
                </a:lnTo>
                <a:lnTo>
                  <a:pt x="3" y="135"/>
                </a:lnTo>
                <a:lnTo>
                  <a:pt x="3" y="133"/>
                </a:lnTo>
                <a:lnTo>
                  <a:pt x="2" y="130"/>
                </a:lnTo>
                <a:lnTo>
                  <a:pt x="2" y="127"/>
                </a:lnTo>
                <a:lnTo>
                  <a:pt x="2" y="125"/>
                </a:lnTo>
                <a:lnTo>
                  <a:pt x="1" y="122"/>
                </a:lnTo>
                <a:lnTo>
                  <a:pt x="1" y="120"/>
                </a:lnTo>
                <a:lnTo>
                  <a:pt x="0" y="119"/>
                </a:lnTo>
                <a:lnTo>
                  <a:pt x="0" y="118"/>
                </a:lnTo>
                <a:lnTo>
                  <a:pt x="0" y="117"/>
                </a:lnTo>
                <a:lnTo>
                  <a:pt x="0" y="112"/>
                </a:lnTo>
                <a:lnTo>
                  <a:pt x="0" y="108"/>
                </a:lnTo>
                <a:lnTo>
                  <a:pt x="1" y="104"/>
                </a:lnTo>
                <a:lnTo>
                  <a:pt x="3" y="99"/>
                </a:lnTo>
                <a:lnTo>
                  <a:pt x="5" y="95"/>
                </a:lnTo>
                <a:lnTo>
                  <a:pt x="7" y="89"/>
                </a:lnTo>
                <a:lnTo>
                  <a:pt x="9" y="85"/>
                </a:lnTo>
                <a:lnTo>
                  <a:pt x="11" y="80"/>
                </a:lnTo>
                <a:lnTo>
                  <a:pt x="13" y="76"/>
                </a:lnTo>
                <a:lnTo>
                  <a:pt x="15" y="72"/>
                </a:lnTo>
                <a:lnTo>
                  <a:pt x="19" y="69"/>
                </a:lnTo>
                <a:lnTo>
                  <a:pt x="23" y="66"/>
                </a:lnTo>
                <a:lnTo>
                  <a:pt x="27" y="63"/>
                </a:lnTo>
                <a:lnTo>
                  <a:pt x="32" y="62"/>
                </a:lnTo>
                <a:lnTo>
                  <a:pt x="36" y="61"/>
                </a:lnTo>
                <a:lnTo>
                  <a:pt x="40" y="61"/>
                </a:lnTo>
                <a:lnTo>
                  <a:pt x="43" y="61"/>
                </a:lnTo>
                <a:lnTo>
                  <a:pt x="46" y="61"/>
                </a:lnTo>
                <a:lnTo>
                  <a:pt x="49" y="59"/>
                </a:lnTo>
                <a:lnTo>
                  <a:pt x="53" y="57"/>
                </a:lnTo>
                <a:lnTo>
                  <a:pt x="57" y="55"/>
                </a:lnTo>
                <a:lnTo>
                  <a:pt x="62" y="52"/>
                </a:lnTo>
                <a:lnTo>
                  <a:pt x="67" y="50"/>
                </a:lnTo>
                <a:lnTo>
                  <a:pt x="73" y="49"/>
                </a:lnTo>
                <a:lnTo>
                  <a:pt x="81" y="50"/>
                </a:lnTo>
                <a:lnTo>
                  <a:pt x="87" y="50"/>
                </a:lnTo>
                <a:lnTo>
                  <a:pt x="93" y="47"/>
                </a:lnTo>
                <a:lnTo>
                  <a:pt x="98" y="43"/>
                </a:lnTo>
                <a:lnTo>
                  <a:pt x="101" y="38"/>
                </a:lnTo>
                <a:lnTo>
                  <a:pt x="104" y="32"/>
                </a:lnTo>
                <a:lnTo>
                  <a:pt x="107" y="27"/>
                </a:lnTo>
                <a:lnTo>
                  <a:pt x="111" y="23"/>
                </a:lnTo>
                <a:lnTo>
                  <a:pt x="114" y="19"/>
                </a:lnTo>
                <a:lnTo>
                  <a:pt x="118" y="17"/>
                </a:lnTo>
                <a:lnTo>
                  <a:pt x="121" y="16"/>
                </a:lnTo>
                <a:lnTo>
                  <a:pt x="124" y="14"/>
                </a:lnTo>
                <a:lnTo>
                  <a:pt x="126" y="14"/>
                </a:lnTo>
                <a:lnTo>
                  <a:pt x="128" y="14"/>
                </a:lnTo>
                <a:lnTo>
                  <a:pt x="131" y="14"/>
                </a:lnTo>
                <a:lnTo>
                  <a:pt x="134" y="15"/>
                </a:lnTo>
                <a:lnTo>
                  <a:pt x="138" y="16"/>
                </a:lnTo>
                <a:lnTo>
                  <a:pt x="142" y="16"/>
                </a:lnTo>
                <a:lnTo>
                  <a:pt x="144" y="15"/>
                </a:lnTo>
                <a:lnTo>
                  <a:pt x="146" y="12"/>
                </a:lnTo>
                <a:lnTo>
                  <a:pt x="147" y="9"/>
                </a:lnTo>
                <a:lnTo>
                  <a:pt x="147" y="6"/>
                </a:lnTo>
                <a:lnTo>
                  <a:pt x="147" y="3"/>
                </a:lnTo>
                <a:lnTo>
                  <a:pt x="147" y="1"/>
                </a:lnTo>
                <a:lnTo>
                  <a:pt x="147" y="0"/>
                </a:lnTo>
                <a:lnTo>
                  <a:pt x="147" y="1"/>
                </a:lnTo>
                <a:lnTo>
                  <a:pt x="149" y="5"/>
                </a:lnTo>
                <a:lnTo>
                  <a:pt x="151" y="8"/>
                </a:lnTo>
                <a:lnTo>
                  <a:pt x="151" y="12"/>
                </a:lnTo>
                <a:lnTo>
                  <a:pt x="152" y="15"/>
                </a:lnTo>
                <a:lnTo>
                  <a:pt x="153" y="19"/>
                </a:lnTo>
                <a:lnTo>
                  <a:pt x="153" y="23"/>
                </a:lnTo>
                <a:lnTo>
                  <a:pt x="153" y="26"/>
                </a:lnTo>
                <a:lnTo>
                  <a:pt x="153" y="29"/>
                </a:lnTo>
                <a:close/>
              </a:path>
            </a:pathLst>
          </a:custGeom>
          <a:solidFill>
            <a:srgbClr val="FFCC00"/>
          </a:solidFill>
          <a:ln w="9525">
            <a:noFill/>
            <a:round/>
            <a:headEnd/>
            <a:tailEnd/>
          </a:ln>
        </p:spPr>
        <p:txBody>
          <a:bodyPr/>
          <a:lstStyle/>
          <a:p>
            <a:endParaRPr lang="zh-CN" altLang="en-US"/>
          </a:p>
        </p:txBody>
      </p:sp>
      <p:sp>
        <p:nvSpPr>
          <p:cNvPr id="40101" name="Freeform 414"/>
          <p:cNvSpPr>
            <a:spLocks/>
          </p:cNvSpPr>
          <p:nvPr/>
        </p:nvSpPr>
        <p:spPr bwMode="auto">
          <a:xfrm>
            <a:off x="4281488" y="3564668"/>
            <a:ext cx="762000" cy="1116165"/>
          </a:xfrm>
          <a:custGeom>
            <a:avLst/>
            <a:gdLst>
              <a:gd name="T0" fmla="*/ 2147483647 w 607"/>
              <a:gd name="T1" fmla="*/ 2147483647 h 724"/>
              <a:gd name="T2" fmla="*/ 2147483647 w 607"/>
              <a:gd name="T3" fmla="*/ 2147483647 h 724"/>
              <a:gd name="T4" fmla="*/ 2147483647 w 607"/>
              <a:gd name="T5" fmla="*/ 2147483647 h 724"/>
              <a:gd name="T6" fmla="*/ 2147483647 w 607"/>
              <a:gd name="T7" fmla="*/ 2147483647 h 724"/>
              <a:gd name="T8" fmla="*/ 2147483647 w 607"/>
              <a:gd name="T9" fmla="*/ 2147483647 h 724"/>
              <a:gd name="T10" fmla="*/ 2147483647 w 607"/>
              <a:gd name="T11" fmla="*/ 2147483647 h 724"/>
              <a:gd name="T12" fmla="*/ 2147483647 w 607"/>
              <a:gd name="T13" fmla="*/ 2147483647 h 724"/>
              <a:gd name="T14" fmla="*/ 2147483647 w 607"/>
              <a:gd name="T15" fmla="*/ 2147483647 h 724"/>
              <a:gd name="T16" fmla="*/ 2147483647 w 607"/>
              <a:gd name="T17" fmla="*/ 2147483647 h 724"/>
              <a:gd name="T18" fmla="*/ 2147483647 w 607"/>
              <a:gd name="T19" fmla="*/ 2147483647 h 724"/>
              <a:gd name="T20" fmla="*/ 2147483647 w 607"/>
              <a:gd name="T21" fmla="*/ 2147483647 h 724"/>
              <a:gd name="T22" fmla="*/ 2147483647 w 607"/>
              <a:gd name="T23" fmla="*/ 2147483647 h 724"/>
              <a:gd name="T24" fmla="*/ 2147483647 w 607"/>
              <a:gd name="T25" fmla="*/ 2147483647 h 724"/>
              <a:gd name="T26" fmla="*/ 2147483647 w 607"/>
              <a:gd name="T27" fmla="*/ 2147483647 h 724"/>
              <a:gd name="T28" fmla="*/ 2147483647 w 607"/>
              <a:gd name="T29" fmla="*/ 2147483647 h 724"/>
              <a:gd name="T30" fmla="*/ 2147483647 w 607"/>
              <a:gd name="T31" fmla="*/ 2147483647 h 724"/>
              <a:gd name="T32" fmla="*/ 2147483647 w 607"/>
              <a:gd name="T33" fmla="*/ 2147483647 h 724"/>
              <a:gd name="T34" fmla="*/ 2147483647 w 607"/>
              <a:gd name="T35" fmla="*/ 2147483647 h 724"/>
              <a:gd name="T36" fmla="*/ 2147483647 w 607"/>
              <a:gd name="T37" fmla="*/ 2147483647 h 724"/>
              <a:gd name="T38" fmla="*/ 2147483647 w 607"/>
              <a:gd name="T39" fmla="*/ 2147483647 h 724"/>
              <a:gd name="T40" fmla="*/ 2147483647 w 607"/>
              <a:gd name="T41" fmla="*/ 2147483647 h 724"/>
              <a:gd name="T42" fmla="*/ 2147483647 w 607"/>
              <a:gd name="T43" fmla="*/ 2147483647 h 724"/>
              <a:gd name="T44" fmla="*/ 2147483647 w 607"/>
              <a:gd name="T45" fmla="*/ 2147483647 h 724"/>
              <a:gd name="T46" fmla="*/ 2147483647 w 607"/>
              <a:gd name="T47" fmla="*/ 2147483647 h 724"/>
              <a:gd name="T48" fmla="*/ 2147483647 w 607"/>
              <a:gd name="T49" fmla="*/ 2147483647 h 724"/>
              <a:gd name="T50" fmla="*/ 2147483647 w 607"/>
              <a:gd name="T51" fmla="*/ 2147483647 h 724"/>
              <a:gd name="T52" fmla="*/ 2147483647 w 607"/>
              <a:gd name="T53" fmla="*/ 2147483647 h 724"/>
              <a:gd name="T54" fmla="*/ 2147483647 w 607"/>
              <a:gd name="T55" fmla="*/ 2147483647 h 724"/>
              <a:gd name="T56" fmla="*/ 2147483647 w 607"/>
              <a:gd name="T57" fmla="*/ 2147483647 h 724"/>
              <a:gd name="T58" fmla="*/ 2147483647 w 607"/>
              <a:gd name="T59" fmla="*/ 2147483647 h 724"/>
              <a:gd name="T60" fmla="*/ 2147483647 w 607"/>
              <a:gd name="T61" fmla="*/ 2147483647 h 724"/>
              <a:gd name="T62" fmla="*/ 2147483647 w 607"/>
              <a:gd name="T63" fmla="*/ 2147483647 h 724"/>
              <a:gd name="T64" fmla="*/ 2147483647 w 607"/>
              <a:gd name="T65" fmla="*/ 2147483647 h 724"/>
              <a:gd name="T66" fmla="*/ 2147483647 w 607"/>
              <a:gd name="T67" fmla="*/ 2147483647 h 724"/>
              <a:gd name="T68" fmla="*/ 2147483647 w 607"/>
              <a:gd name="T69" fmla="*/ 2147483647 h 724"/>
              <a:gd name="T70" fmla="*/ 2147483647 w 607"/>
              <a:gd name="T71" fmla="*/ 2147483647 h 724"/>
              <a:gd name="T72" fmla="*/ 2147483647 w 607"/>
              <a:gd name="T73" fmla="*/ 2147483647 h 724"/>
              <a:gd name="T74" fmla="*/ 2147483647 w 607"/>
              <a:gd name="T75" fmla="*/ 2147483647 h 724"/>
              <a:gd name="T76" fmla="*/ 2147483647 w 607"/>
              <a:gd name="T77" fmla="*/ 2147483647 h 724"/>
              <a:gd name="T78" fmla="*/ 2147483647 w 607"/>
              <a:gd name="T79" fmla="*/ 2147483647 h 724"/>
              <a:gd name="T80" fmla="*/ 2147483647 w 607"/>
              <a:gd name="T81" fmla="*/ 2147483647 h 724"/>
              <a:gd name="T82" fmla="*/ 2147483647 w 607"/>
              <a:gd name="T83" fmla="*/ 2147483647 h 724"/>
              <a:gd name="T84" fmla="*/ 0 w 607"/>
              <a:gd name="T85" fmla="*/ 2147483647 h 724"/>
              <a:gd name="T86" fmla="*/ 2147483647 w 607"/>
              <a:gd name="T87" fmla="*/ 2147483647 h 724"/>
              <a:gd name="T88" fmla="*/ 2147483647 w 607"/>
              <a:gd name="T89" fmla="*/ 2147483647 h 724"/>
              <a:gd name="T90" fmla="*/ 2147483647 w 607"/>
              <a:gd name="T91" fmla="*/ 2147483647 h 724"/>
              <a:gd name="T92" fmla="*/ 2147483647 w 607"/>
              <a:gd name="T93" fmla="*/ 2147483647 h 724"/>
              <a:gd name="T94" fmla="*/ 2147483647 w 607"/>
              <a:gd name="T95" fmla="*/ 2147483647 h 724"/>
              <a:gd name="T96" fmla="*/ 2147483647 w 607"/>
              <a:gd name="T97" fmla="*/ 2147483647 h 724"/>
              <a:gd name="T98" fmla="*/ 2147483647 w 607"/>
              <a:gd name="T99" fmla="*/ 2147483647 h 724"/>
              <a:gd name="T100" fmla="*/ 2147483647 w 607"/>
              <a:gd name="T101" fmla="*/ 2147483647 h 724"/>
              <a:gd name="T102" fmla="*/ 2147483647 w 607"/>
              <a:gd name="T103" fmla="*/ 2147483647 h 724"/>
              <a:gd name="T104" fmla="*/ 2147483647 w 607"/>
              <a:gd name="T105" fmla="*/ 2147483647 h 724"/>
              <a:gd name="T106" fmla="*/ 2147483647 w 607"/>
              <a:gd name="T107" fmla="*/ 2147483647 h 724"/>
              <a:gd name="T108" fmla="*/ 2147483647 w 607"/>
              <a:gd name="T109" fmla="*/ 2147483647 h 724"/>
              <a:gd name="T110" fmla="*/ 2147483647 w 607"/>
              <a:gd name="T111" fmla="*/ 2147483647 h 724"/>
              <a:gd name="T112" fmla="*/ 2147483647 w 607"/>
              <a:gd name="T113" fmla="*/ 2147483647 h 724"/>
              <a:gd name="T114" fmla="*/ 2147483647 w 607"/>
              <a:gd name="T115" fmla="*/ 2147483647 h 724"/>
              <a:gd name="T116" fmla="*/ 2147483647 w 607"/>
              <a:gd name="T117" fmla="*/ 2147483647 h 724"/>
              <a:gd name="T118" fmla="*/ 2147483647 w 607"/>
              <a:gd name="T119" fmla="*/ 2147483647 h 724"/>
              <a:gd name="T120" fmla="*/ 2147483647 w 607"/>
              <a:gd name="T121" fmla="*/ 2147483647 h 724"/>
              <a:gd name="T122" fmla="*/ 2147483647 w 607"/>
              <a:gd name="T123" fmla="*/ 2147483647 h 724"/>
              <a:gd name="T124" fmla="*/ 2147483647 w 607"/>
              <a:gd name="T125" fmla="*/ 2147483647 h 7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07"/>
              <a:gd name="T190" fmla="*/ 0 h 724"/>
              <a:gd name="T191" fmla="*/ 607 w 607"/>
              <a:gd name="T192" fmla="*/ 724 h 7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07" h="724">
                <a:moveTo>
                  <a:pt x="393" y="79"/>
                </a:moveTo>
                <a:lnTo>
                  <a:pt x="393" y="79"/>
                </a:lnTo>
                <a:lnTo>
                  <a:pt x="396" y="84"/>
                </a:lnTo>
                <a:lnTo>
                  <a:pt x="398" y="90"/>
                </a:lnTo>
                <a:lnTo>
                  <a:pt x="402" y="97"/>
                </a:lnTo>
                <a:lnTo>
                  <a:pt x="406" y="103"/>
                </a:lnTo>
                <a:lnTo>
                  <a:pt x="412" y="110"/>
                </a:lnTo>
                <a:lnTo>
                  <a:pt x="417" y="118"/>
                </a:lnTo>
                <a:lnTo>
                  <a:pt x="423" y="126"/>
                </a:lnTo>
                <a:lnTo>
                  <a:pt x="430" y="134"/>
                </a:lnTo>
                <a:lnTo>
                  <a:pt x="436" y="142"/>
                </a:lnTo>
                <a:lnTo>
                  <a:pt x="442" y="150"/>
                </a:lnTo>
                <a:lnTo>
                  <a:pt x="449" y="158"/>
                </a:lnTo>
                <a:lnTo>
                  <a:pt x="456" y="166"/>
                </a:lnTo>
                <a:lnTo>
                  <a:pt x="462" y="174"/>
                </a:lnTo>
                <a:lnTo>
                  <a:pt x="469" y="181"/>
                </a:lnTo>
                <a:lnTo>
                  <a:pt x="475" y="188"/>
                </a:lnTo>
                <a:lnTo>
                  <a:pt x="481" y="195"/>
                </a:lnTo>
                <a:lnTo>
                  <a:pt x="487" y="201"/>
                </a:lnTo>
                <a:lnTo>
                  <a:pt x="493" y="207"/>
                </a:lnTo>
                <a:lnTo>
                  <a:pt x="499" y="213"/>
                </a:lnTo>
                <a:lnTo>
                  <a:pt x="506" y="219"/>
                </a:lnTo>
                <a:lnTo>
                  <a:pt x="513" y="224"/>
                </a:lnTo>
                <a:lnTo>
                  <a:pt x="520" y="230"/>
                </a:lnTo>
                <a:lnTo>
                  <a:pt x="527" y="235"/>
                </a:lnTo>
                <a:lnTo>
                  <a:pt x="534" y="241"/>
                </a:lnTo>
                <a:lnTo>
                  <a:pt x="541" y="246"/>
                </a:lnTo>
                <a:lnTo>
                  <a:pt x="547" y="251"/>
                </a:lnTo>
                <a:lnTo>
                  <a:pt x="553" y="256"/>
                </a:lnTo>
                <a:lnTo>
                  <a:pt x="559" y="261"/>
                </a:lnTo>
                <a:lnTo>
                  <a:pt x="565" y="267"/>
                </a:lnTo>
                <a:lnTo>
                  <a:pt x="570" y="272"/>
                </a:lnTo>
                <a:lnTo>
                  <a:pt x="574" y="277"/>
                </a:lnTo>
                <a:lnTo>
                  <a:pt x="578" y="283"/>
                </a:lnTo>
                <a:lnTo>
                  <a:pt x="584" y="294"/>
                </a:lnTo>
                <a:lnTo>
                  <a:pt x="589" y="303"/>
                </a:lnTo>
                <a:lnTo>
                  <a:pt x="594" y="312"/>
                </a:lnTo>
                <a:lnTo>
                  <a:pt x="597" y="320"/>
                </a:lnTo>
                <a:lnTo>
                  <a:pt x="599" y="329"/>
                </a:lnTo>
                <a:lnTo>
                  <a:pt x="602" y="337"/>
                </a:lnTo>
                <a:lnTo>
                  <a:pt x="604" y="347"/>
                </a:lnTo>
                <a:lnTo>
                  <a:pt x="606" y="358"/>
                </a:lnTo>
                <a:lnTo>
                  <a:pt x="606" y="364"/>
                </a:lnTo>
                <a:lnTo>
                  <a:pt x="607" y="372"/>
                </a:lnTo>
                <a:lnTo>
                  <a:pt x="607" y="382"/>
                </a:lnTo>
                <a:lnTo>
                  <a:pt x="606" y="392"/>
                </a:lnTo>
                <a:lnTo>
                  <a:pt x="606" y="403"/>
                </a:lnTo>
                <a:lnTo>
                  <a:pt x="605" y="414"/>
                </a:lnTo>
                <a:lnTo>
                  <a:pt x="604" y="426"/>
                </a:lnTo>
                <a:lnTo>
                  <a:pt x="603" y="438"/>
                </a:lnTo>
                <a:lnTo>
                  <a:pt x="601" y="450"/>
                </a:lnTo>
                <a:lnTo>
                  <a:pt x="599" y="461"/>
                </a:lnTo>
                <a:lnTo>
                  <a:pt x="598" y="472"/>
                </a:lnTo>
                <a:lnTo>
                  <a:pt x="596" y="482"/>
                </a:lnTo>
                <a:lnTo>
                  <a:pt x="594" y="491"/>
                </a:lnTo>
                <a:lnTo>
                  <a:pt x="592" y="499"/>
                </a:lnTo>
                <a:lnTo>
                  <a:pt x="591" y="505"/>
                </a:lnTo>
                <a:lnTo>
                  <a:pt x="589" y="510"/>
                </a:lnTo>
                <a:lnTo>
                  <a:pt x="586" y="515"/>
                </a:lnTo>
                <a:lnTo>
                  <a:pt x="584" y="519"/>
                </a:lnTo>
                <a:lnTo>
                  <a:pt x="582" y="521"/>
                </a:lnTo>
                <a:lnTo>
                  <a:pt x="580" y="523"/>
                </a:lnTo>
                <a:lnTo>
                  <a:pt x="578" y="525"/>
                </a:lnTo>
                <a:lnTo>
                  <a:pt x="576" y="529"/>
                </a:lnTo>
                <a:lnTo>
                  <a:pt x="572" y="535"/>
                </a:lnTo>
                <a:lnTo>
                  <a:pt x="568" y="545"/>
                </a:lnTo>
                <a:lnTo>
                  <a:pt x="565" y="552"/>
                </a:lnTo>
                <a:lnTo>
                  <a:pt x="562" y="559"/>
                </a:lnTo>
                <a:lnTo>
                  <a:pt x="557" y="568"/>
                </a:lnTo>
                <a:lnTo>
                  <a:pt x="552" y="577"/>
                </a:lnTo>
                <a:lnTo>
                  <a:pt x="546" y="586"/>
                </a:lnTo>
                <a:lnTo>
                  <a:pt x="541" y="597"/>
                </a:lnTo>
                <a:lnTo>
                  <a:pt x="534" y="606"/>
                </a:lnTo>
                <a:lnTo>
                  <a:pt x="527" y="617"/>
                </a:lnTo>
                <a:lnTo>
                  <a:pt x="521" y="627"/>
                </a:lnTo>
                <a:lnTo>
                  <a:pt x="515" y="637"/>
                </a:lnTo>
                <a:lnTo>
                  <a:pt x="508" y="647"/>
                </a:lnTo>
                <a:lnTo>
                  <a:pt x="503" y="655"/>
                </a:lnTo>
                <a:lnTo>
                  <a:pt x="497" y="664"/>
                </a:lnTo>
                <a:lnTo>
                  <a:pt x="492" y="671"/>
                </a:lnTo>
                <a:lnTo>
                  <a:pt x="488" y="677"/>
                </a:lnTo>
                <a:lnTo>
                  <a:pt x="485" y="682"/>
                </a:lnTo>
                <a:lnTo>
                  <a:pt x="480" y="689"/>
                </a:lnTo>
                <a:lnTo>
                  <a:pt x="476" y="694"/>
                </a:lnTo>
                <a:lnTo>
                  <a:pt x="473" y="696"/>
                </a:lnTo>
                <a:lnTo>
                  <a:pt x="471" y="696"/>
                </a:lnTo>
                <a:lnTo>
                  <a:pt x="469" y="696"/>
                </a:lnTo>
                <a:lnTo>
                  <a:pt x="467" y="695"/>
                </a:lnTo>
                <a:lnTo>
                  <a:pt x="465" y="695"/>
                </a:lnTo>
                <a:lnTo>
                  <a:pt x="462" y="697"/>
                </a:lnTo>
                <a:lnTo>
                  <a:pt x="461" y="698"/>
                </a:lnTo>
                <a:lnTo>
                  <a:pt x="461" y="697"/>
                </a:lnTo>
                <a:lnTo>
                  <a:pt x="462" y="694"/>
                </a:lnTo>
                <a:lnTo>
                  <a:pt x="461" y="693"/>
                </a:lnTo>
                <a:lnTo>
                  <a:pt x="455" y="693"/>
                </a:lnTo>
                <a:lnTo>
                  <a:pt x="444" y="696"/>
                </a:lnTo>
                <a:lnTo>
                  <a:pt x="425" y="702"/>
                </a:lnTo>
                <a:lnTo>
                  <a:pt x="397" y="715"/>
                </a:lnTo>
                <a:lnTo>
                  <a:pt x="381" y="720"/>
                </a:lnTo>
                <a:lnTo>
                  <a:pt x="366" y="724"/>
                </a:lnTo>
                <a:lnTo>
                  <a:pt x="353" y="724"/>
                </a:lnTo>
                <a:lnTo>
                  <a:pt x="343" y="722"/>
                </a:lnTo>
                <a:lnTo>
                  <a:pt x="333" y="718"/>
                </a:lnTo>
                <a:lnTo>
                  <a:pt x="324" y="713"/>
                </a:lnTo>
                <a:lnTo>
                  <a:pt x="315" y="707"/>
                </a:lnTo>
                <a:lnTo>
                  <a:pt x="309" y="699"/>
                </a:lnTo>
                <a:lnTo>
                  <a:pt x="302" y="691"/>
                </a:lnTo>
                <a:lnTo>
                  <a:pt x="296" y="683"/>
                </a:lnTo>
                <a:lnTo>
                  <a:pt x="290" y="675"/>
                </a:lnTo>
                <a:lnTo>
                  <a:pt x="284" y="668"/>
                </a:lnTo>
                <a:lnTo>
                  <a:pt x="279" y="663"/>
                </a:lnTo>
                <a:lnTo>
                  <a:pt x="273" y="658"/>
                </a:lnTo>
                <a:lnTo>
                  <a:pt x="267" y="655"/>
                </a:lnTo>
                <a:lnTo>
                  <a:pt x="260" y="655"/>
                </a:lnTo>
                <a:lnTo>
                  <a:pt x="253" y="655"/>
                </a:lnTo>
                <a:lnTo>
                  <a:pt x="245" y="655"/>
                </a:lnTo>
                <a:lnTo>
                  <a:pt x="237" y="654"/>
                </a:lnTo>
                <a:lnTo>
                  <a:pt x="229" y="652"/>
                </a:lnTo>
                <a:lnTo>
                  <a:pt x="220" y="650"/>
                </a:lnTo>
                <a:lnTo>
                  <a:pt x="212" y="647"/>
                </a:lnTo>
                <a:lnTo>
                  <a:pt x="203" y="644"/>
                </a:lnTo>
                <a:lnTo>
                  <a:pt x="194" y="641"/>
                </a:lnTo>
                <a:lnTo>
                  <a:pt x="185" y="637"/>
                </a:lnTo>
                <a:lnTo>
                  <a:pt x="177" y="634"/>
                </a:lnTo>
                <a:lnTo>
                  <a:pt x="168" y="630"/>
                </a:lnTo>
                <a:lnTo>
                  <a:pt x="159" y="626"/>
                </a:lnTo>
                <a:lnTo>
                  <a:pt x="151" y="621"/>
                </a:lnTo>
                <a:lnTo>
                  <a:pt x="143" y="617"/>
                </a:lnTo>
                <a:lnTo>
                  <a:pt x="136" y="613"/>
                </a:lnTo>
                <a:lnTo>
                  <a:pt x="128" y="609"/>
                </a:lnTo>
                <a:lnTo>
                  <a:pt x="114" y="601"/>
                </a:lnTo>
                <a:lnTo>
                  <a:pt x="101" y="593"/>
                </a:lnTo>
                <a:lnTo>
                  <a:pt x="87" y="586"/>
                </a:lnTo>
                <a:lnTo>
                  <a:pt x="75" y="580"/>
                </a:lnTo>
                <a:lnTo>
                  <a:pt x="63" y="574"/>
                </a:lnTo>
                <a:lnTo>
                  <a:pt x="53" y="568"/>
                </a:lnTo>
                <a:lnTo>
                  <a:pt x="46" y="563"/>
                </a:lnTo>
                <a:lnTo>
                  <a:pt x="41" y="558"/>
                </a:lnTo>
                <a:lnTo>
                  <a:pt x="37" y="553"/>
                </a:lnTo>
                <a:lnTo>
                  <a:pt x="33" y="547"/>
                </a:lnTo>
                <a:lnTo>
                  <a:pt x="28" y="540"/>
                </a:lnTo>
                <a:lnTo>
                  <a:pt x="25" y="533"/>
                </a:lnTo>
                <a:lnTo>
                  <a:pt x="21" y="527"/>
                </a:lnTo>
                <a:lnTo>
                  <a:pt x="18" y="522"/>
                </a:lnTo>
                <a:lnTo>
                  <a:pt x="15" y="518"/>
                </a:lnTo>
                <a:lnTo>
                  <a:pt x="13" y="515"/>
                </a:lnTo>
                <a:lnTo>
                  <a:pt x="12" y="515"/>
                </a:lnTo>
                <a:lnTo>
                  <a:pt x="12" y="516"/>
                </a:lnTo>
                <a:lnTo>
                  <a:pt x="12" y="515"/>
                </a:lnTo>
                <a:lnTo>
                  <a:pt x="11" y="513"/>
                </a:lnTo>
                <a:lnTo>
                  <a:pt x="9" y="508"/>
                </a:lnTo>
                <a:lnTo>
                  <a:pt x="6" y="500"/>
                </a:lnTo>
                <a:lnTo>
                  <a:pt x="4" y="495"/>
                </a:lnTo>
                <a:lnTo>
                  <a:pt x="2" y="489"/>
                </a:lnTo>
                <a:lnTo>
                  <a:pt x="1" y="483"/>
                </a:lnTo>
                <a:lnTo>
                  <a:pt x="0" y="476"/>
                </a:lnTo>
                <a:lnTo>
                  <a:pt x="0" y="469"/>
                </a:lnTo>
                <a:lnTo>
                  <a:pt x="0" y="462"/>
                </a:lnTo>
                <a:lnTo>
                  <a:pt x="0" y="454"/>
                </a:lnTo>
                <a:lnTo>
                  <a:pt x="0" y="446"/>
                </a:lnTo>
                <a:lnTo>
                  <a:pt x="1" y="438"/>
                </a:lnTo>
                <a:lnTo>
                  <a:pt x="2" y="430"/>
                </a:lnTo>
                <a:lnTo>
                  <a:pt x="2" y="422"/>
                </a:lnTo>
                <a:lnTo>
                  <a:pt x="3" y="414"/>
                </a:lnTo>
                <a:lnTo>
                  <a:pt x="4" y="406"/>
                </a:lnTo>
                <a:lnTo>
                  <a:pt x="5" y="398"/>
                </a:lnTo>
                <a:lnTo>
                  <a:pt x="6" y="391"/>
                </a:lnTo>
                <a:lnTo>
                  <a:pt x="7" y="384"/>
                </a:lnTo>
                <a:lnTo>
                  <a:pt x="11" y="370"/>
                </a:lnTo>
                <a:lnTo>
                  <a:pt x="18" y="357"/>
                </a:lnTo>
                <a:lnTo>
                  <a:pt x="27" y="344"/>
                </a:lnTo>
                <a:lnTo>
                  <a:pt x="37" y="333"/>
                </a:lnTo>
                <a:lnTo>
                  <a:pt x="49" y="322"/>
                </a:lnTo>
                <a:lnTo>
                  <a:pt x="61" y="314"/>
                </a:lnTo>
                <a:lnTo>
                  <a:pt x="73" y="309"/>
                </a:lnTo>
                <a:lnTo>
                  <a:pt x="84" y="305"/>
                </a:lnTo>
                <a:lnTo>
                  <a:pt x="89" y="304"/>
                </a:lnTo>
                <a:lnTo>
                  <a:pt x="94" y="301"/>
                </a:lnTo>
                <a:lnTo>
                  <a:pt x="98" y="298"/>
                </a:lnTo>
                <a:lnTo>
                  <a:pt x="102" y="294"/>
                </a:lnTo>
                <a:lnTo>
                  <a:pt x="106" y="288"/>
                </a:lnTo>
                <a:lnTo>
                  <a:pt x="110" y="283"/>
                </a:lnTo>
                <a:lnTo>
                  <a:pt x="115" y="277"/>
                </a:lnTo>
                <a:lnTo>
                  <a:pt x="120" y="271"/>
                </a:lnTo>
                <a:lnTo>
                  <a:pt x="126" y="264"/>
                </a:lnTo>
                <a:lnTo>
                  <a:pt x="132" y="258"/>
                </a:lnTo>
                <a:lnTo>
                  <a:pt x="139" y="251"/>
                </a:lnTo>
                <a:lnTo>
                  <a:pt x="147" y="245"/>
                </a:lnTo>
                <a:lnTo>
                  <a:pt x="156" y="240"/>
                </a:lnTo>
                <a:lnTo>
                  <a:pt x="166" y="235"/>
                </a:lnTo>
                <a:lnTo>
                  <a:pt x="177" y="230"/>
                </a:lnTo>
                <a:lnTo>
                  <a:pt x="190" y="227"/>
                </a:lnTo>
                <a:lnTo>
                  <a:pt x="203" y="222"/>
                </a:lnTo>
                <a:lnTo>
                  <a:pt x="215" y="214"/>
                </a:lnTo>
                <a:lnTo>
                  <a:pt x="226" y="204"/>
                </a:lnTo>
                <a:lnTo>
                  <a:pt x="235" y="192"/>
                </a:lnTo>
                <a:lnTo>
                  <a:pt x="245" y="177"/>
                </a:lnTo>
                <a:lnTo>
                  <a:pt x="253" y="162"/>
                </a:lnTo>
                <a:lnTo>
                  <a:pt x="261" y="145"/>
                </a:lnTo>
                <a:lnTo>
                  <a:pt x="268" y="128"/>
                </a:lnTo>
                <a:lnTo>
                  <a:pt x="275" y="110"/>
                </a:lnTo>
                <a:lnTo>
                  <a:pt x="281" y="93"/>
                </a:lnTo>
                <a:lnTo>
                  <a:pt x="287" y="76"/>
                </a:lnTo>
                <a:lnTo>
                  <a:pt x="292" y="61"/>
                </a:lnTo>
                <a:lnTo>
                  <a:pt x="298" y="47"/>
                </a:lnTo>
                <a:lnTo>
                  <a:pt x="303" y="35"/>
                </a:lnTo>
                <a:lnTo>
                  <a:pt x="308" y="25"/>
                </a:lnTo>
                <a:lnTo>
                  <a:pt x="313" y="17"/>
                </a:lnTo>
                <a:lnTo>
                  <a:pt x="322" y="7"/>
                </a:lnTo>
                <a:lnTo>
                  <a:pt x="329" y="2"/>
                </a:lnTo>
                <a:lnTo>
                  <a:pt x="334" y="0"/>
                </a:lnTo>
                <a:lnTo>
                  <a:pt x="339" y="0"/>
                </a:lnTo>
                <a:lnTo>
                  <a:pt x="341" y="2"/>
                </a:lnTo>
                <a:lnTo>
                  <a:pt x="344" y="4"/>
                </a:lnTo>
                <a:lnTo>
                  <a:pt x="346" y="6"/>
                </a:lnTo>
                <a:lnTo>
                  <a:pt x="348" y="7"/>
                </a:lnTo>
                <a:lnTo>
                  <a:pt x="351" y="7"/>
                </a:lnTo>
                <a:lnTo>
                  <a:pt x="349" y="7"/>
                </a:lnTo>
                <a:lnTo>
                  <a:pt x="347" y="6"/>
                </a:lnTo>
                <a:lnTo>
                  <a:pt x="345" y="6"/>
                </a:lnTo>
                <a:lnTo>
                  <a:pt x="346" y="7"/>
                </a:lnTo>
                <a:lnTo>
                  <a:pt x="347" y="7"/>
                </a:lnTo>
                <a:lnTo>
                  <a:pt x="347" y="8"/>
                </a:lnTo>
                <a:lnTo>
                  <a:pt x="356" y="15"/>
                </a:lnTo>
                <a:lnTo>
                  <a:pt x="365" y="23"/>
                </a:lnTo>
                <a:lnTo>
                  <a:pt x="372" y="32"/>
                </a:lnTo>
                <a:lnTo>
                  <a:pt x="378" y="41"/>
                </a:lnTo>
                <a:lnTo>
                  <a:pt x="382" y="50"/>
                </a:lnTo>
                <a:lnTo>
                  <a:pt x="386" y="60"/>
                </a:lnTo>
                <a:lnTo>
                  <a:pt x="390" y="69"/>
                </a:lnTo>
                <a:lnTo>
                  <a:pt x="393" y="79"/>
                </a:lnTo>
                <a:close/>
              </a:path>
            </a:pathLst>
          </a:custGeom>
          <a:noFill/>
          <a:ln w="1588">
            <a:solidFill>
              <a:srgbClr val="000000"/>
            </a:solidFill>
            <a:round/>
            <a:headEnd/>
            <a:tailEnd/>
          </a:ln>
        </p:spPr>
        <p:txBody>
          <a:bodyPr/>
          <a:lstStyle/>
          <a:p>
            <a:endParaRPr lang="zh-CN" altLang="en-US"/>
          </a:p>
        </p:txBody>
      </p:sp>
      <p:sp>
        <p:nvSpPr>
          <p:cNvPr id="40102" name="Freeform 415"/>
          <p:cNvSpPr>
            <a:spLocks/>
          </p:cNvSpPr>
          <p:nvPr/>
        </p:nvSpPr>
        <p:spPr bwMode="auto">
          <a:xfrm>
            <a:off x="8482014" y="3894583"/>
            <a:ext cx="227012" cy="357666"/>
          </a:xfrm>
          <a:custGeom>
            <a:avLst/>
            <a:gdLst>
              <a:gd name="T0" fmla="*/ 2147483647 w 181"/>
              <a:gd name="T1" fmla="*/ 2147483647 h 232"/>
              <a:gd name="T2" fmla="*/ 2147483647 w 181"/>
              <a:gd name="T3" fmla="*/ 2147483647 h 232"/>
              <a:gd name="T4" fmla="*/ 2147483647 w 181"/>
              <a:gd name="T5" fmla="*/ 2147483647 h 232"/>
              <a:gd name="T6" fmla="*/ 2147483647 w 181"/>
              <a:gd name="T7" fmla="*/ 2147483647 h 232"/>
              <a:gd name="T8" fmla="*/ 2147483647 w 181"/>
              <a:gd name="T9" fmla="*/ 2147483647 h 232"/>
              <a:gd name="T10" fmla="*/ 2147483647 w 181"/>
              <a:gd name="T11" fmla="*/ 2147483647 h 232"/>
              <a:gd name="T12" fmla="*/ 2147483647 w 181"/>
              <a:gd name="T13" fmla="*/ 2147483647 h 232"/>
              <a:gd name="T14" fmla="*/ 2147483647 w 181"/>
              <a:gd name="T15" fmla="*/ 2147483647 h 232"/>
              <a:gd name="T16" fmla="*/ 2147483647 w 181"/>
              <a:gd name="T17" fmla="*/ 2147483647 h 232"/>
              <a:gd name="T18" fmla="*/ 2147483647 w 181"/>
              <a:gd name="T19" fmla="*/ 2147483647 h 232"/>
              <a:gd name="T20" fmla="*/ 2147483647 w 181"/>
              <a:gd name="T21" fmla="*/ 2147483647 h 232"/>
              <a:gd name="T22" fmla="*/ 2147483647 w 181"/>
              <a:gd name="T23" fmla="*/ 2147483647 h 232"/>
              <a:gd name="T24" fmla="*/ 2147483647 w 181"/>
              <a:gd name="T25" fmla="*/ 2147483647 h 232"/>
              <a:gd name="T26" fmla="*/ 2147483647 w 181"/>
              <a:gd name="T27" fmla="*/ 2147483647 h 232"/>
              <a:gd name="T28" fmla="*/ 2147483647 w 181"/>
              <a:gd name="T29" fmla="*/ 2147483647 h 232"/>
              <a:gd name="T30" fmla="*/ 2147483647 w 181"/>
              <a:gd name="T31" fmla="*/ 2147483647 h 232"/>
              <a:gd name="T32" fmla="*/ 2147483647 w 181"/>
              <a:gd name="T33" fmla="*/ 2147483647 h 232"/>
              <a:gd name="T34" fmla="*/ 2147483647 w 181"/>
              <a:gd name="T35" fmla="*/ 2147483647 h 232"/>
              <a:gd name="T36" fmla="*/ 2147483647 w 181"/>
              <a:gd name="T37" fmla="*/ 2147483647 h 232"/>
              <a:gd name="T38" fmla="*/ 2147483647 w 181"/>
              <a:gd name="T39" fmla="*/ 2147483647 h 232"/>
              <a:gd name="T40" fmla="*/ 2147483647 w 181"/>
              <a:gd name="T41" fmla="*/ 2147483647 h 232"/>
              <a:gd name="T42" fmla="*/ 2147483647 w 181"/>
              <a:gd name="T43" fmla="*/ 2147483647 h 232"/>
              <a:gd name="T44" fmla="*/ 2147483647 w 181"/>
              <a:gd name="T45" fmla="*/ 2147483647 h 232"/>
              <a:gd name="T46" fmla="*/ 2147483647 w 181"/>
              <a:gd name="T47" fmla="*/ 2147483647 h 232"/>
              <a:gd name="T48" fmla="*/ 2147483647 w 181"/>
              <a:gd name="T49" fmla="*/ 2147483647 h 232"/>
              <a:gd name="T50" fmla="*/ 2147483647 w 181"/>
              <a:gd name="T51" fmla="*/ 2147483647 h 232"/>
              <a:gd name="T52" fmla="*/ 2147483647 w 181"/>
              <a:gd name="T53" fmla="*/ 2147483647 h 232"/>
              <a:gd name="T54" fmla="*/ 2147483647 w 181"/>
              <a:gd name="T55" fmla="*/ 2147483647 h 232"/>
              <a:gd name="T56" fmla="*/ 2147483647 w 181"/>
              <a:gd name="T57" fmla="*/ 2147483647 h 232"/>
              <a:gd name="T58" fmla="*/ 2147483647 w 181"/>
              <a:gd name="T59" fmla="*/ 2147483647 h 232"/>
              <a:gd name="T60" fmla="*/ 2147483647 w 181"/>
              <a:gd name="T61" fmla="*/ 2147483647 h 232"/>
              <a:gd name="T62" fmla="*/ 2147483647 w 181"/>
              <a:gd name="T63" fmla="*/ 2147483647 h 232"/>
              <a:gd name="T64" fmla="*/ 2147483647 w 181"/>
              <a:gd name="T65" fmla="*/ 2147483647 h 232"/>
              <a:gd name="T66" fmla="*/ 0 w 181"/>
              <a:gd name="T67" fmla="*/ 2147483647 h 232"/>
              <a:gd name="T68" fmla="*/ 0 w 181"/>
              <a:gd name="T69" fmla="*/ 2147483647 h 232"/>
              <a:gd name="T70" fmla="*/ 0 w 181"/>
              <a:gd name="T71" fmla="*/ 2147483647 h 232"/>
              <a:gd name="T72" fmla="*/ 2147483647 w 181"/>
              <a:gd name="T73" fmla="*/ 2147483647 h 232"/>
              <a:gd name="T74" fmla="*/ 2147483647 w 181"/>
              <a:gd name="T75" fmla="*/ 2147483647 h 232"/>
              <a:gd name="T76" fmla="*/ 2147483647 w 181"/>
              <a:gd name="T77" fmla="*/ 2147483647 h 232"/>
              <a:gd name="T78" fmla="*/ 2147483647 w 181"/>
              <a:gd name="T79" fmla="*/ 2147483647 h 232"/>
              <a:gd name="T80" fmla="*/ 2147483647 w 181"/>
              <a:gd name="T81" fmla="*/ 2147483647 h 232"/>
              <a:gd name="T82" fmla="*/ 2147483647 w 181"/>
              <a:gd name="T83" fmla="*/ 2147483647 h 232"/>
              <a:gd name="T84" fmla="*/ 2147483647 w 181"/>
              <a:gd name="T85" fmla="*/ 2147483647 h 232"/>
              <a:gd name="T86" fmla="*/ 2147483647 w 181"/>
              <a:gd name="T87" fmla="*/ 2147483647 h 232"/>
              <a:gd name="T88" fmla="*/ 2147483647 w 181"/>
              <a:gd name="T89" fmla="*/ 2147483647 h 232"/>
              <a:gd name="T90" fmla="*/ 2147483647 w 181"/>
              <a:gd name="T91" fmla="*/ 2147483647 h 232"/>
              <a:gd name="T92" fmla="*/ 2147483647 w 181"/>
              <a:gd name="T93" fmla="*/ 2147483647 h 232"/>
              <a:gd name="T94" fmla="*/ 2147483647 w 181"/>
              <a:gd name="T95" fmla="*/ 2147483647 h 232"/>
              <a:gd name="T96" fmla="*/ 2147483647 w 181"/>
              <a:gd name="T97" fmla="*/ 2147483647 h 232"/>
              <a:gd name="T98" fmla="*/ 2147483647 w 181"/>
              <a:gd name="T99" fmla="*/ 2147483647 h 232"/>
              <a:gd name="T100" fmla="*/ 2147483647 w 181"/>
              <a:gd name="T101" fmla="*/ 2147483647 h 232"/>
              <a:gd name="T102" fmla="*/ 2147483647 w 181"/>
              <a:gd name="T103" fmla="*/ 2147483647 h 232"/>
              <a:gd name="T104" fmla="*/ 2147483647 w 181"/>
              <a:gd name="T105" fmla="*/ 2147483647 h 232"/>
              <a:gd name="T106" fmla="*/ 2147483647 w 181"/>
              <a:gd name="T107" fmla="*/ 0 h 232"/>
              <a:gd name="T108" fmla="*/ 2147483647 w 181"/>
              <a:gd name="T109" fmla="*/ 2147483647 h 232"/>
              <a:gd name="T110" fmla="*/ 2147483647 w 181"/>
              <a:gd name="T111" fmla="*/ 2147483647 h 232"/>
              <a:gd name="T112" fmla="*/ 2147483647 w 181"/>
              <a:gd name="T113" fmla="*/ 2147483647 h 232"/>
              <a:gd name="T114" fmla="*/ 2147483647 w 181"/>
              <a:gd name="T115" fmla="*/ 2147483647 h 2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1"/>
              <a:gd name="T175" fmla="*/ 0 h 232"/>
              <a:gd name="T176" fmla="*/ 181 w 181"/>
              <a:gd name="T177" fmla="*/ 232 h 2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1" h="232">
                <a:moveTo>
                  <a:pt x="153" y="29"/>
                </a:moveTo>
                <a:lnTo>
                  <a:pt x="153" y="29"/>
                </a:lnTo>
                <a:lnTo>
                  <a:pt x="153" y="33"/>
                </a:lnTo>
                <a:lnTo>
                  <a:pt x="153" y="39"/>
                </a:lnTo>
                <a:lnTo>
                  <a:pt x="154" y="44"/>
                </a:lnTo>
                <a:lnTo>
                  <a:pt x="156" y="51"/>
                </a:lnTo>
                <a:lnTo>
                  <a:pt x="158" y="58"/>
                </a:lnTo>
                <a:lnTo>
                  <a:pt x="160" y="65"/>
                </a:lnTo>
                <a:lnTo>
                  <a:pt x="162" y="71"/>
                </a:lnTo>
                <a:lnTo>
                  <a:pt x="163" y="77"/>
                </a:lnTo>
                <a:lnTo>
                  <a:pt x="165" y="82"/>
                </a:lnTo>
                <a:lnTo>
                  <a:pt x="168" y="88"/>
                </a:lnTo>
                <a:lnTo>
                  <a:pt x="170" y="93"/>
                </a:lnTo>
                <a:lnTo>
                  <a:pt x="173" y="97"/>
                </a:lnTo>
                <a:lnTo>
                  <a:pt x="176" y="103"/>
                </a:lnTo>
                <a:lnTo>
                  <a:pt x="177" y="107"/>
                </a:lnTo>
                <a:lnTo>
                  <a:pt x="179" y="112"/>
                </a:lnTo>
                <a:lnTo>
                  <a:pt x="180" y="116"/>
                </a:lnTo>
                <a:lnTo>
                  <a:pt x="181" y="120"/>
                </a:lnTo>
                <a:lnTo>
                  <a:pt x="181" y="124"/>
                </a:lnTo>
                <a:lnTo>
                  <a:pt x="181" y="127"/>
                </a:lnTo>
                <a:lnTo>
                  <a:pt x="181" y="131"/>
                </a:lnTo>
                <a:lnTo>
                  <a:pt x="181" y="134"/>
                </a:lnTo>
                <a:lnTo>
                  <a:pt x="181" y="137"/>
                </a:lnTo>
                <a:lnTo>
                  <a:pt x="180" y="140"/>
                </a:lnTo>
                <a:lnTo>
                  <a:pt x="180" y="143"/>
                </a:lnTo>
                <a:lnTo>
                  <a:pt x="178" y="148"/>
                </a:lnTo>
                <a:lnTo>
                  <a:pt x="176" y="154"/>
                </a:lnTo>
                <a:lnTo>
                  <a:pt x="173" y="161"/>
                </a:lnTo>
                <a:lnTo>
                  <a:pt x="170" y="168"/>
                </a:lnTo>
                <a:lnTo>
                  <a:pt x="166" y="175"/>
                </a:lnTo>
                <a:lnTo>
                  <a:pt x="163" y="181"/>
                </a:lnTo>
                <a:lnTo>
                  <a:pt x="161" y="186"/>
                </a:lnTo>
                <a:lnTo>
                  <a:pt x="158" y="189"/>
                </a:lnTo>
                <a:lnTo>
                  <a:pt x="156" y="191"/>
                </a:lnTo>
                <a:lnTo>
                  <a:pt x="154" y="192"/>
                </a:lnTo>
                <a:lnTo>
                  <a:pt x="153" y="194"/>
                </a:lnTo>
                <a:lnTo>
                  <a:pt x="149" y="198"/>
                </a:lnTo>
                <a:lnTo>
                  <a:pt x="146" y="201"/>
                </a:lnTo>
                <a:lnTo>
                  <a:pt x="141" y="206"/>
                </a:lnTo>
                <a:lnTo>
                  <a:pt x="136" y="210"/>
                </a:lnTo>
                <a:lnTo>
                  <a:pt x="130" y="215"/>
                </a:lnTo>
                <a:lnTo>
                  <a:pt x="124" y="220"/>
                </a:lnTo>
                <a:lnTo>
                  <a:pt x="119" y="224"/>
                </a:lnTo>
                <a:lnTo>
                  <a:pt x="115" y="228"/>
                </a:lnTo>
                <a:lnTo>
                  <a:pt x="111" y="230"/>
                </a:lnTo>
                <a:lnTo>
                  <a:pt x="107" y="232"/>
                </a:lnTo>
                <a:lnTo>
                  <a:pt x="105" y="232"/>
                </a:lnTo>
                <a:lnTo>
                  <a:pt x="103" y="232"/>
                </a:lnTo>
                <a:lnTo>
                  <a:pt x="102" y="232"/>
                </a:lnTo>
                <a:lnTo>
                  <a:pt x="103" y="232"/>
                </a:lnTo>
                <a:lnTo>
                  <a:pt x="103" y="231"/>
                </a:lnTo>
                <a:lnTo>
                  <a:pt x="103" y="230"/>
                </a:lnTo>
                <a:lnTo>
                  <a:pt x="101" y="229"/>
                </a:lnTo>
                <a:lnTo>
                  <a:pt x="98" y="229"/>
                </a:lnTo>
                <a:lnTo>
                  <a:pt x="92" y="229"/>
                </a:lnTo>
                <a:lnTo>
                  <a:pt x="83" y="229"/>
                </a:lnTo>
                <a:lnTo>
                  <a:pt x="74" y="228"/>
                </a:lnTo>
                <a:lnTo>
                  <a:pt x="67" y="225"/>
                </a:lnTo>
                <a:lnTo>
                  <a:pt x="63" y="220"/>
                </a:lnTo>
                <a:lnTo>
                  <a:pt x="61" y="213"/>
                </a:lnTo>
                <a:lnTo>
                  <a:pt x="59" y="207"/>
                </a:lnTo>
                <a:lnTo>
                  <a:pt x="58" y="200"/>
                </a:lnTo>
                <a:lnTo>
                  <a:pt x="56" y="196"/>
                </a:lnTo>
                <a:lnTo>
                  <a:pt x="52" y="193"/>
                </a:lnTo>
                <a:lnTo>
                  <a:pt x="48" y="191"/>
                </a:lnTo>
                <a:lnTo>
                  <a:pt x="44" y="188"/>
                </a:lnTo>
                <a:lnTo>
                  <a:pt x="40" y="184"/>
                </a:lnTo>
                <a:lnTo>
                  <a:pt x="36" y="180"/>
                </a:lnTo>
                <a:lnTo>
                  <a:pt x="32" y="176"/>
                </a:lnTo>
                <a:lnTo>
                  <a:pt x="28" y="171"/>
                </a:lnTo>
                <a:lnTo>
                  <a:pt x="25" y="167"/>
                </a:lnTo>
                <a:lnTo>
                  <a:pt x="21" y="162"/>
                </a:lnTo>
                <a:lnTo>
                  <a:pt x="18" y="157"/>
                </a:lnTo>
                <a:lnTo>
                  <a:pt x="15" y="153"/>
                </a:lnTo>
                <a:lnTo>
                  <a:pt x="13" y="149"/>
                </a:lnTo>
                <a:lnTo>
                  <a:pt x="10" y="146"/>
                </a:lnTo>
                <a:lnTo>
                  <a:pt x="7" y="142"/>
                </a:lnTo>
                <a:lnTo>
                  <a:pt x="6" y="139"/>
                </a:lnTo>
                <a:lnTo>
                  <a:pt x="4" y="137"/>
                </a:lnTo>
                <a:lnTo>
                  <a:pt x="3" y="135"/>
                </a:lnTo>
                <a:lnTo>
                  <a:pt x="3" y="133"/>
                </a:lnTo>
                <a:lnTo>
                  <a:pt x="2" y="130"/>
                </a:lnTo>
                <a:lnTo>
                  <a:pt x="2" y="127"/>
                </a:lnTo>
                <a:lnTo>
                  <a:pt x="2" y="125"/>
                </a:lnTo>
                <a:lnTo>
                  <a:pt x="1" y="122"/>
                </a:lnTo>
                <a:lnTo>
                  <a:pt x="1" y="120"/>
                </a:lnTo>
                <a:lnTo>
                  <a:pt x="0" y="119"/>
                </a:lnTo>
                <a:lnTo>
                  <a:pt x="0" y="118"/>
                </a:lnTo>
                <a:lnTo>
                  <a:pt x="0" y="117"/>
                </a:lnTo>
                <a:lnTo>
                  <a:pt x="0" y="112"/>
                </a:lnTo>
                <a:lnTo>
                  <a:pt x="0" y="108"/>
                </a:lnTo>
                <a:lnTo>
                  <a:pt x="1" y="104"/>
                </a:lnTo>
                <a:lnTo>
                  <a:pt x="3" y="99"/>
                </a:lnTo>
                <a:lnTo>
                  <a:pt x="5" y="95"/>
                </a:lnTo>
                <a:lnTo>
                  <a:pt x="7" y="89"/>
                </a:lnTo>
                <a:lnTo>
                  <a:pt x="9" y="85"/>
                </a:lnTo>
                <a:lnTo>
                  <a:pt x="11" y="80"/>
                </a:lnTo>
                <a:lnTo>
                  <a:pt x="13" y="76"/>
                </a:lnTo>
                <a:lnTo>
                  <a:pt x="15" y="72"/>
                </a:lnTo>
                <a:lnTo>
                  <a:pt x="19" y="69"/>
                </a:lnTo>
                <a:lnTo>
                  <a:pt x="23" y="66"/>
                </a:lnTo>
                <a:lnTo>
                  <a:pt x="27" y="63"/>
                </a:lnTo>
                <a:lnTo>
                  <a:pt x="32" y="62"/>
                </a:lnTo>
                <a:lnTo>
                  <a:pt x="36" y="61"/>
                </a:lnTo>
                <a:lnTo>
                  <a:pt x="40" y="61"/>
                </a:lnTo>
                <a:lnTo>
                  <a:pt x="43" y="61"/>
                </a:lnTo>
                <a:lnTo>
                  <a:pt x="46" y="61"/>
                </a:lnTo>
                <a:lnTo>
                  <a:pt x="49" y="59"/>
                </a:lnTo>
                <a:lnTo>
                  <a:pt x="53" y="57"/>
                </a:lnTo>
                <a:lnTo>
                  <a:pt x="57" y="55"/>
                </a:lnTo>
                <a:lnTo>
                  <a:pt x="62" y="52"/>
                </a:lnTo>
                <a:lnTo>
                  <a:pt x="67" y="50"/>
                </a:lnTo>
                <a:lnTo>
                  <a:pt x="73" y="49"/>
                </a:lnTo>
                <a:lnTo>
                  <a:pt x="81" y="50"/>
                </a:lnTo>
                <a:lnTo>
                  <a:pt x="87" y="50"/>
                </a:lnTo>
                <a:lnTo>
                  <a:pt x="93" y="47"/>
                </a:lnTo>
                <a:lnTo>
                  <a:pt x="98" y="43"/>
                </a:lnTo>
                <a:lnTo>
                  <a:pt x="101" y="38"/>
                </a:lnTo>
                <a:lnTo>
                  <a:pt x="104" y="32"/>
                </a:lnTo>
                <a:lnTo>
                  <a:pt x="107" y="27"/>
                </a:lnTo>
                <a:lnTo>
                  <a:pt x="111" y="23"/>
                </a:lnTo>
                <a:lnTo>
                  <a:pt x="114" y="19"/>
                </a:lnTo>
                <a:lnTo>
                  <a:pt x="118" y="17"/>
                </a:lnTo>
                <a:lnTo>
                  <a:pt x="121" y="16"/>
                </a:lnTo>
                <a:lnTo>
                  <a:pt x="124" y="14"/>
                </a:lnTo>
                <a:lnTo>
                  <a:pt x="126" y="14"/>
                </a:lnTo>
                <a:lnTo>
                  <a:pt x="128" y="14"/>
                </a:lnTo>
                <a:lnTo>
                  <a:pt x="131" y="14"/>
                </a:lnTo>
                <a:lnTo>
                  <a:pt x="134" y="15"/>
                </a:lnTo>
                <a:lnTo>
                  <a:pt x="138" y="16"/>
                </a:lnTo>
                <a:lnTo>
                  <a:pt x="142" y="16"/>
                </a:lnTo>
                <a:lnTo>
                  <a:pt x="144" y="15"/>
                </a:lnTo>
                <a:lnTo>
                  <a:pt x="146" y="12"/>
                </a:lnTo>
                <a:lnTo>
                  <a:pt x="147" y="9"/>
                </a:lnTo>
                <a:lnTo>
                  <a:pt x="147" y="6"/>
                </a:lnTo>
                <a:lnTo>
                  <a:pt x="147" y="3"/>
                </a:lnTo>
                <a:lnTo>
                  <a:pt x="147" y="1"/>
                </a:lnTo>
                <a:lnTo>
                  <a:pt x="147" y="0"/>
                </a:lnTo>
                <a:lnTo>
                  <a:pt x="147" y="1"/>
                </a:lnTo>
                <a:lnTo>
                  <a:pt x="149" y="5"/>
                </a:lnTo>
                <a:lnTo>
                  <a:pt x="151" y="8"/>
                </a:lnTo>
                <a:lnTo>
                  <a:pt x="151" y="12"/>
                </a:lnTo>
                <a:lnTo>
                  <a:pt x="152" y="15"/>
                </a:lnTo>
                <a:lnTo>
                  <a:pt x="153" y="19"/>
                </a:lnTo>
                <a:lnTo>
                  <a:pt x="153" y="23"/>
                </a:lnTo>
                <a:lnTo>
                  <a:pt x="153" y="26"/>
                </a:lnTo>
                <a:lnTo>
                  <a:pt x="153" y="29"/>
                </a:lnTo>
                <a:close/>
              </a:path>
            </a:pathLst>
          </a:custGeom>
          <a:noFill/>
          <a:ln w="1588">
            <a:solidFill>
              <a:srgbClr val="000000"/>
            </a:solidFill>
            <a:round/>
            <a:headEnd/>
            <a:tailEnd/>
          </a:ln>
        </p:spPr>
        <p:txBody>
          <a:bodyPr/>
          <a:lstStyle/>
          <a:p>
            <a:endParaRPr lang="zh-CN" altLang="en-US"/>
          </a:p>
        </p:txBody>
      </p:sp>
      <p:sp>
        <p:nvSpPr>
          <p:cNvPr id="40103" name="Freeform 416"/>
          <p:cNvSpPr>
            <a:spLocks/>
          </p:cNvSpPr>
          <p:nvPr/>
        </p:nvSpPr>
        <p:spPr bwMode="auto">
          <a:xfrm>
            <a:off x="8550277" y="4213709"/>
            <a:ext cx="284163" cy="302167"/>
          </a:xfrm>
          <a:custGeom>
            <a:avLst/>
            <a:gdLst>
              <a:gd name="T0" fmla="*/ 2147483647 w 227"/>
              <a:gd name="T1" fmla="*/ 2147483647 h 196"/>
              <a:gd name="T2" fmla="*/ 2147483647 w 227"/>
              <a:gd name="T3" fmla="*/ 2147483647 h 196"/>
              <a:gd name="T4" fmla="*/ 2147483647 w 227"/>
              <a:gd name="T5" fmla="*/ 2147483647 h 196"/>
              <a:gd name="T6" fmla="*/ 2147483647 w 227"/>
              <a:gd name="T7" fmla="*/ 2147483647 h 196"/>
              <a:gd name="T8" fmla="*/ 2147483647 w 227"/>
              <a:gd name="T9" fmla="*/ 2147483647 h 196"/>
              <a:gd name="T10" fmla="*/ 2147483647 w 227"/>
              <a:gd name="T11" fmla="*/ 2147483647 h 196"/>
              <a:gd name="T12" fmla="*/ 2147483647 w 227"/>
              <a:gd name="T13" fmla="*/ 2147483647 h 196"/>
              <a:gd name="T14" fmla="*/ 2147483647 w 227"/>
              <a:gd name="T15" fmla="*/ 2147483647 h 196"/>
              <a:gd name="T16" fmla="*/ 2147483647 w 227"/>
              <a:gd name="T17" fmla="*/ 2147483647 h 196"/>
              <a:gd name="T18" fmla="*/ 2147483647 w 227"/>
              <a:gd name="T19" fmla="*/ 2147483647 h 196"/>
              <a:gd name="T20" fmla="*/ 2147483647 w 227"/>
              <a:gd name="T21" fmla="*/ 2147483647 h 196"/>
              <a:gd name="T22" fmla="*/ 2147483647 w 227"/>
              <a:gd name="T23" fmla="*/ 2147483647 h 196"/>
              <a:gd name="T24" fmla="*/ 2147483647 w 227"/>
              <a:gd name="T25" fmla="*/ 2147483647 h 196"/>
              <a:gd name="T26" fmla="*/ 2147483647 w 227"/>
              <a:gd name="T27" fmla="*/ 2147483647 h 196"/>
              <a:gd name="T28" fmla="*/ 2147483647 w 227"/>
              <a:gd name="T29" fmla="*/ 2147483647 h 196"/>
              <a:gd name="T30" fmla="*/ 2147483647 w 227"/>
              <a:gd name="T31" fmla="*/ 2147483647 h 196"/>
              <a:gd name="T32" fmla="*/ 2147483647 w 227"/>
              <a:gd name="T33" fmla="*/ 2147483647 h 196"/>
              <a:gd name="T34" fmla="*/ 2147483647 w 227"/>
              <a:gd name="T35" fmla="*/ 2147483647 h 196"/>
              <a:gd name="T36" fmla="*/ 2147483647 w 227"/>
              <a:gd name="T37" fmla="*/ 2147483647 h 196"/>
              <a:gd name="T38" fmla="*/ 2147483647 w 227"/>
              <a:gd name="T39" fmla="*/ 2147483647 h 196"/>
              <a:gd name="T40" fmla="*/ 2147483647 w 227"/>
              <a:gd name="T41" fmla="*/ 2147483647 h 196"/>
              <a:gd name="T42" fmla="*/ 2147483647 w 227"/>
              <a:gd name="T43" fmla="*/ 2147483647 h 196"/>
              <a:gd name="T44" fmla="*/ 2147483647 w 227"/>
              <a:gd name="T45" fmla="*/ 2147483647 h 196"/>
              <a:gd name="T46" fmla="*/ 2147483647 w 227"/>
              <a:gd name="T47" fmla="*/ 2147483647 h 196"/>
              <a:gd name="T48" fmla="*/ 2147483647 w 227"/>
              <a:gd name="T49" fmla="*/ 2147483647 h 196"/>
              <a:gd name="T50" fmla="*/ 2147483647 w 227"/>
              <a:gd name="T51" fmla="*/ 2147483647 h 196"/>
              <a:gd name="T52" fmla="*/ 2147483647 w 227"/>
              <a:gd name="T53" fmla="*/ 2147483647 h 196"/>
              <a:gd name="T54" fmla="*/ 2147483647 w 227"/>
              <a:gd name="T55" fmla="*/ 2147483647 h 196"/>
              <a:gd name="T56" fmla="*/ 2147483647 w 227"/>
              <a:gd name="T57" fmla="*/ 2147483647 h 196"/>
              <a:gd name="T58" fmla="*/ 0 w 227"/>
              <a:gd name="T59" fmla="*/ 2147483647 h 196"/>
              <a:gd name="T60" fmla="*/ 2147483647 w 227"/>
              <a:gd name="T61" fmla="*/ 2147483647 h 196"/>
              <a:gd name="T62" fmla="*/ 2147483647 w 227"/>
              <a:gd name="T63" fmla="*/ 2147483647 h 196"/>
              <a:gd name="T64" fmla="*/ 2147483647 w 227"/>
              <a:gd name="T65" fmla="*/ 2147483647 h 196"/>
              <a:gd name="T66" fmla="*/ 2147483647 w 227"/>
              <a:gd name="T67" fmla="*/ 2147483647 h 196"/>
              <a:gd name="T68" fmla="*/ 2147483647 w 227"/>
              <a:gd name="T69" fmla="*/ 2147483647 h 196"/>
              <a:gd name="T70" fmla="*/ 2147483647 w 227"/>
              <a:gd name="T71" fmla="*/ 2147483647 h 196"/>
              <a:gd name="T72" fmla="*/ 2147483647 w 227"/>
              <a:gd name="T73" fmla="*/ 2147483647 h 196"/>
              <a:gd name="T74" fmla="*/ 2147483647 w 227"/>
              <a:gd name="T75" fmla="*/ 2147483647 h 196"/>
              <a:gd name="T76" fmla="*/ 2147483647 w 227"/>
              <a:gd name="T77" fmla="*/ 2147483647 h 196"/>
              <a:gd name="T78" fmla="*/ 2147483647 w 227"/>
              <a:gd name="T79" fmla="*/ 2147483647 h 196"/>
              <a:gd name="T80" fmla="*/ 2147483647 w 227"/>
              <a:gd name="T81" fmla="*/ 2147483647 h 196"/>
              <a:gd name="T82" fmla="*/ 2147483647 w 227"/>
              <a:gd name="T83" fmla="*/ 2147483647 h 196"/>
              <a:gd name="T84" fmla="*/ 2147483647 w 227"/>
              <a:gd name="T85" fmla="*/ 2147483647 h 196"/>
              <a:gd name="T86" fmla="*/ 2147483647 w 227"/>
              <a:gd name="T87" fmla="*/ 2147483647 h 196"/>
              <a:gd name="T88" fmla="*/ 2147483647 w 227"/>
              <a:gd name="T89" fmla="*/ 0 h 196"/>
              <a:gd name="T90" fmla="*/ 2147483647 w 227"/>
              <a:gd name="T91" fmla="*/ 2147483647 h 196"/>
              <a:gd name="T92" fmla="*/ 2147483647 w 227"/>
              <a:gd name="T93" fmla="*/ 2147483647 h 1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7"/>
              <a:gd name="T142" fmla="*/ 0 h 196"/>
              <a:gd name="T143" fmla="*/ 227 w 227"/>
              <a:gd name="T144" fmla="*/ 196 h 1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7" h="196">
                <a:moveTo>
                  <a:pt x="159" y="17"/>
                </a:moveTo>
                <a:lnTo>
                  <a:pt x="161" y="20"/>
                </a:lnTo>
                <a:lnTo>
                  <a:pt x="163" y="23"/>
                </a:lnTo>
                <a:lnTo>
                  <a:pt x="167" y="26"/>
                </a:lnTo>
                <a:lnTo>
                  <a:pt x="171" y="30"/>
                </a:lnTo>
                <a:lnTo>
                  <a:pt x="175" y="34"/>
                </a:lnTo>
                <a:lnTo>
                  <a:pt x="179" y="37"/>
                </a:lnTo>
                <a:lnTo>
                  <a:pt x="183" y="41"/>
                </a:lnTo>
                <a:lnTo>
                  <a:pt x="187" y="44"/>
                </a:lnTo>
                <a:lnTo>
                  <a:pt x="191" y="46"/>
                </a:lnTo>
                <a:lnTo>
                  <a:pt x="195" y="49"/>
                </a:lnTo>
                <a:lnTo>
                  <a:pt x="200" y="51"/>
                </a:lnTo>
                <a:lnTo>
                  <a:pt x="205" y="53"/>
                </a:lnTo>
                <a:lnTo>
                  <a:pt x="209" y="55"/>
                </a:lnTo>
                <a:lnTo>
                  <a:pt x="213" y="57"/>
                </a:lnTo>
                <a:lnTo>
                  <a:pt x="217" y="59"/>
                </a:lnTo>
                <a:lnTo>
                  <a:pt x="219" y="62"/>
                </a:lnTo>
                <a:lnTo>
                  <a:pt x="221" y="64"/>
                </a:lnTo>
                <a:lnTo>
                  <a:pt x="223" y="67"/>
                </a:lnTo>
                <a:lnTo>
                  <a:pt x="224" y="69"/>
                </a:lnTo>
                <a:lnTo>
                  <a:pt x="225" y="71"/>
                </a:lnTo>
                <a:lnTo>
                  <a:pt x="226" y="73"/>
                </a:lnTo>
                <a:lnTo>
                  <a:pt x="226" y="75"/>
                </a:lnTo>
                <a:lnTo>
                  <a:pt x="227" y="78"/>
                </a:lnTo>
                <a:lnTo>
                  <a:pt x="227" y="80"/>
                </a:lnTo>
                <a:lnTo>
                  <a:pt x="227" y="84"/>
                </a:lnTo>
                <a:lnTo>
                  <a:pt x="226" y="90"/>
                </a:lnTo>
                <a:lnTo>
                  <a:pt x="225" y="96"/>
                </a:lnTo>
                <a:lnTo>
                  <a:pt x="223" y="103"/>
                </a:lnTo>
                <a:lnTo>
                  <a:pt x="221" y="109"/>
                </a:lnTo>
                <a:lnTo>
                  <a:pt x="218" y="115"/>
                </a:lnTo>
                <a:lnTo>
                  <a:pt x="217" y="120"/>
                </a:lnTo>
                <a:lnTo>
                  <a:pt x="215" y="123"/>
                </a:lnTo>
                <a:lnTo>
                  <a:pt x="213" y="126"/>
                </a:lnTo>
                <a:lnTo>
                  <a:pt x="211" y="128"/>
                </a:lnTo>
                <a:lnTo>
                  <a:pt x="210" y="129"/>
                </a:lnTo>
                <a:lnTo>
                  <a:pt x="206" y="134"/>
                </a:lnTo>
                <a:lnTo>
                  <a:pt x="203" y="139"/>
                </a:lnTo>
                <a:lnTo>
                  <a:pt x="199" y="144"/>
                </a:lnTo>
                <a:lnTo>
                  <a:pt x="194" y="150"/>
                </a:lnTo>
                <a:lnTo>
                  <a:pt x="188" y="156"/>
                </a:lnTo>
                <a:lnTo>
                  <a:pt x="183" y="162"/>
                </a:lnTo>
                <a:lnTo>
                  <a:pt x="178" y="168"/>
                </a:lnTo>
                <a:lnTo>
                  <a:pt x="173" y="173"/>
                </a:lnTo>
                <a:lnTo>
                  <a:pt x="171" y="177"/>
                </a:lnTo>
                <a:lnTo>
                  <a:pt x="167" y="180"/>
                </a:lnTo>
                <a:lnTo>
                  <a:pt x="165" y="181"/>
                </a:lnTo>
                <a:lnTo>
                  <a:pt x="164" y="181"/>
                </a:lnTo>
                <a:lnTo>
                  <a:pt x="162" y="182"/>
                </a:lnTo>
                <a:lnTo>
                  <a:pt x="161" y="182"/>
                </a:lnTo>
                <a:lnTo>
                  <a:pt x="162" y="182"/>
                </a:lnTo>
                <a:lnTo>
                  <a:pt x="161" y="181"/>
                </a:lnTo>
                <a:lnTo>
                  <a:pt x="159" y="182"/>
                </a:lnTo>
                <a:lnTo>
                  <a:pt x="155" y="183"/>
                </a:lnTo>
                <a:lnTo>
                  <a:pt x="148" y="186"/>
                </a:lnTo>
                <a:lnTo>
                  <a:pt x="137" y="191"/>
                </a:lnTo>
                <a:lnTo>
                  <a:pt x="126" y="195"/>
                </a:lnTo>
                <a:lnTo>
                  <a:pt x="117" y="196"/>
                </a:lnTo>
                <a:lnTo>
                  <a:pt x="110" y="195"/>
                </a:lnTo>
                <a:lnTo>
                  <a:pt x="105" y="192"/>
                </a:lnTo>
                <a:lnTo>
                  <a:pt x="101" y="188"/>
                </a:lnTo>
                <a:lnTo>
                  <a:pt x="97" y="185"/>
                </a:lnTo>
                <a:lnTo>
                  <a:pt x="93" y="183"/>
                </a:lnTo>
                <a:lnTo>
                  <a:pt x="89" y="183"/>
                </a:lnTo>
                <a:lnTo>
                  <a:pt x="84" y="184"/>
                </a:lnTo>
                <a:lnTo>
                  <a:pt x="77" y="184"/>
                </a:lnTo>
                <a:lnTo>
                  <a:pt x="71" y="184"/>
                </a:lnTo>
                <a:lnTo>
                  <a:pt x="65" y="183"/>
                </a:lnTo>
                <a:lnTo>
                  <a:pt x="59" y="182"/>
                </a:lnTo>
                <a:lnTo>
                  <a:pt x="53" y="181"/>
                </a:lnTo>
                <a:lnTo>
                  <a:pt x="47" y="180"/>
                </a:lnTo>
                <a:lnTo>
                  <a:pt x="42" y="178"/>
                </a:lnTo>
                <a:lnTo>
                  <a:pt x="37" y="177"/>
                </a:lnTo>
                <a:lnTo>
                  <a:pt x="32" y="176"/>
                </a:lnTo>
                <a:lnTo>
                  <a:pt x="28" y="174"/>
                </a:lnTo>
                <a:lnTo>
                  <a:pt x="24" y="174"/>
                </a:lnTo>
                <a:lnTo>
                  <a:pt x="20" y="173"/>
                </a:lnTo>
                <a:lnTo>
                  <a:pt x="16" y="171"/>
                </a:lnTo>
                <a:lnTo>
                  <a:pt x="14" y="171"/>
                </a:lnTo>
                <a:lnTo>
                  <a:pt x="12" y="170"/>
                </a:lnTo>
                <a:lnTo>
                  <a:pt x="9" y="167"/>
                </a:lnTo>
                <a:lnTo>
                  <a:pt x="7" y="163"/>
                </a:lnTo>
                <a:lnTo>
                  <a:pt x="5" y="161"/>
                </a:lnTo>
                <a:lnTo>
                  <a:pt x="4" y="159"/>
                </a:lnTo>
                <a:lnTo>
                  <a:pt x="3" y="159"/>
                </a:lnTo>
                <a:lnTo>
                  <a:pt x="3" y="160"/>
                </a:lnTo>
                <a:lnTo>
                  <a:pt x="2" y="159"/>
                </a:lnTo>
                <a:lnTo>
                  <a:pt x="1" y="156"/>
                </a:lnTo>
                <a:lnTo>
                  <a:pt x="0" y="153"/>
                </a:lnTo>
                <a:lnTo>
                  <a:pt x="0" y="150"/>
                </a:lnTo>
                <a:lnTo>
                  <a:pt x="1" y="146"/>
                </a:lnTo>
                <a:lnTo>
                  <a:pt x="1" y="142"/>
                </a:lnTo>
                <a:lnTo>
                  <a:pt x="2" y="137"/>
                </a:lnTo>
                <a:lnTo>
                  <a:pt x="4" y="132"/>
                </a:lnTo>
                <a:lnTo>
                  <a:pt x="5" y="128"/>
                </a:lnTo>
                <a:lnTo>
                  <a:pt x="6" y="124"/>
                </a:lnTo>
                <a:lnTo>
                  <a:pt x="8" y="120"/>
                </a:lnTo>
                <a:lnTo>
                  <a:pt x="11" y="116"/>
                </a:lnTo>
                <a:lnTo>
                  <a:pt x="14" y="112"/>
                </a:lnTo>
                <a:lnTo>
                  <a:pt x="19" y="108"/>
                </a:lnTo>
                <a:lnTo>
                  <a:pt x="24" y="105"/>
                </a:lnTo>
                <a:lnTo>
                  <a:pt x="28" y="102"/>
                </a:lnTo>
                <a:lnTo>
                  <a:pt x="33" y="99"/>
                </a:lnTo>
                <a:lnTo>
                  <a:pt x="37" y="98"/>
                </a:lnTo>
                <a:lnTo>
                  <a:pt x="40" y="96"/>
                </a:lnTo>
                <a:lnTo>
                  <a:pt x="44" y="93"/>
                </a:lnTo>
                <a:lnTo>
                  <a:pt x="48" y="90"/>
                </a:lnTo>
                <a:lnTo>
                  <a:pt x="52" y="86"/>
                </a:lnTo>
                <a:lnTo>
                  <a:pt x="57" y="82"/>
                </a:lnTo>
                <a:lnTo>
                  <a:pt x="62" y="78"/>
                </a:lnTo>
                <a:lnTo>
                  <a:pt x="70" y="74"/>
                </a:lnTo>
                <a:lnTo>
                  <a:pt x="79" y="70"/>
                </a:lnTo>
                <a:lnTo>
                  <a:pt x="88" y="66"/>
                </a:lnTo>
                <a:lnTo>
                  <a:pt x="93" y="61"/>
                </a:lnTo>
                <a:lnTo>
                  <a:pt x="97" y="56"/>
                </a:lnTo>
                <a:lnTo>
                  <a:pt x="100" y="51"/>
                </a:lnTo>
                <a:lnTo>
                  <a:pt x="103" y="45"/>
                </a:lnTo>
                <a:lnTo>
                  <a:pt x="104" y="40"/>
                </a:lnTo>
                <a:lnTo>
                  <a:pt x="107" y="35"/>
                </a:lnTo>
                <a:lnTo>
                  <a:pt x="110" y="31"/>
                </a:lnTo>
                <a:lnTo>
                  <a:pt x="114" y="27"/>
                </a:lnTo>
                <a:lnTo>
                  <a:pt x="117" y="25"/>
                </a:lnTo>
                <a:lnTo>
                  <a:pt x="120" y="23"/>
                </a:lnTo>
                <a:lnTo>
                  <a:pt x="123" y="21"/>
                </a:lnTo>
                <a:lnTo>
                  <a:pt x="126" y="20"/>
                </a:lnTo>
                <a:lnTo>
                  <a:pt x="128" y="19"/>
                </a:lnTo>
                <a:lnTo>
                  <a:pt x="133" y="18"/>
                </a:lnTo>
                <a:lnTo>
                  <a:pt x="138" y="16"/>
                </a:lnTo>
                <a:lnTo>
                  <a:pt x="145" y="11"/>
                </a:lnTo>
                <a:lnTo>
                  <a:pt x="146" y="6"/>
                </a:lnTo>
                <a:lnTo>
                  <a:pt x="145" y="2"/>
                </a:lnTo>
                <a:lnTo>
                  <a:pt x="144" y="0"/>
                </a:lnTo>
                <a:lnTo>
                  <a:pt x="145" y="0"/>
                </a:lnTo>
                <a:lnTo>
                  <a:pt x="151" y="4"/>
                </a:lnTo>
                <a:lnTo>
                  <a:pt x="154" y="8"/>
                </a:lnTo>
                <a:lnTo>
                  <a:pt x="157" y="13"/>
                </a:lnTo>
                <a:lnTo>
                  <a:pt x="159" y="17"/>
                </a:lnTo>
                <a:close/>
              </a:path>
            </a:pathLst>
          </a:custGeom>
          <a:solidFill>
            <a:srgbClr val="FFCC00"/>
          </a:solidFill>
          <a:ln w="9525">
            <a:noFill/>
            <a:round/>
            <a:headEnd/>
            <a:tailEnd/>
          </a:ln>
        </p:spPr>
        <p:txBody>
          <a:bodyPr/>
          <a:lstStyle/>
          <a:p>
            <a:endParaRPr lang="zh-CN" altLang="en-US"/>
          </a:p>
        </p:txBody>
      </p:sp>
      <p:sp>
        <p:nvSpPr>
          <p:cNvPr id="40104" name="Freeform 417"/>
          <p:cNvSpPr>
            <a:spLocks/>
          </p:cNvSpPr>
          <p:nvPr/>
        </p:nvSpPr>
        <p:spPr bwMode="auto">
          <a:xfrm>
            <a:off x="3997327" y="3688000"/>
            <a:ext cx="600075" cy="516458"/>
          </a:xfrm>
          <a:custGeom>
            <a:avLst/>
            <a:gdLst>
              <a:gd name="T0" fmla="*/ 2147483647 w 478"/>
              <a:gd name="T1" fmla="*/ 2147483647 h 335"/>
              <a:gd name="T2" fmla="*/ 2147483647 w 478"/>
              <a:gd name="T3" fmla="*/ 2147483647 h 335"/>
              <a:gd name="T4" fmla="*/ 2147483647 w 478"/>
              <a:gd name="T5" fmla="*/ 2147483647 h 335"/>
              <a:gd name="T6" fmla="*/ 2147483647 w 478"/>
              <a:gd name="T7" fmla="*/ 2147483647 h 335"/>
              <a:gd name="T8" fmla="*/ 2147483647 w 478"/>
              <a:gd name="T9" fmla="*/ 2147483647 h 335"/>
              <a:gd name="T10" fmla="*/ 2147483647 w 478"/>
              <a:gd name="T11" fmla="*/ 2147483647 h 335"/>
              <a:gd name="T12" fmla="*/ 2147483647 w 478"/>
              <a:gd name="T13" fmla="*/ 2147483647 h 335"/>
              <a:gd name="T14" fmla="*/ 2147483647 w 478"/>
              <a:gd name="T15" fmla="*/ 2147483647 h 335"/>
              <a:gd name="T16" fmla="*/ 2147483647 w 478"/>
              <a:gd name="T17" fmla="*/ 2147483647 h 335"/>
              <a:gd name="T18" fmla="*/ 2147483647 w 478"/>
              <a:gd name="T19" fmla="*/ 2147483647 h 335"/>
              <a:gd name="T20" fmla="*/ 0 w 478"/>
              <a:gd name="T21" fmla="*/ 2147483647 h 335"/>
              <a:gd name="T22" fmla="*/ 2147483647 w 478"/>
              <a:gd name="T23" fmla="*/ 2147483647 h 335"/>
              <a:gd name="T24" fmla="*/ 2147483647 w 478"/>
              <a:gd name="T25" fmla="*/ 2147483647 h 335"/>
              <a:gd name="T26" fmla="*/ 2147483647 w 478"/>
              <a:gd name="T27" fmla="*/ 2147483647 h 335"/>
              <a:gd name="T28" fmla="*/ 2147483647 w 478"/>
              <a:gd name="T29" fmla="*/ 2147483647 h 335"/>
              <a:gd name="T30" fmla="*/ 2147483647 w 478"/>
              <a:gd name="T31" fmla="*/ 2147483647 h 335"/>
              <a:gd name="T32" fmla="*/ 2147483647 w 478"/>
              <a:gd name="T33" fmla="*/ 2147483647 h 335"/>
              <a:gd name="T34" fmla="*/ 2147483647 w 478"/>
              <a:gd name="T35" fmla="*/ 2147483647 h 335"/>
              <a:gd name="T36" fmla="*/ 2147483647 w 478"/>
              <a:gd name="T37" fmla="*/ 2147483647 h 335"/>
              <a:gd name="T38" fmla="*/ 2147483647 w 478"/>
              <a:gd name="T39" fmla="*/ 2147483647 h 335"/>
              <a:gd name="T40" fmla="*/ 2147483647 w 478"/>
              <a:gd name="T41" fmla="*/ 2147483647 h 335"/>
              <a:gd name="T42" fmla="*/ 2147483647 w 478"/>
              <a:gd name="T43" fmla="*/ 2147483647 h 335"/>
              <a:gd name="T44" fmla="*/ 2147483647 w 478"/>
              <a:gd name="T45" fmla="*/ 2147483647 h 335"/>
              <a:gd name="T46" fmla="*/ 2147483647 w 478"/>
              <a:gd name="T47" fmla="*/ 2147483647 h 335"/>
              <a:gd name="T48" fmla="*/ 2147483647 w 478"/>
              <a:gd name="T49" fmla="*/ 2147483647 h 335"/>
              <a:gd name="T50" fmla="*/ 2147483647 w 478"/>
              <a:gd name="T51" fmla="*/ 2147483647 h 335"/>
              <a:gd name="T52" fmla="*/ 2147483647 w 478"/>
              <a:gd name="T53" fmla="*/ 2147483647 h 335"/>
              <a:gd name="T54" fmla="*/ 2147483647 w 478"/>
              <a:gd name="T55" fmla="*/ 2147483647 h 335"/>
              <a:gd name="T56" fmla="*/ 2147483647 w 478"/>
              <a:gd name="T57" fmla="*/ 2147483647 h 335"/>
              <a:gd name="T58" fmla="*/ 2147483647 w 478"/>
              <a:gd name="T59" fmla="*/ 2147483647 h 335"/>
              <a:gd name="T60" fmla="*/ 2147483647 w 478"/>
              <a:gd name="T61" fmla="*/ 2147483647 h 335"/>
              <a:gd name="T62" fmla="*/ 2147483647 w 478"/>
              <a:gd name="T63" fmla="*/ 2147483647 h 335"/>
              <a:gd name="T64" fmla="*/ 2147483647 w 478"/>
              <a:gd name="T65" fmla="*/ 2147483647 h 335"/>
              <a:gd name="T66" fmla="*/ 2147483647 w 478"/>
              <a:gd name="T67" fmla="*/ 2147483647 h 335"/>
              <a:gd name="T68" fmla="*/ 2147483647 w 478"/>
              <a:gd name="T69" fmla="*/ 2147483647 h 335"/>
              <a:gd name="T70" fmla="*/ 2147483647 w 478"/>
              <a:gd name="T71" fmla="*/ 2147483647 h 335"/>
              <a:gd name="T72" fmla="*/ 2147483647 w 478"/>
              <a:gd name="T73" fmla="*/ 2147483647 h 335"/>
              <a:gd name="T74" fmla="*/ 2147483647 w 478"/>
              <a:gd name="T75" fmla="*/ 2147483647 h 335"/>
              <a:gd name="T76" fmla="*/ 2147483647 w 478"/>
              <a:gd name="T77" fmla="*/ 0 h 335"/>
              <a:gd name="T78" fmla="*/ 2147483647 w 478"/>
              <a:gd name="T79" fmla="*/ 2147483647 h 335"/>
              <a:gd name="T80" fmla="*/ 2147483647 w 478"/>
              <a:gd name="T81" fmla="*/ 2147483647 h 335"/>
              <a:gd name="T82" fmla="*/ 2147483647 w 478"/>
              <a:gd name="T83" fmla="*/ 2147483647 h 335"/>
              <a:gd name="T84" fmla="*/ 2147483647 w 478"/>
              <a:gd name="T85" fmla="*/ 2147483647 h 335"/>
              <a:gd name="T86" fmla="*/ 2147483647 w 478"/>
              <a:gd name="T87" fmla="*/ 2147483647 h 335"/>
              <a:gd name="T88" fmla="*/ 2147483647 w 478"/>
              <a:gd name="T89" fmla="*/ 2147483647 h 335"/>
              <a:gd name="T90" fmla="*/ 2147483647 w 478"/>
              <a:gd name="T91" fmla="*/ 2147483647 h 335"/>
              <a:gd name="T92" fmla="*/ 2147483647 w 478"/>
              <a:gd name="T93" fmla="*/ 2147483647 h 335"/>
              <a:gd name="T94" fmla="*/ 2147483647 w 478"/>
              <a:gd name="T95" fmla="*/ 2147483647 h 3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78"/>
              <a:gd name="T145" fmla="*/ 0 h 335"/>
              <a:gd name="T146" fmla="*/ 478 w 478"/>
              <a:gd name="T147" fmla="*/ 335 h 3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78" h="335">
                <a:moveTo>
                  <a:pt x="63" y="68"/>
                </a:moveTo>
                <a:lnTo>
                  <a:pt x="59" y="72"/>
                </a:lnTo>
                <a:lnTo>
                  <a:pt x="54" y="77"/>
                </a:lnTo>
                <a:lnTo>
                  <a:pt x="49" y="82"/>
                </a:lnTo>
                <a:lnTo>
                  <a:pt x="44" y="86"/>
                </a:lnTo>
                <a:lnTo>
                  <a:pt x="39" y="91"/>
                </a:lnTo>
                <a:lnTo>
                  <a:pt x="35" y="97"/>
                </a:lnTo>
                <a:lnTo>
                  <a:pt x="32" y="102"/>
                </a:lnTo>
                <a:lnTo>
                  <a:pt x="30" y="109"/>
                </a:lnTo>
                <a:lnTo>
                  <a:pt x="29" y="117"/>
                </a:lnTo>
                <a:lnTo>
                  <a:pt x="30" y="126"/>
                </a:lnTo>
                <a:lnTo>
                  <a:pt x="32" y="136"/>
                </a:lnTo>
                <a:lnTo>
                  <a:pt x="34" y="145"/>
                </a:lnTo>
                <a:lnTo>
                  <a:pt x="36" y="154"/>
                </a:lnTo>
                <a:lnTo>
                  <a:pt x="37" y="163"/>
                </a:lnTo>
                <a:lnTo>
                  <a:pt x="37" y="172"/>
                </a:lnTo>
                <a:lnTo>
                  <a:pt x="36" y="180"/>
                </a:lnTo>
                <a:lnTo>
                  <a:pt x="34" y="186"/>
                </a:lnTo>
                <a:lnTo>
                  <a:pt x="32" y="192"/>
                </a:lnTo>
                <a:lnTo>
                  <a:pt x="29" y="199"/>
                </a:lnTo>
                <a:lnTo>
                  <a:pt x="27" y="206"/>
                </a:lnTo>
                <a:lnTo>
                  <a:pt x="24" y="214"/>
                </a:lnTo>
                <a:lnTo>
                  <a:pt x="20" y="221"/>
                </a:lnTo>
                <a:lnTo>
                  <a:pt x="17" y="229"/>
                </a:lnTo>
                <a:lnTo>
                  <a:pt x="14" y="237"/>
                </a:lnTo>
                <a:lnTo>
                  <a:pt x="12" y="245"/>
                </a:lnTo>
                <a:lnTo>
                  <a:pt x="9" y="253"/>
                </a:lnTo>
                <a:lnTo>
                  <a:pt x="6" y="260"/>
                </a:lnTo>
                <a:lnTo>
                  <a:pt x="4" y="268"/>
                </a:lnTo>
                <a:lnTo>
                  <a:pt x="2" y="275"/>
                </a:lnTo>
                <a:lnTo>
                  <a:pt x="1" y="282"/>
                </a:lnTo>
                <a:lnTo>
                  <a:pt x="1" y="289"/>
                </a:lnTo>
                <a:lnTo>
                  <a:pt x="0" y="295"/>
                </a:lnTo>
                <a:lnTo>
                  <a:pt x="4" y="301"/>
                </a:lnTo>
                <a:lnTo>
                  <a:pt x="7" y="306"/>
                </a:lnTo>
                <a:lnTo>
                  <a:pt x="11" y="311"/>
                </a:lnTo>
                <a:lnTo>
                  <a:pt x="15" y="315"/>
                </a:lnTo>
                <a:lnTo>
                  <a:pt x="19" y="320"/>
                </a:lnTo>
                <a:lnTo>
                  <a:pt x="24" y="325"/>
                </a:lnTo>
                <a:lnTo>
                  <a:pt x="30" y="329"/>
                </a:lnTo>
                <a:lnTo>
                  <a:pt x="37" y="332"/>
                </a:lnTo>
                <a:lnTo>
                  <a:pt x="50" y="335"/>
                </a:lnTo>
                <a:lnTo>
                  <a:pt x="62" y="332"/>
                </a:lnTo>
                <a:lnTo>
                  <a:pt x="74" y="325"/>
                </a:lnTo>
                <a:lnTo>
                  <a:pt x="85" y="315"/>
                </a:lnTo>
                <a:lnTo>
                  <a:pt x="95" y="304"/>
                </a:lnTo>
                <a:lnTo>
                  <a:pt x="104" y="294"/>
                </a:lnTo>
                <a:lnTo>
                  <a:pt x="112" y="287"/>
                </a:lnTo>
                <a:lnTo>
                  <a:pt x="120" y="283"/>
                </a:lnTo>
                <a:lnTo>
                  <a:pt x="131" y="280"/>
                </a:lnTo>
                <a:lnTo>
                  <a:pt x="140" y="276"/>
                </a:lnTo>
                <a:lnTo>
                  <a:pt x="149" y="271"/>
                </a:lnTo>
                <a:lnTo>
                  <a:pt x="158" y="266"/>
                </a:lnTo>
                <a:lnTo>
                  <a:pt x="167" y="260"/>
                </a:lnTo>
                <a:lnTo>
                  <a:pt x="175" y="255"/>
                </a:lnTo>
                <a:lnTo>
                  <a:pt x="184" y="250"/>
                </a:lnTo>
                <a:lnTo>
                  <a:pt x="194" y="247"/>
                </a:lnTo>
                <a:lnTo>
                  <a:pt x="198" y="246"/>
                </a:lnTo>
                <a:lnTo>
                  <a:pt x="202" y="243"/>
                </a:lnTo>
                <a:lnTo>
                  <a:pt x="207" y="240"/>
                </a:lnTo>
                <a:lnTo>
                  <a:pt x="213" y="237"/>
                </a:lnTo>
                <a:lnTo>
                  <a:pt x="218" y="234"/>
                </a:lnTo>
                <a:lnTo>
                  <a:pt x="222" y="231"/>
                </a:lnTo>
                <a:lnTo>
                  <a:pt x="227" y="229"/>
                </a:lnTo>
                <a:lnTo>
                  <a:pt x="230" y="228"/>
                </a:lnTo>
                <a:lnTo>
                  <a:pt x="241" y="227"/>
                </a:lnTo>
                <a:lnTo>
                  <a:pt x="251" y="224"/>
                </a:lnTo>
                <a:lnTo>
                  <a:pt x="262" y="220"/>
                </a:lnTo>
                <a:lnTo>
                  <a:pt x="272" y="216"/>
                </a:lnTo>
                <a:lnTo>
                  <a:pt x="282" y="211"/>
                </a:lnTo>
                <a:lnTo>
                  <a:pt x="292" y="206"/>
                </a:lnTo>
                <a:lnTo>
                  <a:pt x="301" y="201"/>
                </a:lnTo>
                <a:lnTo>
                  <a:pt x="310" y="196"/>
                </a:lnTo>
                <a:lnTo>
                  <a:pt x="317" y="193"/>
                </a:lnTo>
                <a:lnTo>
                  <a:pt x="325" y="189"/>
                </a:lnTo>
                <a:lnTo>
                  <a:pt x="333" y="184"/>
                </a:lnTo>
                <a:lnTo>
                  <a:pt x="342" y="178"/>
                </a:lnTo>
                <a:lnTo>
                  <a:pt x="350" y="173"/>
                </a:lnTo>
                <a:lnTo>
                  <a:pt x="358" y="168"/>
                </a:lnTo>
                <a:lnTo>
                  <a:pt x="364" y="163"/>
                </a:lnTo>
                <a:lnTo>
                  <a:pt x="369" y="158"/>
                </a:lnTo>
                <a:lnTo>
                  <a:pt x="369" y="147"/>
                </a:lnTo>
                <a:lnTo>
                  <a:pt x="370" y="137"/>
                </a:lnTo>
                <a:lnTo>
                  <a:pt x="374" y="128"/>
                </a:lnTo>
                <a:lnTo>
                  <a:pt x="380" y="120"/>
                </a:lnTo>
                <a:lnTo>
                  <a:pt x="387" y="113"/>
                </a:lnTo>
                <a:lnTo>
                  <a:pt x="395" y="106"/>
                </a:lnTo>
                <a:lnTo>
                  <a:pt x="404" y="100"/>
                </a:lnTo>
                <a:lnTo>
                  <a:pt x="414" y="94"/>
                </a:lnTo>
                <a:lnTo>
                  <a:pt x="425" y="89"/>
                </a:lnTo>
                <a:lnTo>
                  <a:pt x="434" y="83"/>
                </a:lnTo>
                <a:lnTo>
                  <a:pt x="444" y="78"/>
                </a:lnTo>
                <a:lnTo>
                  <a:pt x="453" y="72"/>
                </a:lnTo>
                <a:lnTo>
                  <a:pt x="461" y="66"/>
                </a:lnTo>
                <a:lnTo>
                  <a:pt x="469" y="59"/>
                </a:lnTo>
                <a:lnTo>
                  <a:pt x="474" y="51"/>
                </a:lnTo>
                <a:lnTo>
                  <a:pt x="478" y="42"/>
                </a:lnTo>
                <a:lnTo>
                  <a:pt x="476" y="40"/>
                </a:lnTo>
                <a:lnTo>
                  <a:pt x="473" y="37"/>
                </a:lnTo>
                <a:lnTo>
                  <a:pt x="470" y="33"/>
                </a:lnTo>
                <a:lnTo>
                  <a:pt x="467" y="30"/>
                </a:lnTo>
                <a:lnTo>
                  <a:pt x="464" y="26"/>
                </a:lnTo>
                <a:lnTo>
                  <a:pt x="460" y="23"/>
                </a:lnTo>
                <a:lnTo>
                  <a:pt x="457" y="22"/>
                </a:lnTo>
                <a:lnTo>
                  <a:pt x="454" y="21"/>
                </a:lnTo>
                <a:lnTo>
                  <a:pt x="446" y="19"/>
                </a:lnTo>
                <a:lnTo>
                  <a:pt x="437" y="17"/>
                </a:lnTo>
                <a:lnTo>
                  <a:pt x="426" y="15"/>
                </a:lnTo>
                <a:lnTo>
                  <a:pt x="415" y="13"/>
                </a:lnTo>
                <a:lnTo>
                  <a:pt x="404" y="10"/>
                </a:lnTo>
                <a:lnTo>
                  <a:pt x="393" y="8"/>
                </a:lnTo>
                <a:lnTo>
                  <a:pt x="383" y="6"/>
                </a:lnTo>
                <a:lnTo>
                  <a:pt x="375" y="4"/>
                </a:lnTo>
                <a:lnTo>
                  <a:pt x="365" y="3"/>
                </a:lnTo>
                <a:lnTo>
                  <a:pt x="356" y="2"/>
                </a:lnTo>
                <a:lnTo>
                  <a:pt x="347" y="1"/>
                </a:lnTo>
                <a:lnTo>
                  <a:pt x="339" y="0"/>
                </a:lnTo>
                <a:lnTo>
                  <a:pt x="330" y="0"/>
                </a:lnTo>
                <a:lnTo>
                  <a:pt x="321" y="1"/>
                </a:lnTo>
                <a:lnTo>
                  <a:pt x="313" y="2"/>
                </a:lnTo>
                <a:lnTo>
                  <a:pt x="305" y="3"/>
                </a:lnTo>
                <a:lnTo>
                  <a:pt x="297" y="4"/>
                </a:lnTo>
                <a:lnTo>
                  <a:pt x="289" y="7"/>
                </a:lnTo>
                <a:lnTo>
                  <a:pt x="280" y="9"/>
                </a:lnTo>
                <a:lnTo>
                  <a:pt x="271" y="12"/>
                </a:lnTo>
                <a:lnTo>
                  <a:pt x="263" y="15"/>
                </a:lnTo>
                <a:lnTo>
                  <a:pt x="254" y="18"/>
                </a:lnTo>
                <a:lnTo>
                  <a:pt x="245" y="22"/>
                </a:lnTo>
                <a:lnTo>
                  <a:pt x="235" y="26"/>
                </a:lnTo>
                <a:lnTo>
                  <a:pt x="224" y="30"/>
                </a:lnTo>
                <a:lnTo>
                  <a:pt x="213" y="33"/>
                </a:lnTo>
                <a:lnTo>
                  <a:pt x="202" y="33"/>
                </a:lnTo>
                <a:lnTo>
                  <a:pt x="190" y="33"/>
                </a:lnTo>
                <a:lnTo>
                  <a:pt x="179" y="32"/>
                </a:lnTo>
                <a:lnTo>
                  <a:pt x="168" y="30"/>
                </a:lnTo>
                <a:lnTo>
                  <a:pt x="157" y="29"/>
                </a:lnTo>
                <a:lnTo>
                  <a:pt x="146" y="28"/>
                </a:lnTo>
                <a:lnTo>
                  <a:pt x="135" y="27"/>
                </a:lnTo>
                <a:lnTo>
                  <a:pt x="125" y="27"/>
                </a:lnTo>
                <a:lnTo>
                  <a:pt x="115" y="28"/>
                </a:lnTo>
                <a:lnTo>
                  <a:pt x="106" y="32"/>
                </a:lnTo>
                <a:lnTo>
                  <a:pt x="97" y="36"/>
                </a:lnTo>
                <a:lnTo>
                  <a:pt x="88" y="44"/>
                </a:lnTo>
                <a:lnTo>
                  <a:pt x="81" y="53"/>
                </a:lnTo>
                <a:lnTo>
                  <a:pt x="73" y="66"/>
                </a:lnTo>
                <a:lnTo>
                  <a:pt x="63" y="68"/>
                </a:lnTo>
                <a:close/>
              </a:path>
            </a:pathLst>
          </a:custGeom>
          <a:solidFill>
            <a:srgbClr val="FFCC00"/>
          </a:solidFill>
          <a:ln w="9525">
            <a:noFill/>
            <a:round/>
            <a:headEnd/>
            <a:tailEnd/>
          </a:ln>
        </p:spPr>
        <p:txBody>
          <a:bodyPr/>
          <a:lstStyle/>
          <a:p>
            <a:endParaRPr lang="zh-CN" altLang="en-US"/>
          </a:p>
        </p:txBody>
      </p:sp>
      <p:sp>
        <p:nvSpPr>
          <p:cNvPr id="40105" name="Freeform 418"/>
          <p:cNvSpPr>
            <a:spLocks/>
          </p:cNvSpPr>
          <p:nvPr/>
        </p:nvSpPr>
        <p:spPr bwMode="auto">
          <a:xfrm>
            <a:off x="8024813" y="3948544"/>
            <a:ext cx="284162" cy="243583"/>
          </a:xfrm>
          <a:custGeom>
            <a:avLst/>
            <a:gdLst>
              <a:gd name="T0" fmla="*/ 2147483647 w 227"/>
              <a:gd name="T1" fmla="*/ 2147483647 h 158"/>
              <a:gd name="T2" fmla="*/ 2147483647 w 227"/>
              <a:gd name="T3" fmla="*/ 2147483647 h 158"/>
              <a:gd name="T4" fmla="*/ 2147483647 w 227"/>
              <a:gd name="T5" fmla="*/ 2147483647 h 158"/>
              <a:gd name="T6" fmla="*/ 2147483647 w 227"/>
              <a:gd name="T7" fmla="*/ 2147483647 h 158"/>
              <a:gd name="T8" fmla="*/ 2147483647 w 227"/>
              <a:gd name="T9" fmla="*/ 2147483647 h 158"/>
              <a:gd name="T10" fmla="*/ 2147483647 w 227"/>
              <a:gd name="T11" fmla="*/ 2147483647 h 158"/>
              <a:gd name="T12" fmla="*/ 2147483647 w 227"/>
              <a:gd name="T13" fmla="*/ 2147483647 h 158"/>
              <a:gd name="T14" fmla="*/ 2147483647 w 227"/>
              <a:gd name="T15" fmla="*/ 2147483647 h 158"/>
              <a:gd name="T16" fmla="*/ 2147483647 w 227"/>
              <a:gd name="T17" fmla="*/ 2147483647 h 158"/>
              <a:gd name="T18" fmla="*/ 2147483647 w 227"/>
              <a:gd name="T19" fmla="*/ 2147483647 h 158"/>
              <a:gd name="T20" fmla="*/ 2147483647 w 227"/>
              <a:gd name="T21" fmla="*/ 2147483647 h 158"/>
              <a:gd name="T22" fmla="*/ 2147483647 w 227"/>
              <a:gd name="T23" fmla="*/ 2147483647 h 158"/>
              <a:gd name="T24" fmla="*/ 2147483647 w 227"/>
              <a:gd name="T25" fmla="*/ 2147483647 h 158"/>
              <a:gd name="T26" fmla="*/ 2147483647 w 227"/>
              <a:gd name="T27" fmla="*/ 2147483647 h 158"/>
              <a:gd name="T28" fmla="*/ 2147483647 w 227"/>
              <a:gd name="T29" fmla="*/ 2147483647 h 158"/>
              <a:gd name="T30" fmla="*/ 2147483647 w 227"/>
              <a:gd name="T31" fmla="*/ 2147483647 h 158"/>
              <a:gd name="T32" fmla="*/ 2147483647 w 227"/>
              <a:gd name="T33" fmla="*/ 2147483647 h 158"/>
              <a:gd name="T34" fmla="*/ 2147483647 w 227"/>
              <a:gd name="T35" fmla="*/ 2147483647 h 158"/>
              <a:gd name="T36" fmla="*/ 2147483647 w 227"/>
              <a:gd name="T37" fmla="*/ 2147483647 h 158"/>
              <a:gd name="T38" fmla="*/ 2147483647 w 227"/>
              <a:gd name="T39" fmla="*/ 2147483647 h 158"/>
              <a:gd name="T40" fmla="*/ 2147483647 w 227"/>
              <a:gd name="T41" fmla="*/ 2147483647 h 158"/>
              <a:gd name="T42" fmla="*/ 2147483647 w 227"/>
              <a:gd name="T43" fmla="*/ 2147483647 h 158"/>
              <a:gd name="T44" fmla="*/ 2147483647 w 227"/>
              <a:gd name="T45" fmla="*/ 2147483647 h 158"/>
              <a:gd name="T46" fmla="*/ 2147483647 w 227"/>
              <a:gd name="T47" fmla="*/ 2147483647 h 158"/>
              <a:gd name="T48" fmla="*/ 2147483647 w 227"/>
              <a:gd name="T49" fmla="*/ 2147483647 h 158"/>
              <a:gd name="T50" fmla="*/ 2147483647 w 227"/>
              <a:gd name="T51" fmla="*/ 2147483647 h 158"/>
              <a:gd name="T52" fmla="*/ 2147483647 w 227"/>
              <a:gd name="T53" fmla="*/ 2147483647 h 158"/>
              <a:gd name="T54" fmla="*/ 2147483647 w 227"/>
              <a:gd name="T55" fmla="*/ 2147483647 h 158"/>
              <a:gd name="T56" fmla="*/ 2147483647 w 227"/>
              <a:gd name="T57" fmla="*/ 2147483647 h 158"/>
              <a:gd name="T58" fmla="*/ 2147483647 w 227"/>
              <a:gd name="T59" fmla="*/ 2147483647 h 158"/>
              <a:gd name="T60" fmla="*/ 2147483647 w 227"/>
              <a:gd name="T61" fmla="*/ 2147483647 h 158"/>
              <a:gd name="T62" fmla="*/ 2147483647 w 227"/>
              <a:gd name="T63" fmla="*/ 2147483647 h 158"/>
              <a:gd name="T64" fmla="*/ 2147483647 w 227"/>
              <a:gd name="T65" fmla="*/ 2147483647 h 158"/>
              <a:gd name="T66" fmla="*/ 2147483647 w 227"/>
              <a:gd name="T67" fmla="*/ 2147483647 h 158"/>
              <a:gd name="T68" fmla="*/ 2147483647 w 227"/>
              <a:gd name="T69" fmla="*/ 2147483647 h 158"/>
              <a:gd name="T70" fmla="*/ 2147483647 w 227"/>
              <a:gd name="T71" fmla="*/ 2147483647 h 158"/>
              <a:gd name="T72" fmla="*/ 2147483647 w 227"/>
              <a:gd name="T73" fmla="*/ 2147483647 h 158"/>
              <a:gd name="T74" fmla="*/ 2147483647 w 227"/>
              <a:gd name="T75" fmla="*/ 2147483647 h 158"/>
              <a:gd name="T76" fmla="*/ 2147483647 w 227"/>
              <a:gd name="T77" fmla="*/ 2147483647 h 158"/>
              <a:gd name="T78" fmla="*/ 2147483647 w 227"/>
              <a:gd name="T79" fmla="*/ 2147483647 h 158"/>
              <a:gd name="T80" fmla="*/ 2147483647 w 227"/>
              <a:gd name="T81" fmla="*/ 2147483647 h 158"/>
              <a:gd name="T82" fmla="*/ 2147483647 w 227"/>
              <a:gd name="T83" fmla="*/ 2147483647 h 158"/>
              <a:gd name="T84" fmla="*/ 2147483647 w 227"/>
              <a:gd name="T85" fmla="*/ 2147483647 h 158"/>
              <a:gd name="T86" fmla="*/ 2147483647 w 227"/>
              <a:gd name="T87" fmla="*/ 2147483647 h 158"/>
              <a:gd name="T88" fmla="*/ 2147483647 w 227"/>
              <a:gd name="T89" fmla="*/ 2147483647 h 158"/>
              <a:gd name="T90" fmla="*/ 2147483647 w 227"/>
              <a:gd name="T91" fmla="*/ 2147483647 h 158"/>
              <a:gd name="T92" fmla="*/ 2147483647 w 227"/>
              <a:gd name="T93" fmla="*/ 0 h 158"/>
              <a:gd name="T94" fmla="*/ 2147483647 w 227"/>
              <a:gd name="T95" fmla="*/ 0 h 158"/>
              <a:gd name="T96" fmla="*/ 2147483647 w 227"/>
              <a:gd name="T97" fmla="*/ 2147483647 h 158"/>
              <a:gd name="T98" fmla="*/ 2147483647 w 227"/>
              <a:gd name="T99" fmla="*/ 2147483647 h 158"/>
              <a:gd name="T100" fmla="*/ 2147483647 w 227"/>
              <a:gd name="T101" fmla="*/ 2147483647 h 158"/>
              <a:gd name="T102" fmla="*/ 2147483647 w 227"/>
              <a:gd name="T103" fmla="*/ 2147483647 h 158"/>
              <a:gd name="T104" fmla="*/ 2147483647 w 227"/>
              <a:gd name="T105" fmla="*/ 2147483647 h 158"/>
              <a:gd name="T106" fmla="*/ 2147483647 w 227"/>
              <a:gd name="T107" fmla="*/ 2147483647 h 158"/>
              <a:gd name="T108" fmla="*/ 2147483647 w 227"/>
              <a:gd name="T109" fmla="*/ 214748364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7"/>
              <a:gd name="T166" fmla="*/ 0 h 158"/>
              <a:gd name="T167" fmla="*/ 227 w 227"/>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7" h="158">
                <a:moveTo>
                  <a:pt x="31" y="31"/>
                </a:moveTo>
                <a:lnTo>
                  <a:pt x="29" y="34"/>
                </a:lnTo>
                <a:lnTo>
                  <a:pt x="27" y="36"/>
                </a:lnTo>
                <a:lnTo>
                  <a:pt x="24" y="38"/>
                </a:lnTo>
                <a:lnTo>
                  <a:pt x="22" y="40"/>
                </a:lnTo>
                <a:lnTo>
                  <a:pt x="19" y="43"/>
                </a:lnTo>
                <a:lnTo>
                  <a:pt x="17" y="45"/>
                </a:lnTo>
                <a:lnTo>
                  <a:pt x="15" y="48"/>
                </a:lnTo>
                <a:lnTo>
                  <a:pt x="15" y="51"/>
                </a:lnTo>
                <a:lnTo>
                  <a:pt x="15" y="55"/>
                </a:lnTo>
                <a:lnTo>
                  <a:pt x="15" y="59"/>
                </a:lnTo>
                <a:lnTo>
                  <a:pt x="16" y="64"/>
                </a:lnTo>
                <a:lnTo>
                  <a:pt x="16" y="68"/>
                </a:lnTo>
                <a:lnTo>
                  <a:pt x="18" y="72"/>
                </a:lnTo>
                <a:lnTo>
                  <a:pt x="18" y="77"/>
                </a:lnTo>
                <a:lnTo>
                  <a:pt x="18" y="81"/>
                </a:lnTo>
                <a:lnTo>
                  <a:pt x="18" y="84"/>
                </a:lnTo>
                <a:lnTo>
                  <a:pt x="15" y="90"/>
                </a:lnTo>
                <a:lnTo>
                  <a:pt x="13" y="97"/>
                </a:lnTo>
                <a:lnTo>
                  <a:pt x="10" y="104"/>
                </a:lnTo>
                <a:lnTo>
                  <a:pt x="7" y="112"/>
                </a:lnTo>
                <a:lnTo>
                  <a:pt x="4" y="119"/>
                </a:lnTo>
                <a:lnTo>
                  <a:pt x="3" y="126"/>
                </a:lnTo>
                <a:lnTo>
                  <a:pt x="1" y="133"/>
                </a:lnTo>
                <a:lnTo>
                  <a:pt x="0" y="140"/>
                </a:lnTo>
                <a:lnTo>
                  <a:pt x="2" y="142"/>
                </a:lnTo>
                <a:lnTo>
                  <a:pt x="4" y="144"/>
                </a:lnTo>
                <a:lnTo>
                  <a:pt x="6" y="146"/>
                </a:lnTo>
                <a:lnTo>
                  <a:pt x="8" y="149"/>
                </a:lnTo>
                <a:lnTo>
                  <a:pt x="10" y="151"/>
                </a:lnTo>
                <a:lnTo>
                  <a:pt x="12" y="153"/>
                </a:lnTo>
                <a:lnTo>
                  <a:pt x="15" y="155"/>
                </a:lnTo>
                <a:lnTo>
                  <a:pt x="18" y="157"/>
                </a:lnTo>
                <a:lnTo>
                  <a:pt x="25" y="158"/>
                </a:lnTo>
                <a:lnTo>
                  <a:pt x="30" y="157"/>
                </a:lnTo>
                <a:lnTo>
                  <a:pt x="35" y="153"/>
                </a:lnTo>
                <a:lnTo>
                  <a:pt x="41" y="149"/>
                </a:lnTo>
                <a:lnTo>
                  <a:pt x="46" y="144"/>
                </a:lnTo>
                <a:lnTo>
                  <a:pt x="50" y="139"/>
                </a:lnTo>
                <a:lnTo>
                  <a:pt x="54" y="135"/>
                </a:lnTo>
                <a:lnTo>
                  <a:pt x="57" y="133"/>
                </a:lnTo>
                <a:lnTo>
                  <a:pt x="63" y="132"/>
                </a:lnTo>
                <a:lnTo>
                  <a:pt x="67" y="130"/>
                </a:lnTo>
                <a:lnTo>
                  <a:pt x="71" y="128"/>
                </a:lnTo>
                <a:lnTo>
                  <a:pt x="76" y="126"/>
                </a:lnTo>
                <a:lnTo>
                  <a:pt x="80" y="123"/>
                </a:lnTo>
                <a:lnTo>
                  <a:pt x="84" y="121"/>
                </a:lnTo>
                <a:lnTo>
                  <a:pt x="88" y="118"/>
                </a:lnTo>
                <a:lnTo>
                  <a:pt x="93" y="117"/>
                </a:lnTo>
                <a:lnTo>
                  <a:pt x="94" y="116"/>
                </a:lnTo>
                <a:lnTo>
                  <a:pt x="97" y="115"/>
                </a:lnTo>
                <a:lnTo>
                  <a:pt x="99" y="113"/>
                </a:lnTo>
                <a:lnTo>
                  <a:pt x="102" y="111"/>
                </a:lnTo>
                <a:lnTo>
                  <a:pt x="104" y="110"/>
                </a:lnTo>
                <a:lnTo>
                  <a:pt x="106" y="108"/>
                </a:lnTo>
                <a:lnTo>
                  <a:pt x="109" y="108"/>
                </a:lnTo>
                <a:lnTo>
                  <a:pt x="110" y="107"/>
                </a:lnTo>
                <a:lnTo>
                  <a:pt x="116" y="107"/>
                </a:lnTo>
                <a:lnTo>
                  <a:pt x="120" y="106"/>
                </a:lnTo>
                <a:lnTo>
                  <a:pt x="125" y="104"/>
                </a:lnTo>
                <a:lnTo>
                  <a:pt x="130" y="102"/>
                </a:lnTo>
                <a:lnTo>
                  <a:pt x="135" y="99"/>
                </a:lnTo>
                <a:lnTo>
                  <a:pt x="139" y="97"/>
                </a:lnTo>
                <a:lnTo>
                  <a:pt x="144" y="95"/>
                </a:lnTo>
                <a:lnTo>
                  <a:pt x="148" y="92"/>
                </a:lnTo>
                <a:lnTo>
                  <a:pt x="151" y="91"/>
                </a:lnTo>
                <a:lnTo>
                  <a:pt x="155" y="88"/>
                </a:lnTo>
                <a:lnTo>
                  <a:pt x="159" y="86"/>
                </a:lnTo>
                <a:lnTo>
                  <a:pt x="163" y="84"/>
                </a:lnTo>
                <a:lnTo>
                  <a:pt x="167" y="81"/>
                </a:lnTo>
                <a:lnTo>
                  <a:pt x="171" y="79"/>
                </a:lnTo>
                <a:lnTo>
                  <a:pt x="174" y="76"/>
                </a:lnTo>
                <a:lnTo>
                  <a:pt x="176" y="74"/>
                </a:lnTo>
                <a:lnTo>
                  <a:pt x="177" y="64"/>
                </a:lnTo>
                <a:lnTo>
                  <a:pt x="181" y="55"/>
                </a:lnTo>
                <a:lnTo>
                  <a:pt x="189" y="49"/>
                </a:lnTo>
                <a:lnTo>
                  <a:pt x="197" y="44"/>
                </a:lnTo>
                <a:lnTo>
                  <a:pt x="207" y="39"/>
                </a:lnTo>
                <a:lnTo>
                  <a:pt x="216" y="33"/>
                </a:lnTo>
                <a:lnTo>
                  <a:pt x="223" y="27"/>
                </a:lnTo>
                <a:lnTo>
                  <a:pt x="227" y="19"/>
                </a:lnTo>
                <a:lnTo>
                  <a:pt x="226" y="16"/>
                </a:lnTo>
                <a:lnTo>
                  <a:pt x="223" y="13"/>
                </a:lnTo>
                <a:lnTo>
                  <a:pt x="219" y="11"/>
                </a:lnTo>
                <a:lnTo>
                  <a:pt x="216" y="9"/>
                </a:lnTo>
                <a:lnTo>
                  <a:pt x="213" y="8"/>
                </a:lnTo>
                <a:lnTo>
                  <a:pt x="208" y="7"/>
                </a:lnTo>
                <a:lnTo>
                  <a:pt x="203" y="6"/>
                </a:lnTo>
                <a:lnTo>
                  <a:pt x="198" y="5"/>
                </a:lnTo>
                <a:lnTo>
                  <a:pt x="193" y="4"/>
                </a:lnTo>
                <a:lnTo>
                  <a:pt x="188" y="2"/>
                </a:lnTo>
                <a:lnTo>
                  <a:pt x="183" y="2"/>
                </a:lnTo>
                <a:lnTo>
                  <a:pt x="179" y="1"/>
                </a:lnTo>
                <a:lnTo>
                  <a:pt x="170" y="0"/>
                </a:lnTo>
                <a:lnTo>
                  <a:pt x="162" y="0"/>
                </a:lnTo>
                <a:lnTo>
                  <a:pt x="154" y="0"/>
                </a:lnTo>
                <a:lnTo>
                  <a:pt x="145" y="0"/>
                </a:lnTo>
                <a:lnTo>
                  <a:pt x="137" y="2"/>
                </a:lnTo>
                <a:lnTo>
                  <a:pt x="129" y="5"/>
                </a:lnTo>
                <a:lnTo>
                  <a:pt x="121" y="8"/>
                </a:lnTo>
                <a:lnTo>
                  <a:pt x="112" y="12"/>
                </a:lnTo>
                <a:lnTo>
                  <a:pt x="102" y="15"/>
                </a:lnTo>
                <a:lnTo>
                  <a:pt x="91" y="15"/>
                </a:lnTo>
                <a:lnTo>
                  <a:pt x="80" y="13"/>
                </a:lnTo>
                <a:lnTo>
                  <a:pt x="70" y="12"/>
                </a:lnTo>
                <a:lnTo>
                  <a:pt x="60" y="12"/>
                </a:lnTo>
                <a:lnTo>
                  <a:pt x="51" y="14"/>
                </a:lnTo>
                <a:lnTo>
                  <a:pt x="42" y="19"/>
                </a:lnTo>
                <a:lnTo>
                  <a:pt x="35" y="30"/>
                </a:lnTo>
                <a:lnTo>
                  <a:pt x="31" y="31"/>
                </a:lnTo>
                <a:close/>
              </a:path>
            </a:pathLst>
          </a:custGeom>
          <a:solidFill>
            <a:srgbClr val="FFCC00"/>
          </a:solidFill>
          <a:ln w="9525">
            <a:noFill/>
            <a:round/>
            <a:headEnd/>
            <a:tailEnd/>
          </a:ln>
        </p:spPr>
        <p:txBody>
          <a:bodyPr/>
          <a:lstStyle/>
          <a:p>
            <a:endParaRPr lang="zh-CN" altLang="en-US"/>
          </a:p>
        </p:txBody>
      </p:sp>
      <p:sp>
        <p:nvSpPr>
          <p:cNvPr id="40106" name="Freeform 419"/>
          <p:cNvSpPr>
            <a:spLocks/>
          </p:cNvSpPr>
          <p:nvPr/>
        </p:nvSpPr>
        <p:spPr bwMode="auto">
          <a:xfrm>
            <a:off x="8442325" y="3735793"/>
            <a:ext cx="160338" cy="180375"/>
          </a:xfrm>
          <a:custGeom>
            <a:avLst/>
            <a:gdLst>
              <a:gd name="T0" fmla="*/ 2147483647 w 128"/>
              <a:gd name="T1" fmla="*/ 2147483647 h 117"/>
              <a:gd name="T2" fmla="*/ 2147483647 w 128"/>
              <a:gd name="T3" fmla="*/ 2147483647 h 117"/>
              <a:gd name="T4" fmla="*/ 2147483647 w 128"/>
              <a:gd name="T5" fmla="*/ 2147483647 h 117"/>
              <a:gd name="T6" fmla="*/ 2147483647 w 128"/>
              <a:gd name="T7" fmla="*/ 2147483647 h 117"/>
              <a:gd name="T8" fmla="*/ 2147483647 w 128"/>
              <a:gd name="T9" fmla="*/ 2147483647 h 117"/>
              <a:gd name="T10" fmla="*/ 2147483647 w 128"/>
              <a:gd name="T11" fmla="*/ 2147483647 h 117"/>
              <a:gd name="T12" fmla="*/ 2147483647 w 128"/>
              <a:gd name="T13" fmla="*/ 2147483647 h 117"/>
              <a:gd name="T14" fmla="*/ 2147483647 w 128"/>
              <a:gd name="T15" fmla="*/ 2147483647 h 117"/>
              <a:gd name="T16" fmla="*/ 2147483647 w 128"/>
              <a:gd name="T17" fmla="*/ 2147483647 h 117"/>
              <a:gd name="T18" fmla="*/ 2147483647 w 128"/>
              <a:gd name="T19" fmla="*/ 2147483647 h 117"/>
              <a:gd name="T20" fmla="*/ 2147483647 w 128"/>
              <a:gd name="T21" fmla="*/ 2147483647 h 117"/>
              <a:gd name="T22" fmla="*/ 2147483647 w 128"/>
              <a:gd name="T23" fmla="*/ 2147483647 h 117"/>
              <a:gd name="T24" fmla="*/ 2147483647 w 128"/>
              <a:gd name="T25" fmla="*/ 2147483647 h 117"/>
              <a:gd name="T26" fmla="*/ 2147483647 w 128"/>
              <a:gd name="T27" fmla="*/ 2147483647 h 117"/>
              <a:gd name="T28" fmla="*/ 2147483647 w 128"/>
              <a:gd name="T29" fmla="*/ 2147483647 h 117"/>
              <a:gd name="T30" fmla="*/ 2147483647 w 128"/>
              <a:gd name="T31" fmla="*/ 2147483647 h 117"/>
              <a:gd name="T32" fmla="*/ 2147483647 w 128"/>
              <a:gd name="T33" fmla="*/ 2147483647 h 117"/>
              <a:gd name="T34" fmla="*/ 2147483647 w 128"/>
              <a:gd name="T35" fmla="*/ 2147483647 h 117"/>
              <a:gd name="T36" fmla="*/ 2147483647 w 128"/>
              <a:gd name="T37" fmla="*/ 2147483647 h 117"/>
              <a:gd name="T38" fmla="*/ 2147483647 w 128"/>
              <a:gd name="T39" fmla="*/ 2147483647 h 117"/>
              <a:gd name="T40" fmla="*/ 2147483647 w 128"/>
              <a:gd name="T41" fmla="*/ 2147483647 h 117"/>
              <a:gd name="T42" fmla="*/ 2147483647 w 128"/>
              <a:gd name="T43" fmla="*/ 2147483647 h 117"/>
              <a:gd name="T44" fmla="*/ 2147483647 w 128"/>
              <a:gd name="T45" fmla="*/ 2147483647 h 117"/>
              <a:gd name="T46" fmla="*/ 2147483647 w 128"/>
              <a:gd name="T47" fmla="*/ 2147483647 h 117"/>
              <a:gd name="T48" fmla="*/ 2147483647 w 128"/>
              <a:gd name="T49" fmla="*/ 2147483647 h 117"/>
              <a:gd name="T50" fmla="*/ 2147483647 w 128"/>
              <a:gd name="T51" fmla="*/ 2147483647 h 117"/>
              <a:gd name="T52" fmla="*/ 2147483647 w 128"/>
              <a:gd name="T53" fmla="*/ 2147483647 h 117"/>
              <a:gd name="T54" fmla="*/ 2147483647 w 128"/>
              <a:gd name="T55" fmla="*/ 2147483647 h 117"/>
              <a:gd name="T56" fmla="*/ 2147483647 w 128"/>
              <a:gd name="T57" fmla="*/ 2147483647 h 117"/>
              <a:gd name="T58" fmla="*/ 2147483647 w 128"/>
              <a:gd name="T59" fmla="*/ 2147483647 h 117"/>
              <a:gd name="T60" fmla="*/ 2147483647 w 128"/>
              <a:gd name="T61" fmla="*/ 2147483647 h 117"/>
              <a:gd name="T62" fmla="*/ 2147483647 w 128"/>
              <a:gd name="T63" fmla="*/ 2147483647 h 117"/>
              <a:gd name="T64" fmla="*/ 2147483647 w 128"/>
              <a:gd name="T65" fmla="*/ 2147483647 h 117"/>
              <a:gd name="T66" fmla="*/ 2147483647 w 128"/>
              <a:gd name="T67" fmla="*/ 2147483647 h 117"/>
              <a:gd name="T68" fmla="*/ 2147483647 w 128"/>
              <a:gd name="T69" fmla="*/ 2147483647 h 1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17"/>
              <a:gd name="T107" fmla="*/ 128 w 128"/>
              <a:gd name="T108" fmla="*/ 117 h 1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17">
                <a:moveTo>
                  <a:pt x="120" y="56"/>
                </a:moveTo>
                <a:lnTo>
                  <a:pt x="121" y="54"/>
                </a:lnTo>
                <a:lnTo>
                  <a:pt x="122" y="52"/>
                </a:lnTo>
                <a:lnTo>
                  <a:pt x="123" y="50"/>
                </a:lnTo>
                <a:lnTo>
                  <a:pt x="125" y="48"/>
                </a:lnTo>
                <a:lnTo>
                  <a:pt x="126" y="45"/>
                </a:lnTo>
                <a:lnTo>
                  <a:pt x="127" y="43"/>
                </a:lnTo>
                <a:lnTo>
                  <a:pt x="128" y="40"/>
                </a:lnTo>
                <a:lnTo>
                  <a:pt x="128" y="38"/>
                </a:lnTo>
                <a:lnTo>
                  <a:pt x="127" y="35"/>
                </a:lnTo>
                <a:lnTo>
                  <a:pt x="126" y="32"/>
                </a:lnTo>
                <a:lnTo>
                  <a:pt x="125" y="28"/>
                </a:lnTo>
                <a:lnTo>
                  <a:pt x="123" y="25"/>
                </a:lnTo>
                <a:lnTo>
                  <a:pt x="122" y="22"/>
                </a:lnTo>
                <a:lnTo>
                  <a:pt x="120" y="19"/>
                </a:lnTo>
                <a:lnTo>
                  <a:pt x="119" y="16"/>
                </a:lnTo>
                <a:lnTo>
                  <a:pt x="117" y="14"/>
                </a:lnTo>
                <a:lnTo>
                  <a:pt x="106" y="3"/>
                </a:lnTo>
                <a:lnTo>
                  <a:pt x="94" y="0"/>
                </a:lnTo>
                <a:lnTo>
                  <a:pt x="83" y="1"/>
                </a:lnTo>
                <a:lnTo>
                  <a:pt x="72" y="5"/>
                </a:lnTo>
                <a:lnTo>
                  <a:pt x="64" y="9"/>
                </a:lnTo>
                <a:lnTo>
                  <a:pt x="57" y="13"/>
                </a:lnTo>
                <a:lnTo>
                  <a:pt x="53" y="13"/>
                </a:lnTo>
                <a:lnTo>
                  <a:pt x="53" y="8"/>
                </a:lnTo>
                <a:lnTo>
                  <a:pt x="52" y="9"/>
                </a:lnTo>
                <a:lnTo>
                  <a:pt x="49" y="12"/>
                </a:lnTo>
                <a:lnTo>
                  <a:pt x="45" y="16"/>
                </a:lnTo>
                <a:lnTo>
                  <a:pt x="42" y="19"/>
                </a:lnTo>
                <a:lnTo>
                  <a:pt x="39" y="20"/>
                </a:lnTo>
                <a:lnTo>
                  <a:pt x="35" y="22"/>
                </a:lnTo>
                <a:lnTo>
                  <a:pt x="32" y="25"/>
                </a:lnTo>
                <a:lnTo>
                  <a:pt x="29" y="28"/>
                </a:lnTo>
                <a:lnTo>
                  <a:pt x="26" y="30"/>
                </a:lnTo>
                <a:lnTo>
                  <a:pt x="23" y="34"/>
                </a:lnTo>
                <a:lnTo>
                  <a:pt x="20" y="37"/>
                </a:lnTo>
                <a:lnTo>
                  <a:pt x="18" y="39"/>
                </a:lnTo>
                <a:lnTo>
                  <a:pt x="15" y="41"/>
                </a:lnTo>
                <a:lnTo>
                  <a:pt x="13" y="44"/>
                </a:lnTo>
                <a:lnTo>
                  <a:pt x="11" y="46"/>
                </a:lnTo>
                <a:lnTo>
                  <a:pt x="8" y="49"/>
                </a:lnTo>
                <a:lnTo>
                  <a:pt x="6" y="52"/>
                </a:lnTo>
                <a:lnTo>
                  <a:pt x="4" y="55"/>
                </a:lnTo>
                <a:lnTo>
                  <a:pt x="2" y="58"/>
                </a:lnTo>
                <a:lnTo>
                  <a:pt x="1" y="60"/>
                </a:lnTo>
                <a:lnTo>
                  <a:pt x="11" y="63"/>
                </a:lnTo>
                <a:lnTo>
                  <a:pt x="13" y="67"/>
                </a:lnTo>
                <a:lnTo>
                  <a:pt x="10" y="74"/>
                </a:lnTo>
                <a:lnTo>
                  <a:pt x="5" y="81"/>
                </a:lnTo>
                <a:lnTo>
                  <a:pt x="1" y="89"/>
                </a:lnTo>
                <a:lnTo>
                  <a:pt x="0" y="97"/>
                </a:lnTo>
                <a:lnTo>
                  <a:pt x="4" y="107"/>
                </a:lnTo>
                <a:lnTo>
                  <a:pt x="16" y="115"/>
                </a:lnTo>
                <a:lnTo>
                  <a:pt x="23" y="117"/>
                </a:lnTo>
                <a:lnTo>
                  <a:pt x="29" y="117"/>
                </a:lnTo>
                <a:lnTo>
                  <a:pt x="35" y="115"/>
                </a:lnTo>
                <a:lnTo>
                  <a:pt x="41" y="112"/>
                </a:lnTo>
                <a:lnTo>
                  <a:pt x="47" y="107"/>
                </a:lnTo>
                <a:lnTo>
                  <a:pt x="53" y="102"/>
                </a:lnTo>
                <a:lnTo>
                  <a:pt x="58" y="97"/>
                </a:lnTo>
                <a:lnTo>
                  <a:pt x="64" y="91"/>
                </a:lnTo>
                <a:lnTo>
                  <a:pt x="71" y="86"/>
                </a:lnTo>
                <a:lnTo>
                  <a:pt x="79" y="83"/>
                </a:lnTo>
                <a:lnTo>
                  <a:pt x="87" y="82"/>
                </a:lnTo>
                <a:lnTo>
                  <a:pt x="95" y="81"/>
                </a:lnTo>
                <a:lnTo>
                  <a:pt x="103" y="78"/>
                </a:lnTo>
                <a:lnTo>
                  <a:pt x="109" y="74"/>
                </a:lnTo>
                <a:lnTo>
                  <a:pt x="114" y="68"/>
                </a:lnTo>
                <a:lnTo>
                  <a:pt x="117" y="58"/>
                </a:lnTo>
                <a:lnTo>
                  <a:pt x="120" y="56"/>
                </a:lnTo>
                <a:close/>
              </a:path>
            </a:pathLst>
          </a:custGeom>
          <a:solidFill>
            <a:srgbClr val="FFCC00"/>
          </a:solidFill>
          <a:ln w="9525">
            <a:noFill/>
            <a:round/>
            <a:headEnd/>
            <a:tailEnd/>
          </a:ln>
        </p:spPr>
        <p:txBody>
          <a:bodyPr/>
          <a:lstStyle/>
          <a:p>
            <a:endParaRPr lang="zh-CN" altLang="en-US"/>
          </a:p>
        </p:txBody>
      </p:sp>
      <p:sp>
        <p:nvSpPr>
          <p:cNvPr id="40107" name="Freeform 420"/>
          <p:cNvSpPr>
            <a:spLocks/>
          </p:cNvSpPr>
          <p:nvPr/>
        </p:nvSpPr>
        <p:spPr bwMode="auto">
          <a:xfrm>
            <a:off x="3905250" y="3072876"/>
            <a:ext cx="223838" cy="551916"/>
          </a:xfrm>
          <a:custGeom>
            <a:avLst/>
            <a:gdLst>
              <a:gd name="T0" fmla="*/ 2147483647 w 178"/>
              <a:gd name="T1" fmla="*/ 2147483647 h 358"/>
              <a:gd name="T2" fmla="*/ 2147483647 w 178"/>
              <a:gd name="T3" fmla="*/ 2147483647 h 358"/>
              <a:gd name="T4" fmla="*/ 2147483647 w 178"/>
              <a:gd name="T5" fmla="*/ 2147483647 h 358"/>
              <a:gd name="T6" fmla="*/ 2147483647 w 178"/>
              <a:gd name="T7" fmla="*/ 2147483647 h 358"/>
              <a:gd name="T8" fmla="*/ 2147483647 w 178"/>
              <a:gd name="T9" fmla="*/ 2147483647 h 358"/>
              <a:gd name="T10" fmla="*/ 2147483647 w 178"/>
              <a:gd name="T11" fmla="*/ 2147483647 h 358"/>
              <a:gd name="T12" fmla="*/ 2147483647 w 178"/>
              <a:gd name="T13" fmla="*/ 2147483647 h 358"/>
              <a:gd name="T14" fmla="*/ 2147483647 w 178"/>
              <a:gd name="T15" fmla="*/ 2147483647 h 358"/>
              <a:gd name="T16" fmla="*/ 2147483647 w 178"/>
              <a:gd name="T17" fmla="*/ 2147483647 h 358"/>
              <a:gd name="T18" fmla="*/ 2147483647 w 178"/>
              <a:gd name="T19" fmla="*/ 2147483647 h 358"/>
              <a:gd name="T20" fmla="*/ 0 w 178"/>
              <a:gd name="T21" fmla="*/ 2147483647 h 358"/>
              <a:gd name="T22" fmla="*/ 0 w 178"/>
              <a:gd name="T23" fmla="*/ 2147483647 h 358"/>
              <a:gd name="T24" fmla="*/ 2147483647 w 178"/>
              <a:gd name="T25" fmla="*/ 2147483647 h 358"/>
              <a:gd name="T26" fmla="*/ 2147483647 w 178"/>
              <a:gd name="T27" fmla="*/ 2147483647 h 358"/>
              <a:gd name="T28" fmla="*/ 2147483647 w 178"/>
              <a:gd name="T29" fmla="*/ 2147483647 h 358"/>
              <a:gd name="T30" fmla="*/ 2147483647 w 178"/>
              <a:gd name="T31" fmla="*/ 2147483647 h 358"/>
              <a:gd name="T32" fmla="*/ 2147483647 w 178"/>
              <a:gd name="T33" fmla="*/ 2147483647 h 358"/>
              <a:gd name="T34" fmla="*/ 2147483647 w 178"/>
              <a:gd name="T35" fmla="*/ 2147483647 h 358"/>
              <a:gd name="T36" fmla="*/ 2147483647 w 178"/>
              <a:gd name="T37" fmla="*/ 2147483647 h 358"/>
              <a:gd name="T38" fmla="*/ 2147483647 w 178"/>
              <a:gd name="T39" fmla="*/ 2147483647 h 358"/>
              <a:gd name="T40" fmla="*/ 2147483647 w 178"/>
              <a:gd name="T41" fmla="*/ 2147483647 h 358"/>
              <a:gd name="T42" fmla="*/ 2147483647 w 178"/>
              <a:gd name="T43" fmla="*/ 2147483647 h 358"/>
              <a:gd name="T44" fmla="*/ 2147483647 w 178"/>
              <a:gd name="T45" fmla="*/ 2147483647 h 358"/>
              <a:gd name="T46" fmla="*/ 2147483647 w 178"/>
              <a:gd name="T47" fmla="*/ 2147483647 h 358"/>
              <a:gd name="T48" fmla="*/ 2147483647 w 178"/>
              <a:gd name="T49" fmla="*/ 2147483647 h 358"/>
              <a:gd name="T50" fmla="*/ 2147483647 w 178"/>
              <a:gd name="T51" fmla="*/ 2147483647 h 358"/>
              <a:gd name="T52" fmla="*/ 2147483647 w 178"/>
              <a:gd name="T53" fmla="*/ 2147483647 h 358"/>
              <a:gd name="T54" fmla="*/ 2147483647 w 178"/>
              <a:gd name="T55" fmla="*/ 2147483647 h 358"/>
              <a:gd name="T56" fmla="*/ 2147483647 w 178"/>
              <a:gd name="T57" fmla="*/ 2147483647 h 358"/>
              <a:gd name="T58" fmla="*/ 2147483647 w 178"/>
              <a:gd name="T59" fmla="*/ 2147483647 h 358"/>
              <a:gd name="T60" fmla="*/ 2147483647 w 178"/>
              <a:gd name="T61" fmla="*/ 2147483647 h 358"/>
              <a:gd name="T62" fmla="*/ 2147483647 w 178"/>
              <a:gd name="T63" fmla="*/ 2147483647 h 358"/>
              <a:gd name="T64" fmla="*/ 2147483647 w 178"/>
              <a:gd name="T65" fmla="*/ 0 h 358"/>
              <a:gd name="T66" fmla="*/ 2147483647 w 178"/>
              <a:gd name="T67" fmla="*/ 2147483647 h 358"/>
              <a:gd name="T68" fmla="*/ 2147483647 w 178"/>
              <a:gd name="T69" fmla="*/ 2147483647 h 358"/>
              <a:gd name="T70" fmla="*/ 2147483647 w 178"/>
              <a:gd name="T71" fmla="*/ 2147483647 h 358"/>
              <a:gd name="T72" fmla="*/ 2147483647 w 178"/>
              <a:gd name="T73" fmla="*/ 2147483647 h 358"/>
              <a:gd name="T74" fmla="*/ 2147483647 w 178"/>
              <a:gd name="T75" fmla="*/ 2147483647 h 358"/>
              <a:gd name="T76" fmla="*/ 2147483647 w 178"/>
              <a:gd name="T77" fmla="*/ 2147483647 h 358"/>
              <a:gd name="T78" fmla="*/ 2147483647 w 178"/>
              <a:gd name="T79" fmla="*/ 2147483647 h 358"/>
              <a:gd name="T80" fmla="*/ 2147483647 w 178"/>
              <a:gd name="T81" fmla="*/ 2147483647 h 358"/>
              <a:gd name="T82" fmla="*/ 2147483647 w 178"/>
              <a:gd name="T83" fmla="*/ 2147483647 h 358"/>
              <a:gd name="T84" fmla="*/ 2147483647 w 178"/>
              <a:gd name="T85" fmla="*/ 2147483647 h 358"/>
              <a:gd name="T86" fmla="*/ 2147483647 w 178"/>
              <a:gd name="T87" fmla="*/ 2147483647 h 358"/>
              <a:gd name="T88" fmla="*/ 2147483647 w 178"/>
              <a:gd name="T89" fmla="*/ 2147483647 h 358"/>
              <a:gd name="T90" fmla="*/ 2147483647 w 178"/>
              <a:gd name="T91" fmla="*/ 2147483647 h 358"/>
              <a:gd name="T92" fmla="*/ 2147483647 w 178"/>
              <a:gd name="T93" fmla="*/ 2147483647 h 358"/>
              <a:gd name="T94" fmla="*/ 2147483647 w 178"/>
              <a:gd name="T95" fmla="*/ 2147483647 h 358"/>
              <a:gd name="T96" fmla="*/ 2147483647 w 178"/>
              <a:gd name="T97" fmla="*/ 2147483647 h 358"/>
              <a:gd name="T98" fmla="*/ 2147483647 w 178"/>
              <a:gd name="T99" fmla="*/ 2147483647 h 358"/>
              <a:gd name="T100" fmla="*/ 2147483647 w 178"/>
              <a:gd name="T101" fmla="*/ 2147483647 h 3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8"/>
              <a:gd name="T154" fmla="*/ 0 h 358"/>
              <a:gd name="T155" fmla="*/ 178 w 178"/>
              <a:gd name="T156" fmla="*/ 358 h 3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8" h="358">
                <a:moveTo>
                  <a:pt x="12" y="342"/>
                </a:moveTo>
                <a:lnTo>
                  <a:pt x="11" y="338"/>
                </a:lnTo>
                <a:lnTo>
                  <a:pt x="10" y="331"/>
                </a:lnTo>
                <a:lnTo>
                  <a:pt x="8" y="325"/>
                </a:lnTo>
                <a:lnTo>
                  <a:pt x="7" y="316"/>
                </a:lnTo>
                <a:lnTo>
                  <a:pt x="5" y="306"/>
                </a:lnTo>
                <a:lnTo>
                  <a:pt x="4" y="295"/>
                </a:lnTo>
                <a:lnTo>
                  <a:pt x="3" y="283"/>
                </a:lnTo>
                <a:lnTo>
                  <a:pt x="2" y="270"/>
                </a:lnTo>
                <a:lnTo>
                  <a:pt x="1" y="258"/>
                </a:lnTo>
                <a:lnTo>
                  <a:pt x="0" y="244"/>
                </a:lnTo>
                <a:lnTo>
                  <a:pt x="0" y="230"/>
                </a:lnTo>
                <a:lnTo>
                  <a:pt x="2" y="215"/>
                </a:lnTo>
                <a:lnTo>
                  <a:pt x="3" y="201"/>
                </a:lnTo>
                <a:lnTo>
                  <a:pt x="5" y="186"/>
                </a:lnTo>
                <a:lnTo>
                  <a:pt x="7" y="172"/>
                </a:lnTo>
                <a:lnTo>
                  <a:pt x="11" y="158"/>
                </a:lnTo>
                <a:lnTo>
                  <a:pt x="14" y="149"/>
                </a:lnTo>
                <a:lnTo>
                  <a:pt x="17" y="141"/>
                </a:lnTo>
                <a:lnTo>
                  <a:pt x="21" y="133"/>
                </a:lnTo>
                <a:lnTo>
                  <a:pt x="25" y="124"/>
                </a:lnTo>
                <a:lnTo>
                  <a:pt x="30" y="115"/>
                </a:lnTo>
                <a:lnTo>
                  <a:pt x="35" y="106"/>
                </a:lnTo>
                <a:lnTo>
                  <a:pt x="42" y="97"/>
                </a:lnTo>
                <a:lnTo>
                  <a:pt x="48" y="88"/>
                </a:lnTo>
                <a:lnTo>
                  <a:pt x="55" y="79"/>
                </a:lnTo>
                <a:lnTo>
                  <a:pt x="63" y="68"/>
                </a:lnTo>
                <a:lnTo>
                  <a:pt x="71" y="58"/>
                </a:lnTo>
                <a:lnTo>
                  <a:pt x="79" y="48"/>
                </a:lnTo>
                <a:lnTo>
                  <a:pt x="87" y="37"/>
                </a:lnTo>
                <a:lnTo>
                  <a:pt x="95" y="24"/>
                </a:lnTo>
                <a:lnTo>
                  <a:pt x="104" y="12"/>
                </a:lnTo>
                <a:lnTo>
                  <a:pt x="113" y="0"/>
                </a:lnTo>
                <a:lnTo>
                  <a:pt x="169" y="8"/>
                </a:lnTo>
                <a:lnTo>
                  <a:pt x="173" y="35"/>
                </a:lnTo>
                <a:lnTo>
                  <a:pt x="175" y="60"/>
                </a:lnTo>
                <a:lnTo>
                  <a:pt x="177" y="84"/>
                </a:lnTo>
                <a:lnTo>
                  <a:pt x="178" y="108"/>
                </a:lnTo>
                <a:lnTo>
                  <a:pt x="178" y="131"/>
                </a:lnTo>
                <a:lnTo>
                  <a:pt x="177" y="153"/>
                </a:lnTo>
                <a:lnTo>
                  <a:pt x="174" y="175"/>
                </a:lnTo>
                <a:lnTo>
                  <a:pt x="169" y="196"/>
                </a:lnTo>
                <a:lnTo>
                  <a:pt x="163" y="217"/>
                </a:lnTo>
                <a:lnTo>
                  <a:pt x="155" y="238"/>
                </a:lnTo>
                <a:lnTo>
                  <a:pt x="146" y="258"/>
                </a:lnTo>
                <a:lnTo>
                  <a:pt x="135" y="278"/>
                </a:lnTo>
                <a:lnTo>
                  <a:pt x="121" y="298"/>
                </a:lnTo>
                <a:lnTo>
                  <a:pt x="106" y="318"/>
                </a:lnTo>
                <a:lnTo>
                  <a:pt x="88" y="338"/>
                </a:lnTo>
                <a:lnTo>
                  <a:pt x="69" y="358"/>
                </a:lnTo>
                <a:lnTo>
                  <a:pt x="12" y="342"/>
                </a:lnTo>
                <a:close/>
              </a:path>
            </a:pathLst>
          </a:custGeom>
          <a:solidFill>
            <a:srgbClr val="CC6600"/>
          </a:solidFill>
          <a:ln w="9525">
            <a:noFill/>
            <a:round/>
            <a:headEnd/>
            <a:tailEnd/>
          </a:ln>
        </p:spPr>
        <p:txBody>
          <a:bodyPr/>
          <a:lstStyle/>
          <a:p>
            <a:endParaRPr lang="zh-CN" altLang="en-US"/>
          </a:p>
        </p:txBody>
      </p:sp>
      <p:sp>
        <p:nvSpPr>
          <p:cNvPr id="40108" name="Freeform 421"/>
          <p:cNvSpPr>
            <a:spLocks/>
          </p:cNvSpPr>
          <p:nvPr/>
        </p:nvSpPr>
        <p:spPr bwMode="auto">
          <a:xfrm>
            <a:off x="3900488" y="3314917"/>
            <a:ext cx="25400" cy="286750"/>
          </a:xfrm>
          <a:custGeom>
            <a:avLst/>
            <a:gdLst>
              <a:gd name="T0" fmla="*/ 2147483647 w 20"/>
              <a:gd name="T1" fmla="*/ 0 h 186"/>
              <a:gd name="T2" fmla="*/ 2147483647 w 20"/>
              <a:gd name="T3" fmla="*/ 0 h 186"/>
              <a:gd name="T4" fmla="*/ 2147483647 w 20"/>
              <a:gd name="T5" fmla="*/ 2147483647 h 186"/>
              <a:gd name="T6" fmla="*/ 2147483647 w 20"/>
              <a:gd name="T7" fmla="*/ 2147483647 h 186"/>
              <a:gd name="T8" fmla="*/ 2147483647 w 20"/>
              <a:gd name="T9" fmla="*/ 2147483647 h 186"/>
              <a:gd name="T10" fmla="*/ 2147483647 w 20"/>
              <a:gd name="T11" fmla="*/ 2147483647 h 186"/>
              <a:gd name="T12" fmla="*/ 0 w 20"/>
              <a:gd name="T13" fmla="*/ 2147483647 h 186"/>
              <a:gd name="T14" fmla="*/ 0 w 20"/>
              <a:gd name="T15" fmla="*/ 2147483647 h 186"/>
              <a:gd name="T16" fmla="*/ 0 w 20"/>
              <a:gd name="T17" fmla="*/ 2147483647 h 186"/>
              <a:gd name="T18" fmla="*/ 2147483647 w 20"/>
              <a:gd name="T19" fmla="*/ 2147483647 h 186"/>
              <a:gd name="T20" fmla="*/ 2147483647 w 20"/>
              <a:gd name="T21" fmla="*/ 2147483647 h 186"/>
              <a:gd name="T22" fmla="*/ 2147483647 w 20"/>
              <a:gd name="T23" fmla="*/ 2147483647 h 186"/>
              <a:gd name="T24" fmla="*/ 2147483647 w 20"/>
              <a:gd name="T25" fmla="*/ 2147483647 h 186"/>
              <a:gd name="T26" fmla="*/ 2147483647 w 20"/>
              <a:gd name="T27" fmla="*/ 2147483647 h 186"/>
              <a:gd name="T28" fmla="*/ 2147483647 w 20"/>
              <a:gd name="T29" fmla="*/ 2147483647 h 186"/>
              <a:gd name="T30" fmla="*/ 2147483647 w 20"/>
              <a:gd name="T31" fmla="*/ 2147483647 h 186"/>
              <a:gd name="T32" fmla="*/ 2147483647 w 20"/>
              <a:gd name="T33" fmla="*/ 2147483647 h 186"/>
              <a:gd name="T34" fmla="*/ 2147483647 w 20"/>
              <a:gd name="T35" fmla="*/ 2147483647 h 186"/>
              <a:gd name="T36" fmla="*/ 2147483647 w 20"/>
              <a:gd name="T37" fmla="*/ 2147483647 h 186"/>
              <a:gd name="T38" fmla="*/ 2147483647 w 20"/>
              <a:gd name="T39" fmla="*/ 2147483647 h 186"/>
              <a:gd name="T40" fmla="*/ 2147483647 w 20"/>
              <a:gd name="T41" fmla="*/ 2147483647 h 186"/>
              <a:gd name="T42" fmla="*/ 2147483647 w 20"/>
              <a:gd name="T43" fmla="*/ 2147483647 h 186"/>
              <a:gd name="T44" fmla="*/ 2147483647 w 20"/>
              <a:gd name="T45" fmla="*/ 2147483647 h 186"/>
              <a:gd name="T46" fmla="*/ 2147483647 w 20"/>
              <a:gd name="T47" fmla="*/ 2147483647 h 186"/>
              <a:gd name="T48" fmla="*/ 2147483647 w 20"/>
              <a:gd name="T49" fmla="*/ 2147483647 h 186"/>
              <a:gd name="T50" fmla="*/ 2147483647 w 20"/>
              <a:gd name="T51" fmla="*/ 2147483647 h 186"/>
              <a:gd name="T52" fmla="*/ 2147483647 w 20"/>
              <a:gd name="T53" fmla="*/ 2147483647 h 186"/>
              <a:gd name="T54" fmla="*/ 2147483647 w 20"/>
              <a:gd name="T55" fmla="*/ 2147483647 h 186"/>
              <a:gd name="T56" fmla="*/ 2147483647 w 20"/>
              <a:gd name="T57" fmla="*/ 2147483647 h 186"/>
              <a:gd name="T58" fmla="*/ 2147483647 w 20"/>
              <a:gd name="T59" fmla="*/ 2147483647 h 186"/>
              <a:gd name="T60" fmla="*/ 2147483647 w 20"/>
              <a:gd name="T61" fmla="*/ 2147483647 h 186"/>
              <a:gd name="T62" fmla="*/ 2147483647 w 20"/>
              <a:gd name="T63" fmla="*/ 2147483647 h 186"/>
              <a:gd name="T64" fmla="*/ 2147483647 w 20"/>
              <a:gd name="T65" fmla="*/ 2147483647 h 186"/>
              <a:gd name="T66" fmla="*/ 2147483647 w 20"/>
              <a:gd name="T67" fmla="*/ 2147483647 h 186"/>
              <a:gd name="T68" fmla="*/ 2147483647 w 20"/>
              <a:gd name="T69" fmla="*/ 2147483647 h 186"/>
              <a:gd name="T70" fmla="*/ 2147483647 w 20"/>
              <a:gd name="T71" fmla="*/ 2147483647 h 186"/>
              <a:gd name="T72" fmla="*/ 2147483647 w 20"/>
              <a:gd name="T73" fmla="*/ 2147483647 h 186"/>
              <a:gd name="T74" fmla="*/ 2147483647 w 20"/>
              <a:gd name="T75" fmla="*/ 2147483647 h 186"/>
              <a:gd name="T76" fmla="*/ 2147483647 w 20"/>
              <a:gd name="T77" fmla="*/ 2147483647 h 186"/>
              <a:gd name="T78" fmla="*/ 2147483647 w 20"/>
              <a:gd name="T79" fmla="*/ 0 h 1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
              <a:gd name="T121" fmla="*/ 0 h 186"/>
              <a:gd name="T122" fmla="*/ 20 w 20"/>
              <a:gd name="T123" fmla="*/ 186 h 1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 h="186">
                <a:moveTo>
                  <a:pt x="11" y="0"/>
                </a:moveTo>
                <a:lnTo>
                  <a:pt x="11" y="0"/>
                </a:lnTo>
                <a:lnTo>
                  <a:pt x="7" y="14"/>
                </a:lnTo>
                <a:lnTo>
                  <a:pt x="4" y="29"/>
                </a:lnTo>
                <a:lnTo>
                  <a:pt x="2" y="43"/>
                </a:lnTo>
                <a:lnTo>
                  <a:pt x="1" y="58"/>
                </a:lnTo>
                <a:lnTo>
                  <a:pt x="0" y="73"/>
                </a:lnTo>
                <a:lnTo>
                  <a:pt x="0" y="87"/>
                </a:lnTo>
                <a:lnTo>
                  <a:pt x="0" y="101"/>
                </a:lnTo>
                <a:lnTo>
                  <a:pt x="1" y="114"/>
                </a:lnTo>
                <a:lnTo>
                  <a:pt x="2" y="127"/>
                </a:lnTo>
                <a:lnTo>
                  <a:pt x="3" y="139"/>
                </a:lnTo>
                <a:lnTo>
                  <a:pt x="4" y="150"/>
                </a:lnTo>
                <a:lnTo>
                  <a:pt x="6" y="159"/>
                </a:lnTo>
                <a:lnTo>
                  <a:pt x="8" y="168"/>
                </a:lnTo>
                <a:lnTo>
                  <a:pt x="9" y="175"/>
                </a:lnTo>
                <a:lnTo>
                  <a:pt x="10" y="182"/>
                </a:lnTo>
                <a:lnTo>
                  <a:pt x="11" y="186"/>
                </a:lnTo>
                <a:lnTo>
                  <a:pt x="20" y="184"/>
                </a:lnTo>
                <a:lnTo>
                  <a:pt x="19" y="180"/>
                </a:lnTo>
                <a:lnTo>
                  <a:pt x="18" y="174"/>
                </a:lnTo>
                <a:lnTo>
                  <a:pt x="17" y="167"/>
                </a:lnTo>
                <a:lnTo>
                  <a:pt x="15" y="158"/>
                </a:lnTo>
                <a:lnTo>
                  <a:pt x="14" y="149"/>
                </a:lnTo>
                <a:lnTo>
                  <a:pt x="12" y="138"/>
                </a:lnTo>
                <a:lnTo>
                  <a:pt x="11" y="126"/>
                </a:lnTo>
                <a:lnTo>
                  <a:pt x="10" y="113"/>
                </a:lnTo>
                <a:lnTo>
                  <a:pt x="10" y="101"/>
                </a:lnTo>
                <a:lnTo>
                  <a:pt x="9" y="87"/>
                </a:lnTo>
                <a:lnTo>
                  <a:pt x="9" y="73"/>
                </a:lnTo>
                <a:lnTo>
                  <a:pt x="10" y="59"/>
                </a:lnTo>
                <a:lnTo>
                  <a:pt x="11" y="44"/>
                </a:lnTo>
                <a:lnTo>
                  <a:pt x="14" y="30"/>
                </a:lnTo>
                <a:lnTo>
                  <a:pt x="16" y="16"/>
                </a:lnTo>
                <a:lnTo>
                  <a:pt x="20" y="2"/>
                </a:lnTo>
                <a:lnTo>
                  <a:pt x="11" y="0"/>
                </a:lnTo>
                <a:close/>
              </a:path>
            </a:pathLst>
          </a:custGeom>
          <a:solidFill>
            <a:srgbClr val="000000"/>
          </a:solidFill>
          <a:ln w="9525">
            <a:noFill/>
            <a:round/>
            <a:headEnd/>
            <a:tailEnd/>
          </a:ln>
        </p:spPr>
        <p:txBody>
          <a:bodyPr/>
          <a:lstStyle/>
          <a:p>
            <a:endParaRPr lang="zh-CN" altLang="en-US"/>
          </a:p>
        </p:txBody>
      </p:sp>
      <p:sp>
        <p:nvSpPr>
          <p:cNvPr id="40109" name="Freeform 422"/>
          <p:cNvSpPr>
            <a:spLocks/>
          </p:cNvSpPr>
          <p:nvPr/>
        </p:nvSpPr>
        <p:spPr bwMode="auto">
          <a:xfrm>
            <a:off x="3914777" y="3065169"/>
            <a:ext cx="138113" cy="252833"/>
          </a:xfrm>
          <a:custGeom>
            <a:avLst/>
            <a:gdLst>
              <a:gd name="T0" fmla="*/ 2147483647 w 110"/>
              <a:gd name="T1" fmla="*/ 0 h 164"/>
              <a:gd name="T2" fmla="*/ 2147483647 w 110"/>
              <a:gd name="T3" fmla="*/ 2147483647 h 164"/>
              <a:gd name="T4" fmla="*/ 2147483647 w 110"/>
              <a:gd name="T5" fmla="*/ 2147483647 h 164"/>
              <a:gd name="T6" fmla="*/ 2147483647 w 110"/>
              <a:gd name="T7" fmla="*/ 2147483647 h 164"/>
              <a:gd name="T8" fmla="*/ 2147483647 w 110"/>
              <a:gd name="T9" fmla="*/ 2147483647 h 164"/>
              <a:gd name="T10" fmla="*/ 2147483647 w 110"/>
              <a:gd name="T11" fmla="*/ 2147483647 h 164"/>
              <a:gd name="T12" fmla="*/ 2147483647 w 110"/>
              <a:gd name="T13" fmla="*/ 2147483647 h 164"/>
              <a:gd name="T14" fmla="*/ 2147483647 w 110"/>
              <a:gd name="T15" fmla="*/ 2147483647 h 164"/>
              <a:gd name="T16" fmla="*/ 2147483647 w 110"/>
              <a:gd name="T17" fmla="*/ 2147483647 h 164"/>
              <a:gd name="T18" fmla="*/ 2147483647 w 110"/>
              <a:gd name="T19" fmla="*/ 2147483647 h 164"/>
              <a:gd name="T20" fmla="*/ 2147483647 w 110"/>
              <a:gd name="T21" fmla="*/ 2147483647 h 164"/>
              <a:gd name="T22" fmla="*/ 2147483647 w 110"/>
              <a:gd name="T23" fmla="*/ 2147483647 h 164"/>
              <a:gd name="T24" fmla="*/ 2147483647 w 110"/>
              <a:gd name="T25" fmla="*/ 2147483647 h 164"/>
              <a:gd name="T26" fmla="*/ 2147483647 w 110"/>
              <a:gd name="T27" fmla="*/ 2147483647 h 164"/>
              <a:gd name="T28" fmla="*/ 2147483647 w 110"/>
              <a:gd name="T29" fmla="*/ 2147483647 h 164"/>
              <a:gd name="T30" fmla="*/ 2147483647 w 110"/>
              <a:gd name="T31" fmla="*/ 2147483647 h 164"/>
              <a:gd name="T32" fmla="*/ 2147483647 w 110"/>
              <a:gd name="T33" fmla="*/ 2147483647 h 164"/>
              <a:gd name="T34" fmla="*/ 0 w 110"/>
              <a:gd name="T35" fmla="*/ 2147483647 h 164"/>
              <a:gd name="T36" fmla="*/ 2147483647 w 110"/>
              <a:gd name="T37" fmla="*/ 2147483647 h 164"/>
              <a:gd name="T38" fmla="*/ 2147483647 w 110"/>
              <a:gd name="T39" fmla="*/ 2147483647 h 164"/>
              <a:gd name="T40" fmla="*/ 2147483647 w 110"/>
              <a:gd name="T41" fmla="*/ 2147483647 h 164"/>
              <a:gd name="T42" fmla="*/ 2147483647 w 110"/>
              <a:gd name="T43" fmla="*/ 2147483647 h 164"/>
              <a:gd name="T44" fmla="*/ 2147483647 w 110"/>
              <a:gd name="T45" fmla="*/ 2147483647 h 164"/>
              <a:gd name="T46" fmla="*/ 2147483647 w 110"/>
              <a:gd name="T47" fmla="*/ 2147483647 h 164"/>
              <a:gd name="T48" fmla="*/ 2147483647 w 110"/>
              <a:gd name="T49" fmla="*/ 2147483647 h 164"/>
              <a:gd name="T50" fmla="*/ 2147483647 w 110"/>
              <a:gd name="T51" fmla="*/ 2147483647 h 164"/>
              <a:gd name="T52" fmla="*/ 2147483647 w 110"/>
              <a:gd name="T53" fmla="*/ 2147483647 h 164"/>
              <a:gd name="T54" fmla="*/ 2147483647 w 110"/>
              <a:gd name="T55" fmla="*/ 2147483647 h 164"/>
              <a:gd name="T56" fmla="*/ 2147483647 w 110"/>
              <a:gd name="T57" fmla="*/ 2147483647 h 164"/>
              <a:gd name="T58" fmla="*/ 2147483647 w 110"/>
              <a:gd name="T59" fmla="*/ 2147483647 h 164"/>
              <a:gd name="T60" fmla="*/ 2147483647 w 110"/>
              <a:gd name="T61" fmla="*/ 2147483647 h 164"/>
              <a:gd name="T62" fmla="*/ 2147483647 w 110"/>
              <a:gd name="T63" fmla="*/ 2147483647 h 164"/>
              <a:gd name="T64" fmla="*/ 2147483647 w 110"/>
              <a:gd name="T65" fmla="*/ 2147483647 h 164"/>
              <a:gd name="T66" fmla="*/ 2147483647 w 110"/>
              <a:gd name="T67" fmla="*/ 2147483647 h 164"/>
              <a:gd name="T68" fmla="*/ 2147483647 w 110"/>
              <a:gd name="T69" fmla="*/ 2147483647 h 164"/>
              <a:gd name="T70" fmla="*/ 2147483647 w 110"/>
              <a:gd name="T71" fmla="*/ 2147483647 h 164"/>
              <a:gd name="T72" fmla="*/ 2147483647 w 110"/>
              <a:gd name="T73" fmla="*/ 0 h 164"/>
              <a:gd name="T74" fmla="*/ 2147483647 w 110"/>
              <a:gd name="T75" fmla="*/ 0 h 164"/>
              <a:gd name="T76" fmla="*/ 2147483647 w 110"/>
              <a:gd name="T77" fmla="*/ 2147483647 h 164"/>
              <a:gd name="T78" fmla="*/ 2147483647 w 110"/>
              <a:gd name="T79" fmla="*/ 0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64"/>
              <a:gd name="T122" fmla="*/ 110 w 110"/>
              <a:gd name="T123" fmla="*/ 164 h 1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64">
                <a:moveTo>
                  <a:pt x="106" y="0"/>
                </a:moveTo>
                <a:lnTo>
                  <a:pt x="102" y="2"/>
                </a:lnTo>
                <a:lnTo>
                  <a:pt x="93" y="14"/>
                </a:lnTo>
                <a:lnTo>
                  <a:pt x="84" y="27"/>
                </a:lnTo>
                <a:lnTo>
                  <a:pt x="76" y="39"/>
                </a:lnTo>
                <a:lnTo>
                  <a:pt x="68" y="50"/>
                </a:lnTo>
                <a:lnTo>
                  <a:pt x="60" y="60"/>
                </a:lnTo>
                <a:lnTo>
                  <a:pt x="52" y="70"/>
                </a:lnTo>
                <a:lnTo>
                  <a:pt x="45" y="81"/>
                </a:lnTo>
                <a:lnTo>
                  <a:pt x="38" y="90"/>
                </a:lnTo>
                <a:lnTo>
                  <a:pt x="31" y="99"/>
                </a:lnTo>
                <a:lnTo>
                  <a:pt x="24" y="109"/>
                </a:lnTo>
                <a:lnTo>
                  <a:pt x="19" y="118"/>
                </a:lnTo>
                <a:lnTo>
                  <a:pt x="14" y="127"/>
                </a:lnTo>
                <a:lnTo>
                  <a:pt x="9" y="136"/>
                </a:lnTo>
                <a:lnTo>
                  <a:pt x="6" y="144"/>
                </a:lnTo>
                <a:lnTo>
                  <a:pt x="2" y="153"/>
                </a:lnTo>
                <a:lnTo>
                  <a:pt x="0" y="162"/>
                </a:lnTo>
                <a:lnTo>
                  <a:pt x="9" y="164"/>
                </a:lnTo>
                <a:lnTo>
                  <a:pt x="11" y="156"/>
                </a:lnTo>
                <a:lnTo>
                  <a:pt x="14" y="148"/>
                </a:lnTo>
                <a:lnTo>
                  <a:pt x="18" y="139"/>
                </a:lnTo>
                <a:lnTo>
                  <a:pt x="22" y="131"/>
                </a:lnTo>
                <a:lnTo>
                  <a:pt x="27" y="123"/>
                </a:lnTo>
                <a:lnTo>
                  <a:pt x="33" y="114"/>
                </a:lnTo>
                <a:lnTo>
                  <a:pt x="39" y="105"/>
                </a:lnTo>
                <a:lnTo>
                  <a:pt x="45" y="96"/>
                </a:lnTo>
                <a:lnTo>
                  <a:pt x="52" y="86"/>
                </a:lnTo>
                <a:lnTo>
                  <a:pt x="59" y="76"/>
                </a:lnTo>
                <a:lnTo>
                  <a:pt x="67" y="66"/>
                </a:lnTo>
                <a:lnTo>
                  <a:pt x="75" y="55"/>
                </a:lnTo>
                <a:lnTo>
                  <a:pt x="83" y="44"/>
                </a:lnTo>
                <a:lnTo>
                  <a:pt x="92" y="32"/>
                </a:lnTo>
                <a:lnTo>
                  <a:pt x="101" y="20"/>
                </a:lnTo>
                <a:lnTo>
                  <a:pt x="110" y="7"/>
                </a:lnTo>
                <a:lnTo>
                  <a:pt x="105" y="9"/>
                </a:lnTo>
                <a:lnTo>
                  <a:pt x="106" y="0"/>
                </a:lnTo>
                <a:lnTo>
                  <a:pt x="103" y="0"/>
                </a:lnTo>
                <a:lnTo>
                  <a:pt x="102" y="2"/>
                </a:lnTo>
                <a:lnTo>
                  <a:pt x="106" y="0"/>
                </a:lnTo>
                <a:close/>
              </a:path>
            </a:pathLst>
          </a:custGeom>
          <a:solidFill>
            <a:srgbClr val="000000"/>
          </a:solidFill>
          <a:ln w="9525">
            <a:noFill/>
            <a:round/>
            <a:headEnd/>
            <a:tailEnd/>
          </a:ln>
        </p:spPr>
        <p:txBody>
          <a:bodyPr/>
          <a:lstStyle/>
          <a:p>
            <a:endParaRPr lang="zh-CN" altLang="en-US"/>
          </a:p>
        </p:txBody>
      </p:sp>
      <p:sp>
        <p:nvSpPr>
          <p:cNvPr id="40110" name="Freeform 423"/>
          <p:cNvSpPr>
            <a:spLocks/>
          </p:cNvSpPr>
          <p:nvPr/>
        </p:nvSpPr>
        <p:spPr bwMode="auto">
          <a:xfrm>
            <a:off x="4044950" y="3065168"/>
            <a:ext cx="76200" cy="27750"/>
          </a:xfrm>
          <a:custGeom>
            <a:avLst/>
            <a:gdLst>
              <a:gd name="T0" fmla="*/ 2147483647 w 61"/>
              <a:gd name="T1" fmla="*/ 2147483647 h 18"/>
              <a:gd name="T2" fmla="*/ 2147483647 w 61"/>
              <a:gd name="T3" fmla="*/ 2147483647 h 18"/>
              <a:gd name="T4" fmla="*/ 2147483647 w 61"/>
              <a:gd name="T5" fmla="*/ 0 h 18"/>
              <a:gd name="T6" fmla="*/ 0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
              <a:gd name="T32" fmla="*/ 61 w 61"/>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
                <a:moveTo>
                  <a:pt x="61" y="13"/>
                </a:moveTo>
                <a:lnTo>
                  <a:pt x="57" y="9"/>
                </a:lnTo>
                <a:lnTo>
                  <a:pt x="1" y="0"/>
                </a:lnTo>
                <a:lnTo>
                  <a:pt x="0" y="9"/>
                </a:lnTo>
                <a:lnTo>
                  <a:pt x="56" y="18"/>
                </a:lnTo>
                <a:lnTo>
                  <a:pt x="52" y="14"/>
                </a:lnTo>
                <a:lnTo>
                  <a:pt x="61" y="13"/>
                </a:lnTo>
                <a:lnTo>
                  <a:pt x="61" y="9"/>
                </a:lnTo>
                <a:lnTo>
                  <a:pt x="57" y="9"/>
                </a:lnTo>
                <a:lnTo>
                  <a:pt x="61" y="13"/>
                </a:lnTo>
                <a:close/>
              </a:path>
            </a:pathLst>
          </a:custGeom>
          <a:solidFill>
            <a:srgbClr val="000000"/>
          </a:solidFill>
          <a:ln w="9525">
            <a:noFill/>
            <a:round/>
            <a:headEnd/>
            <a:tailEnd/>
          </a:ln>
        </p:spPr>
        <p:txBody>
          <a:bodyPr/>
          <a:lstStyle/>
          <a:p>
            <a:endParaRPr lang="zh-CN" altLang="en-US"/>
          </a:p>
        </p:txBody>
      </p:sp>
      <p:sp>
        <p:nvSpPr>
          <p:cNvPr id="40111" name="Freeform 424"/>
          <p:cNvSpPr>
            <a:spLocks/>
          </p:cNvSpPr>
          <p:nvPr/>
        </p:nvSpPr>
        <p:spPr bwMode="auto">
          <a:xfrm>
            <a:off x="3986215" y="3085210"/>
            <a:ext cx="147637" cy="547291"/>
          </a:xfrm>
          <a:custGeom>
            <a:avLst/>
            <a:gdLst>
              <a:gd name="T0" fmla="*/ 2147483647 w 118"/>
              <a:gd name="T1" fmla="*/ 2147483647 h 355"/>
              <a:gd name="T2" fmla="*/ 2147483647 w 118"/>
              <a:gd name="T3" fmla="*/ 2147483647 h 355"/>
              <a:gd name="T4" fmla="*/ 2147483647 w 118"/>
              <a:gd name="T5" fmla="*/ 2147483647 h 355"/>
              <a:gd name="T6" fmla="*/ 2147483647 w 118"/>
              <a:gd name="T7" fmla="*/ 2147483647 h 355"/>
              <a:gd name="T8" fmla="*/ 2147483647 w 118"/>
              <a:gd name="T9" fmla="*/ 2147483647 h 355"/>
              <a:gd name="T10" fmla="*/ 2147483647 w 118"/>
              <a:gd name="T11" fmla="*/ 2147483647 h 355"/>
              <a:gd name="T12" fmla="*/ 2147483647 w 118"/>
              <a:gd name="T13" fmla="*/ 2147483647 h 355"/>
              <a:gd name="T14" fmla="*/ 2147483647 w 118"/>
              <a:gd name="T15" fmla="*/ 2147483647 h 355"/>
              <a:gd name="T16" fmla="*/ 2147483647 w 118"/>
              <a:gd name="T17" fmla="*/ 2147483647 h 355"/>
              <a:gd name="T18" fmla="*/ 2147483647 w 118"/>
              <a:gd name="T19" fmla="*/ 2147483647 h 355"/>
              <a:gd name="T20" fmla="*/ 2147483647 w 118"/>
              <a:gd name="T21" fmla="*/ 2147483647 h 355"/>
              <a:gd name="T22" fmla="*/ 2147483647 w 118"/>
              <a:gd name="T23" fmla="*/ 2147483647 h 355"/>
              <a:gd name="T24" fmla="*/ 2147483647 w 118"/>
              <a:gd name="T25" fmla="*/ 2147483647 h 355"/>
              <a:gd name="T26" fmla="*/ 2147483647 w 118"/>
              <a:gd name="T27" fmla="*/ 2147483647 h 355"/>
              <a:gd name="T28" fmla="*/ 2147483647 w 118"/>
              <a:gd name="T29" fmla="*/ 2147483647 h 355"/>
              <a:gd name="T30" fmla="*/ 2147483647 w 118"/>
              <a:gd name="T31" fmla="*/ 2147483647 h 355"/>
              <a:gd name="T32" fmla="*/ 2147483647 w 118"/>
              <a:gd name="T33" fmla="*/ 2147483647 h 355"/>
              <a:gd name="T34" fmla="*/ 2147483647 w 118"/>
              <a:gd name="T35" fmla="*/ 0 h 355"/>
              <a:gd name="T36" fmla="*/ 2147483647 w 118"/>
              <a:gd name="T37" fmla="*/ 2147483647 h 355"/>
              <a:gd name="T38" fmla="*/ 2147483647 w 118"/>
              <a:gd name="T39" fmla="*/ 2147483647 h 355"/>
              <a:gd name="T40" fmla="*/ 2147483647 w 118"/>
              <a:gd name="T41" fmla="*/ 2147483647 h 355"/>
              <a:gd name="T42" fmla="*/ 2147483647 w 118"/>
              <a:gd name="T43" fmla="*/ 2147483647 h 355"/>
              <a:gd name="T44" fmla="*/ 2147483647 w 118"/>
              <a:gd name="T45" fmla="*/ 2147483647 h 355"/>
              <a:gd name="T46" fmla="*/ 2147483647 w 118"/>
              <a:gd name="T47" fmla="*/ 2147483647 h 355"/>
              <a:gd name="T48" fmla="*/ 2147483647 w 118"/>
              <a:gd name="T49" fmla="*/ 2147483647 h 355"/>
              <a:gd name="T50" fmla="*/ 2147483647 w 118"/>
              <a:gd name="T51" fmla="*/ 2147483647 h 355"/>
              <a:gd name="T52" fmla="*/ 2147483647 w 118"/>
              <a:gd name="T53" fmla="*/ 2147483647 h 355"/>
              <a:gd name="T54" fmla="*/ 2147483647 w 118"/>
              <a:gd name="T55" fmla="*/ 2147483647 h 355"/>
              <a:gd name="T56" fmla="*/ 2147483647 w 118"/>
              <a:gd name="T57" fmla="*/ 2147483647 h 355"/>
              <a:gd name="T58" fmla="*/ 2147483647 w 118"/>
              <a:gd name="T59" fmla="*/ 2147483647 h 355"/>
              <a:gd name="T60" fmla="*/ 2147483647 w 118"/>
              <a:gd name="T61" fmla="*/ 2147483647 h 355"/>
              <a:gd name="T62" fmla="*/ 2147483647 w 118"/>
              <a:gd name="T63" fmla="*/ 2147483647 h 355"/>
              <a:gd name="T64" fmla="*/ 2147483647 w 118"/>
              <a:gd name="T65" fmla="*/ 2147483647 h 355"/>
              <a:gd name="T66" fmla="*/ 2147483647 w 118"/>
              <a:gd name="T67" fmla="*/ 2147483647 h 355"/>
              <a:gd name="T68" fmla="*/ 0 w 118"/>
              <a:gd name="T69" fmla="*/ 2147483647 h 355"/>
              <a:gd name="T70" fmla="*/ 2147483647 w 118"/>
              <a:gd name="T71" fmla="*/ 2147483647 h 355"/>
              <a:gd name="T72" fmla="*/ 2147483647 w 118"/>
              <a:gd name="T73" fmla="*/ 2147483647 h 355"/>
              <a:gd name="T74" fmla="*/ 2147483647 w 118"/>
              <a:gd name="T75" fmla="*/ 2147483647 h 355"/>
              <a:gd name="T76" fmla="*/ 2147483647 w 118"/>
              <a:gd name="T77" fmla="*/ 2147483647 h 355"/>
              <a:gd name="T78" fmla="*/ 2147483647 w 118"/>
              <a:gd name="T79" fmla="*/ 2147483647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8"/>
              <a:gd name="T121" fmla="*/ 0 h 355"/>
              <a:gd name="T122" fmla="*/ 118 w 118"/>
              <a:gd name="T123" fmla="*/ 355 h 3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8" h="355">
                <a:moveTo>
                  <a:pt x="3" y="355"/>
                </a:moveTo>
                <a:lnTo>
                  <a:pt x="7" y="353"/>
                </a:lnTo>
                <a:lnTo>
                  <a:pt x="27" y="333"/>
                </a:lnTo>
                <a:lnTo>
                  <a:pt x="44" y="313"/>
                </a:lnTo>
                <a:lnTo>
                  <a:pt x="60" y="293"/>
                </a:lnTo>
                <a:lnTo>
                  <a:pt x="74" y="272"/>
                </a:lnTo>
                <a:lnTo>
                  <a:pt x="85" y="252"/>
                </a:lnTo>
                <a:lnTo>
                  <a:pt x="94" y="231"/>
                </a:lnTo>
                <a:lnTo>
                  <a:pt x="102" y="211"/>
                </a:lnTo>
                <a:lnTo>
                  <a:pt x="109" y="189"/>
                </a:lnTo>
                <a:lnTo>
                  <a:pt x="113" y="168"/>
                </a:lnTo>
                <a:lnTo>
                  <a:pt x="116" y="146"/>
                </a:lnTo>
                <a:lnTo>
                  <a:pt x="117" y="123"/>
                </a:lnTo>
                <a:lnTo>
                  <a:pt x="118" y="100"/>
                </a:lnTo>
                <a:lnTo>
                  <a:pt x="117" y="76"/>
                </a:lnTo>
                <a:lnTo>
                  <a:pt x="115" y="52"/>
                </a:lnTo>
                <a:lnTo>
                  <a:pt x="112" y="26"/>
                </a:lnTo>
                <a:lnTo>
                  <a:pt x="108" y="0"/>
                </a:lnTo>
                <a:lnTo>
                  <a:pt x="99" y="1"/>
                </a:lnTo>
                <a:lnTo>
                  <a:pt x="103" y="27"/>
                </a:lnTo>
                <a:lnTo>
                  <a:pt x="106" y="53"/>
                </a:lnTo>
                <a:lnTo>
                  <a:pt x="108" y="76"/>
                </a:lnTo>
                <a:lnTo>
                  <a:pt x="109" y="100"/>
                </a:lnTo>
                <a:lnTo>
                  <a:pt x="108" y="123"/>
                </a:lnTo>
                <a:lnTo>
                  <a:pt x="107" y="145"/>
                </a:lnTo>
                <a:lnTo>
                  <a:pt x="104" y="167"/>
                </a:lnTo>
                <a:lnTo>
                  <a:pt x="100" y="187"/>
                </a:lnTo>
                <a:lnTo>
                  <a:pt x="93" y="207"/>
                </a:lnTo>
                <a:lnTo>
                  <a:pt x="86" y="228"/>
                </a:lnTo>
                <a:lnTo>
                  <a:pt x="77" y="247"/>
                </a:lnTo>
                <a:lnTo>
                  <a:pt x="66" y="268"/>
                </a:lnTo>
                <a:lnTo>
                  <a:pt x="53" y="287"/>
                </a:lnTo>
                <a:lnTo>
                  <a:pt x="37" y="307"/>
                </a:lnTo>
                <a:lnTo>
                  <a:pt x="20" y="327"/>
                </a:lnTo>
                <a:lnTo>
                  <a:pt x="0" y="347"/>
                </a:lnTo>
                <a:lnTo>
                  <a:pt x="5" y="345"/>
                </a:lnTo>
                <a:lnTo>
                  <a:pt x="3" y="355"/>
                </a:lnTo>
                <a:lnTo>
                  <a:pt x="5" y="355"/>
                </a:lnTo>
                <a:lnTo>
                  <a:pt x="7" y="353"/>
                </a:lnTo>
                <a:lnTo>
                  <a:pt x="3" y="355"/>
                </a:lnTo>
                <a:close/>
              </a:path>
            </a:pathLst>
          </a:custGeom>
          <a:solidFill>
            <a:srgbClr val="000000"/>
          </a:solidFill>
          <a:ln w="9525">
            <a:noFill/>
            <a:round/>
            <a:headEnd/>
            <a:tailEnd/>
          </a:ln>
        </p:spPr>
        <p:txBody>
          <a:bodyPr/>
          <a:lstStyle/>
          <a:p>
            <a:endParaRPr lang="zh-CN" altLang="en-US"/>
          </a:p>
        </p:txBody>
      </p:sp>
      <p:sp>
        <p:nvSpPr>
          <p:cNvPr id="40112" name="Freeform 425"/>
          <p:cNvSpPr>
            <a:spLocks/>
          </p:cNvSpPr>
          <p:nvPr/>
        </p:nvSpPr>
        <p:spPr bwMode="auto">
          <a:xfrm>
            <a:off x="3914777" y="3592418"/>
            <a:ext cx="79375" cy="40083"/>
          </a:xfrm>
          <a:custGeom>
            <a:avLst/>
            <a:gdLst>
              <a:gd name="T0" fmla="*/ 0 w 63"/>
              <a:gd name="T1" fmla="*/ 2147483647 h 26"/>
              <a:gd name="T2" fmla="*/ 2147483647 w 63"/>
              <a:gd name="T3" fmla="*/ 2147483647 h 26"/>
              <a:gd name="T4" fmla="*/ 2147483647 w 63"/>
              <a:gd name="T5" fmla="*/ 2147483647 h 26"/>
              <a:gd name="T6" fmla="*/ 2147483647 w 63"/>
              <a:gd name="T7" fmla="*/ 2147483647 h 26"/>
              <a:gd name="T8" fmla="*/ 2147483647 w 63"/>
              <a:gd name="T9" fmla="*/ 0 h 26"/>
              <a:gd name="T10" fmla="*/ 2147483647 w 63"/>
              <a:gd name="T11" fmla="*/ 2147483647 h 26"/>
              <a:gd name="T12" fmla="*/ 0 w 63"/>
              <a:gd name="T13" fmla="*/ 2147483647 h 26"/>
              <a:gd name="T14" fmla="*/ 2147483647 w 63"/>
              <a:gd name="T15" fmla="*/ 2147483647 h 26"/>
              <a:gd name="T16" fmla="*/ 2147483647 w 63"/>
              <a:gd name="T17" fmla="*/ 2147483647 h 26"/>
              <a:gd name="T18" fmla="*/ 0 w 63"/>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26"/>
              <a:gd name="T32" fmla="*/ 63 w 6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26">
                <a:moveTo>
                  <a:pt x="0" y="6"/>
                </a:moveTo>
                <a:lnTo>
                  <a:pt x="4" y="9"/>
                </a:lnTo>
                <a:lnTo>
                  <a:pt x="61" y="26"/>
                </a:lnTo>
                <a:lnTo>
                  <a:pt x="63" y="16"/>
                </a:lnTo>
                <a:lnTo>
                  <a:pt x="6" y="0"/>
                </a:lnTo>
                <a:lnTo>
                  <a:pt x="9" y="4"/>
                </a:lnTo>
                <a:lnTo>
                  <a:pt x="0" y="6"/>
                </a:lnTo>
                <a:lnTo>
                  <a:pt x="1" y="8"/>
                </a:lnTo>
                <a:lnTo>
                  <a:pt x="4" y="9"/>
                </a:lnTo>
                <a:lnTo>
                  <a:pt x="0" y="6"/>
                </a:lnTo>
                <a:close/>
              </a:path>
            </a:pathLst>
          </a:custGeom>
          <a:solidFill>
            <a:srgbClr val="000000"/>
          </a:solidFill>
          <a:ln w="9525">
            <a:noFill/>
            <a:round/>
            <a:headEnd/>
            <a:tailEnd/>
          </a:ln>
        </p:spPr>
        <p:txBody>
          <a:bodyPr/>
          <a:lstStyle/>
          <a:p>
            <a:endParaRPr lang="zh-CN" altLang="en-US"/>
          </a:p>
        </p:txBody>
      </p:sp>
      <p:sp>
        <p:nvSpPr>
          <p:cNvPr id="40113" name="Freeform 426"/>
          <p:cNvSpPr>
            <a:spLocks/>
          </p:cNvSpPr>
          <p:nvPr/>
        </p:nvSpPr>
        <p:spPr bwMode="auto">
          <a:xfrm>
            <a:off x="3905251" y="3575461"/>
            <a:ext cx="100013" cy="151083"/>
          </a:xfrm>
          <a:custGeom>
            <a:avLst/>
            <a:gdLst>
              <a:gd name="T0" fmla="*/ 2147483647 w 79"/>
              <a:gd name="T1" fmla="*/ 2147483647 h 98"/>
              <a:gd name="T2" fmla="*/ 2147483647 w 79"/>
              <a:gd name="T3" fmla="*/ 2147483647 h 98"/>
              <a:gd name="T4" fmla="*/ 2147483647 w 79"/>
              <a:gd name="T5" fmla="*/ 2147483647 h 98"/>
              <a:gd name="T6" fmla="*/ 2147483647 w 79"/>
              <a:gd name="T7" fmla="*/ 2147483647 h 98"/>
              <a:gd name="T8" fmla="*/ 2147483647 w 79"/>
              <a:gd name="T9" fmla="*/ 2147483647 h 98"/>
              <a:gd name="T10" fmla="*/ 2147483647 w 79"/>
              <a:gd name="T11" fmla="*/ 2147483647 h 98"/>
              <a:gd name="T12" fmla="*/ 2147483647 w 79"/>
              <a:gd name="T13" fmla="*/ 2147483647 h 98"/>
              <a:gd name="T14" fmla="*/ 2147483647 w 79"/>
              <a:gd name="T15" fmla="*/ 2147483647 h 98"/>
              <a:gd name="T16" fmla="*/ 2147483647 w 79"/>
              <a:gd name="T17" fmla="*/ 2147483647 h 98"/>
              <a:gd name="T18" fmla="*/ 2147483647 w 79"/>
              <a:gd name="T19" fmla="*/ 2147483647 h 98"/>
              <a:gd name="T20" fmla="*/ 2147483647 w 79"/>
              <a:gd name="T21" fmla="*/ 2147483647 h 98"/>
              <a:gd name="T22" fmla="*/ 2147483647 w 79"/>
              <a:gd name="T23" fmla="*/ 2147483647 h 98"/>
              <a:gd name="T24" fmla="*/ 2147483647 w 79"/>
              <a:gd name="T25" fmla="*/ 2147483647 h 98"/>
              <a:gd name="T26" fmla="*/ 2147483647 w 79"/>
              <a:gd name="T27" fmla="*/ 2147483647 h 98"/>
              <a:gd name="T28" fmla="*/ 2147483647 w 79"/>
              <a:gd name="T29" fmla="*/ 2147483647 h 98"/>
              <a:gd name="T30" fmla="*/ 2147483647 w 79"/>
              <a:gd name="T31" fmla="*/ 2147483647 h 98"/>
              <a:gd name="T32" fmla="*/ 2147483647 w 79"/>
              <a:gd name="T33" fmla="*/ 2147483647 h 98"/>
              <a:gd name="T34" fmla="*/ 2147483647 w 79"/>
              <a:gd name="T35" fmla="*/ 2147483647 h 98"/>
              <a:gd name="T36" fmla="*/ 2147483647 w 79"/>
              <a:gd name="T37" fmla="*/ 2147483647 h 98"/>
              <a:gd name="T38" fmla="*/ 2147483647 w 79"/>
              <a:gd name="T39" fmla="*/ 2147483647 h 98"/>
              <a:gd name="T40" fmla="*/ 2147483647 w 79"/>
              <a:gd name="T41" fmla="*/ 2147483647 h 98"/>
              <a:gd name="T42" fmla="*/ 2147483647 w 79"/>
              <a:gd name="T43" fmla="*/ 0 h 98"/>
              <a:gd name="T44" fmla="*/ 2147483647 w 79"/>
              <a:gd name="T45" fmla="*/ 2147483647 h 98"/>
              <a:gd name="T46" fmla="*/ 2147483647 w 79"/>
              <a:gd name="T47" fmla="*/ 2147483647 h 98"/>
              <a:gd name="T48" fmla="*/ 2147483647 w 79"/>
              <a:gd name="T49" fmla="*/ 2147483647 h 98"/>
              <a:gd name="T50" fmla="*/ 2147483647 w 79"/>
              <a:gd name="T51" fmla="*/ 2147483647 h 98"/>
              <a:gd name="T52" fmla="*/ 2147483647 w 79"/>
              <a:gd name="T53" fmla="*/ 2147483647 h 98"/>
              <a:gd name="T54" fmla="*/ 2147483647 w 79"/>
              <a:gd name="T55" fmla="*/ 2147483647 h 98"/>
              <a:gd name="T56" fmla="*/ 2147483647 w 79"/>
              <a:gd name="T57" fmla="*/ 2147483647 h 98"/>
              <a:gd name="T58" fmla="*/ 2147483647 w 79"/>
              <a:gd name="T59" fmla="*/ 2147483647 h 98"/>
              <a:gd name="T60" fmla="*/ 2147483647 w 79"/>
              <a:gd name="T61" fmla="*/ 2147483647 h 98"/>
              <a:gd name="T62" fmla="*/ 2147483647 w 79"/>
              <a:gd name="T63" fmla="*/ 2147483647 h 98"/>
              <a:gd name="T64" fmla="*/ 2147483647 w 79"/>
              <a:gd name="T65" fmla="*/ 2147483647 h 98"/>
              <a:gd name="T66" fmla="*/ 0 w 79"/>
              <a:gd name="T67" fmla="*/ 2147483647 h 98"/>
              <a:gd name="T68" fmla="*/ 2147483647 w 79"/>
              <a:gd name="T69" fmla="*/ 2147483647 h 98"/>
              <a:gd name="T70" fmla="*/ 2147483647 w 79"/>
              <a:gd name="T71" fmla="*/ 2147483647 h 98"/>
              <a:gd name="T72" fmla="*/ 2147483647 w 79"/>
              <a:gd name="T73" fmla="*/ 2147483647 h 98"/>
              <a:gd name="T74" fmla="*/ 2147483647 w 79"/>
              <a:gd name="T75" fmla="*/ 2147483647 h 98"/>
              <a:gd name="T76" fmla="*/ 2147483647 w 79"/>
              <a:gd name="T77" fmla="*/ 2147483647 h 98"/>
              <a:gd name="T78" fmla="*/ 2147483647 w 79"/>
              <a:gd name="T79" fmla="*/ 2147483647 h 98"/>
              <a:gd name="T80" fmla="*/ 2147483647 w 79"/>
              <a:gd name="T81" fmla="*/ 2147483647 h 98"/>
              <a:gd name="T82" fmla="*/ 2147483647 w 79"/>
              <a:gd name="T83" fmla="*/ 2147483647 h 98"/>
              <a:gd name="T84" fmla="*/ 2147483647 w 79"/>
              <a:gd name="T85" fmla="*/ 2147483647 h 98"/>
              <a:gd name="T86" fmla="*/ 2147483647 w 79"/>
              <a:gd name="T87" fmla="*/ 2147483647 h 98"/>
              <a:gd name="T88" fmla="*/ 2147483647 w 79"/>
              <a:gd name="T89" fmla="*/ 2147483647 h 98"/>
              <a:gd name="T90" fmla="*/ 2147483647 w 79"/>
              <a:gd name="T91" fmla="*/ 2147483647 h 98"/>
              <a:gd name="T92" fmla="*/ 2147483647 w 79"/>
              <a:gd name="T93" fmla="*/ 2147483647 h 98"/>
              <a:gd name="T94" fmla="*/ 2147483647 w 79"/>
              <a:gd name="T95" fmla="*/ 2147483647 h 98"/>
              <a:gd name="T96" fmla="*/ 2147483647 w 79"/>
              <a:gd name="T97" fmla="*/ 2147483647 h 98"/>
              <a:gd name="T98" fmla="*/ 2147483647 w 79"/>
              <a:gd name="T99" fmla="*/ 2147483647 h 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
              <a:gd name="T151" fmla="*/ 0 h 98"/>
              <a:gd name="T152" fmla="*/ 79 w 79"/>
              <a:gd name="T153" fmla="*/ 98 h 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 h="98">
                <a:moveTo>
                  <a:pt x="79" y="21"/>
                </a:moveTo>
                <a:lnTo>
                  <a:pt x="63" y="29"/>
                </a:lnTo>
                <a:lnTo>
                  <a:pt x="61" y="22"/>
                </a:lnTo>
                <a:lnTo>
                  <a:pt x="61" y="16"/>
                </a:lnTo>
                <a:lnTo>
                  <a:pt x="60" y="13"/>
                </a:lnTo>
                <a:lnTo>
                  <a:pt x="59" y="11"/>
                </a:lnTo>
                <a:lnTo>
                  <a:pt x="57" y="11"/>
                </a:lnTo>
                <a:lnTo>
                  <a:pt x="54" y="12"/>
                </a:lnTo>
                <a:lnTo>
                  <a:pt x="49" y="16"/>
                </a:lnTo>
                <a:lnTo>
                  <a:pt x="43" y="21"/>
                </a:lnTo>
                <a:lnTo>
                  <a:pt x="42" y="15"/>
                </a:lnTo>
                <a:lnTo>
                  <a:pt x="42" y="11"/>
                </a:lnTo>
                <a:lnTo>
                  <a:pt x="42" y="8"/>
                </a:lnTo>
                <a:lnTo>
                  <a:pt x="42" y="7"/>
                </a:lnTo>
                <a:lnTo>
                  <a:pt x="41" y="6"/>
                </a:lnTo>
                <a:lnTo>
                  <a:pt x="38" y="7"/>
                </a:lnTo>
                <a:lnTo>
                  <a:pt x="34" y="9"/>
                </a:lnTo>
                <a:lnTo>
                  <a:pt x="29" y="13"/>
                </a:lnTo>
                <a:lnTo>
                  <a:pt x="27" y="7"/>
                </a:lnTo>
                <a:lnTo>
                  <a:pt x="25" y="3"/>
                </a:lnTo>
                <a:lnTo>
                  <a:pt x="23" y="1"/>
                </a:lnTo>
                <a:lnTo>
                  <a:pt x="22" y="0"/>
                </a:lnTo>
                <a:lnTo>
                  <a:pt x="20" y="1"/>
                </a:lnTo>
                <a:lnTo>
                  <a:pt x="18" y="3"/>
                </a:lnTo>
                <a:lnTo>
                  <a:pt x="15" y="8"/>
                </a:lnTo>
                <a:lnTo>
                  <a:pt x="12" y="14"/>
                </a:lnTo>
                <a:lnTo>
                  <a:pt x="11" y="23"/>
                </a:lnTo>
                <a:lnTo>
                  <a:pt x="10" y="32"/>
                </a:lnTo>
                <a:lnTo>
                  <a:pt x="9" y="41"/>
                </a:lnTo>
                <a:lnTo>
                  <a:pt x="7" y="49"/>
                </a:lnTo>
                <a:lnTo>
                  <a:pt x="6" y="57"/>
                </a:lnTo>
                <a:lnTo>
                  <a:pt x="4" y="65"/>
                </a:lnTo>
                <a:lnTo>
                  <a:pt x="2" y="73"/>
                </a:lnTo>
                <a:lnTo>
                  <a:pt x="0" y="82"/>
                </a:lnTo>
                <a:lnTo>
                  <a:pt x="5" y="83"/>
                </a:lnTo>
                <a:lnTo>
                  <a:pt x="8" y="84"/>
                </a:lnTo>
                <a:lnTo>
                  <a:pt x="12" y="86"/>
                </a:lnTo>
                <a:lnTo>
                  <a:pt x="16" y="87"/>
                </a:lnTo>
                <a:lnTo>
                  <a:pt x="19" y="90"/>
                </a:lnTo>
                <a:lnTo>
                  <a:pt x="22" y="92"/>
                </a:lnTo>
                <a:lnTo>
                  <a:pt x="25" y="95"/>
                </a:lnTo>
                <a:lnTo>
                  <a:pt x="27" y="98"/>
                </a:lnTo>
                <a:lnTo>
                  <a:pt x="34" y="88"/>
                </a:lnTo>
                <a:lnTo>
                  <a:pt x="40" y="78"/>
                </a:lnTo>
                <a:lnTo>
                  <a:pt x="46" y="68"/>
                </a:lnTo>
                <a:lnTo>
                  <a:pt x="52" y="58"/>
                </a:lnTo>
                <a:lnTo>
                  <a:pt x="58" y="49"/>
                </a:lnTo>
                <a:lnTo>
                  <a:pt x="64" y="39"/>
                </a:lnTo>
                <a:lnTo>
                  <a:pt x="71" y="30"/>
                </a:lnTo>
                <a:lnTo>
                  <a:pt x="79" y="21"/>
                </a:lnTo>
                <a:close/>
              </a:path>
            </a:pathLst>
          </a:custGeom>
          <a:solidFill>
            <a:srgbClr val="CC6600"/>
          </a:solidFill>
          <a:ln w="9525">
            <a:noFill/>
            <a:round/>
            <a:headEnd/>
            <a:tailEnd/>
          </a:ln>
        </p:spPr>
        <p:txBody>
          <a:bodyPr/>
          <a:lstStyle/>
          <a:p>
            <a:endParaRPr lang="zh-CN" altLang="en-US"/>
          </a:p>
        </p:txBody>
      </p:sp>
      <p:sp>
        <p:nvSpPr>
          <p:cNvPr id="40114" name="Freeform 427"/>
          <p:cNvSpPr>
            <a:spLocks/>
          </p:cNvSpPr>
          <p:nvPr/>
        </p:nvSpPr>
        <p:spPr bwMode="auto">
          <a:xfrm>
            <a:off x="3978277" y="3601668"/>
            <a:ext cx="28575" cy="27750"/>
          </a:xfrm>
          <a:custGeom>
            <a:avLst/>
            <a:gdLst>
              <a:gd name="T0" fmla="*/ 0 w 22"/>
              <a:gd name="T1" fmla="*/ 2147483647 h 18"/>
              <a:gd name="T2" fmla="*/ 2147483647 w 22"/>
              <a:gd name="T3" fmla="*/ 2147483647 h 18"/>
              <a:gd name="T4" fmla="*/ 2147483647 w 22"/>
              <a:gd name="T5" fmla="*/ 2147483647 h 18"/>
              <a:gd name="T6" fmla="*/ 2147483647 w 22"/>
              <a:gd name="T7" fmla="*/ 0 h 18"/>
              <a:gd name="T8" fmla="*/ 2147483647 w 22"/>
              <a:gd name="T9" fmla="*/ 2147483647 h 18"/>
              <a:gd name="T10" fmla="*/ 2147483647 w 22"/>
              <a:gd name="T11" fmla="*/ 2147483647 h 18"/>
              <a:gd name="T12" fmla="*/ 0 w 22"/>
              <a:gd name="T13" fmla="*/ 2147483647 h 18"/>
              <a:gd name="T14" fmla="*/ 2147483647 w 22"/>
              <a:gd name="T15" fmla="*/ 2147483647 h 18"/>
              <a:gd name="T16" fmla="*/ 2147483647 w 22"/>
              <a:gd name="T17" fmla="*/ 2147483647 h 18"/>
              <a:gd name="T18" fmla="*/ 0 w 22"/>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8"/>
              <a:gd name="T32" fmla="*/ 22 w 22"/>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8">
                <a:moveTo>
                  <a:pt x="0" y="12"/>
                </a:moveTo>
                <a:lnTo>
                  <a:pt x="6" y="16"/>
                </a:lnTo>
                <a:lnTo>
                  <a:pt x="22" y="8"/>
                </a:lnTo>
                <a:lnTo>
                  <a:pt x="19" y="0"/>
                </a:lnTo>
                <a:lnTo>
                  <a:pt x="3" y="7"/>
                </a:lnTo>
                <a:lnTo>
                  <a:pt x="9" y="11"/>
                </a:lnTo>
                <a:lnTo>
                  <a:pt x="0" y="12"/>
                </a:lnTo>
                <a:lnTo>
                  <a:pt x="1" y="18"/>
                </a:lnTo>
                <a:lnTo>
                  <a:pt x="6" y="16"/>
                </a:lnTo>
                <a:lnTo>
                  <a:pt x="0" y="12"/>
                </a:lnTo>
                <a:close/>
              </a:path>
            </a:pathLst>
          </a:custGeom>
          <a:solidFill>
            <a:srgbClr val="000000"/>
          </a:solidFill>
          <a:ln w="9525">
            <a:noFill/>
            <a:round/>
            <a:headEnd/>
            <a:tailEnd/>
          </a:ln>
        </p:spPr>
        <p:txBody>
          <a:bodyPr/>
          <a:lstStyle/>
          <a:p>
            <a:endParaRPr lang="zh-CN" altLang="en-US"/>
          </a:p>
        </p:txBody>
      </p:sp>
      <p:sp>
        <p:nvSpPr>
          <p:cNvPr id="40115" name="Freeform 428"/>
          <p:cNvSpPr>
            <a:spLocks/>
          </p:cNvSpPr>
          <p:nvPr/>
        </p:nvSpPr>
        <p:spPr bwMode="auto">
          <a:xfrm>
            <a:off x="3952876" y="3584709"/>
            <a:ext cx="36513" cy="37000"/>
          </a:xfrm>
          <a:custGeom>
            <a:avLst/>
            <a:gdLst>
              <a:gd name="T0" fmla="*/ 0 w 29"/>
              <a:gd name="T1" fmla="*/ 2147483647 h 24"/>
              <a:gd name="T2" fmla="*/ 2147483647 w 29"/>
              <a:gd name="T3" fmla="*/ 2147483647 h 24"/>
              <a:gd name="T4" fmla="*/ 2147483647 w 29"/>
              <a:gd name="T5" fmla="*/ 2147483647 h 24"/>
              <a:gd name="T6" fmla="*/ 2147483647 w 29"/>
              <a:gd name="T7" fmla="*/ 2147483647 h 24"/>
              <a:gd name="T8" fmla="*/ 2147483647 w 29"/>
              <a:gd name="T9" fmla="*/ 2147483647 h 24"/>
              <a:gd name="T10" fmla="*/ 2147483647 w 29"/>
              <a:gd name="T11" fmla="*/ 2147483647 h 24"/>
              <a:gd name="T12" fmla="*/ 2147483647 w 29"/>
              <a:gd name="T13" fmla="*/ 2147483647 h 24"/>
              <a:gd name="T14" fmla="*/ 2147483647 w 29"/>
              <a:gd name="T15" fmla="*/ 2147483647 h 24"/>
              <a:gd name="T16" fmla="*/ 2147483647 w 29"/>
              <a:gd name="T17" fmla="*/ 2147483647 h 24"/>
              <a:gd name="T18" fmla="*/ 2147483647 w 29"/>
              <a:gd name="T19" fmla="*/ 2147483647 h 24"/>
              <a:gd name="T20" fmla="*/ 2147483647 w 29"/>
              <a:gd name="T21" fmla="*/ 2147483647 h 24"/>
              <a:gd name="T22" fmla="*/ 2147483647 w 29"/>
              <a:gd name="T23" fmla="*/ 2147483647 h 24"/>
              <a:gd name="T24" fmla="*/ 2147483647 w 29"/>
              <a:gd name="T25" fmla="*/ 2147483647 h 24"/>
              <a:gd name="T26" fmla="*/ 2147483647 w 29"/>
              <a:gd name="T27" fmla="*/ 2147483647 h 24"/>
              <a:gd name="T28" fmla="*/ 2147483647 w 29"/>
              <a:gd name="T29" fmla="*/ 2147483647 h 24"/>
              <a:gd name="T30" fmla="*/ 2147483647 w 29"/>
              <a:gd name="T31" fmla="*/ 0 h 24"/>
              <a:gd name="T32" fmla="*/ 2147483647 w 29"/>
              <a:gd name="T33" fmla="*/ 2147483647 h 24"/>
              <a:gd name="T34" fmla="*/ 2147483647 w 29"/>
              <a:gd name="T35" fmla="*/ 2147483647 h 24"/>
              <a:gd name="T36" fmla="*/ 2147483647 w 29"/>
              <a:gd name="T37" fmla="*/ 2147483647 h 24"/>
              <a:gd name="T38" fmla="*/ 2147483647 w 29"/>
              <a:gd name="T39" fmla="*/ 2147483647 h 24"/>
              <a:gd name="T40" fmla="*/ 0 w 29"/>
              <a:gd name="T41" fmla="*/ 2147483647 h 24"/>
              <a:gd name="T42" fmla="*/ 2147483647 w 29"/>
              <a:gd name="T43" fmla="*/ 2147483647 h 24"/>
              <a:gd name="T44" fmla="*/ 2147483647 w 29"/>
              <a:gd name="T45" fmla="*/ 2147483647 h 24"/>
              <a:gd name="T46" fmla="*/ 0 w 29"/>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
              <a:gd name="T73" fmla="*/ 0 h 24"/>
              <a:gd name="T74" fmla="*/ 29 w 29"/>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 h="24">
                <a:moveTo>
                  <a:pt x="0" y="16"/>
                </a:moveTo>
                <a:lnTo>
                  <a:pt x="8" y="18"/>
                </a:lnTo>
                <a:lnTo>
                  <a:pt x="14" y="13"/>
                </a:lnTo>
                <a:lnTo>
                  <a:pt x="19" y="10"/>
                </a:lnTo>
                <a:lnTo>
                  <a:pt x="21" y="9"/>
                </a:lnTo>
                <a:lnTo>
                  <a:pt x="19" y="9"/>
                </a:lnTo>
                <a:lnTo>
                  <a:pt x="18" y="8"/>
                </a:lnTo>
                <a:lnTo>
                  <a:pt x="18" y="11"/>
                </a:lnTo>
                <a:lnTo>
                  <a:pt x="19" y="16"/>
                </a:lnTo>
                <a:lnTo>
                  <a:pt x="20" y="23"/>
                </a:lnTo>
                <a:lnTo>
                  <a:pt x="29" y="22"/>
                </a:lnTo>
                <a:lnTo>
                  <a:pt x="28" y="15"/>
                </a:lnTo>
                <a:lnTo>
                  <a:pt x="27" y="10"/>
                </a:lnTo>
                <a:lnTo>
                  <a:pt x="27" y="6"/>
                </a:lnTo>
                <a:lnTo>
                  <a:pt x="23" y="1"/>
                </a:lnTo>
                <a:lnTo>
                  <a:pt x="17" y="0"/>
                </a:lnTo>
                <a:lnTo>
                  <a:pt x="13" y="2"/>
                </a:lnTo>
                <a:lnTo>
                  <a:pt x="8" y="6"/>
                </a:lnTo>
                <a:lnTo>
                  <a:pt x="2" y="12"/>
                </a:lnTo>
                <a:lnTo>
                  <a:pt x="10" y="14"/>
                </a:lnTo>
                <a:lnTo>
                  <a:pt x="0" y="16"/>
                </a:lnTo>
                <a:lnTo>
                  <a:pt x="2" y="24"/>
                </a:lnTo>
                <a:lnTo>
                  <a:pt x="8" y="18"/>
                </a:lnTo>
                <a:lnTo>
                  <a:pt x="0" y="16"/>
                </a:lnTo>
                <a:close/>
              </a:path>
            </a:pathLst>
          </a:custGeom>
          <a:solidFill>
            <a:srgbClr val="000000"/>
          </a:solidFill>
          <a:ln w="9525">
            <a:noFill/>
            <a:round/>
            <a:headEnd/>
            <a:tailEnd/>
          </a:ln>
        </p:spPr>
        <p:txBody>
          <a:bodyPr/>
          <a:lstStyle/>
          <a:p>
            <a:endParaRPr lang="zh-CN" altLang="en-US"/>
          </a:p>
        </p:txBody>
      </p:sp>
      <p:sp>
        <p:nvSpPr>
          <p:cNvPr id="40116" name="Freeform 429"/>
          <p:cNvSpPr>
            <a:spLocks/>
          </p:cNvSpPr>
          <p:nvPr/>
        </p:nvSpPr>
        <p:spPr bwMode="auto">
          <a:xfrm>
            <a:off x="3937002" y="3577002"/>
            <a:ext cx="28575" cy="32375"/>
          </a:xfrm>
          <a:custGeom>
            <a:avLst/>
            <a:gdLst>
              <a:gd name="T0" fmla="*/ 0 w 23"/>
              <a:gd name="T1" fmla="*/ 2147483647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2147483647 h 21"/>
              <a:gd name="T14" fmla="*/ 2147483647 w 23"/>
              <a:gd name="T15" fmla="*/ 2147483647 h 21"/>
              <a:gd name="T16" fmla="*/ 2147483647 w 23"/>
              <a:gd name="T17" fmla="*/ 2147483647 h 21"/>
              <a:gd name="T18" fmla="*/ 2147483647 w 23"/>
              <a:gd name="T19" fmla="*/ 2147483647 h 21"/>
              <a:gd name="T20" fmla="*/ 2147483647 w 23"/>
              <a:gd name="T21" fmla="*/ 2147483647 h 21"/>
              <a:gd name="T22" fmla="*/ 2147483647 w 23"/>
              <a:gd name="T23" fmla="*/ 2147483647 h 21"/>
              <a:gd name="T24" fmla="*/ 2147483647 w 23"/>
              <a:gd name="T25" fmla="*/ 2147483647 h 21"/>
              <a:gd name="T26" fmla="*/ 2147483647 w 23"/>
              <a:gd name="T27" fmla="*/ 2147483647 h 21"/>
              <a:gd name="T28" fmla="*/ 2147483647 w 23"/>
              <a:gd name="T29" fmla="*/ 2147483647 h 21"/>
              <a:gd name="T30" fmla="*/ 2147483647 w 23"/>
              <a:gd name="T31" fmla="*/ 0 h 21"/>
              <a:gd name="T32" fmla="*/ 2147483647 w 23"/>
              <a:gd name="T33" fmla="*/ 2147483647 h 21"/>
              <a:gd name="T34" fmla="*/ 2147483647 w 23"/>
              <a:gd name="T35" fmla="*/ 2147483647 h 21"/>
              <a:gd name="T36" fmla="*/ 2147483647 w 23"/>
              <a:gd name="T37" fmla="*/ 2147483647 h 21"/>
              <a:gd name="T38" fmla="*/ 2147483647 w 23"/>
              <a:gd name="T39" fmla="*/ 2147483647 h 21"/>
              <a:gd name="T40" fmla="*/ 0 w 23"/>
              <a:gd name="T41" fmla="*/ 2147483647 h 21"/>
              <a:gd name="T42" fmla="*/ 2147483647 w 23"/>
              <a:gd name="T43" fmla="*/ 2147483647 h 21"/>
              <a:gd name="T44" fmla="*/ 2147483647 w 23"/>
              <a:gd name="T45" fmla="*/ 2147483647 h 21"/>
              <a:gd name="T46" fmla="*/ 0 w 23"/>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
              <a:gd name="T73" fmla="*/ 0 h 21"/>
              <a:gd name="T74" fmla="*/ 23 w 23"/>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 h="21">
                <a:moveTo>
                  <a:pt x="0" y="14"/>
                </a:moveTo>
                <a:lnTo>
                  <a:pt x="6" y="16"/>
                </a:lnTo>
                <a:lnTo>
                  <a:pt x="12" y="13"/>
                </a:lnTo>
                <a:lnTo>
                  <a:pt x="16" y="10"/>
                </a:lnTo>
                <a:lnTo>
                  <a:pt x="13" y="9"/>
                </a:lnTo>
                <a:lnTo>
                  <a:pt x="13" y="7"/>
                </a:lnTo>
                <a:lnTo>
                  <a:pt x="13" y="10"/>
                </a:lnTo>
                <a:lnTo>
                  <a:pt x="13" y="14"/>
                </a:lnTo>
                <a:lnTo>
                  <a:pt x="13" y="21"/>
                </a:lnTo>
                <a:lnTo>
                  <a:pt x="23" y="19"/>
                </a:lnTo>
                <a:lnTo>
                  <a:pt x="22" y="14"/>
                </a:lnTo>
                <a:lnTo>
                  <a:pt x="22" y="10"/>
                </a:lnTo>
                <a:lnTo>
                  <a:pt x="22" y="6"/>
                </a:lnTo>
                <a:lnTo>
                  <a:pt x="20" y="2"/>
                </a:lnTo>
                <a:lnTo>
                  <a:pt x="15" y="0"/>
                </a:lnTo>
                <a:lnTo>
                  <a:pt x="11" y="2"/>
                </a:lnTo>
                <a:lnTo>
                  <a:pt x="7" y="4"/>
                </a:lnTo>
                <a:lnTo>
                  <a:pt x="2" y="8"/>
                </a:lnTo>
                <a:lnTo>
                  <a:pt x="8" y="10"/>
                </a:lnTo>
                <a:lnTo>
                  <a:pt x="0" y="14"/>
                </a:lnTo>
                <a:lnTo>
                  <a:pt x="2" y="19"/>
                </a:lnTo>
                <a:lnTo>
                  <a:pt x="6" y="16"/>
                </a:lnTo>
                <a:lnTo>
                  <a:pt x="0" y="14"/>
                </a:lnTo>
                <a:close/>
              </a:path>
            </a:pathLst>
          </a:custGeom>
          <a:solidFill>
            <a:srgbClr val="000000"/>
          </a:solidFill>
          <a:ln w="9525">
            <a:noFill/>
            <a:round/>
            <a:headEnd/>
            <a:tailEnd/>
          </a:ln>
        </p:spPr>
        <p:txBody>
          <a:bodyPr/>
          <a:lstStyle/>
          <a:p>
            <a:endParaRPr lang="zh-CN" altLang="en-US"/>
          </a:p>
        </p:txBody>
      </p:sp>
      <p:sp>
        <p:nvSpPr>
          <p:cNvPr id="40117" name="Freeform 430"/>
          <p:cNvSpPr>
            <a:spLocks/>
          </p:cNvSpPr>
          <p:nvPr/>
        </p:nvSpPr>
        <p:spPr bwMode="auto">
          <a:xfrm>
            <a:off x="3914775" y="3569292"/>
            <a:ext cx="31750" cy="30834"/>
          </a:xfrm>
          <a:custGeom>
            <a:avLst/>
            <a:gdLst>
              <a:gd name="T0" fmla="*/ 2147483647 w 26"/>
              <a:gd name="T1" fmla="*/ 2147483647 h 20"/>
              <a:gd name="T2" fmla="*/ 2147483647 w 26"/>
              <a:gd name="T3" fmla="*/ 2147483647 h 20"/>
              <a:gd name="T4" fmla="*/ 2147483647 w 26"/>
              <a:gd name="T5" fmla="*/ 2147483647 h 20"/>
              <a:gd name="T6" fmla="*/ 2147483647 w 26"/>
              <a:gd name="T7" fmla="*/ 2147483647 h 20"/>
              <a:gd name="T8" fmla="*/ 2147483647 w 26"/>
              <a:gd name="T9" fmla="*/ 2147483647 h 20"/>
              <a:gd name="T10" fmla="*/ 2147483647 w 26"/>
              <a:gd name="T11" fmla="*/ 2147483647 h 20"/>
              <a:gd name="T12" fmla="*/ 2147483647 w 26"/>
              <a:gd name="T13" fmla="*/ 2147483647 h 20"/>
              <a:gd name="T14" fmla="*/ 2147483647 w 26"/>
              <a:gd name="T15" fmla="*/ 2147483647 h 20"/>
              <a:gd name="T16" fmla="*/ 2147483647 w 26"/>
              <a:gd name="T17" fmla="*/ 2147483647 h 20"/>
              <a:gd name="T18" fmla="*/ 2147483647 w 26"/>
              <a:gd name="T19" fmla="*/ 2147483647 h 20"/>
              <a:gd name="T20" fmla="*/ 2147483647 w 26"/>
              <a:gd name="T21" fmla="*/ 2147483647 h 20"/>
              <a:gd name="T22" fmla="*/ 2147483647 w 26"/>
              <a:gd name="T23" fmla="*/ 2147483647 h 20"/>
              <a:gd name="T24" fmla="*/ 2147483647 w 26"/>
              <a:gd name="T25" fmla="*/ 2147483647 h 20"/>
              <a:gd name="T26" fmla="*/ 2147483647 w 26"/>
              <a:gd name="T27" fmla="*/ 2147483647 h 20"/>
              <a:gd name="T28" fmla="*/ 2147483647 w 26"/>
              <a:gd name="T29" fmla="*/ 0 h 20"/>
              <a:gd name="T30" fmla="*/ 2147483647 w 26"/>
              <a:gd name="T31" fmla="*/ 2147483647 h 20"/>
              <a:gd name="T32" fmla="*/ 2147483647 w 26"/>
              <a:gd name="T33" fmla="*/ 2147483647 h 20"/>
              <a:gd name="T34" fmla="*/ 2147483647 w 26"/>
              <a:gd name="T35" fmla="*/ 2147483647 h 20"/>
              <a:gd name="T36" fmla="*/ 2147483647 w 26"/>
              <a:gd name="T37" fmla="*/ 2147483647 h 20"/>
              <a:gd name="T38" fmla="*/ 0 w 26"/>
              <a:gd name="T39" fmla="*/ 2147483647 h 20"/>
              <a:gd name="T40" fmla="*/ 2147483647 w 26"/>
              <a:gd name="T41" fmla="*/ 2147483647 h 20"/>
              <a:gd name="T42" fmla="*/ 0 w 26"/>
              <a:gd name="T43" fmla="*/ 2147483647 h 20"/>
              <a:gd name="T44" fmla="*/ 0 w 26"/>
              <a:gd name="T45" fmla="*/ 2147483647 h 20"/>
              <a:gd name="T46" fmla="*/ 2147483647 w 26"/>
              <a:gd name="T47" fmla="*/ 2147483647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20"/>
              <a:gd name="T74" fmla="*/ 26 w 26"/>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20">
                <a:moveTo>
                  <a:pt x="9" y="18"/>
                </a:moveTo>
                <a:lnTo>
                  <a:pt x="9" y="20"/>
                </a:lnTo>
                <a:lnTo>
                  <a:pt x="12" y="14"/>
                </a:lnTo>
                <a:lnTo>
                  <a:pt x="15" y="9"/>
                </a:lnTo>
                <a:lnTo>
                  <a:pt x="16" y="8"/>
                </a:lnTo>
                <a:lnTo>
                  <a:pt x="15" y="9"/>
                </a:lnTo>
                <a:lnTo>
                  <a:pt x="14" y="8"/>
                </a:lnTo>
                <a:lnTo>
                  <a:pt x="14" y="9"/>
                </a:lnTo>
                <a:lnTo>
                  <a:pt x="16" y="13"/>
                </a:lnTo>
                <a:lnTo>
                  <a:pt x="18" y="19"/>
                </a:lnTo>
                <a:lnTo>
                  <a:pt x="26" y="15"/>
                </a:lnTo>
                <a:lnTo>
                  <a:pt x="24" y="9"/>
                </a:lnTo>
                <a:lnTo>
                  <a:pt x="22" y="5"/>
                </a:lnTo>
                <a:lnTo>
                  <a:pt x="19" y="1"/>
                </a:lnTo>
                <a:lnTo>
                  <a:pt x="15" y="0"/>
                </a:lnTo>
                <a:lnTo>
                  <a:pt x="10" y="1"/>
                </a:lnTo>
                <a:lnTo>
                  <a:pt x="7" y="5"/>
                </a:lnTo>
                <a:lnTo>
                  <a:pt x="4" y="9"/>
                </a:lnTo>
                <a:lnTo>
                  <a:pt x="1" y="15"/>
                </a:lnTo>
                <a:lnTo>
                  <a:pt x="0" y="18"/>
                </a:lnTo>
                <a:lnTo>
                  <a:pt x="1" y="15"/>
                </a:lnTo>
                <a:lnTo>
                  <a:pt x="0" y="16"/>
                </a:lnTo>
                <a:lnTo>
                  <a:pt x="0" y="18"/>
                </a:lnTo>
                <a:lnTo>
                  <a:pt x="9" y="18"/>
                </a:lnTo>
                <a:close/>
              </a:path>
            </a:pathLst>
          </a:custGeom>
          <a:solidFill>
            <a:srgbClr val="000000"/>
          </a:solidFill>
          <a:ln w="9525">
            <a:noFill/>
            <a:round/>
            <a:headEnd/>
            <a:tailEnd/>
          </a:ln>
        </p:spPr>
        <p:txBody>
          <a:bodyPr/>
          <a:lstStyle/>
          <a:p>
            <a:endParaRPr lang="zh-CN" altLang="en-US"/>
          </a:p>
        </p:txBody>
      </p:sp>
      <p:sp>
        <p:nvSpPr>
          <p:cNvPr id="40118" name="Freeform 431"/>
          <p:cNvSpPr>
            <a:spLocks/>
          </p:cNvSpPr>
          <p:nvPr/>
        </p:nvSpPr>
        <p:spPr bwMode="auto">
          <a:xfrm>
            <a:off x="3898900" y="3597044"/>
            <a:ext cx="26988" cy="112541"/>
          </a:xfrm>
          <a:custGeom>
            <a:avLst/>
            <a:gdLst>
              <a:gd name="T0" fmla="*/ 2147483647 w 21"/>
              <a:gd name="T1" fmla="*/ 2147483647 h 73"/>
              <a:gd name="T2" fmla="*/ 2147483647 w 21"/>
              <a:gd name="T3" fmla="*/ 2147483647 h 73"/>
              <a:gd name="T4" fmla="*/ 2147483647 w 21"/>
              <a:gd name="T5" fmla="*/ 2147483647 h 73"/>
              <a:gd name="T6" fmla="*/ 2147483647 w 21"/>
              <a:gd name="T7" fmla="*/ 2147483647 h 73"/>
              <a:gd name="T8" fmla="*/ 2147483647 w 21"/>
              <a:gd name="T9" fmla="*/ 2147483647 h 73"/>
              <a:gd name="T10" fmla="*/ 2147483647 w 21"/>
              <a:gd name="T11" fmla="*/ 2147483647 h 73"/>
              <a:gd name="T12" fmla="*/ 2147483647 w 21"/>
              <a:gd name="T13" fmla="*/ 2147483647 h 73"/>
              <a:gd name="T14" fmla="*/ 2147483647 w 21"/>
              <a:gd name="T15" fmla="*/ 2147483647 h 73"/>
              <a:gd name="T16" fmla="*/ 2147483647 w 21"/>
              <a:gd name="T17" fmla="*/ 2147483647 h 73"/>
              <a:gd name="T18" fmla="*/ 2147483647 w 21"/>
              <a:gd name="T19" fmla="*/ 0 h 73"/>
              <a:gd name="T20" fmla="*/ 2147483647 w 21"/>
              <a:gd name="T21" fmla="*/ 0 h 73"/>
              <a:gd name="T22" fmla="*/ 2147483647 w 21"/>
              <a:gd name="T23" fmla="*/ 2147483647 h 73"/>
              <a:gd name="T24" fmla="*/ 2147483647 w 21"/>
              <a:gd name="T25" fmla="*/ 2147483647 h 73"/>
              <a:gd name="T26" fmla="*/ 2147483647 w 21"/>
              <a:gd name="T27" fmla="*/ 2147483647 h 73"/>
              <a:gd name="T28" fmla="*/ 2147483647 w 21"/>
              <a:gd name="T29" fmla="*/ 2147483647 h 73"/>
              <a:gd name="T30" fmla="*/ 2147483647 w 21"/>
              <a:gd name="T31" fmla="*/ 2147483647 h 73"/>
              <a:gd name="T32" fmla="*/ 2147483647 w 21"/>
              <a:gd name="T33" fmla="*/ 2147483647 h 73"/>
              <a:gd name="T34" fmla="*/ 2147483647 w 21"/>
              <a:gd name="T35" fmla="*/ 2147483647 h 73"/>
              <a:gd name="T36" fmla="*/ 2147483647 w 21"/>
              <a:gd name="T37" fmla="*/ 2147483647 h 73"/>
              <a:gd name="T38" fmla="*/ 2147483647 w 21"/>
              <a:gd name="T39" fmla="*/ 2147483647 h 73"/>
              <a:gd name="T40" fmla="*/ 2147483647 w 21"/>
              <a:gd name="T41" fmla="*/ 2147483647 h 73"/>
              <a:gd name="T42" fmla="*/ 0 w 21"/>
              <a:gd name="T43" fmla="*/ 2147483647 h 73"/>
              <a:gd name="T44" fmla="*/ 2147483647 w 21"/>
              <a:gd name="T45" fmla="*/ 2147483647 h 73"/>
              <a:gd name="T46" fmla="*/ 2147483647 w 21"/>
              <a:gd name="T47" fmla="*/ 2147483647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73"/>
              <a:gd name="T74" fmla="*/ 21 w 21"/>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73">
                <a:moveTo>
                  <a:pt x="5" y="63"/>
                </a:moveTo>
                <a:lnTo>
                  <a:pt x="10" y="69"/>
                </a:lnTo>
                <a:lnTo>
                  <a:pt x="12" y="61"/>
                </a:lnTo>
                <a:lnTo>
                  <a:pt x="13" y="53"/>
                </a:lnTo>
                <a:lnTo>
                  <a:pt x="15" y="44"/>
                </a:lnTo>
                <a:lnTo>
                  <a:pt x="17" y="36"/>
                </a:lnTo>
                <a:lnTo>
                  <a:pt x="19" y="27"/>
                </a:lnTo>
                <a:lnTo>
                  <a:pt x="20" y="19"/>
                </a:lnTo>
                <a:lnTo>
                  <a:pt x="21" y="9"/>
                </a:lnTo>
                <a:lnTo>
                  <a:pt x="21" y="0"/>
                </a:lnTo>
                <a:lnTo>
                  <a:pt x="12" y="0"/>
                </a:lnTo>
                <a:lnTo>
                  <a:pt x="12" y="8"/>
                </a:lnTo>
                <a:lnTo>
                  <a:pt x="11" y="17"/>
                </a:lnTo>
                <a:lnTo>
                  <a:pt x="9" y="26"/>
                </a:lnTo>
                <a:lnTo>
                  <a:pt x="8" y="34"/>
                </a:lnTo>
                <a:lnTo>
                  <a:pt x="6" y="42"/>
                </a:lnTo>
                <a:lnTo>
                  <a:pt x="4" y="50"/>
                </a:lnTo>
                <a:lnTo>
                  <a:pt x="2" y="58"/>
                </a:lnTo>
                <a:lnTo>
                  <a:pt x="1" y="67"/>
                </a:lnTo>
                <a:lnTo>
                  <a:pt x="5" y="73"/>
                </a:lnTo>
                <a:lnTo>
                  <a:pt x="1" y="67"/>
                </a:lnTo>
                <a:lnTo>
                  <a:pt x="0" y="73"/>
                </a:lnTo>
                <a:lnTo>
                  <a:pt x="5" y="73"/>
                </a:lnTo>
                <a:lnTo>
                  <a:pt x="5" y="63"/>
                </a:lnTo>
                <a:close/>
              </a:path>
            </a:pathLst>
          </a:custGeom>
          <a:solidFill>
            <a:srgbClr val="000000"/>
          </a:solidFill>
          <a:ln w="9525">
            <a:noFill/>
            <a:round/>
            <a:headEnd/>
            <a:tailEnd/>
          </a:ln>
        </p:spPr>
        <p:txBody>
          <a:bodyPr/>
          <a:lstStyle/>
          <a:p>
            <a:endParaRPr lang="zh-CN" altLang="en-US"/>
          </a:p>
        </p:txBody>
      </p:sp>
      <p:sp>
        <p:nvSpPr>
          <p:cNvPr id="40119" name="Freeform 432"/>
          <p:cNvSpPr>
            <a:spLocks/>
          </p:cNvSpPr>
          <p:nvPr/>
        </p:nvSpPr>
        <p:spPr bwMode="auto">
          <a:xfrm>
            <a:off x="3905250" y="3694168"/>
            <a:ext cx="38100" cy="43167"/>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0 w 31"/>
              <a:gd name="T19" fmla="*/ 0 h 28"/>
              <a:gd name="T20" fmla="*/ 0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28"/>
              <a:gd name="T74" fmla="*/ 31 w 3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28">
                <a:moveTo>
                  <a:pt x="23" y="18"/>
                </a:moveTo>
                <a:lnTo>
                  <a:pt x="31" y="17"/>
                </a:lnTo>
                <a:lnTo>
                  <a:pt x="28" y="14"/>
                </a:lnTo>
                <a:lnTo>
                  <a:pt x="25" y="11"/>
                </a:lnTo>
                <a:lnTo>
                  <a:pt x="22" y="9"/>
                </a:lnTo>
                <a:lnTo>
                  <a:pt x="18" y="6"/>
                </a:lnTo>
                <a:lnTo>
                  <a:pt x="14" y="4"/>
                </a:lnTo>
                <a:lnTo>
                  <a:pt x="10" y="3"/>
                </a:lnTo>
                <a:lnTo>
                  <a:pt x="6" y="1"/>
                </a:lnTo>
                <a:lnTo>
                  <a:pt x="0" y="0"/>
                </a:lnTo>
                <a:lnTo>
                  <a:pt x="0" y="10"/>
                </a:lnTo>
                <a:lnTo>
                  <a:pt x="4" y="10"/>
                </a:lnTo>
                <a:lnTo>
                  <a:pt x="7" y="11"/>
                </a:lnTo>
                <a:lnTo>
                  <a:pt x="11" y="13"/>
                </a:lnTo>
                <a:lnTo>
                  <a:pt x="14" y="14"/>
                </a:lnTo>
                <a:lnTo>
                  <a:pt x="16" y="16"/>
                </a:lnTo>
                <a:lnTo>
                  <a:pt x="19" y="18"/>
                </a:lnTo>
                <a:lnTo>
                  <a:pt x="21" y="21"/>
                </a:lnTo>
                <a:lnTo>
                  <a:pt x="24" y="24"/>
                </a:lnTo>
                <a:lnTo>
                  <a:pt x="31" y="24"/>
                </a:lnTo>
                <a:lnTo>
                  <a:pt x="24" y="24"/>
                </a:lnTo>
                <a:lnTo>
                  <a:pt x="28" y="28"/>
                </a:lnTo>
                <a:lnTo>
                  <a:pt x="31" y="24"/>
                </a:lnTo>
                <a:lnTo>
                  <a:pt x="23" y="18"/>
                </a:lnTo>
                <a:close/>
              </a:path>
            </a:pathLst>
          </a:custGeom>
          <a:solidFill>
            <a:srgbClr val="000000"/>
          </a:solidFill>
          <a:ln w="9525">
            <a:noFill/>
            <a:round/>
            <a:headEnd/>
            <a:tailEnd/>
          </a:ln>
        </p:spPr>
        <p:txBody>
          <a:bodyPr/>
          <a:lstStyle/>
          <a:p>
            <a:endParaRPr lang="zh-CN" altLang="en-US"/>
          </a:p>
        </p:txBody>
      </p:sp>
      <p:sp>
        <p:nvSpPr>
          <p:cNvPr id="40120" name="Freeform 433"/>
          <p:cNvSpPr>
            <a:spLocks/>
          </p:cNvSpPr>
          <p:nvPr/>
        </p:nvSpPr>
        <p:spPr bwMode="auto">
          <a:xfrm>
            <a:off x="3933827" y="3587793"/>
            <a:ext cx="93663" cy="143374"/>
          </a:xfrm>
          <a:custGeom>
            <a:avLst/>
            <a:gdLst>
              <a:gd name="T0" fmla="*/ 2147483647 w 74"/>
              <a:gd name="T1" fmla="*/ 2147483647 h 93"/>
              <a:gd name="T2" fmla="*/ 2147483647 w 74"/>
              <a:gd name="T3" fmla="*/ 2147483647 h 93"/>
              <a:gd name="T4" fmla="*/ 2147483647 w 74"/>
              <a:gd name="T5" fmla="*/ 2147483647 h 93"/>
              <a:gd name="T6" fmla="*/ 2147483647 w 74"/>
              <a:gd name="T7" fmla="*/ 2147483647 h 93"/>
              <a:gd name="T8" fmla="*/ 2147483647 w 74"/>
              <a:gd name="T9" fmla="*/ 2147483647 h 93"/>
              <a:gd name="T10" fmla="*/ 2147483647 w 74"/>
              <a:gd name="T11" fmla="*/ 2147483647 h 93"/>
              <a:gd name="T12" fmla="*/ 2147483647 w 74"/>
              <a:gd name="T13" fmla="*/ 2147483647 h 93"/>
              <a:gd name="T14" fmla="*/ 2147483647 w 74"/>
              <a:gd name="T15" fmla="*/ 2147483647 h 93"/>
              <a:gd name="T16" fmla="*/ 2147483647 w 74"/>
              <a:gd name="T17" fmla="*/ 2147483647 h 93"/>
              <a:gd name="T18" fmla="*/ 0 w 74"/>
              <a:gd name="T19" fmla="*/ 2147483647 h 93"/>
              <a:gd name="T20" fmla="*/ 2147483647 w 74"/>
              <a:gd name="T21" fmla="*/ 2147483647 h 93"/>
              <a:gd name="T22" fmla="*/ 2147483647 w 74"/>
              <a:gd name="T23" fmla="*/ 2147483647 h 93"/>
              <a:gd name="T24" fmla="*/ 2147483647 w 74"/>
              <a:gd name="T25" fmla="*/ 2147483647 h 93"/>
              <a:gd name="T26" fmla="*/ 2147483647 w 74"/>
              <a:gd name="T27" fmla="*/ 2147483647 h 93"/>
              <a:gd name="T28" fmla="*/ 2147483647 w 74"/>
              <a:gd name="T29" fmla="*/ 2147483647 h 93"/>
              <a:gd name="T30" fmla="*/ 2147483647 w 74"/>
              <a:gd name="T31" fmla="*/ 2147483647 h 93"/>
              <a:gd name="T32" fmla="*/ 2147483647 w 74"/>
              <a:gd name="T33" fmla="*/ 2147483647 h 93"/>
              <a:gd name="T34" fmla="*/ 2147483647 w 74"/>
              <a:gd name="T35" fmla="*/ 2147483647 h 93"/>
              <a:gd name="T36" fmla="*/ 2147483647 w 74"/>
              <a:gd name="T37" fmla="*/ 2147483647 h 93"/>
              <a:gd name="T38" fmla="*/ 2147483647 w 74"/>
              <a:gd name="T39" fmla="*/ 2147483647 h 93"/>
              <a:gd name="T40" fmla="*/ 2147483647 w 74"/>
              <a:gd name="T41" fmla="*/ 2147483647 h 93"/>
              <a:gd name="T42" fmla="*/ 2147483647 w 74"/>
              <a:gd name="T43" fmla="*/ 0 h 93"/>
              <a:gd name="T44" fmla="*/ 2147483647 w 74"/>
              <a:gd name="T45" fmla="*/ 2147483647 h 93"/>
              <a:gd name="T46" fmla="*/ 2147483647 w 74"/>
              <a:gd name="T47" fmla="*/ 2147483647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93"/>
              <a:gd name="T74" fmla="*/ 74 w 74"/>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93">
                <a:moveTo>
                  <a:pt x="57" y="17"/>
                </a:moveTo>
                <a:lnTo>
                  <a:pt x="52" y="10"/>
                </a:lnTo>
                <a:lnTo>
                  <a:pt x="45" y="19"/>
                </a:lnTo>
                <a:lnTo>
                  <a:pt x="37" y="28"/>
                </a:lnTo>
                <a:lnTo>
                  <a:pt x="31" y="38"/>
                </a:lnTo>
                <a:lnTo>
                  <a:pt x="25" y="48"/>
                </a:lnTo>
                <a:lnTo>
                  <a:pt x="19" y="58"/>
                </a:lnTo>
                <a:lnTo>
                  <a:pt x="13" y="68"/>
                </a:lnTo>
                <a:lnTo>
                  <a:pt x="7" y="78"/>
                </a:lnTo>
                <a:lnTo>
                  <a:pt x="0" y="87"/>
                </a:lnTo>
                <a:lnTo>
                  <a:pt x="8" y="93"/>
                </a:lnTo>
                <a:lnTo>
                  <a:pt x="15" y="82"/>
                </a:lnTo>
                <a:lnTo>
                  <a:pt x="21" y="72"/>
                </a:lnTo>
                <a:lnTo>
                  <a:pt x="27" y="63"/>
                </a:lnTo>
                <a:lnTo>
                  <a:pt x="33" y="53"/>
                </a:lnTo>
                <a:lnTo>
                  <a:pt x="39" y="43"/>
                </a:lnTo>
                <a:lnTo>
                  <a:pt x="45" y="34"/>
                </a:lnTo>
                <a:lnTo>
                  <a:pt x="52" y="25"/>
                </a:lnTo>
                <a:lnTo>
                  <a:pt x="59" y="16"/>
                </a:lnTo>
                <a:lnTo>
                  <a:pt x="54" y="9"/>
                </a:lnTo>
                <a:lnTo>
                  <a:pt x="59" y="16"/>
                </a:lnTo>
                <a:lnTo>
                  <a:pt x="74" y="0"/>
                </a:lnTo>
                <a:lnTo>
                  <a:pt x="54" y="9"/>
                </a:lnTo>
                <a:lnTo>
                  <a:pt x="57" y="17"/>
                </a:lnTo>
                <a:close/>
              </a:path>
            </a:pathLst>
          </a:custGeom>
          <a:solidFill>
            <a:srgbClr val="000000"/>
          </a:solidFill>
          <a:ln w="9525">
            <a:noFill/>
            <a:round/>
            <a:headEnd/>
            <a:tailEnd/>
          </a:ln>
        </p:spPr>
        <p:txBody>
          <a:bodyPr/>
          <a:lstStyle/>
          <a:p>
            <a:endParaRPr lang="zh-CN" altLang="en-US"/>
          </a:p>
        </p:txBody>
      </p:sp>
      <p:sp>
        <p:nvSpPr>
          <p:cNvPr id="40121" name="Freeform 434"/>
          <p:cNvSpPr>
            <a:spLocks/>
          </p:cNvSpPr>
          <p:nvPr/>
        </p:nvSpPr>
        <p:spPr bwMode="auto">
          <a:xfrm>
            <a:off x="4038602" y="2985002"/>
            <a:ext cx="92075" cy="127959"/>
          </a:xfrm>
          <a:custGeom>
            <a:avLst/>
            <a:gdLst>
              <a:gd name="T0" fmla="*/ 2147483647 w 73"/>
              <a:gd name="T1" fmla="*/ 2147483647 h 83"/>
              <a:gd name="T2" fmla="*/ 2147483647 w 73"/>
              <a:gd name="T3" fmla="*/ 2147483647 h 83"/>
              <a:gd name="T4" fmla="*/ 2147483647 w 73"/>
              <a:gd name="T5" fmla="*/ 2147483647 h 83"/>
              <a:gd name="T6" fmla="*/ 2147483647 w 73"/>
              <a:gd name="T7" fmla="*/ 2147483647 h 83"/>
              <a:gd name="T8" fmla="*/ 2147483647 w 73"/>
              <a:gd name="T9" fmla="*/ 2147483647 h 83"/>
              <a:gd name="T10" fmla="*/ 2147483647 w 73"/>
              <a:gd name="T11" fmla="*/ 2147483647 h 83"/>
              <a:gd name="T12" fmla="*/ 2147483647 w 73"/>
              <a:gd name="T13" fmla="*/ 2147483647 h 83"/>
              <a:gd name="T14" fmla="*/ 2147483647 w 73"/>
              <a:gd name="T15" fmla="*/ 2147483647 h 83"/>
              <a:gd name="T16" fmla="*/ 2147483647 w 73"/>
              <a:gd name="T17" fmla="*/ 2147483647 h 83"/>
              <a:gd name="T18" fmla="*/ 2147483647 w 73"/>
              <a:gd name="T19" fmla="*/ 2147483647 h 83"/>
              <a:gd name="T20" fmla="*/ 2147483647 w 73"/>
              <a:gd name="T21" fmla="*/ 2147483647 h 83"/>
              <a:gd name="T22" fmla="*/ 2147483647 w 73"/>
              <a:gd name="T23" fmla="*/ 2147483647 h 83"/>
              <a:gd name="T24" fmla="*/ 2147483647 w 73"/>
              <a:gd name="T25" fmla="*/ 2147483647 h 83"/>
              <a:gd name="T26" fmla="*/ 2147483647 w 73"/>
              <a:gd name="T27" fmla="*/ 2147483647 h 83"/>
              <a:gd name="T28" fmla="*/ 2147483647 w 73"/>
              <a:gd name="T29" fmla="*/ 2147483647 h 83"/>
              <a:gd name="T30" fmla="*/ 2147483647 w 73"/>
              <a:gd name="T31" fmla="*/ 2147483647 h 83"/>
              <a:gd name="T32" fmla="*/ 2147483647 w 73"/>
              <a:gd name="T33" fmla="*/ 2147483647 h 83"/>
              <a:gd name="T34" fmla="*/ 2147483647 w 73"/>
              <a:gd name="T35" fmla="*/ 2147483647 h 83"/>
              <a:gd name="T36" fmla="*/ 2147483647 w 73"/>
              <a:gd name="T37" fmla="*/ 2147483647 h 83"/>
              <a:gd name="T38" fmla="*/ 2147483647 w 73"/>
              <a:gd name="T39" fmla="*/ 2147483647 h 83"/>
              <a:gd name="T40" fmla="*/ 2147483647 w 73"/>
              <a:gd name="T41" fmla="*/ 2147483647 h 83"/>
              <a:gd name="T42" fmla="*/ 2147483647 w 73"/>
              <a:gd name="T43" fmla="*/ 2147483647 h 83"/>
              <a:gd name="T44" fmla="*/ 2147483647 w 73"/>
              <a:gd name="T45" fmla="*/ 2147483647 h 83"/>
              <a:gd name="T46" fmla="*/ 2147483647 w 73"/>
              <a:gd name="T47" fmla="*/ 2147483647 h 83"/>
              <a:gd name="T48" fmla="*/ 2147483647 w 73"/>
              <a:gd name="T49" fmla="*/ 2147483647 h 83"/>
              <a:gd name="T50" fmla="*/ 0 w 73"/>
              <a:gd name="T51" fmla="*/ 2147483647 h 83"/>
              <a:gd name="T52" fmla="*/ 2147483647 w 73"/>
              <a:gd name="T53" fmla="*/ 0 h 83"/>
              <a:gd name="T54" fmla="*/ 2147483647 w 73"/>
              <a:gd name="T55" fmla="*/ 2147483647 h 83"/>
              <a:gd name="T56" fmla="*/ 2147483647 w 73"/>
              <a:gd name="T57" fmla="*/ 2147483647 h 83"/>
              <a:gd name="T58" fmla="*/ 2147483647 w 73"/>
              <a:gd name="T59" fmla="*/ 2147483647 h 83"/>
              <a:gd name="T60" fmla="*/ 2147483647 w 73"/>
              <a:gd name="T61" fmla="*/ 2147483647 h 83"/>
              <a:gd name="T62" fmla="*/ 2147483647 w 73"/>
              <a:gd name="T63" fmla="*/ 2147483647 h 83"/>
              <a:gd name="T64" fmla="*/ 2147483647 w 73"/>
              <a:gd name="T65" fmla="*/ 2147483647 h 83"/>
              <a:gd name="T66" fmla="*/ 2147483647 w 73"/>
              <a:gd name="T67" fmla="*/ 2147483647 h 83"/>
              <a:gd name="T68" fmla="*/ 2147483647 w 73"/>
              <a:gd name="T69" fmla="*/ 2147483647 h 83"/>
              <a:gd name="T70" fmla="*/ 2147483647 w 73"/>
              <a:gd name="T71" fmla="*/ 2147483647 h 83"/>
              <a:gd name="T72" fmla="*/ 2147483647 w 73"/>
              <a:gd name="T73" fmla="*/ 2147483647 h 83"/>
              <a:gd name="T74" fmla="*/ 2147483647 w 73"/>
              <a:gd name="T75" fmla="*/ 2147483647 h 83"/>
              <a:gd name="T76" fmla="*/ 2147483647 w 73"/>
              <a:gd name="T77" fmla="*/ 2147483647 h 83"/>
              <a:gd name="T78" fmla="*/ 2147483647 w 73"/>
              <a:gd name="T79" fmla="*/ 2147483647 h 83"/>
              <a:gd name="T80" fmla="*/ 2147483647 w 73"/>
              <a:gd name="T81" fmla="*/ 2147483647 h 83"/>
              <a:gd name="T82" fmla="*/ 2147483647 w 73"/>
              <a:gd name="T83" fmla="*/ 2147483647 h 83"/>
              <a:gd name="T84" fmla="*/ 2147483647 w 73"/>
              <a:gd name="T85" fmla="*/ 2147483647 h 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3"/>
              <a:gd name="T130" fmla="*/ 0 h 83"/>
              <a:gd name="T131" fmla="*/ 73 w 73"/>
              <a:gd name="T132" fmla="*/ 83 h 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3" h="83">
                <a:moveTo>
                  <a:pt x="63" y="71"/>
                </a:moveTo>
                <a:lnTo>
                  <a:pt x="53" y="83"/>
                </a:lnTo>
                <a:lnTo>
                  <a:pt x="53" y="76"/>
                </a:lnTo>
                <a:lnTo>
                  <a:pt x="52" y="71"/>
                </a:lnTo>
                <a:lnTo>
                  <a:pt x="52" y="67"/>
                </a:lnTo>
                <a:lnTo>
                  <a:pt x="51" y="65"/>
                </a:lnTo>
                <a:lnTo>
                  <a:pt x="49" y="66"/>
                </a:lnTo>
                <a:lnTo>
                  <a:pt x="46" y="68"/>
                </a:lnTo>
                <a:lnTo>
                  <a:pt x="42" y="71"/>
                </a:lnTo>
                <a:lnTo>
                  <a:pt x="36" y="76"/>
                </a:lnTo>
                <a:lnTo>
                  <a:pt x="35" y="71"/>
                </a:lnTo>
                <a:lnTo>
                  <a:pt x="35" y="66"/>
                </a:lnTo>
                <a:lnTo>
                  <a:pt x="34" y="64"/>
                </a:lnTo>
                <a:lnTo>
                  <a:pt x="33" y="63"/>
                </a:lnTo>
                <a:lnTo>
                  <a:pt x="30" y="64"/>
                </a:lnTo>
                <a:lnTo>
                  <a:pt x="27" y="65"/>
                </a:lnTo>
                <a:lnTo>
                  <a:pt x="23" y="68"/>
                </a:lnTo>
                <a:lnTo>
                  <a:pt x="18" y="71"/>
                </a:lnTo>
                <a:lnTo>
                  <a:pt x="18" y="66"/>
                </a:lnTo>
                <a:lnTo>
                  <a:pt x="17" y="62"/>
                </a:lnTo>
                <a:lnTo>
                  <a:pt x="16" y="60"/>
                </a:lnTo>
                <a:lnTo>
                  <a:pt x="15" y="58"/>
                </a:lnTo>
                <a:lnTo>
                  <a:pt x="13" y="58"/>
                </a:lnTo>
                <a:lnTo>
                  <a:pt x="10" y="60"/>
                </a:lnTo>
                <a:lnTo>
                  <a:pt x="6" y="62"/>
                </a:lnTo>
                <a:lnTo>
                  <a:pt x="0" y="66"/>
                </a:lnTo>
                <a:lnTo>
                  <a:pt x="42" y="0"/>
                </a:lnTo>
                <a:lnTo>
                  <a:pt x="46" y="3"/>
                </a:lnTo>
                <a:lnTo>
                  <a:pt x="50" y="4"/>
                </a:lnTo>
                <a:lnTo>
                  <a:pt x="53" y="6"/>
                </a:lnTo>
                <a:lnTo>
                  <a:pt x="57" y="8"/>
                </a:lnTo>
                <a:lnTo>
                  <a:pt x="61" y="8"/>
                </a:lnTo>
                <a:lnTo>
                  <a:pt x="65" y="9"/>
                </a:lnTo>
                <a:lnTo>
                  <a:pt x="69" y="9"/>
                </a:lnTo>
                <a:lnTo>
                  <a:pt x="73" y="9"/>
                </a:lnTo>
                <a:lnTo>
                  <a:pt x="71" y="17"/>
                </a:lnTo>
                <a:lnTo>
                  <a:pt x="68" y="24"/>
                </a:lnTo>
                <a:lnTo>
                  <a:pt x="67" y="31"/>
                </a:lnTo>
                <a:lnTo>
                  <a:pt x="65" y="38"/>
                </a:lnTo>
                <a:lnTo>
                  <a:pt x="64" y="46"/>
                </a:lnTo>
                <a:lnTo>
                  <a:pt x="63" y="53"/>
                </a:lnTo>
                <a:lnTo>
                  <a:pt x="63" y="62"/>
                </a:lnTo>
                <a:lnTo>
                  <a:pt x="63" y="71"/>
                </a:lnTo>
                <a:close/>
              </a:path>
            </a:pathLst>
          </a:custGeom>
          <a:solidFill>
            <a:srgbClr val="CC6600"/>
          </a:solidFill>
          <a:ln w="9525">
            <a:noFill/>
            <a:round/>
            <a:headEnd/>
            <a:tailEnd/>
          </a:ln>
        </p:spPr>
        <p:txBody>
          <a:bodyPr/>
          <a:lstStyle/>
          <a:p>
            <a:endParaRPr lang="zh-CN" altLang="en-US"/>
          </a:p>
        </p:txBody>
      </p:sp>
      <p:sp>
        <p:nvSpPr>
          <p:cNvPr id="40122" name="Freeform 435"/>
          <p:cNvSpPr>
            <a:spLocks/>
          </p:cNvSpPr>
          <p:nvPr/>
        </p:nvSpPr>
        <p:spPr bwMode="auto">
          <a:xfrm>
            <a:off x="4098927" y="3089835"/>
            <a:ext cx="22225" cy="40083"/>
          </a:xfrm>
          <a:custGeom>
            <a:avLst/>
            <a:gdLst>
              <a:gd name="T0" fmla="*/ 0 w 18"/>
              <a:gd name="T1" fmla="*/ 2147483647 h 26"/>
              <a:gd name="T2" fmla="*/ 2147483647 w 18"/>
              <a:gd name="T3" fmla="*/ 2147483647 h 26"/>
              <a:gd name="T4" fmla="*/ 2147483647 w 18"/>
              <a:gd name="T5" fmla="*/ 2147483647 h 26"/>
              <a:gd name="T6" fmla="*/ 2147483647 w 18"/>
              <a:gd name="T7" fmla="*/ 0 h 26"/>
              <a:gd name="T8" fmla="*/ 2147483647 w 18"/>
              <a:gd name="T9" fmla="*/ 2147483647 h 26"/>
              <a:gd name="T10" fmla="*/ 2147483647 w 18"/>
              <a:gd name="T11" fmla="*/ 2147483647 h 26"/>
              <a:gd name="T12" fmla="*/ 0 w 18"/>
              <a:gd name="T13" fmla="*/ 2147483647 h 26"/>
              <a:gd name="T14" fmla="*/ 2147483647 w 18"/>
              <a:gd name="T15" fmla="*/ 2147483647 h 26"/>
              <a:gd name="T16" fmla="*/ 2147483647 w 18"/>
              <a:gd name="T17" fmla="*/ 2147483647 h 26"/>
              <a:gd name="T18" fmla="*/ 0 w 18"/>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6"/>
              <a:gd name="T32" fmla="*/ 18 w 1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6">
                <a:moveTo>
                  <a:pt x="0" y="15"/>
                </a:moveTo>
                <a:lnTo>
                  <a:pt x="8" y="18"/>
                </a:lnTo>
                <a:lnTo>
                  <a:pt x="18" y="5"/>
                </a:lnTo>
                <a:lnTo>
                  <a:pt x="11" y="0"/>
                </a:lnTo>
                <a:lnTo>
                  <a:pt x="1" y="12"/>
                </a:lnTo>
                <a:lnTo>
                  <a:pt x="9" y="14"/>
                </a:lnTo>
                <a:lnTo>
                  <a:pt x="0" y="15"/>
                </a:lnTo>
                <a:lnTo>
                  <a:pt x="1" y="26"/>
                </a:lnTo>
                <a:lnTo>
                  <a:pt x="8" y="18"/>
                </a:lnTo>
                <a:lnTo>
                  <a:pt x="0" y="15"/>
                </a:lnTo>
                <a:close/>
              </a:path>
            </a:pathLst>
          </a:custGeom>
          <a:solidFill>
            <a:srgbClr val="000000"/>
          </a:solidFill>
          <a:ln w="9525">
            <a:noFill/>
            <a:round/>
            <a:headEnd/>
            <a:tailEnd/>
          </a:ln>
        </p:spPr>
        <p:txBody>
          <a:bodyPr/>
          <a:lstStyle/>
          <a:p>
            <a:endParaRPr lang="zh-CN" altLang="en-US"/>
          </a:p>
        </p:txBody>
      </p:sp>
      <p:sp>
        <p:nvSpPr>
          <p:cNvPr id="40123" name="Freeform 436"/>
          <p:cNvSpPr>
            <a:spLocks/>
          </p:cNvSpPr>
          <p:nvPr/>
        </p:nvSpPr>
        <p:spPr bwMode="auto">
          <a:xfrm>
            <a:off x="4076700" y="3079043"/>
            <a:ext cx="33338" cy="37000"/>
          </a:xfrm>
          <a:custGeom>
            <a:avLst/>
            <a:gdLst>
              <a:gd name="T0" fmla="*/ 0 w 27"/>
              <a:gd name="T1" fmla="*/ 2147483647 h 24"/>
              <a:gd name="T2" fmla="*/ 2147483647 w 27"/>
              <a:gd name="T3" fmla="*/ 2147483647 h 24"/>
              <a:gd name="T4" fmla="*/ 2147483647 w 27"/>
              <a:gd name="T5" fmla="*/ 2147483647 h 24"/>
              <a:gd name="T6" fmla="*/ 2147483647 w 27"/>
              <a:gd name="T7" fmla="*/ 2147483647 h 24"/>
              <a:gd name="T8" fmla="*/ 2147483647 w 27"/>
              <a:gd name="T9" fmla="*/ 2147483647 h 24"/>
              <a:gd name="T10" fmla="*/ 2147483647 w 27"/>
              <a:gd name="T11" fmla="*/ 2147483647 h 24"/>
              <a:gd name="T12" fmla="*/ 2147483647 w 27"/>
              <a:gd name="T13" fmla="*/ 2147483647 h 24"/>
              <a:gd name="T14" fmla="*/ 2147483647 w 27"/>
              <a:gd name="T15" fmla="*/ 2147483647 h 24"/>
              <a:gd name="T16" fmla="*/ 2147483647 w 27"/>
              <a:gd name="T17" fmla="*/ 2147483647 h 24"/>
              <a:gd name="T18" fmla="*/ 2147483647 w 27"/>
              <a:gd name="T19" fmla="*/ 2147483647 h 24"/>
              <a:gd name="T20" fmla="*/ 2147483647 w 27"/>
              <a:gd name="T21" fmla="*/ 2147483647 h 24"/>
              <a:gd name="T22" fmla="*/ 2147483647 w 27"/>
              <a:gd name="T23" fmla="*/ 2147483647 h 24"/>
              <a:gd name="T24" fmla="*/ 2147483647 w 27"/>
              <a:gd name="T25" fmla="*/ 2147483647 h 24"/>
              <a:gd name="T26" fmla="*/ 2147483647 w 27"/>
              <a:gd name="T27" fmla="*/ 2147483647 h 24"/>
              <a:gd name="T28" fmla="*/ 2147483647 w 27"/>
              <a:gd name="T29" fmla="*/ 0 h 24"/>
              <a:gd name="T30" fmla="*/ 2147483647 w 27"/>
              <a:gd name="T31" fmla="*/ 2147483647 h 24"/>
              <a:gd name="T32" fmla="*/ 2147483647 w 27"/>
              <a:gd name="T33" fmla="*/ 2147483647 h 24"/>
              <a:gd name="T34" fmla="*/ 2147483647 w 27"/>
              <a:gd name="T35" fmla="*/ 2147483647 h 24"/>
              <a:gd name="T36" fmla="*/ 2147483647 w 27"/>
              <a:gd name="T37" fmla="*/ 2147483647 h 24"/>
              <a:gd name="T38" fmla="*/ 2147483647 w 27"/>
              <a:gd name="T39" fmla="*/ 2147483647 h 24"/>
              <a:gd name="T40" fmla="*/ 0 w 27"/>
              <a:gd name="T41" fmla="*/ 2147483647 h 24"/>
              <a:gd name="T42" fmla="*/ 2147483647 w 27"/>
              <a:gd name="T43" fmla="*/ 2147483647 h 24"/>
              <a:gd name="T44" fmla="*/ 2147483647 w 27"/>
              <a:gd name="T45" fmla="*/ 2147483647 h 24"/>
              <a:gd name="T46" fmla="*/ 0 w 27"/>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4"/>
              <a:gd name="T74" fmla="*/ 27 w 27"/>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4">
                <a:moveTo>
                  <a:pt x="0" y="16"/>
                </a:moveTo>
                <a:lnTo>
                  <a:pt x="8" y="19"/>
                </a:lnTo>
                <a:lnTo>
                  <a:pt x="14" y="14"/>
                </a:lnTo>
                <a:lnTo>
                  <a:pt x="18" y="10"/>
                </a:lnTo>
                <a:lnTo>
                  <a:pt x="21" y="9"/>
                </a:lnTo>
                <a:lnTo>
                  <a:pt x="18" y="8"/>
                </a:lnTo>
                <a:lnTo>
                  <a:pt x="16" y="7"/>
                </a:lnTo>
                <a:lnTo>
                  <a:pt x="17" y="10"/>
                </a:lnTo>
                <a:lnTo>
                  <a:pt x="17" y="15"/>
                </a:lnTo>
                <a:lnTo>
                  <a:pt x="18" y="22"/>
                </a:lnTo>
                <a:lnTo>
                  <a:pt x="27" y="21"/>
                </a:lnTo>
                <a:lnTo>
                  <a:pt x="26" y="14"/>
                </a:lnTo>
                <a:lnTo>
                  <a:pt x="26" y="9"/>
                </a:lnTo>
                <a:lnTo>
                  <a:pt x="25" y="5"/>
                </a:lnTo>
                <a:lnTo>
                  <a:pt x="22" y="0"/>
                </a:lnTo>
                <a:lnTo>
                  <a:pt x="16" y="1"/>
                </a:lnTo>
                <a:lnTo>
                  <a:pt x="13" y="3"/>
                </a:lnTo>
                <a:lnTo>
                  <a:pt x="9" y="7"/>
                </a:lnTo>
                <a:lnTo>
                  <a:pt x="2" y="12"/>
                </a:lnTo>
                <a:lnTo>
                  <a:pt x="10" y="15"/>
                </a:lnTo>
                <a:lnTo>
                  <a:pt x="0" y="16"/>
                </a:lnTo>
                <a:lnTo>
                  <a:pt x="2" y="24"/>
                </a:lnTo>
                <a:lnTo>
                  <a:pt x="8" y="19"/>
                </a:lnTo>
                <a:lnTo>
                  <a:pt x="0" y="16"/>
                </a:lnTo>
                <a:close/>
              </a:path>
            </a:pathLst>
          </a:custGeom>
          <a:solidFill>
            <a:srgbClr val="000000"/>
          </a:solidFill>
          <a:ln w="9525">
            <a:noFill/>
            <a:round/>
            <a:headEnd/>
            <a:tailEnd/>
          </a:ln>
        </p:spPr>
        <p:txBody>
          <a:bodyPr/>
          <a:lstStyle/>
          <a:p>
            <a:endParaRPr lang="zh-CN" altLang="en-US"/>
          </a:p>
        </p:txBody>
      </p:sp>
      <p:sp>
        <p:nvSpPr>
          <p:cNvPr id="40124" name="Freeform 437"/>
          <p:cNvSpPr>
            <a:spLocks/>
          </p:cNvSpPr>
          <p:nvPr/>
        </p:nvSpPr>
        <p:spPr bwMode="auto">
          <a:xfrm>
            <a:off x="4054477" y="3074418"/>
            <a:ext cx="34925" cy="32375"/>
          </a:xfrm>
          <a:custGeom>
            <a:avLst/>
            <a:gdLst>
              <a:gd name="T0" fmla="*/ 0 w 28"/>
              <a:gd name="T1" fmla="*/ 2147483647 h 21"/>
              <a:gd name="T2" fmla="*/ 2147483647 w 28"/>
              <a:gd name="T3" fmla="*/ 2147483647 h 21"/>
              <a:gd name="T4" fmla="*/ 2147483647 w 28"/>
              <a:gd name="T5" fmla="*/ 2147483647 h 21"/>
              <a:gd name="T6" fmla="*/ 2147483647 w 28"/>
              <a:gd name="T7" fmla="*/ 2147483647 h 21"/>
              <a:gd name="T8" fmla="*/ 2147483647 w 28"/>
              <a:gd name="T9" fmla="*/ 2147483647 h 21"/>
              <a:gd name="T10" fmla="*/ 2147483647 w 28"/>
              <a:gd name="T11" fmla="*/ 2147483647 h 21"/>
              <a:gd name="T12" fmla="*/ 2147483647 w 28"/>
              <a:gd name="T13" fmla="*/ 2147483647 h 21"/>
              <a:gd name="T14" fmla="*/ 2147483647 w 28"/>
              <a:gd name="T15" fmla="*/ 2147483647 h 21"/>
              <a:gd name="T16" fmla="*/ 2147483647 w 28"/>
              <a:gd name="T17" fmla="*/ 2147483647 h 21"/>
              <a:gd name="T18" fmla="*/ 2147483647 w 28"/>
              <a:gd name="T19" fmla="*/ 2147483647 h 21"/>
              <a:gd name="T20" fmla="*/ 2147483647 w 28"/>
              <a:gd name="T21" fmla="*/ 2147483647 h 21"/>
              <a:gd name="T22" fmla="*/ 2147483647 w 28"/>
              <a:gd name="T23" fmla="*/ 2147483647 h 21"/>
              <a:gd name="T24" fmla="*/ 2147483647 w 28"/>
              <a:gd name="T25" fmla="*/ 2147483647 h 21"/>
              <a:gd name="T26" fmla="*/ 2147483647 w 28"/>
              <a:gd name="T27" fmla="*/ 2147483647 h 21"/>
              <a:gd name="T28" fmla="*/ 2147483647 w 28"/>
              <a:gd name="T29" fmla="*/ 0 h 21"/>
              <a:gd name="T30" fmla="*/ 2147483647 w 28"/>
              <a:gd name="T31" fmla="*/ 2147483647 h 21"/>
              <a:gd name="T32" fmla="*/ 2147483647 w 28"/>
              <a:gd name="T33" fmla="*/ 2147483647 h 21"/>
              <a:gd name="T34" fmla="*/ 2147483647 w 28"/>
              <a:gd name="T35" fmla="*/ 2147483647 h 21"/>
              <a:gd name="T36" fmla="*/ 2147483647 w 28"/>
              <a:gd name="T37" fmla="*/ 2147483647 h 21"/>
              <a:gd name="T38" fmla="*/ 2147483647 w 28"/>
              <a:gd name="T39" fmla="*/ 2147483647 h 21"/>
              <a:gd name="T40" fmla="*/ 0 w 28"/>
              <a:gd name="T41" fmla="*/ 2147483647 h 21"/>
              <a:gd name="T42" fmla="*/ 2147483647 w 28"/>
              <a:gd name="T43" fmla="*/ 2147483647 h 21"/>
              <a:gd name="T44" fmla="*/ 2147483647 w 28"/>
              <a:gd name="T45" fmla="*/ 2147483647 h 21"/>
              <a:gd name="T46" fmla="*/ 0 w 28"/>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21"/>
              <a:gd name="T74" fmla="*/ 28 w 28"/>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21">
                <a:moveTo>
                  <a:pt x="0" y="13"/>
                </a:moveTo>
                <a:lnTo>
                  <a:pt x="7" y="17"/>
                </a:lnTo>
                <a:lnTo>
                  <a:pt x="13" y="14"/>
                </a:lnTo>
                <a:lnTo>
                  <a:pt x="17" y="11"/>
                </a:lnTo>
                <a:lnTo>
                  <a:pt x="19" y="10"/>
                </a:lnTo>
                <a:lnTo>
                  <a:pt x="17" y="8"/>
                </a:lnTo>
                <a:lnTo>
                  <a:pt x="17" y="10"/>
                </a:lnTo>
                <a:lnTo>
                  <a:pt x="18" y="13"/>
                </a:lnTo>
                <a:lnTo>
                  <a:pt x="18" y="19"/>
                </a:lnTo>
                <a:lnTo>
                  <a:pt x="28" y="18"/>
                </a:lnTo>
                <a:lnTo>
                  <a:pt x="27" y="12"/>
                </a:lnTo>
                <a:lnTo>
                  <a:pt x="27" y="7"/>
                </a:lnTo>
                <a:lnTo>
                  <a:pt x="25" y="4"/>
                </a:lnTo>
                <a:lnTo>
                  <a:pt x="20" y="0"/>
                </a:lnTo>
                <a:lnTo>
                  <a:pt x="16" y="1"/>
                </a:lnTo>
                <a:lnTo>
                  <a:pt x="12" y="3"/>
                </a:lnTo>
                <a:lnTo>
                  <a:pt x="8" y="6"/>
                </a:lnTo>
                <a:lnTo>
                  <a:pt x="2" y="9"/>
                </a:lnTo>
                <a:lnTo>
                  <a:pt x="9" y="13"/>
                </a:lnTo>
                <a:lnTo>
                  <a:pt x="0" y="13"/>
                </a:lnTo>
                <a:lnTo>
                  <a:pt x="1" y="21"/>
                </a:lnTo>
                <a:lnTo>
                  <a:pt x="7" y="17"/>
                </a:lnTo>
                <a:lnTo>
                  <a:pt x="0" y="13"/>
                </a:lnTo>
                <a:close/>
              </a:path>
            </a:pathLst>
          </a:custGeom>
          <a:solidFill>
            <a:srgbClr val="000000"/>
          </a:solidFill>
          <a:ln w="9525">
            <a:noFill/>
            <a:round/>
            <a:headEnd/>
            <a:tailEnd/>
          </a:ln>
        </p:spPr>
        <p:txBody>
          <a:bodyPr/>
          <a:lstStyle/>
          <a:p>
            <a:endParaRPr lang="zh-CN" altLang="en-US"/>
          </a:p>
        </p:txBody>
      </p:sp>
      <p:sp>
        <p:nvSpPr>
          <p:cNvPr id="40125" name="Freeform 438"/>
          <p:cNvSpPr>
            <a:spLocks/>
          </p:cNvSpPr>
          <p:nvPr/>
        </p:nvSpPr>
        <p:spPr bwMode="auto">
          <a:xfrm>
            <a:off x="4019549" y="3068251"/>
            <a:ext cx="46038" cy="44709"/>
          </a:xfrm>
          <a:custGeom>
            <a:avLst/>
            <a:gdLst>
              <a:gd name="T0" fmla="*/ 2147483647 w 37"/>
              <a:gd name="T1" fmla="*/ 2147483647 h 29"/>
              <a:gd name="T2" fmla="*/ 2147483647 w 37"/>
              <a:gd name="T3" fmla="*/ 2147483647 h 29"/>
              <a:gd name="T4" fmla="*/ 2147483647 w 37"/>
              <a:gd name="T5" fmla="*/ 2147483647 h 29"/>
              <a:gd name="T6" fmla="*/ 2147483647 w 37"/>
              <a:gd name="T7" fmla="*/ 2147483647 h 29"/>
              <a:gd name="T8" fmla="*/ 2147483647 w 37"/>
              <a:gd name="T9" fmla="*/ 2147483647 h 29"/>
              <a:gd name="T10" fmla="*/ 2147483647 w 37"/>
              <a:gd name="T11" fmla="*/ 2147483647 h 29"/>
              <a:gd name="T12" fmla="*/ 2147483647 w 37"/>
              <a:gd name="T13" fmla="*/ 2147483647 h 29"/>
              <a:gd name="T14" fmla="*/ 2147483647 w 37"/>
              <a:gd name="T15" fmla="*/ 2147483647 h 29"/>
              <a:gd name="T16" fmla="*/ 2147483647 w 37"/>
              <a:gd name="T17" fmla="*/ 2147483647 h 29"/>
              <a:gd name="T18" fmla="*/ 2147483647 w 37"/>
              <a:gd name="T19" fmla="*/ 2147483647 h 29"/>
              <a:gd name="T20" fmla="*/ 2147483647 w 37"/>
              <a:gd name="T21" fmla="*/ 2147483647 h 29"/>
              <a:gd name="T22" fmla="*/ 2147483647 w 37"/>
              <a:gd name="T23" fmla="*/ 2147483647 h 29"/>
              <a:gd name="T24" fmla="*/ 2147483647 w 37"/>
              <a:gd name="T25" fmla="*/ 2147483647 h 29"/>
              <a:gd name="T26" fmla="*/ 2147483647 w 37"/>
              <a:gd name="T27" fmla="*/ 2147483647 h 29"/>
              <a:gd name="T28" fmla="*/ 2147483647 w 37"/>
              <a:gd name="T29" fmla="*/ 0 h 29"/>
              <a:gd name="T30" fmla="*/ 2147483647 w 37"/>
              <a:gd name="T31" fmla="*/ 0 h 29"/>
              <a:gd name="T32" fmla="*/ 2147483647 w 37"/>
              <a:gd name="T33" fmla="*/ 2147483647 h 29"/>
              <a:gd name="T34" fmla="*/ 2147483647 w 37"/>
              <a:gd name="T35" fmla="*/ 2147483647 h 29"/>
              <a:gd name="T36" fmla="*/ 2147483647 w 37"/>
              <a:gd name="T37" fmla="*/ 2147483647 h 29"/>
              <a:gd name="T38" fmla="*/ 2147483647 w 37"/>
              <a:gd name="T39" fmla="*/ 2147483647 h 29"/>
              <a:gd name="T40" fmla="*/ 2147483647 w 37"/>
              <a:gd name="T41" fmla="*/ 2147483647 h 29"/>
              <a:gd name="T42" fmla="*/ 0 w 37"/>
              <a:gd name="T43" fmla="*/ 2147483647 h 29"/>
              <a:gd name="T44" fmla="*/ 2147483647 w 37"/>
              <a:gd name="T45" fmla="*/ 2147483647 h 29"/>
              <a:gd name="T46" fmla="*/ 2147483647 w 37"/>
              <a:gd name="T47" fmla="*/ 2147483647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29"/>
              <a:gd name="T74" fmla="*/ 37 w 37"/>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29">
                <a:moveTo>
                  <a:pt x="11" y="10"/>
                </a:moveTo>
                <a:lnTo>
                  <a:pt x="18" y="17"/>
                </a:lnTo>
                <a:lnTo>
                  <a:pt x="23" y="12"/>
                </a:lnTo>
                <a:lnTo>
                  <a:pt x="27" y="10"/>
                </a:lnTo>
                <a:lnTo>
                  <a:pt x="29" y="9"/>
                </a:lnTo>
                <a:lnTo>
                  <a:pt x="28" y="8"/>
                </a:lnTo>
                <a:lnTo>
                  <a:pt x="27" y="8"/>
                </a:lnTo>
                <a:lnTo>
                  <a:pt x="27" y="9"/>
                </a:lnTo>
                <a:lnTo>
                  <a:pt x="28" y="13"/>
                </a:lnTo>
                <a:lnTo>
                  <a:pt x="28" y="17"/>
                </a:lnTo>
                <a:lnTo>
                  <a:pt x="37" y="17"/>
                </a:lnTo>
                <a:lnTo>
                  <a:pt x="37" y="12"/>
                </a:lnTo>
                <a:lnTo>
                  <a:pt x="37" y="8"/>
                </a:lnTo>
                <a:lnTo>
                  <a:pt x="35" y="4"/>
                </a:lnTo>
                <a:lnTo>
                  <a:pt x="33" y="0"/>
                </a:lnTo>
                <a:lnTo>
                  <a:pt x="27" y="0"/>
                </a:lnTo>
                <a:lnTo>
                  <a:pt x="23" y="2"/>
                </a:lnTo>
                <a:lnTo>
                  <a:pt x="18" y="4"/>
                </a:lnTo>
                <a:lnTo>
                  <a:pt x="12" y="8"/>
                </a:lnTo>
                <a:lnTo>
                  <a:pt x="19" y="15"/>
                </a:lnTo>
                <a:lnTo>
                  <a:pt x="11" y="10"/>
                </a:lnTo>
                <a:lnTo>
                  <a:pt x="0" y="29"/>
                </a:lnTo>
                <a:lnTo>
                  <a:pt x="18" y="17"/>
                </a:lnTo>
                <a:lnTo>
                  <a:pt x="11" y="10"/>
                </a:lnTo>
                <a:close/>
              </a:path>
            </a:pathLst>
          </a:custGeom>
          <a:solidFill>
            <a:srgbClr val="000000"/>
          </a:solidFill>
          <a:ln w="9525">
            <a:noFill/>
            <a:round/>
            <a:headEnd/>
            <a:tailEnd/>
          </a:ln>
        </p:spPr>
        <p:txBody>
          <a:bodyPr/>
          <a:lstStyle/>
          <a:p>
            <a:endParaRPr lang="zh-CN" altLang="en-US"/>
          </a:p>
        </p:txBody>
      </p:sp>
      <p:sp>
        <p:nvSpPr>
          <p:cNvPr id="40126" name="Freeform 439"/>
          <p:cNvSpPr>
            <a:spLocks/>
          </p:cNvSpPr>
          <p:nvPr/>
        </p:nvSpPr>
        <p:spPr bwMode="auto">
          <a:xfrm>
            <a:off x="4032251" y="2974210"/>
            <a:ext cx="63500" cy="117167"/>
          </a:xfrm>
          <a:custGeom>
            <a:avLst/>
            <a:gdLst>
              <a:gd name="T0" fmla="*/ 2147483647 w 50"/>
              <a:gd name="T1" fmla="*/ 2147483647 h 76"/>
              <a:gd name="T2" fmla="*/ 2147483647 w 50"/>
              <a:gd name="T3" fmla="*/ 2147483647 h 76"/>
              <a:gd name="T4" fmla="*/ 0 w 50"/>
              <a:gd name="T5" fmla="*/ 2147483647 h 76"/>
              <a:gd name="T6" fmla="*/ 2147483647 w 50"/>
              <a:gd name="T7" fmla="*/ 2147483647 h 76"/>
              <a:gd name="T8" fmla="*/ 2147483647 w 50"/>
              <a:gd name="T9" fmla="*/ 2147483647 h 76"/>
              <a:gd name="T10" fmla="*/ 2147483647 w 50"/>
              <a:gd name="T11" fmla="*/ 2147483647 h 76"/>
              <a:gd name="T12" fmla="*/ 2147483647 w 50"/>
              <a:gd name="T13" fmla="*/ 2147483647 h 76"/>
              <a:gd name="T14" fmla="*/ 2147483647 w 50"/>
              <a:gd name="T15" fmla="*/ 0 h 76"/>
              <a:gd name="T16" fmla="*/ 2147483647 w 50"/>
              <a:gd name="T17" fmla="*/ 2147483647 h 76"/>
              <a:gd name="T18" fmla="*/ 2147483647 w 50"/>
              <a:gd name="T19" fmla="*/ 2147483647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6"/>
              <a:gd name="T32" fmla="*/ 50 w 50"/>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6">
                <a:moveTo>
                  <a:pt x="49" y="3"/>
                </a:moveTo>
                <a:lnTo>
                  <a:pt x="42" y="4"/>
                </a:lnTo>
                <a:lnTo>
                  <a:pt x="0" y="71"/>
                </a:lnTo>
                <a:lnTo>
                  <a:pt x="8" y="76"/>
                </a:lnTo>
                <a:lnTo>
                  <a:pt x="50" y="9"/>
                </a:lnTo>
                <a:lnTo>
                  <a:pt x="44" y="10"/>
                </a:lnTo>
                <a:lnTo>
                  <a:pt x="49" y="3"/>
                </a:lnTo>
                <a:lnTo>
                  <a:pt x="45" y="0"/>
                </a:lnTo>
                <a:lnTo>
                  <a:pt x="42" y="4"/>
                </a:lnTo>
                <a:lnTo>
                  <a:pt x="49" y="3"/>
                </a:lnTo>
                <a:close/>
              </a:path>
            </a:pathLst>
          </a:custGeom>
          <a:solidFill>
            <a:srgbClr val="000000"/>
          </a:solidFill>
          <a:ln w="9525">
            <a:noFill/>
            <a:round/>
            <a:headEnd/>
            <a:tailEnd/>
          </a:ln>
        </p:spPr>
        <p:txBody>
          <a:bodyPr/>
          <a:lstStyle/>
          <a:p>
            <a:endParaRPr lang="zh-CN" altLang="en-US"/>
          </a:p>
        </p:txBody>
      </p:sp>
      <p:sp>
        <p:nvSpPr>
          <p:cNvPr id="40127" name="Freeform 440"/>
          <p:cNvSpPr>
            <a:spLocks/>
          </p:cNvSpPr>
          <p:nvPr/>
        </p:nvSpPr>
        <p:spPr bwMode="auto">
          <a:xfrm>
            <a:off x="4087813" y="2978835"/>
            <a:ext cx="50800" cy="27750"/>
          </a:xfrm>
          <a:custGeom>
            <a:avLst/>
            <a:gdLst>
              <a:gd name="T0" fmla="*/ 2147483647 w 40"/>
              <a:gd name="T1" fmla="*/ 2147483647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2147483647 h 18"/>
              <a:gd name="T16" fmla="*/ 2147483647 w 40"/>
              <a:gd name="T17" fmla="*/ 2147483647 h 18"/>
              <a:gd name="T18" fmla="*/ 2147483647 w 40"/>
              <a:gd name="T19" fmla="*/ 0 h 18"/>
              <a:gd name="T20" fmla="*/ 0 w 40"/>
              <a:gd name="T21" fmla="*/ 2147483647 h 18"/>
              <a:gd name="T22" fmla="*/ 2147483647 w 40"/>
              <a:gd name="T23" fmla="*/ 2147483647 h 18"/>
              <a:gd name="T24" fmla="*/ 2147483647 w 40"/>
              <a:gd name="T25" fmla="*/ 2147483647 h 18"/>
              <a:gd name="T26" fmla="*/ 2147483647 w 40"/>
              <a:gd name="T27" fmla="*/ 2147483647 h 18"/>
              <a:gd name="T28" fmla="*/ 2147483647 w 40"/>
              <a:gd name="T29" fmla="*/ 2147483647 h 18"/>
              <a:gd name="T30" fmla="*/ 2147483647 w 40"/>
              <a:gd name="T31" fmla="*/ 2147483647 h 18"/>
              <a:gd name="T32" fmla="*/ 2147483647 w 40"/>
              <a:gd name="T33" fmla="*/ 2147483647 h 18"/>
              <a:gd name="T34" fmla="*/ 2147483647 w 40"/>
              <a:gd name="T35" fmla="*/ 2147483647 h 18"/>
              <a:gd name="T36" fmla="*/ 2147483647 w 40"/>
              <a:gd name="T37" fmla="*/ 2147483647 h 18"/>
              <a:gd name="T38" fmla="*/ 2147483647 w 40"/>
              <a:gd name="T39" fmla="*/ 2147483647 h 18"/>
              <a:gd name="T40" fmla="*/ 2147483647 w 40"/>
              <a:gd name="T41" fmla="*/ 2147483647 h 18"/>
              <a:gd name="T42" fmla="*/ 2147483647 w 40"/>
              <a:gd name="T43" fmla="*/ 2147483647 h 18"/>
              <a:gd name="T44" fmla="*/ 2147483647 w 40"/>
              <a:gd name="T45" fmla="*/ 2147483647 h 18"/>
              <a:gd name="T46" fmla="*/ 2147483647 w 40"/>
              <a:gd name="T47" fmla="*/ 2147483647 h 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0"/>
              <a:gd name="T73" fmla="*/ 0 h 18"/>
              <a:gd name="T74" fmla="*/ 40 w 40"/>
              <a:gd name="T75" fmla="*/ 18 h 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0" h="18">
                <a:moveTo>
                  <a:pt x="38" y="15"/>
                </a:moveTo>
                <a:lnTo>
                  <a:pt x="33" y="9"/>
                </a:lnTo>
                <a:lnTo>
                  <a:pt x="29" y="9"/>
                </a:lnTo>
                <a:lnTo>
                  <a:pt x="26" y="9"/>
                </a:lnTo>
                <a:lnTo>
                  <a:pt x="23" y="8"/>
                </a:lnTo>
                <a:lnTo>
                  <a:pt x="19" y="7"/>
                </a:lnTo>
                <a:lnTo>
                  <a:pt x="15" y="6"/>
                </a:lnTo>
                <a:lnTo>
                  <a:pt x="12" y="4"/>
                </a:lnTo>
                <a:lnTo>
                  <a:pt x="8" y="3"/>
                </a:lnTo>
                <a:lnTo>
                  <a:pt x="5" y="0"/>
                </a:lnTo>
                <a:lnTo>
                  <a:pt x="0" y="7"/>
                </a:lnTo>
                <a:lnTo>
                  <a:pt x="4" y="11"/>
                </a:lnTo>
                <a:lnTo>
                  <a:pt x="8" y="12"/>
                </a:lnTo>
                <a:lnTo>
                  <a:pt x="12" y="14"/>
                </a:lnTo>
                <a:lnTo>
                  <a:pt x="16" y="16"/>
                </a:lnTo>
                <a:lnTo>
                  <a:pt x="20" y="17"/>
                </a:lnTo>
                <a:lnTo>
                  <a:pt x="25" y="18"/>
                </a:lnTo>
                <a:lnTo>
                  <a:pt x="29" y="18"/>
                </a:lnTo>
                <a:lnTo>
                  <a:pt x="33" y="18"/>
                </a:lnTo>
                <a:lnTo>
                  <a:pt x="29" y="12"/>
                </a:lnTo>
                <a:lnTo>
                  <a:pt x="38" y="15"/>
                </a:lnTo>
                <a:lnTo>
                  <a:pt x="40" y="8"/>
                </a:lnTo>
                <a:lnTo>
                  <a:pt x="33" y="9"/>
                </a:lnTo>
                <a:lnTo>
                  <a:pt x="38" y="15"/>
                </a:lnTo>
                <a:close/>
              </a:path>
            </a:pathLst>
          </a:custGeom>
          <a:solidFill>
            <a:srgbClr val="000000"/>
          </a:solidFill>
          <a:ln w="9525">
            <a:noFill/>
            <a:round/>
            <a:headEnd/>
            <a:tailEnd/>
          </a:ln>
        </p:spPr>
        <p:txBody>
          <a:bodyPr/>
          <a:lstStyle/>
          <a:p>
            <a:endParaRPr lang="zh-CN" altLang="en-US"/>
          </a:p>
        </p:txBody>
      </p:sp>
      <p:sp>
        <p:nvSpPr>
          <p:cNvPr id="40128" name="Freeform 441"/>
          <p:cNvSpPr>
            <a:spLocks/>
          </p:cNvSpPr>
          <p:nvPr/>
        </p:nvSpPr>
        <p:spPr bwMode="auto">
          <a:xfrm>
            <a:off x="4110038" y="2997335"/>
            <a:ext cx="25400" cy="100209"/>
          </a:xfrm>
          <a:custGeom>
            <a:avLst/>
            <a:gdLst>
              <a:gd name="T0" fmla="*/ 2147483647 w 20"/>
              <a:gd name="T1" fmla="*/ 2147483647 h 65"/>
              <a:gd name="T2" fmla="*/ 2147483647 w 20"/>
              <a:gd name="T3" fmla="*/ 2147483647 h 65"/>
              <a:gd name="T4" fmla="*/ 2147483647 w 20"/>
              <a:gd name="T5" fmla="*/ 2147483647 h 65"/>
              <a:gd name="T6" fmla="*/ 2147483647 w 20"/>
              <a:gd name="T7" fmla="*/ 2147483647 h 65"/>
              <a:gd name="T8" fmla="*/ 2147483647 w 20"/>
              <a:gd name="T9" fmla="*/ 2147483647 h 65"/>
              <a:gd name="T10" fmla="*/ 2147483647 w 20"/>
              <a:gd name="T11" fmla="*/ 2147483647 h 65"/>
              <a:gd name="T12" fmla="*/ 2147483647 w 20"/>
              <a:gd name="T13" fmla="*/ 2147483647 h 65"/>
              <a:gd name="T14" fmla="*/ 2147483647 w 20"/>
              <a:gd name="T15" fmla="*/ 2147483647 h 65"/>
              <a:gd name="T16" fmla="*/ 2147483647 w 20"/>
              <a:gd name="T17" fmla="*/ 2147483647 h 65"/>
              <a:gd name="T18" fmla="*/ 2147483647 w 20"/>
              <a:gd name="T19" fmla="*/ 2147483647 h 65"/>
              <a:gd name="T20" fmla="*/ 2147483647 w 20"/>
              <a:gd name="T21" fmla="*/ 0 h 65"/>
              <a:gd name="T22" fmla="*/ 2147483647 w 20"/>
              <a:gd name="T23" fmla="*/ 2147483647 h 65"/>
              <a:gd name="T24" fmla="*/ 2147483647 w 20"/>
              <a:gd name="T25" fmla="*/ 2147483647 h 65"/>
              <a:gd name="T26" fmla="*/ 2147483647 w 20"/>
              <a:gd name="T27" fmla="*/ 2147483647 h 65"/>
              <a:gd name="T28" fmla="*/ 2147483647 w 20"/>
              <a:gd name="T29" fmla="*/ 2147483647 h 65"/>
              <a:gd name="T30" fmla="*/ 2147483647 w 20"/>
              <a:gd name="T31" fmla="*/ 2147483647 h 65"/>
              <a:gd name="T32" fmla="*/ 2147483647 w 20"/>
              <a:gd name="T33" fmla="*/ 2147483647 h 65"/>
              <a:gd name="T34" fmla="*/ 0 w 20"/>
              <a:gd name="T35" fmla="*/ 2147483647 h 65"/>
              <a:gd name="T36" fmla="*/ 2147483647 w 20"/>
              <a:gd name="T37" fmla="*/ 2147483647 h 65"/>
              <a:gd name="T38" fmla="*/ 2147483647 w 20"/>
              <a:gd name="T39" fmla="*/ 2147483647 h 65"/>
              <a:gd name="T40" fmla="*/ 2147483647 w 20"/>
              <a:gd name="T41" fmla="*/ 2147483647 h 65"/>
              <a:gd name="T42" fmla="*/ 2147483647 w 20"/>
              <a:gd name="T43" fmla="*/ 2147483647 h 65"/>
              <a:gd name="T44" fmla="*/ 2147483647 w 20"/>
              <a:gd name="T45" fmla="*/ 2147483647 h 65"/>
              <a:gd name="T46" fmla="*/ 2147483647 w 20"/>
              <a:gd name="T47" fmla="*/ 2147483647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65"/>
              <a:gd name="T74" fmla="*/ 20 w 2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65">
                <a:moveTo>
                  <a:pt x="9" y="65"/>
                </a:moveTo>
                <a:lnTo>
                  <a:pt x="10" y="62"/>
                </a:lnTo>
                <a:lnTo>
                  <a:pt x="9" y="54"/>
                </a:lnTo>
                <a:lnTo>
                  <a:pt x="10" y="46"/>
                </a:lnTo>
                <a:lnTo>
                  <a:pt x="10" y="38"/>
                </a:lnTo>
                <a:lnTo>
                  <a:pt x="11" y="31"/>
                </a:lnTo>
                <a:lnTo>
                  <a:pt x="13" y="25"/>
                </a:lnTo>
                <a:lnTo>
                  <a:pt x="15" y="17"/>
                </a:lnTo>
                <a:lnTo>
                  <a:pt x="17" y="11"/>
                </a:lnTo>
                <a:lnTo>
                  <a:pt x="20" y="3"/>
                </a:lnTo>
                <a:lnTo>
                  <a:pt x="11" y="0"/>
                </a:lnTo>
                <a:lnTo>
                  <a:pt x="8" y="7"/>
                </a:lnTo>
                <a:lnTo>
                  <a:pt x="6" y="15"/>
                </a:lnTo>
                <a:lnTo>
                  <a:pt x="4" y="22"/>
                </a:lnTo>
                <a:lnTo>
                  <a:pt x="2" y="29"/>
                </a:lnTo>
                <a:lnTo>
                  <a:pt x="1" y="37"/>
                </a:lnTo>
                <a:lnTo>
                  <a:pt x="1" y="45"/>
                </a:lnTo>
                <a:lnTo>
                  <a:pt x="0" y="54"/>
                </a:lnTo>
                <a:lnTo>
                  <a:pt x="1" y="63"/>
                </a:lnTo>
                <a:lnTo>
                  <a:pt x="2" y="60"/>
                </a:lnTo>
                <a:lnTo>
                  <a:pt x="9" y="65"/>
                </a:lnTo>
                <a:lnTo>
                  <a:pt x="10" y="64"/>
                </a:lnTo>
                <a:lnTo>
                  <a:pt x="10" y="62"/>
                </a:lnTo>
                <a:lnTo>
                  <a:pt x="9" y="65"/>
                </a:lnTo>
                <a:close/>
              </a:path>
            </a:pathLst>
          </a:custGeom>
          <a:solidFill>
            <a:srgbClr val="000000"/>
          </a:solidFill>
          <a:ln w="9525">
            <a:noFill/>
            <a:round/>
            <a:headEnd/>
            <a:tailEnd/>
          </a:ln>
        </p:spPr>
        <p:txBody>
          <a:bodyPr/>
          <a:lstStyle/>
          <a:p>
            <a:endParaRPr lang="zh-CN" altLang="en-US"/>
          </a:p>
        </p:txBody>
      </p:sp>
      <p:sp>
        <p:nvSpPr>
          <p:cNvPr id="40129" name="Freeform 442"/>
          <p:cNvSpPr>
            <a:spLocks/>
          </p:cNvSpPr>
          <p:nvPr/>
        </p:nvSpPr>
        <p:spPr bwMode="auto">
          <a:xfrm>
            <a:off x="7918450" y="3072876"/>
            <a:ext cx="222250" cy="551916"/>
          </a:xfrm>
          <a:custGeom>
            <a:avLst/>
            <a:gdLst>
              <a:gd name="T0" fmla="*/ 2147483647 w 178"/>
              <a:gd name="T1" fmla="*/ 2147483647 h 358"/>
              <a:gd name="T2" fmla="*/ 2147483647 w 178"/>
              <a:gd name="T3" fmla="*/ 2147483647 h 358"/>
              <a:gd name="T4" fmla="*/ 2147483647 w 178"/>
              <a:gd name="T5" fmla="*/ 2147483647 h 358"/>
              <a:gd name="T6" fmla="*/ 2147483647 w 178"/>
              <a:gd name="T7" fmla="*/ 2147483647 h 358"/>
              <a:gd name="T8" fmla="*/ 2147483647 w 178"/>
              <a:gd name="T9" fmla="*/ 2147483647 h 358"/>
              <a:gd name="T10" fmla="*/ 2147483647 w 178"/>
              <a:gd name="T11" fmla="*/ 2147483647 h 358"/>
              <a:gd name="T12" fmla="*/ 2147483647 w 178"/>
              <a:gd name="T13" fmla="*/ 2147483647 h 358"/>
              <a:gd name="T14" fmla="*/ 2147483647 w 178"/>
              <a:gd name="T15" fmla="*/ 2147483647 h 358"/>
              <a:gd name="T16" fmla="*/ 2147483647 w 178"/>
              <a:gd name="T17" fmla="*/ 2147483647 h 358"/>
              <a:gd name="T18" fmla="*/ 2147483647 w 178"/>
              <a:gd name="T19" fmla="*/ 2147483647 h 358"/>
              <a:gd name="T20" fmla="*/ 0 w 178"/>
              <a:gd name="T21" fmla="*/ 2147483647 h 358"/>
              <a:gd name="T22" fmla="*/ 0 w 178"/>
              <a:gd name="T23" fmla="*/ 2147483647 h 358"/>
              <a:gd name="T24" fmla="*/ 2147483647 w 178"/>
              <a:gd name="T25" fmla="*/ 2147483647 h 358"/>
              <a:gd name="T26" fmla="*/ 2147483647 w 178"/>
              <a:gd name="T27" fmla="*/ 2147483647 h 358"/>
              <a:gd name="T28" fmla="*/ 2147483647 w 178"/>
              <a:gd name="T29" fmla="*/ 2147483647 h 358"/>
              <a:gd name="T30" fmla="*/ 2147483647 w 178"/>
              <a:gd name="T31" fmla="*/ 2147483647 h 358"/>
              <a:gd name="T32" fmla="*/ 2147483647 w 178"/>
              <a:gd name="T33" fmla="*/ 2147483647 h 358"/>
              <a:gd name="T34" fmla="*/ 2147483647 w 178"/>
              <a:gd name="T35" fmla="*/ 2147483647 h 358"/>
              <a:gd name="T36" fmla="*/ 2147483647 w 178"/>
              <a:gd name="T37" fmla="*/ 2147483647 h 358"/>
              <a:gd name="T38" fmla="*/ 2147483647 w 178"/>
              <a:gd name="T39" fmla="*/ 2147483647 h 358"/>
              <a:gd name="T40" fmla="*/ 2147483647 w 178"/>
              <a:gd name="T41" fmla="*/ 2147483647 h 358"/>
              <a:gd name="T42" fmla="*/ 2147483647 w 178"/>
              <a:gd name="T43" fmla="*/ 2147483647 h 358"/>
              <a:gd name="T44" fmla="*/ 2147483647 w 178"/>
              <a:gd name="T45" fmla="*/ 2147483647 h 358"/>
              <a:gd name="T46" fmla="*/ 2147483647 w 178"/>
              <a:gd name="T47" fmla="*/ 2147483647 h 358"/>
              <a:gd name="T48" fmla="*/ 2147483647 w 178"/>
              <a:gd name="T49" fmla="*/ 2147483647 h 358"/>
              <a:gd name="T50" fmla="*/ 2147483647 w 178"/>
              <a:gd name="T51" fmla="*/ 2147483647 h 358"/>
              <a:gd name="T52" fmla="*/ 2147483647 w 178"/>
              <a:gd name="T53" fmla="*/ 2147483647 h 358"/>
              <a:gd name="T54" fmla="*/ 2147483647 w 178"/>
              <a:gd name="T55" fmla="*/ 2147483647 h 358"/>
              <a:gd name="T56" fmla="*/ 2147483647 w 178"/>
              <a:gd name="T57" fmla="*/ 2147483647 h 358"/>
              <a:gd name="T58" fmla="*/ 2147483647 w 178"/>
              <a:gd name="T59" fmla="*/ 2147483647 h 358"/>
              <a:gd name="T60" fmla="*/ 2147483647 w 178"/>
              <a:gd name="T61" fmla="*/ 2147483647 h 358"/>
              <a:gd name="T62" fmla="*/ 2147483647 w 178"/>
              <a:gd name="T63" fmla="*/ 2147483647 h 358"/>
              <a:gd name="T64" fmla="*/ 2147483647 w 178"/>
              <a:gd name="T65" fmla="*/ 0 h 358"/>
              <a:gd name="T66" fmla="*/ 2147483647 w 178"/>
              <a:gd name="T67" fmla="*/ 2147483647 h 358"/>
              <a:gd name="T68" fmla="*/ 2147483647 w 178"/>
              <a:gd name="T69" fmla="*/ 2147483647 h 358"/>
              <a:gd name="T70" fmla="*/ 2147483647 w 178"/>
              <a:gd name="T71" fmla="*/ 2147483647 h 358"/>
              <a:gd name="T72" fmla="*/ 2147483647 w 178"/>
              <a:gd name="T73" fmla="*/ 2147483647 h 358"/>
              <a:gd name="T74" fmla="*/ 2147483647 w 178"/>
              <a:gd name="T75" fmla="*/ 2147483647 h 358"/>
              <a:gd name="T76" fmla="*/ 2147483647 w 178"/>
              <a:gd name="T77" fmla="*/ 2147483647 h 358"/>
              <a:gd name="T78" fmla="*/ 2147483647 w 178"/>
              <a:gd name="T79" fmla="*/ 2147483647 h 358"/>
              <a:gd name="T80" fmla="*/ 2147483647 w 178"/>
              <a:gd name="T81" fmla="*/ 2147483647 h 358"/>
              <a:gd name="T82" fmla="*/ 2147483647 w 178"/>
              <a:gd name="T83" fmla="*/ 2147483647 h 358"/>
              <a:gd name="T84" fmla="*/ 2147483647 w 178"/>
              <a:gd name="T85" fmla="*/ 2147483647 h 358"/>
              <a:gd name="T86" fmla="*/ 2147483647 w 178"/>
              <a:gd name="T87" fmla="*/ 2147483647 h 358"/>
              <a:gd name="T88" fmla="*/ 2147483647 w 178"/>
              <a:gd name="T89" fmla="*/ 2147483647 h 358"/>
              <a:gd name="T90" fmla="*/ 2147483647 w 178"/>
              <a:gd name="T91" fmla="*/ 2147483647 h 358"/>
              <a:gd name="T92" fmla="*/ 2147483647 w 178"/>
              <a:gd name="T93" fmla="*/ 2147483647 h 358"/>
              <a:gd name="T94" fmla="*/ 2147483647 w 178"/>
              <a:gd name="T95" fmla="*/ 2147483647 h 358"/>
              <a:gd name="T96" fmla="*/ 2147483647 w 178"/>
              <a:gd name="T97" fmla="*/ 2147483647 h 358"/>
              <a:gd name="T98" fmla="*/ 2147483647 w 178"/>
              <a:gd name="T99" fmla="*/ 2147483647 h 358"/>
              <a:gd name="T100" fmla="*/ 2147483647 w 178"/>
              <a:gd name="T101" fmla="*/ 2147483647 h 3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8"/>
              <a:gd name="T154" fmla="*/ 0 h 358"/>
              <a:gd name="T155" fmla="*/ 178 w 178"/>
              <a:gd name="T156" fmla="*/ 358 h 3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8" h="358">
                <a:moveTo>
                  <a:pt x="12" y="342"/>
                </a:moveTo>
                <a:lnTo>
                  <a:pt x="10" y="338"/>
                </a:lnTo>
                <a:lnTo>
                  <a:pt x="9" y="331"/>
                </a:lnTo>
                <a:lnTo>
                  <a:pt x="8" y="325"/>
                </a:lnTo>
                <a:lnTo>
                  <a:pt x="6" y="316"/>
                </a:lnTo>
                <a:lnTo>
                  <a:pt x="5" y="306"/>
                </a:lnTo>
                <a:lnTo>
                  <a:pt x="4" y="295"/>
                </a:lnTo>
                <a:lnTo>
                  <a:pt x="2" y="283"/>
                </a:lnTo>
                <a:lnTo>
                  <a:pt x="1" y="270"/>
                </a:lnTo>
                <a:lnTo>
                  <a:pt x="1" y="258"/>
                </a:lnTo>
                <a:lnTo>
                  <a:pt x="0" y="244"/>
                </a:lnTo>
                <a:lnTo>
                  <a:pt x="0" y="230"/>
                </a:lnTo>
                <a:lnTo>
                  <a:pt x="1" y="215"/>
                </a:lnTo>
                <a:lnTo>
                  <a:pt x="2" y="201"/>
                </a:lnTo>
                <a:lnTo>
                  <a:pt x="5" y="186"/>
                </a:lnTo>
                <a:lnTo>
                  <a:pt x="7" y="172"/>
                </a:lnTo>
                <a:lnTo>
                  <a:pt x="11" y="158"/>
                </a:lnTo>
                <a:lnTo>
                  <a:pt x="13" y="149"/>
                </a:lnTo>
                <a:lnTo>
                  <a:pt x="17" y="141"/>
                </a:lnTo>
                <a:lnTo>
                  <a:pt x="20" y="133"/>
                </a:lnTo>
                <a:lnTo>
                  <a:pt x="25" y="124"/>
                </a:lnTo>
                <a:lnTo>
                  <a:pt x="30" y="115"/>
                </a:lnTo>
                <a:lnTo>
                  <a:pt x="35" y="106"/>
                </a:lnTo>
                <a:lnTo>
                  <a:pt x="42" y="97"/>
                </a:lnTo>
                <a:lnTo>
                  <a:pt x="48" y="88"/>
                </a:lnTo>
                <a:lnTo>
                  <a:pt x="55" y="79"/>
                </a:lnTo>
                <a:lnTo>
                  <a:pt x="62" y="68"/>
                </a:lnTo>
                <a:lnTo>
                  <a:pt x="70" y="58"/>
                </a:lnTo>
                <a:lnTo>
                  <a:pt x="78" y="48"/>
                </a:lnTo>
                <a:lnTo>
                  <a:pt x="87" y="37"/>
                </a:lnTo>
                <a:lnTo>
                  <a:pt x="95" y="24"/>
                </a:lnTo>
                <a:lnTo>
                  <a:pt x="104" y="12"/>
                </a:lnTo>
                <a:lnTo>
                  <a:pt x="112" y="0"/>
                </a:lnTo>
                <a:lnTo>
                  <a:pt x="168" y="8"/>
                </a:lnTo>
                <a:lnTo>
                  <a:pt x="172" y="35"/>
                </a:lnTo>
                <a:lnTo>
                  <a:pt x="175" y="60"/>
                </a:lnTo>
                <a:lnTo>
                  <a:pt x="177" y="84"/>
                </a:lnTo>
                <a:lnTo>
                  <a:pt x="178" y="108"/>
                </a:lnTo>
                <a:lnTo>
                  <a:pt x="178" y="131"/>
                </a:lnTo>
                <a:lnTo>
                  <a:pt x="176" y="153"/>
                </a:lnTo>
                <a:lnTo>
                  <a:pt x="173" y="175"/>
                </a:lnTo>
                <a:lnTo>
                  <a:pt x="169" y="196"/>
                </a:lnTo>
                <a:lnTo>
                  <a:pt x="163" y="217"/>
                </a:lnTo>
                <a:lnTo>
                  <a:pt x="155" y="238"/>
                </a:lnTo>
                <a:lnTo>
                  <a:pt x="146" y="258"/>
                </a:lnTo>
                <a:lnTo>
                  <a:pt x="134" y="278"/>
                </a:lnTo>
                <a:lnTo>
                  <a:pt x="121" y="298"/>
                </a:lnTo>
                <a:lnTo>
                  <a:pt x="106" y="318"/>
                </a:lnTo>
                <a:lnTo>
                  <a:pt x="88" y="338"/>
                </a:lnTo>
                <a:lnTo>
                  <a:pt x="69" y="358"/>
                </a:lnTo>
                <a:lnTo>
                  <a:pt x="12" y="342"/>
                </a:lnTo>
                <a:close/>
              </a:path>
            </a:pathLst>
          </a:custGeom>
          <a:solidFill>
            <a:srgbClr val="CC6600"/>
          </a:solidFill>
          <a:ln w="9525">
            <a:noFill/>
            <a:round/>
            <a:headEnd/>
            <a:tailEnd/>
          </a:ln>
        </p:spPr>
        <p:txBody>
          <a:bodyPr/>
          <a:lstStyle/>
          <a:p>
            <a:endParaRPr lang="zh-CN" altLang="en-US"/>
          </a:p>
        </p:txBody>
      </p:sp>
      <p:sp>
        <p:nvSpPr>
          <p:cNvPr id="40130" name="Freeform 443"/>
          <p:cNvSpPr>
            <a:spLocks/>
          </p:cNvSpPr>
          <p:nvPr/>
        </p:nvSpPr>
        <p:spPr bwMode="auto">
          <a:xfrm>
            <a:off x="7913688" y="3314917"/>
            <a:ext cx="23812" cy="286750"/>
          </a:xfrm>
          <a:custGeom>
            <a:avLst/>
            <a:gdLst>
              <a:gd name="T0" fmla="*/ 2147483647 w 20"/>
              <a:gd name="T1" fmla="*/ 0 h 186"/>
              <a:gd name="T2" fmla="*/ 2147483647 w 20"/>
              <a:gd name="T3" fmla="*/ 0 h 186"/>
              <a:gd name="T4" fmla="*/ 2147483647 w 20"/>
              <a:gd name="T5" fmla="*/ 2147483647 h 186"/>
              <a:gd name="T6" fmla="*/ 2147483647 w 20"/>
              <a:gd name="T7" fmla="*/ 2147483647 h 186"/>
              <a:gd name="T8" fmla="*/ 2147483647 w 20"/>
              <a:gd name="T9" fmla="*/ 2147483647 h 186"/>
              <a:gd name="T10" fmla="*/ 2147483647 w 20"/>
              <a:gd name="T11" fmla="*/ 2147483647 h 186"/>
              <a:gd name="T12" fmla="*/ 0 w 20"/>
              <a:gd name="T13" fmla="*/ 2147483647 h 186"/>
              <a:gd name="T14" fmla="*/ 0 w 20"/>
              <a:gd name="T15" fmla="*/ 2147483647 h 186"/>
              <a:gd name="T16" fmla="*/ 0 w 20"/>
              <a:gd name="T17" fmla="*/ 2147483647 h 186"/>
              <a:gd name="T18" fmla="*/ 2147483647 w 20"/>
              <a:gd name="T19" fmla="*/ 2147483647 h 186"/>
              <a:gd name="T20" fmla="*/ 2147483647 w 20"/>
              <a:gd name="T21" fmla="*/ 2147483647 h 186"/>
              <a:gd name="T22" fmla="*/ 2147483647 w 20"/>
              <a:gd name="T23" fmla="*/ 2147483647 h 186"/>
              <a:gd name="T24" fmla="*/ 2147483647 w 20"/>
              <a:gd name="T25" fmla="*/ 2147483647 h 186"/>
              <a:gd name="T26" fmla="*/ 2147483647 w 20"/>
              <a:gd name="T27" fmla="*/ 2147483647 h 186"/>
              <a:gd name="T28" fmla="*/ 2147483647 w 20"/>
              <a:gd name="T29" fmla="*/ 2147483647 h 186"/>
              <a:gd name="T30" fmla="*/ 2147483647 w 20"/>
              <a:gd name="T31" fmla="*/ 2147483647 h 186"/>
              <a:gd name="T32" fmla="*/ 2147483647 w 20"/>
              <a:gd name="T33" fmla="*/ 2147483647 h 186"/>
              <a:gd name="T34" fmla="*/ 2147483647 w 20"/>
              <a:gd name="T35" fmla="*/ 2147483647 h 186"/>
              <a:gd name="T36" fmla="*/ 2147483647 w 20"/>
              <a:gd name="T37" fmla="*/ 2147483647 h 186"/>
              <a:gd name="T38" fmla="*/ 2147483647 w 20"/>
              <a:gd name="T39" fmla="*/ 2147483647 h 186"/>
              <a:gd name="T40" fmla="*/ 2147483647 w 20"/>
              <a:gd name="T41" fmla="*/ 2147483647 h 186"/>
              <a:gd name="T42" fmla="*/ 2147483647 w 20"/>
              <a:gd name="T43" fmla="*/ 2147483647 h 186"/>
              <a:gd name="T44" fmla="*/ 2147483647 w 20"/>
              <a:gd name="T45" fmla="*/ 2147483647 h 186"/>
              <a:gd name="T46" fmla="*/ 2147483647 w 20"/>
              <a:gd name="T47" fmla="*/ 2147483647 h 186"/>
              <a:gd name="T48" fmla="*/ 2147483647 w 20"/>
              <a:gd name="T49" fmla="*/ 2147483647 h 186"/>
              <a:gd name="T50" fmla="*/ 2147483647 w 20"/>
              <a:gd name="T51" fmla="*/ 2147483647 h 186"/>
              <a:gd name="T52" fmla="*/ 2147483647 w 20"/>
              <a:gd name="T53" fmla="*/ 2147483647 h 186"/>
              <a:gd name="T54" fmla="*/ 2147483647 w 20"/>
              <a:gd name="T55" fmla="*/ 2147483647 h 186"/>
              <a:gd name="T56" fmla="*/ 2147483647 w 20"/>
              <a:gd name="T57" fmla="*/ 2147483647 h 186"/>
              <a:gd name="T58" fmla="*/ 2147483647 w 20"/>
              <a:gd name="T59" fmla="*/ 2147483647 h 186"/>
              <a:gd name="T60" fmla="*/ 2147483647 w 20"/>
              <a:gd name="T61" fmla="*/ 2147483647 h 186"/>
              <a:gd name="T62" fmla="*/ 2147483647 w 20"/>
              <a:gd name="T63" fmla="*/ 2147483647 h 186"/>
              <a:gd name="T64" fmla="*/ 2147483647 w 20"/>
              <a:gd name="T65" fmla="*/ 2147483647 h 186"/>
              <a:gd name="T66" fmla="*/ 2147483647 w 20"/>
              <a:gd name="T67" fmla="*/ 2147483647 h 186"/>
              <a:gd name="T68" fmla="*/ 2147483647 w 20"/>
              <a:gd name="T69" fmla="*/ 2147483647 h 186"/>
              <a:gd name="T70" fmla="*/ 2147483647 w 20"/>
              <a:gd name="T71" fmla="*/ 2147483647 h 186"/>
              <a:gd name="T72" fmla="*/ 2147483647 w 20"/>
              <a:gd name="T73" fmla="*/ 2147483647 h 186"/>
              <a:gd name="T74" fmla="*/ 2147483647 w 20"/>
              <a:gd name="T75" fmla="*/ 2147483647 h 186"/>
              <a:gd name="T76" fmla="*/ 2147483647 w 20"/>
              <a:gd name="T77" fmla="*/ 2147483647 h 186"/>
              <a:gd name="T78" fmla="*/ 2147483647 w 20"/>
              <a:gd name="T79" fmla="*/ 0 h 1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
              <a:gd name="T121" fmla="*/ 0 h 186"/>
              <a:gd name="T122" fmla="*/ 20 w 20"/>
              <a:gd name="T123" fmla="*/ 186 h 1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 h="186">
                <a:moveTo>
                  <a:pt x="10" y="0"/>
                </a:moveTo>
                <a:lnTo>
                  <a:pt x="10" y="0"/>
                </a:lnTo>
                <a:lnTo>
                  <a:pt x="6" y="14"/>
                </a:lnTo>
                <a:lnTo>
                  <a:pt x="4" y="29"/>
                </a:lnTo>
                <a:lnTo>
                  <a:pt x="2" y="43"/>
                </a:lnTo>
                <a:lnTo>
                  <a:pt x="1" y="58"/>
                </a:lnTo>
                <a:lnTo>
                  <a:pt x="0" y="73"/>
                </a:lnTo>
                <a:lnTo>
                  <a:pt x="0" y="87"/>
                </a:lnTo>
                <a:lnTo>
                  <a:pt x="0" y="101"/>
                </a:lnTo>
                <a:lnTo>
                  <a:pt x="1" y="114"/>
                </a:lnTo>
                <a:lnTo>
                  <a:pt x="2" y="127"/>
                </a:lnTo>
                <a:lnTo>
                  <a:pt x="3" y="139"/>
                </a:lnTo>
                <a:lnTo>
                  <a:pt x="4" y="150"/>
                </a:lnTo>
                <a:lnTo>
                  <a:pt x="6" y="159"/>
                </a:lnTo>
                <a:lnTo>
                  <a:pt x="8" y="168"/>
                </a:lnTo>
                <a:lnTo>
                  <a:pt x="9" y="175"/>
                </a:lnTo>
                <a:lnTo>
                  <a:pt x="10" y="182"/>
                </a:lnTo>
                <a:lnTo>
                  <a:pt x="11" y="186"/>
                </a:lnTo>
                <a:lnTo>
                  <a:pt x="20" y="184"/>
                </a:lnTo>
                <a:lnTo>
                  <a:pt x="19" y="180"/>
                </a:lnTo>
                <a:lnTo>
                  <a:pt x="18" y="174"/>
                </a:lnTo>
                <a:lnTo>
                  <a:pt x="17" y="167"/>
                </a:lnTo>
                <a:lnTo>
                  <a:pt x="15" y="158"/>
                </a:lnTo>
                <a:lnTo>
                  <a:pt x="13" y="149"/>
                </a:lnTo>
                <a:lnTo>
                  <a:pt x="12" y="138"/>
                </a:lnTo>
                <a:lnTo>
                  <a:pt x="11" y="126"/>
                </a:lnTo>
                <a:lnTo>
                  <a:pt x="10" y="113"/>
                </a:lnTo>
                <a:lnTo>
                  <a:pt x="9" y="101"/>
                </a:lnTo>
                <a:lnTo>
                  <a:pt x="9" y="87"/>
                </a:lnTo>
                <a:lnTo>
                  <a:pt x="9" y="73"/>
                </a:lnTo>
                <a:lnTo>
                  <a:pt x="10" y="59"/>
                </a:lnTo>
                <a:lnTo>
                  <a:pt x="11" y="44"/>
                </a:lnTo>
                <a:lnTo>
                  <a:pt x="13" y="30"/>
                </a:lnTo>
                <a:lnTo>
                  <a:pt x="16" y="16"/>
                </a:lnTo>
                <a:lnTo>
                  <a:pt x="20" y="2"/>
                </a:lnTo>
                <a:lnTo>
                  <a:pt x="10" y="0"/>
                </a:lnTo>
                <a:close/>
              </a:path>
            </a:pathLst>
          </a:custGeom>
          <a:solidFill>
            <a:srgbClr val="000000"/>
          </a:solidFill>
          <a:ln w="9525">
            <a:noFill/>
            <a:round/>
            <a:headEnd/>
            <a:tailEnd/>
          </a:ln>
        </p:spPr>
        <p:txBody>
          <a:bodyPr/>
          <a:lstStyle/>
          <a:p>
            <a:endParaRPr lang="zh-CN" altLang="en-US"/>
          </a:p>
        </p:txBody>
      </p:sp>
      <p:sp>
        <p:nvSpPr>
          <p:cNvPr id="40131" name="Freeform 444"/>
          <p:cNvSpPr>
            <a:spLocks/>
          </p:cNvSpPr>
          <p:nvPr/>
        </p:nvSpPr>
        <p:spPr bwMode="auto">
          <a:xfrm>
            <a:off x="7924802" y="3065169"/>
            <a:ext cx="138113" cy="252833"/>
          </a:xfrm>
          <a:custGeom>
            <a:avLst/>
            <a:gdLst>
              <a:gd name="T0" fmla="*/ 2147483647 w 110"/>
              <a:gd name="T1" fmla="*/ 0 h 164"/>
              <a:gd name="T2" fmla="*/ 2147483647 w 110"/>
              <a:gd name="T3" fmla="*/ 2147483647 h 164"/>
              <a:gd name="T4" fmla="*/ 2147483647 w 110"/>
              <a:gd name="T5" fmla="*/ 2147483647 h 164"/>
              <a:gd name="T6" fmla="*/ 2147483647 w 110"/>
              <a:gd name="T7" fmla="*/ 2147483647 h 164"/>
              <a:gd name="T8" fmla="*/ 2147483647 w 110"/>
              <a:gd name="T9" fmla="*/ 2147483647 h 164"/>
              <a:gd name="T10" fmla="*/ 2147483647 w 110"/>
              <a:gd name="T11" fmla="*/ 2147483647 h 164"/>
              <a:gd name="T12" fmla="*/ 2147483647 w 110"/>
              <a:gd name="T13" fmla="*/ 2147483647 h 164"/>
              <a:gd name="T14" fmla="*/ 2147483647 w 110"/>
              <a:gd name="T15" fmla="*/ 2147483647 h 164"/>
              <a:gd name="T16" fmla="*/ 2147483647 w 110"/>
              <a:gd name="T17" fmla="*/ 2147483647 h 164"/>
              <a:gd name="T18" fmla="*/ 2147483647 w 110"/>
              <a:gd name="T19" fmla="*/ 2147483647 h 164"/>
              <a:gd name="T20" fmla="*/ 2147483647 w 110"/>
              <a:gd name="T21" fmla="*/ 2147483647 h 164"/>
              <a:gd name="T22" fmla="*/ 2147483647 w 110"/>
              <a:gd name="T23" fmla="*/ 2147483647 h 164"/>
              <a:gd name="T24" fmla="*/ 2147483647 w 110"/>
              <a:gd name="T25" fmla="*/ 2147483647 h 164"/>
              <a:gd name="T26" fmla="*/ 2147483647 w 110"/>
              <a:gd name="T27" fmla="*/ 2147483647 h 164"/>
              <a:gd name="T28" fmla="*/ 2147483647 w 110"/>
              <a:gd name="T29" fmla="*/ 2147483647 h 164"/>
              <a:gd name="T30" fmla="*/ 2147483647 w 110"/>
              <a:gd name="T31" fmla="*/ 2147483647 h 164"/>
              <a:gd name="T32" fmla="*/ 2147483647 w 110"/>
              <a:gd name="T33" fmla="*/ 2147483647 h 164"/>
              <a:gd name="T34" fmla="*/ 0 w 110"/>
              <a:gd name="T35" fmla="*/ 2147483647 h 164"/>
              <a:gd name="T36" fmla="*/ 2147483647 w 110"/>
              <a:gd name="T37" fmla="*/ 2147483647 h 164"/>
              <a:gd name="T38" fmla="*/ 2147483647 w 110"/>
              <a:gd name="T39" fmla="*/ 2147483647 h 164"/>
              <a:gd name="T40" fmla="*/ 2147483647 w 110"/>
              <a:gd name="T41" fmla="*/ 2147483647 h 164"/>
              <a:gd name="T42" fmla="*/ 2147483647 w 110"/>
              <a:gd name="T43" fmla="*/ 2147483647 h 164"/>
              <a:gd name="T44" fmla="*/ 2147483647 w 110"/>
              <a:gd name="T45" fmla="*/ 2147483647 h 164"/>
              <a:gd name="T46" fmla="*/ 2147483647 w 110"/>
              <a:gd name="T47" fmla="*/ 2147483647 h 164"/>
              <a:gd name="T48" fmla="*/ 2147483647 w 110"/>
              <a:gd name="T49" fmla="*/ 2147483647 h 164"/>
              <a:gd name="T50" fmla="*/ 2147483647 w 110"/>
              <a:gd name="T51" fmla="*/ 2147483647 h 164"/>
              <a:gd name="T52" fmla="*/ 2147483647 w 110"/>
              <a:gd name="T53" fmla="*/ 2147483647 h 164"/>
              <a:gd name="T54" fmla="*/ 2147483647 w 110"/>
              <a:gd name="T55" fmla="*/ 2147483647 h 164"/>
              <a:gd name="T56" fmla="*/ 2147483647 w 110"/>
              <a:gd name="T57" fmla="*/ 2147483647 h 164"/>
              <a:gd name="T58" fmla="*/ 2147483647 w 110"/>
              <a:gd name="T59" fmla="*/ 2147483647 h 164"/>
              <a:gd name="T60" fmla="*/ 2147483647 w 110"/>
              <a:gd name="T61" fmla="*/ 2147483647 h 164"/>
              <a:gd name="T62" fmla="*/ 2147483647 w 110"/>
              <a:gd name="T63" fmla="*/ 2147483647 h 164"/>
              <a:gd name="T64" fmla="*/ 2147483647 w 110"/>
              <a:gd name="T65" fmla="*/ 2147483647 h 164"/>
              <a:gd name="T66" fmla="*/ 2147483647 w 110"/>
              <a:gd name="T67" fmla="*/ 2147483647 h 164"/>
              <a:gd name="T68" fmla="*/ 2147483647 w 110"/>
              <a:gd name="T69" fmla="*/ 2147483647 h 164"/>
              <a:gd name="T70" fmla="*/ 2147483647 w 110"/>
              <a:gd name="T71" fmla="*/ 2147483647 h 164"/>
              <a:gd name="T72" fmla="*/ 2147483647 w 110"/>
              <a:gd name="T73" fmla="*/ 0 h 164"/>
              <a:gd name="T74" fmla="*/ 2147483647 w 110"/>
              <a:gd name="T75" fmla="*/ 0 h 164"/>
              <a:gd name="T76" fmla="*/ 2147483647 w 110"/>
              <a:gd name="T77" fmla="*/ 2147483647 h 164"/>
              <a:gd name="T78" fmla="*/ 2147483647 w 110"/>
              <a:gd name="T79" fmla="*/ 0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64"/>
              <a:gd name="T122" fmla="*/ 110 w 110"/>
              <a:gd name="T123" fmla="*/ 164 h 1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64">
                <a:moveTo>
                  <a:pt x="107" y="0"/>
                </a:moveTo>
                <a:lnTo>
                  <a:pt x="102" y="2"/>
                </a:lnTo>
                <a:lnTo>
                  <a:pt x="94" y="14"/>
                </a:lnTo>
                <a:lnTo>
                  <a:pt x="85" y="27"/>
                </a:lnTo>
                <a:lnTo>
                  <a:pt x="77" y="39"/>
                </a:lnTo>
                <a:lnTo>
                  <a:pt x="69" y="50"/>
                </a:lnTo>
                <a:lnTo>
                  <a:pt x="61" y="60"/>
                </a:lnTo>
                <a:lnTo>
                  <a:pt x="53" y="70"/>
                </a:lnTo>
                <a:lnTo>
                  <a:pt x="45" y="81"/>
                </a:lnTo>
                <a:lnTo>
                  <a:pt x="38" y="90"/>
                </a:lnTo>
                <a:lnTo>
                  <a:pt x="32" y="99"/>
                </a:lnTo>
                <a:lnTo>
                  <a:pt x="25" y="109"/>
                </a:lnTo>
                <a:lnTo>
                  <a:pt x="20" y="118"/>
                </a:lnTo>
                <a:lnTo>
                  <a:pt x="15" y="127"/>
                </a:lnTo>
                <a:lnTo>
                  <a:pt x="10" y="136"/>
                </a:lnTo>
                <a:lnTo>
                  <a:pt x="7" y="144"/>
                </a:lnTo>
                <a:lnTo>
                  <a:pt x="3" y="153"/>
                </a:lnTo>
                <a:lnTo>
                  <a:pt x="0" y="162"/>
                </a:lnTo>
                <a:lnTo>
                  <a:pt x="10" y="164"/>
                </a:lnTo>
                <a:lnTo>
                  <a:pt x="12" y="156"/>
                </a:lnTo>
                <a:lnTo>
                  <a:pt x="15" y="148"/>
                </a:lnTo>
                <a:lnTo>
                  <a:pt x="18" y="139"/>
                </a:lnTo>
                <a:lnTo>
                  <a:pt x="23" y="131"/>
                </a:lnTo>
                <a:lnTo>
                  <a:pt x="28" y="123"/>
                </a:lnTo>
                <a:lnTo>
                  <a:pt x="33" y="114"/>
                </a:lnTo>
                <a:lnTo>
                  <a:pt x="40" y="105"/>
                </a:lnTo>
                <a:lnTo>
                  <a:pt x="45" y="96"/>
                </a:lnTo>
                <a:lnTo>
                  <a:pt x="52" y="86"/>
                </a:lnTo>
                <a:lnTo>
                  <a:pt x="60" y="76"/>
                </a:lnTo>
                <a:lnTo>
                  <a:pt x="68" y="66"/>
                </a:lnTo>
                <a:lnTo>
                  <a:pt x="76" y="55"/>
                </a:lnTo>
                <a:lnTo>
                  <a:pt x="84" y="44"/>
                </a:lnTo>
                <a:lnTo>
                  <a:pt x="93" y="32"/>
                </a:lnTo>
                <a:lnTo>
                  <a:pt x="102" y="20"/>
                </a:lnTo>
                <a:lnTo>
                  <a:pt x="110" y="7"/>
                </a:lnTo>
                <a:lnTo>
                  <a:pt x="106" y="9"/>
                </a:lnTo>
                <a:lnTo>
                  <a:pt x="107" y="0"/>
                </a:lnTo>
                <a:lnTo>
                  <a:pt x="104" y="0"/>
                </a:lnTo>
                <a:lnTo>
                  <a:pt x="102" y="2"/>
                </a:lnTo>
                <a:lnTo>
                  <a:pt x="107" y="0"/>
                </a:lnTo>
                <a:close/>
              </a:path>
            </a:pathLst>
          </a:custGeom>
          <a:solidFill>
            <a:srgbClr val="000000"/>
          </a:solidFill>
          <a:ln w="9525">
            <a:noFill/>
            <a:round/>
            <a:headEnd/>
            <a:tailEnd/>
          </a:ln>
        </p:spPr>
        <p:txBody>
          <a:bodyPr/>
          <a:lstStyle/>
          <a:p>
            <a:endParaRPr lang="zh-CN" altLang="en-US"/>
          </a:p>
        </p:txBody>
      </p:sp>
      <p:sp>
        <p:nvSpPr>
          <p:cNvPr id="40132" name="Freeform 445"/>
          <p:cNvSpPr>
            <a:spLocks/>
          </p:cNvSpPr>
          <p:nvPr/>
        </p:nvSpPr>
        <p:spPr bwMode="auto">
          <a:xfrm>
            <a:off x="8058151" y="3065168"/>
            <a:ext cx="76200" cy="27750"/>
          </a:xfrm>
          <a:custGeom>
            <a:avLst/>
            <a:gdLst>
              <a:gd name="T0" fmla="*/ 2147483647 w 61"/>
              <a:gd name="T1" fmla="*/ 2147483647 h 18"/>
              <a:gd name="T2" fmla="*/ 2147483647 w 61"/>
              <a:gd name="T3" fmla="*/ 2147483647 h 18"/>
              <a:gd name="T4" fmla="*/ 2147483647 w 61"/>
              <a:gd name="T5" fmla="*/ 0 h 18"/>
              <a:gd name="T6" fmla="*/ 0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
              <a:gd name="T32" fmla="*/ 61 w 61"/>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
                <a:moveTo>
                  <a:pt x="61" y="13"/>
                </a:moveTo>
                <a:lnTo>
                  <a:pt x="57" y="9"/>
                </a:lnTo>
                <a:lnTo>
                  <a:pt x="1" y="0"/>
                </a:lnTo>
                <a:lnTo>
                  <a:pt x="0" y="9"/>
                </a:lnTo>
                <a:lnTo>
                  <a:pt x="56" y="18"/>
                </a:lnTo>
                <a:lnTo>
                  <a:pt x="52" y="14"/>
                </a:lnTo>
                <a:lnTo>
                  <a:pt x="61" y="13"/>
                </a:lnTo>
                <a:lnTo>
                  <a:pt x="60" y="9"/>
                </a:lnTo>
                <a:lnTo>
                  <a:pt x="57" y="9"/>
                </a:lnTo>
                <a:lnTo>
                  <a:pt x="61" y="13"/>
                </a:lnTo>
                <a:close/>
              </a:path>
            </a:pathLst>
          </a:custGeom>
          <a:solidFill>
            <a:srgbClr val="000000"/>
          </a:solidFill>
          <a:ln w="9525">
            <a:noFill/>
            <a:round/>
            <a:headEnd/>
            <a:tailEnd/>
          </a:ln>
        </p:spPr>
        <p:txBody>
          <a:bodyPr/>
          <a:lstStyle/>
          <a:p>
            <a:endParaRPr lang="zh-CN" altLang="en-US"/>
          </a:p>
        </p:txBody>
      </p:sp>
      <p:sp>
        <p:nvSpPr>
          <p:cNvPr id="40133" name="Freeform 446"/>
          <p:cNvSpPr>
            <a:spLocks/>
          </p:cNvSpPr>
          <p:nvPr/>
        </p:nvSpPr>
        <p:spPr bwMode="auto">
          <a:xfrm>
            <a:off x="7999415" y="3085210"/>
            <a:ext cx="147637" cy="547291"/>
          </a:xfrm>
          <a:custGeom>
            <a:avLst/>
            <a:gdLst>
              <a:gd name="T0" fmla="*/ 2147483647 w 118"/>
              <a:gd name="T1" fmla="*/ 2147483647 h 355"/>
              <a:gd name="T2" fmla="*/ 2147483647 w 118"/>
              <a:gd name="T3" fmla="*/ 2147483647 h 355"/>
              <a:gd name="T4" fmla="*/ 2147483647 w 118"/>
              <a:gd name="T5" fmla="*/ 2147483647 h 355"/>
              <a:gd name="T6" fmla="*/ 2147483647 w 118"/>
              <a:gd name="T7" fmla="*/ 2147483647 h 355"/>
              <a:gd name="T8" fmla="*/ 2147483647 w 118"/>
              <a:gd name="T9" fmla="*/ 2147483647 h 355"/>
              <a:gd name="T10" fmla="*/ 2147483647 w 118"/>
              <a:gd name="T11" fmla="*/ 2147483647 h 355"/>
              <a:gd name="T12" fmla="*/ 2147483647 w 118"/>
              <a:gd name="T13" fmla="*/ 2147483647 h 355"/>
              <a:gd name="T14" fmla="*/ 2147483647 w 118"/>
              <a:gd name="T15" fmla="*/ 2147483647 h 355"/>
              <a:gd name="T16" fmla="*/ 2147483647 w 118"/>
              <a:gd name="T17" fmla="*/ 2147483647 h 355"/>
              <a:gd name="T18" fmla="*/ 2147483647 w 118"/>
              <a:gd name="T19" fmla="*/ 2147483647 h 355"/>
              <a:gd name="T20" fmla="*/ 2147483647 w 118"/>
              <a:gd name="T21" fmla="*/ 2147483647 h 355"/>
              <a:gd name="T22" fmla="*/ 2147483647 w 118"/>
              <a:gd name="T23" fmla="*/ 2147483647 h 355"/>
              <a:gd name="T24" fmla="*/ 2147483647 w 118"/>
              <a:gd name="T25" fmla="*/ 2147483647 h 355"/>
              <a:gd name="T26" fmla="*/ 2147483647 w 118"/>
              <a:gd name="T27" fmla="*/ 2147483647 h 355"/>
              <a:gd name="T28" fmla="*/ 2147483647 w 118"/>
              <a:gd name="T29" fmla="*/ 2147483647 h 355"/>
              <a:gd name="T30" fmla="*/ 2147483647 w 118"/>
              <a:gd name="T31" fmla="*/ 2147483647 h 355"/>
              <a:gd name="T32" fmla="*/ 2147483647 w 118"/>
              <a:gd name="T33" fmla="*/ 2147483647 h 355"/>
              <a:gd name="T34" fmla="*/ 2147483647 w 118"/>
              <a:gd name="T35" fmla="*/ 0 h 355"/>
              <a:gd name="T36" fmla="*/ 2147483647 w 118"/>
              <a:gd name="T37" fmla="*/ 2147483647 h 355"/>
              <a:gd name="T38" fmla="*/ 2147483647 w 118"/>
              <a:gd name="T39" fmla="*/ 2147483647 h 355"/>
              <a:gd name="T40" fmla="*/ 2147483647 w 118"/>
              <a:gd name="T41" fmla="*/ 2147483647 h 355"/>
              <a:gd name="T42" fmla="*/ 2147483647 w 118"/>
              <a:gd name="T43" fmla="*/ 2147483647 h 355"/>
              <a:gd name="T44" fmla="*/ 2147483647 w 118"/>
              <a:gd name="T45" fmla="*/ 2147483647 h 355"/>
              <a:gd name="T46" fmla="*/ 2147483647 w 118"/>
              <a:gd name="T47" fmla="*/ 2147483647 h 355"/>
              <a:gd name="T48" fmla="*/ 2147483647 w 118"/>
              <a:gd name="T49" fmla="*/ 2147483647 h 355"/>
              <a:gd name="T50" fmla="*/ 2147483647 w 118"/>
              <a:gd name="T51" fmla="*/ 2147483647 h 355"/>
              <a:gd name="T52" fmla="*/ 2147483647 w 118"/>
              <a:gd name="T53" fmla="*/ 2147483647 h 355"/>
              <a:gd name="T54" fmla="*/ 2147483647 w 118"/>
              <a:gd name="T55" fmla="*/ 2147483647 h 355"/>
              <a:gd name="T56" fmla="*/ 2147483647 w 118"/>
              <a:gd name="T57" fmla="*/ 2147483647 h 355"/>
              <a:gd name="T58" fmla="*/ 2147483647 w 118"/>
              <a:gd name="T59" fmla="*/ 2147483647 h 355"/>
              <a:gd name="T60" fmla="*/ 2147483647 w 118"/>
              <a:gd name="T61" fmla="*/ 2147483647 h 355"/>
              <a:gd name="T62" fmla="*/ 2147483647 w 118"/>
              <a:gd name="T63" fmla="*/ 2147483647 h 355"/>
              <a:gd name="T64" fmla="*/ 2147483647 w 118"/>
              <a:gd name="T65" fmla="*/ 2147483647 h 355"/>
              <a:gd name="T66" fmla="*/ 2147483647 w 118"/>
              <a:gd name="T67" fmla="*/ 2147483647 h 355"/>
              <a:gd name="T68" fmla="*/ 0 w 118"/>
              <a:gd name="T69" fmla="*/ 2147483647 h 355"/>
              <a:gd name="T70" fmla="*/ 2147483647 w 118"/>
              <a:gd name="T71" fmla="*/ 2147483647 h 355"/>
              <a:gd name="T72" fmla="*/ 2147483647 w 118"/>
              <a:gd name="T73" fmla="*/ 2147483647 h 355"/>
              <a:gd name="T74" fmla="*/ 2147483647 w 118"/>
              <a:gd name="T75" fmla="*/ 2147483647 h 355"/>
              <a:gd name="T76" fmla="*/ 2147483647 w 118"/>
              <a:gd name="T77" fmla="*/ 2147483647 h 355"/>
              <a:gd name="T78" fmla="*/ 2147483647 w 118"/>
              <a:gd name="T79" fmla="*/ 2147483647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8"/>
              <a:gd name="T121" fmla="*/ 0 h 355"/>
              <a:gd name="T122" fmla="*/ 118 w 118"/>
              <a:gd name="T123" fmla="*/ 355 h 3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8" h="355">
                <a:moveTo>
                  <a:pt x="2" y="355"/>
                </a:moveTo>
                <a:lnTo>
                  <a:pt x="7" y="353"/>
                </a:lnTo>
                <a:lnTo>
                  <a:pt x="27" y="333"/>
                </a:lnTo>
                <a:lnTo>
                  <a:pt x="44" y="313"/>
                </a:lnTo>
                <a:lnTo>
                  <a:pt x="60" y="293"/>
                </a:lnTo>
                <a:lnTo>
                  <a:pt x="73" y="272"/>
                </a:lnTo>
                <a:lnTo>
                  <a:pt x="85" y="252"/>
                </a:lnTo>
                <a:lnTo>
                  <a:pt x="94" y="231"/>
                </a:lnTo>
                <a:lnTo>
                  <a:pt x="102" y="211"/>
                </a:lnTo>
                <a:lnTo>
                  <a:pt x="108" y="189"/>
                </a:lnTo>
                <a:lnTo>
                  <a:pt x="113" y="168"/>
                </a:lnTo>
                <a:lnTo>
                  <a:pt x="116" y="146"/>
                </a:lnTo>
                <a:lnTo>
                  <a:pt x="117" y="123"/>
                </a:lnTo>
                <a:lnTo>
                  <a:pt x="118" y="100"/>
                </a:lnTo>
                <a:lnTo>
                  <a:pt x="117" y="76"/>
                </a:lnTo>
                <a:lnTo>
                  <a:pt x="115" y="52"/>
                </a:lnTo>
                <a:lnTo>
                  <a:pt x="112" y="26"/>
                </a:lnTo>
                <a:lnTo>
                  <a:pt x="108" y="0"/>
                </a:lnTo>
                <a:lnTo>
                  <a:pt x="99" y="1"/>
                </a:lnTo>
                <a:lnTo>
                  <a:pt x="103" y="27"/>
                </a:lnTo>
                <a:lnTo>
                  <a:pt x="106" y="53"/>
                </a:lnTo>
                <a:lnTo>
                  <a:pt x="107" y="76"/>
                </a:lnTo>
                <a:lnTo>
                  <a:pt x="108" y="100"/>
                </a:lnTo>
                <a:lnTo>
                  <a:pt x="108" y="123"/>
                </a:lnTo>
                <a:lnTo>
                  <a:pt x="107" y="145"/>
                </a:lnTo>
                <a:lnTo>
                  <a:pt x="104" y="167"/>
                </a:lnTo>
                <a:lnTo>
                  <a:pt x="99" y="187"/>
                </a:lnTo>
                <a:lnTo>
                  <a:pt x="93" y="207"/>
                </a:lnTo>
                <a:lnTo>
                  <a:pt x="86" y="228"/>
                </a:lnTo>
                <a:lnTo>
                  <a:pt x="77" y="247"/>
                </a:lnTo>
                <a:lnTo>
                  <a:pt x="65" y="268"/>
                </a:lnTo>
                <a:lnTo>
                  <a:pt x="53" y="287"/>
                </a:lnTo>
                <a:lnTo>
                  <a:pt x="37" y="307"/>
                </a:lnTo>
                <a:lnTo>
                  <a:pt x="20" y="327"/>
                </a:lnTo>
                <a:lnTo>
                  <a:pt x="0" y="347"/>
                </a:lnTo>
                <a:lnTo>
                  <a:pt x="5" y="345"/>
                </a:lnTo>
                <a:lnTo>
                  <a:pt x="2" y="355"/>
                </a:lnTo>
                <a:lnTo>
                  <a:pt x="5" y="355"/>
                </a:lnTo>
                <a:lnTo>
                  <a:pt x="7" y="353"/>
                </a:lnTo>
                <a:lnTo>
                  <a:pt x="2" y="355"/>
                </a:lnTo>
                <a:close/>
              </a:path>
            </a:pathLst>
          </a:custGeom>
          <a:solidFill>
            <a:srgbClr val="000000"/>
          </a:solidFill>
          <a:ln w="9525">
            <a:noFill/>
            <a:round/>
            <a:headEnd/>
            <a:tailEnd/>
          </a:ln>
        </p:spPr>
        <p:txBody>
          <a:bodyPr/>
          <a:lstStyle/>
          <a:p>
            <a:endParaRPr lang="zh-CN" altLang="en-US"/>
          </a:p>
        </p:txBody>
      </p:sp>
      <p:sp>
        <p:nvSpPr>
          <p:cNvPr id="40134" name="Freeform 447"/>
          <p:cNvSpPr>
            <a:spLocks/>
          </p:cNvSpPr>
          <p:nvPr/>
        </p:nvSpPr>
        <p:spPr bwMode="auto">
          <a:xfrm>
            <a:off x="7926390" y="3592418"/>
            <a:ext cx="79375" cy="40083"/>
          </a:xfrm>
          <a:custGeom>
            <a:avLst/>
            <a:gdLst>
              <a:gd name="T0" fmla="*/ 0 w 63"/>
              <a:gd name="T1" fmla="*/ 2147483647 h 26"/>
              <a:gd name="T2" fmla="*/ 2147483647 w 63"/>
              <a:gd name="T3" fmla="*/ 2147483647 h 26"/>
              <a:gd name="T4" fmla="*/ 2147483647 w 63"/>
              <a:gd name="T5" fmla="*/ 2147483647 h 26"/>
              <a:gd name="T6" fmla="*/ 2147483647 w 63"/>
              <a:gd name="T7" fmla="*/ 2147483647 h 26"/>
              <a:gd name="T8" fmla="*/ 2147483647 w 63"/>
              <a:gd name="T9" fmla="*/ 0 h 26"/>
              <a:gd name="T10" fmla="*/ 2147483647 w 63"/>
              <a:gd name="T11" fmla="*/ 2147483647 h 26"/>
              <a:gd name="T12" fmla="*/ 0 w 63"/>
              <a:gd name="T13" fmla="*/ 2147483647 h 26"/>
              <a:gd name="T14" fmla="*/ 2147483647 w 63"/>
              <a:gd name="T15" fmla="*/ 2147483647 h 26"/>
              <a:gd name="T16" fmla="*/ 2147483647 w 63"/>
              <a:gd name="T17" fmla="*/ 2147483647 h 26"/>
              <a:gd name="T18" fmla="*/ 0 w 63"/>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26"/>
              <a:gd name="T32" fmla="*/ 63 w 6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26">
                <a:moveTo>
                  <a:pt x="0" y="6"/>
                </a:moveTo>
                <a:lnTo>
                  <a:pt x="3" y="9"/>
                </a:lnTo>
                <a:lnTo>
                  <a:pt x="60" y="26"/>
                </a:lnTo>
                <a:lnTo>
                  <a:pt x="63" y="16"/>
                </a:lnTo>
                <a:lnTo>
                  <a:pt x="6" y="0"/>
                </a:lnTo>
                <a:lnTo>
                  <a:pt x="9" y="4"/>
                </a:lnTo>
                <a:lnTo>
                  <a:pt x="0" y="6"/>
                </a:lnTo>
                <a:lnTo>
                  <a:pt x="1" y="8"/>
                </a:lnTo>
                <a:lnTo>
                  <a:pt x="3" y="9"/>
                </a:lnTo>
                <a:lnTo>
                  <a:pt x="0" y="6"/>
                </a:lnTo>
                <a:close/>
              </a:path>
            </a:pathLst>
          </a:custGeom>
          <a:solidFill>
            <a:srgbClr val="000000"/>
          </a:solidFill>
          <a:ln w="9525">
            <a:noFill/>
            <a:round/>
            <a:headEnd/>
            <a:tailEnd/>
          </a:ln>
        </p:spPr>
        <p:txBody>
          <a:bodyPr/>
          <a:lstStyle/>
          <a:p>
            <a:endParaRPr lang="zh-CN" altLang="en-US"/>
          </a:p>
        </p:txBody>
      </p:sp>
      <p:sp>
        <p:nvSpPr>
          <p:cNvPr id="40135" name="Freeform 448"/>
          <p:cNvSpPr>
            <a:spLocks/>
          </p:cNvSpPr>
          <p:nvPr/>
        </p:nvSpPr>
        <p:spPr bwMode="auto">
          <a:xfrm>
            <a:off x="7918450" y="3575461"/>
            <a:ext cx="96838" cy="151083"/>
          </a:xfrm>
          <a:custGeom>
            <a:avLst/>
            <a:gdLst>
              <a:gd name="T0" fmla="*/ 2147483647 w 78"/>
              <a:gd name="T1" fmla="*/ 2147483647 h 98"/>
              <a:gd name="T2" fmla="*/ 2147483647 w 78"/>
              <a:gd name="T3" fmla="*/ 2147483647 h 98"/>
              <a:gd name="T4" fmla="*/ 2147483647 w 78"/>
              <a:gd name="T5" fmla="*/ 2147483647 h 98"/>
              <a:gd name="T6" fmla="*/ 2147483647 w 78"/>
              <a:gd name="T7" fmla="*/ 2147483647 h 98"/>
              <a:gd name="T8" fmla="*/ 2147483647 w 78"/>
              <a:gd name="T9" fmla="*/ 2147483647 h 98"/>
              <a:gd name="T10" fmla="*/ 2147483647 w 78"/>
              <a:gd name="T11" fmla="*/ 2147483647 h 98"/>
              <a:gd name="T12" fmla="*/ 2147483647 w 78"/>
              <a:gd name="T13" fmla="*/ 2147483647 h 98"/>
              <a:gd name="T14" fmla="*/ 2147483647 w 78"/>
              <a:gd name="T15" fmla="*/ 2147483647 h 98"/>
              <a:gd name="T16" fmla="*/ 2147483647 w 78"/>
              <a:gd name="T17" fmla="*/ 2147483647 h 98"/>
              <a:gd name="T18" fmla="*/ 2147483647 w 78"/>
              <a:gd name="T19" fmla="*/ 2147483647 h 98"/>
              <a:gd name="T20" fmla="*/ 2147483647 w 78"/>
              <a:gd name="T21" fmla="*/ 2147483647 h 98"/>
              <a:gd name="T22" fmla="*/ 2147483647 w 78"/>
              <a:gd name="T23" fmla="*/ 2147483647 h 98"/>
              <a:gd name="T24" fmla="*/ 2147483647 w 78"/>
              <a:gd name="T25" fmla="*/ 2147483647 h 98"/>
              <a:gd name="T26" fmla="*/ 2147483647 w 78"/>
              <a:gd name="T27" fmla="*/ 2147483647 h 98"/>
              <a:gd name="T28" fmla="*/ 2147483647 w 78"/>
              <a:gd name="T29" fmla="*/ 2147483647 h 98"/>
              <a:gd name="T30" fmla="*/ 2147483647 w 78"/>
              <a:gd name="T31" fmla="*/ 2147483647 h 98"/>
              <a:gd name="T32" fmla="*/ 2147483647 w 78"/>
              <a:gd name="T33" fmla="*/ 2147483647 h 98"/>
              <a:gd name="T34" fmla="*/ 2147483647 w 78"/>
              <a:gd name="T35" fmla="*/ 2147483647 h 98"/>
              <a:gd name="T36" fmla="*/ 2147483647 w 78"/>
              <a:gd name="T37" fmla="*/ 2147483647 h 98"/>
              <a:gd name="T38" fmla="*/ 2147483647 w 78"/>
              <a:gd name="T39" fmla="*/ 2147483647 h 98"/>
              <a:gd name="T40" fmla="*/ 2147483647 w 78"/>
              <a:gd name="T41" fmla="*/ 2147483647 h 98"/>
              <a:gd name="T42" fmla="*/ 2147483647 w 78"/>
              <a:gd name="T43" fmla="*/ 0 h 98"/>
              <a:gd name="T44" fmla="*/ 2147483647 w 78"/>
              <a:gd name="T45" fmla="*/ 2147483647 h 98"/>
              <a:gd name="T46" fmla="*/ 2147483647 w 78"/>
              <a:gd name="T47" fmla="*/ 2147483647 h 98"/>
              <a:gd name="T48" fmla="*/ 2147483647 w 78"/>
              <a:gd name="T49" fmla="*/ 2147483647 h 98"/>
              <a:gd name="T50" fmla="*/ 2147483647 w 78"/>
              <a:gd name="T51" fmla="*/ 2147483647 h 98"/>
              <a:gd name="T52" fmla="*/ 2147483647 w 78"/>
              <a:gd name="T53" fmla="*/ 2147483647 h 98"/>
              <a:gd name="T54" fmla="*/ 2147483647 w 78"/>
              <a:gd name="T55" fmla="*/ 2147483647 h 98"/>
              <a:gd name="T56" fmla="*/ 2147483647 w 78"/>
              <a:gd name="T57" fmla="*/ 2147483647 h 98"/>
              <a:gd name="T58" fmla="*/ 2147483647 w 78"/>
              <a:gd name="T59" fmla="*/ 2147483647 h 98"/>
              <a:gd name="T60" fmla="*/ 2147483647 w 78"/>
              <a:gd name="T61" fmla="*/ 2147483647 h 98"/>
              <a:gd name="T62" fmla="*/ 2147483647 w 78"/>
              <a:gd name="T63" fmla="*/ 2147483647 h 98"/>
              <a:gd name="T64" fmla="*/ 2147483647 w 78"/>
              <a:gd name="T65" fmla="*/ 2147483647 h 98"/>
              <a:gd name="T66" fmla="*/ 0 w 78"/>
              <a:gd name="T67" fmla="*/ 2147483647 h 98"/>
              <a:gd name="T68" fmla="*/ 2147483647 w 78"/>
              <a:gd name="T69" fmla="*/ 2147483647 h 98"/>
              <a:gd name="T70" fmla="*/ 2147483647 w 78"/>
              <a:gd name="T71" fmla="*/ 2147483647 h 98"/>
              <a:gd name="T72" fmla="*/ 2147483647 w 78"/>
              <a:gd name="T73" fmla="*/ 2147483647 h 98"/>
              <a:gd name="T74" fmla="*/ 2147483647 w 78"/>
              <a:gd name="T75" fmla="*/ 2147483647 h 98"/>
              <a:gd name="T76" fmla="*/ 2147483647 w 78"/>
              <a:gd name="T77" fmla="*/ 2147483647 h 98"/>
              <a:gd name="T78" fmla="*/ 2147483647 w 78"/>
              <a:gd name="T79" fmla="*/ 2147483647 h 98"/>
              <a:gd name="T80" fmla="*/ 2147483647 w 78"/>
              <a:gd name="T81" fmla="*/ 2147483647 h 98"/>
              <a:gd name="T82" fmla="*/ 2147483647 w 78"/>
              <a:gd name="T83" fmla="*/ 2147483647 h 98"/>
              <a:gd name="T84" fmla="*/ 2147483647 w 78"/>
              <a:gd name="T85" fmla="*/ 2147483647 h 98"/>
              <a:gd name="T86" fmla="*/ 2147483647 w 78"/>
              <a:gd name="T87" fmla="*/ 2147483647 h 98"/>
              <a:gd name="T88" fmla="*/ 2147483647 w 78"/>
              <a:gd name="T89" fmla="*/ 2147483647 h 98"/>
              <a:gd name="T90" fmla="*/ 2147483647 w 78"/>
              <a:gd name="T91" fmla="*/ 2147483647 h 98"/>
              <a:gd name="T92" fmla="*/ 2147483647 w 78"/>
              <a:gd name="T93" fmla="*/ 2147483647 h 98"/>
              <a:gd name="T94" fmla="*/ 2147483647 w 78"/>
              <a:gd name="T95" fmla="*/ 2147483647 h 98"/>
              <a:gd name="T96" fmla="*/ 2147483647 w 78"/>
              <a:gd name="T97" fmla="*/ 2147483647 h 98"/>
              <a:gd name="T98" fmla="*/ 2147483647 w 78"/>
              <a:gd name="T99" fmla="*/ 2147483647 h 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
              <a:gd name="T151" fmla="*/ 0 h 98"/>
              <a:gd name="T152" fmla="*/ 78 w 78"/>
              <a:gd name="T153" fmla="*/ 98 h 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 h="98">
                <a:moveTo>
                  <a:pt x="78" y="21"/>
                </a:moveTo>
                <a:lnTo>
                  <a:pt x="62" y="29"/>
                </a:lnTo>
                <a:lnTo>
                  <a:pt x="61" y="22"/>
                </a:lnTo>
                <a:lnTo>
                  <a:pt x="61" y="16"/>
                </a:lnTo>
                <a:lnTo>
                  <a:pt x="60" y="13"/>
                </a:lnTo>
                <a:lnTo>
                  <a:pt x="59" y="11"/>
                </a:lnTo>
                <a:lnTo>
                  <a:pt x="57" y="11"/>
                </a:lnTo>
                <a:lnTo>
                  <a:pt x="54" y="12"/>
                </a:lnTo>
                <a:lnTo>
                  <a:pt x="49" y="16"/>
                </a:lnTo>
                <a:lnTo>
                  <a:pt x="43" y="21"/>
                </a:lnTo>
                <a:lnTo>
                  <a:pt x="42" y="15"/>
                </a:lnTo>
                <a:lnTo>
                  <a:pt x="42" y="11"/>
                </a:lnTo>
                <a:lnTo>
                  <a:pt x="42" y="8"/>
                </a:lnTo>
                <a:lnTo>
                  <a:pt x="42" y="7"/>
                </a:lnTo>
                <a:lnTo>
                  <a:pt x="40" y="6"/>
                </a:lnTo>
                <a:lnTo>
                  <a:pt x="38" y="7"/>
                </a:lnTo>
                <a:lnTo>
                  <a:pt x="34" y="9"/>
                </a:lnTo>
                <a:lnTo>
                  <a:pt x="29" y="13"/>
                </a:lnTo>
                <a:lnTo>
                  <a:pt x="27" y="7"/>
                </a:lnTo>
                <a:lnTo>
                  <a:pt x="25" y="3"/>
                </a:lnTo>
                <a:lnTo>
                  <a:pt x="23" y="1"/>
                </a:lnTo>
                <a:lnTo>
                  <a:pt x="21" y="0"/>
                </a:lnTo>
                <a:lnTo>
                  <a:pt x="20" y="1"/>
                </a:lnTo>
                <a:lnTo>
                  <a:pt x="17" y="3"/>
                </a:lnTo>
                <a:lnTo>
                  <a:pt x="15" y="8"/>
                </a:lnTo>
                <a:lnTo>
                  <a:pt x="12" y="14"/>
                </a:lnTo>
                <a:lnTo>
                  <a:pt x="11" y="23"/>
                </a:lnTo>
                <a:lnTo>
                  <a:pt x="10" y="32"/>
                </a:lnTo>
                <a:lnTo>
                  <a:pt x="9" y="41"/>
                </a:lnTo>
                <a:lnTo>
                  <a:pt x="7" y="49"/>
                </a:lnTo>
                <a:lnTo>
                  <a:pt x="5" y="57"/>
                </a:lnTo>
                <a:lnTo>
                  <a:pt x="4" y="65"/>
                </a:lnTo>
                <a:lnTo>
                  <a:pt x="2" y="73"/>
                </a:lnTo>
                <a:lnTo>
                  <a:pt x="0" y="82"/>
                </a:lnTo>
                <a:lnTo>
                  <a:pt x="5" y="83"/>
                </a:lnTo>
                <a:lnTo>
                  <a:pt x="8" y="84"/>
                </a:lnTo>
                <a:lnTo>
                  <a:pt x="12" y="86"/>
                </a:lnTo>
                <a:lnTo>
                  <a:pt x="16" y="87"/>
                </a:lnTo>
                <a:lnTo>
                  <a:pt x="19" y="90"/>
                </a:lnTo>
                <a:lnTo>
                  <a:pt x="21" y="92"/>
                </a:lnTo>
                <a:lnTo>
                  <a:pt x="24" y="95"/>
                </a:lnTo>
                <a:lnTo>
                  <a:pt x="27" y="98"/>
                </a:lnTo>
                <a:lnTo>
                  <a:pt x="34" y="88"/>
                </a:lnTo>
                <a:lnTo>
                  <a:pt x="40" y="78"/>
                </a:lnTo>
                <a:lnTo>
                  <a:pt x="46" y="68"/>
                </a:lnTo>
                <a:lnTo>
                  <a:pt x="51" y="58"/>
                </a:lnTo>
                <a:lnTo>
                  <a:pt x="58" y="49"/>
                </a:lnTo>
                <a:lnTo>
                  <a:pt x="64" y="39"/>
                </a:lnTo>
                <a:lnTo>
                  <a:pt x="71" y="30"/>
                </a:lnTo>
                <a:lnTo>
                  <a:pt x="78" y="21"/>
                </a:lnTo>
                <a:close/>
              </a:path>
            </a:pathLst>
          </a:custGeom>
          <a:solidFill>
            <a:srgbClr val="CC6600"/>
          </a:solidFill>
          <a:ln w="9525">
            <a:noFill/>
            <a:round/>
            <a:headEnd/>
            <a:tailEnd/>
          </a:ln>
        </p:spPr>
        <p:txBody>
          <a:bodyPr/>
          <a:lstStyle/>
          <a:p>
            <a:endParaRPr lang="zh-CN" altLang="en-US"/>
          </a:p>
        </p:txBody>
      </p:sp>
      <p:sp>
        <p:nvSpPr>
          <p:cNvPr id="40136" name="Freeform 449"/>
          <p:cNvSpPr>
            <a:spLocks/>
          </p:cNvSpPr>
          <p:nvPr/>
        </p:nvSpPr>
        <p:spPr bwMode="auto">
          <a:xfrm>
            <a:off x="7991476" y="3601668"/>
            <a:ext cx="26988" cy="27750"/>
          </a:xfrm>
          <a:custGeom>
            <a:avLst/>
            <a:gdLst>
              <a:gd name="T0" fmla="*/ 0 w 22"/>
              <a:gd name="T1" fmla="*/ 2147483647 h 18"/>
              <a:gd name="T2" fmla="*/ 2147483647 w 22"/>
              <a:gd name="T3" fmla="*/ 2147483647 h 18"/>
              <a:gd name="T4" fmla="*/ 2147483647 w 22"/>
              <a:gd name="T5" fmla="*/ 2147483647 h 18"/>
              <a:gd name="T6" fmla="*/ 2147483647 w 22"/>
              <a:gd name="T7" fmla="*/ 0 h 18"/>
              <a:gd name="T8" fmla="*/ 2147483647 w 22"/>
              <a:gd name="T9" fmla="*/ 2147483647 h 18"/>
              <a:gd name="T10" fmla="*/ 2147483647 w 22"/>
              <a:gd name="T11" fmla="*/ 2147483647 h 18"/>
              <a:gd name="T12" fmla="*/ 0 w 22"/>
              <a:gd name="T13" fmla="*/ 2147483647 h 18"/>
              <a:gd name="T14" fmla="*/ 2147483647 w 22"/>
              <a:gd name="T15" fmla="*/ 2147483647 h 18"/>
              <a:gd name="T16" fmla="*/ 2147483647 w 22"/>
              <a:gd name="T17" fmla="*/ 2147483647 h 18"/>
              <a:gd name="T18" fmla="*/ 0 w 22"/>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8"/>
              <a:gd name="T32" fmla="*/ 22 w 22"/>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8">
                <a:moveTo>
                  <a:pt x="0" y="12"/>
                </a:moveTo>
                <a:lnTo>
                  <a:pt x="6" y="16"/>
                </a:lnTo>
                <a:lnTo>
                  <a:pt x="22" y="8"/>
                </a:lnTo>
                <a:lnTo>
                  <a:pt x="19" y="0"/>
                </a:lnTo>
                <a:lnTo>
                  <a:pt x="3" y="7"/>
                </a:lnTo>
                <a:lnTo>
                  <a:pt x="9" y="11"/>
                </a:lnTo>
                <a:lnTo>
                  <a:pt x="0" y="12"/>
                </a:lnTo>
                <a:lnTo>
                  <a:pt x="1" y="18"/>
                </a:lnTo>
                <a:lnTo>
                  <a:pt x="6" y="16"/>
                </a:lnTo>
                <a:lnTo>
                  <a:pt x="0" y="12"/>
                </a:lnTo>
                <a:close/>
              </a:path>
            </a:pathLst>
          </a:custGeom>
          <a:solidFill>
            <a:srgbClr val="000000"/>
          </a:solidFill>
          <a:ln w="9525">
            <a:noFill/>
            <a:round/>
            <a:headEnd/>
            <a:tailEnd/>
          </a:ln>
        </p:spPr>
        <p:txBody>
          <a:bodyPr/>
          <a:lstStyle/>
          <a:p>
            <a:endParaRPr lang="zh-CN" altLang="en-US"/>
          </a:p>
        </p:txBody>
      </p:sp>
      <p:sp>
        <p:nvSpPr>
          <p:cNvPr id="40137" name="Freeform 450"/>
          <p:cNvSpPr>
            <a:spLocks/>
          </p:cNvSpPr>
          <p:nvPr/>
        </p:nvSpPr>
        <p:spPr bwMode="auto">
          <a:xfrm>
            <a:off x="7966077" y="3584709"/>
            <a:ext cx="36513" cy="37000"/>
          </a:xfrm>
          <a:custGeom>
            <a:avLst/>
            <a:gdLst>
              <a:gd name="T0" fmla="*/ 0 w 29"/>
              <a:gd name="T1" fmla="*/ 2147483647 h 24"/>
              <a:gd name="T2" fmla="*/ 2147483647 w 29"/>
              <a:gd name="T3" fmla="*/ 2147483647 h 24"/>
              <a:gd name="T4" fmla="*/ 2147483647 w 29"/>
              <a:gd name="T5" fmla="*/ 2147483647 h 24"/>
              <a:gd name="T6" fmla="*/ 2147483647 w 29"/>
              <a:gd name="T7" fmla="*/ 2147483647 h 24"/>
              <a:gd name="T8" fmla="*/ 2147483647 w 29"/>
              <a:gd name="T9" fmla="*/ 2147483647 h 24"/>
              <a:gd name="T10" fmla="*/ 2147483647 w 29"/>
              <a:gd name="T11" fmla="*/ 2147483647 h 24"/>
              <a:gd name="T12" fmla="*/ 2147483647 w 29"/>
              <a:gd name="T13" fmla="*/ 2147483647 h 24"/>
              <a:gd name="T14" fmla="*/ 2147483647 w 29"/>
              <a:gd name="T15" fmla="*/ 2147483647 h 24"/>
              <a:gd name="T16" fmla="*/ 2147483647 w 29"/>
              <a:gd name="T17" fmla="*/ 2147483647 h 24"/>
              <a:gd name="T18" fmla="*/ 2147483647 w 29"/>
              <a:gd name="T19" fmla="*/ 2147483647 h 24"/>
              <a:gd name="T20" fmla="*/ 2147483647 w 29"/>
              <a:gd name="T21" fmla="*/ 2147483647 h 24"/>
              <a:gd name="T22" fmla="*/ 2147483647 w 29"/>
              <a:gd name="T23" fmla="*/ 2147483647 h 24"/>
              <a:gd name="T24" fmla="*/ 2147483647 w 29"/>
              <a:gd name="T25" fmla="*/ 2147483647 h 24"/>
              <a:gd name="T26" fmla="*/ 2147483647 w 29"/>
              <a:gd name="T27" fmla="*/ 2147483647 h 24"/>
              <a:gd name="T28" fmla="*/ 2147483647 w 29"/>
              <a:gd name="T29" fmla="*/ 2147483647 h 24"/>
              <a:gd name="T30" fmla="*/ 2147483647 w 29"/>
              <a:gd name="T31" fmla="*/ 0 h 24"/>
              <a:gd name="T32" fmla="*/ 2147483647 w 29"/>
              <a:gd name="T33" fmla="*/ 2147483647 h 24"/>
              <a:gd name="T34" fmla="*/ 2147483647 w 29"/>
              <a:gd name="T35" fmla="*/ 2147483647 h 24"/>
              <a:gd name="T36" fmla="*/ 2147483647 w 29"/>
              <a:gd name="T37" fmla="*/ 2147483647 h 24"/>
              <a:gd name="T38" fmla="*/ 2147483647 w 29"/>
              <a:gd name="T39" fmla="*/ 2147483647 h 24"/>
              <a:gd name="T40" fmla="*/ 0 w 29"/>
              <a:gd name="T41" fmla="*/ 2147483647 h 24"/>
              <a:gd name="T42" fmla="*/ 2147483647 w 29"/>
              <a:gd name="T43" fmla="*/ 2147483647 h 24"/>
              <a:gd name="T44" fmla="*/ 2147483647 w 29"/>
              <a:gd name="T45" fmla="*/ 2147483647 h 24"/>
              <a:gd name="T46" fmla="*/ 0 w 29"/>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
              <a:gd name="T73" fmla="*/ 0 h 24"/>
              <a:gd name="T74" fmla="*/ 29 w 29"/>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 h="24">
                <a:moveTo>
                  <a:pt x="0" y="16"/>
                </a:moveTo>
                <a:lnTo>
                  <a:pt x="8" y="18"/>
                </a:lnTo>
                <a:lnTo>
                  <a:pt x="14" y="13"/>
                </a:lnTo>
                <a:lnTo>
                  <a:pt x="19" y="10"/>
                </a:lnTo>
                <a:lnTo>
                  <a:pt x="20" y="9"/>
                </a:lnTo>
                <a:lnTo>
                  <a:pt x="19" y="9"/>
                </a:lnTo>
                <a:lnTo>
                  <a:pt x="17" y="8"/>
                </a:lnTo>
                <a:lnTo>
                  <a:pt x="18" y="11"/>
                </a:lnTo>
                <a:lnTo>
                  <a:pt x="19" y="16"/>
                </a:lnTo>
                <a:lnTo>
                  <a:pt x="20" y="23"/>
                </a:lnTo>
                <a:lnTo>
                  <a:pt x="29" y="22"/>
                </a:lnTo>
                <a:lnTo>
                  <a:pt x="28" y="15"/>
                </a:lnTo>
                <a:lnTo>
                  <a:pt x="27" y="10"/>
                </a:lnTo>
                <a:lnTo>
                  <a:pt x="27" y="6"/>
                </a:lnTo>
                <a:lnTo>
                  <a:pt x="23" y="1"/>
                </a:lnTo>
                <a:lnTo>
                  <a:pt x="17" y="0"/>
                </a:lnTo>
                <a:lnTo>
                  <a:pt x="13" y="2"/>
                </a:lnTo>
                <a:lnTo>
                  <a:pt x="8" y="6"/>
                </a:lnTo>
                <a:lnTo>
                  <a:pt x="2" y="12"/>
                </a:lnTo>
                <a:lnTo>
                  <a:pt x="9" y="14"/>
                </a:lnTo>
                <a:lnTo>
                  <a:pt x="0" y="16"/>
                </a:lnTo>
                <a:lnTo>
                  <a:pt x="1" y="24"/>
                </a:lnTo>
                <a:lnTo>
                  <a:pt x="8" y="18"/>
                </a:lnTo>
                <a:lnTo>
                  <a:pt x="0" y="16"/>
                </a:lnTo>
                <a:close/>
              </a:path>
            </a:pathLst>
          </a:custGeom>
          <a:solidFill>
            <a:srgbClr val="000000"/>
          </a:solidFill>
          <a:ln w="9525">
            <a:noFill/>
            <a:round/>
            <a:headEnd/>
            <a:tailEnd/>
          </a:ln>
        </p:spPr>
        <p:txBody>
          <a:bodyPr/>
          <a:lstStyle/>
          <a:p>
            <a:endParaRPr lang="zh-CN" altLang="en-US"/>
          </a:p>
        </p:txBody>
      </p:sp>
      <p:sp>
        <p:nvSpPr>
          <p:cNvPr id="40138" name="Freeform 451"/>
          <p:cNvSpPr>
            <a:spLocks/>
          </p:cNvSpPr>
          <p:nvPr/>
        </p:nvSpPr>
        <p:spPr bwMode="auto">
          <a:xfrm>
            <a:off x="7948614" y="3577002"/>
            <a:ext cx="28575" cy="32375"/>
          </a:xfrm>
          <a:custGeom>
            <a:avLst/>
            <a:gdLst>
              <a:gd name="T0" fmla="*/ 0 w 22"/>
              <a:gd name="T1" fmla="*/ 2147483647 h 21"/>
              <a:gd name="T2" fmla="*/ 2147483647 w 22"/>
              <a:gd name="T3" fmla="*/ 2147483647 h 21"/>
              <a:gd name="T4" fmla="*/ 2147483647 w 22"/>
              <a:gd name="T5" fmla="*/ 2147483647 h 21"/>
              <a:gd name="T6" fmla="*/ 2147483647 w 22"/>
              <a:gd name="T7" fmla="*/ 2147483647 h 21"/>
              <a:gd name="T8" fmla="*/ 2147483647 w 22"/>
              <a:gd name="T9" fmla="*/ 2147483647 h 21"/>
              <a:gd name="T10" fmla="*/ 2147483647 w 22"/>
              <a:gd name="T11" fmla="*/ 2147483647 h 21"/>
              <a:gd name="T12" fmla="*/ 2147483647 w 22"/>
              <a:gd name="T13" fmla="*/ 2147483647 h 21"/>
              <a:gd name="T14" fmla="*/ 2147483647 w 22"/>
              <a:gd name="T15" fmla="*/ 2147483647 h 21"/>
              <a:gd name="T16" fmla="*/ 2147483647 w 22"/>
              <a:gd name="T17" fmla="*/ 2147483647 h 21"/>
              <a:gd name="T18" fmla="*/ 2147483647 w 22"/>
              <a:gd name="T19" fmla="*/ 2147483647 h 21"/>
              <a:gd name="T20" fmla="*/ 2147483647 w 22"/>
              <a:gd name="T21" fmla="*/ 2147483647 h 21"/>
              <a:gd name="T22" fmla="*/ 2147483647 w 22"/>
              <a:gd name="T23" fmla="*/ 2147483647 h 21"/>
              <a:gd name="T24" fmla="*/ 2147483647 w 22"/>
              <a:gd name="T25" fmla="*/ 2147483647 h 21"/>
              <a:gd name="T26" fmla="*/ 2147483647 w 22"/>
              <a:gd name="T27" fmla="*/ 2147483647 h 21"/>
              <a:gd name="T28" fmla="*/ 2147483647 w 22"/>
              <a:gd name="T29" fmla="*/ 2147483647 h 21"/>
              <a:gd name="T30" fmla="*/ 2147483647 w 22"/>
              <a:gd name="T31" fmla="*/ 0 h 21"/>
              <a:gd name="T32" fmla="*/ 2147483647 w 22"/>
              <a:gd name="T33" fmla="*/ 2147483647 h 21"/>
              <a:gd name="T34" fmla="*/ 2147483647 w 22"/>
              <a:gd name="T35" fmla="*/ 2147483647 h 21"/>
              <a:gd name="T36" fmla="*/ 2147483647 w 22"/>
              <a:gd name="T37" fmla="*/ 2147483647 h 21"/>
              <a:gd name="T38" fmla="*/ 2147483647 w 22"/>
              <a:gd name="T39" fmla="*/ 2147483647 h 21"/>
              <a:gd name="T40" fmla="*/ 0 w 22"/>
              <a:gd name="T41" fmla="*/ 2147483647 h 21"/>
              <a:gd name="T42" fmla="*/ 2147483647 w 22"/>
              <a:gd name="T43" fmla="*/ 2147483647 h 21"/>
              <a:gd name="T44" fmla="*/ 2147483647 w 22"/>
              <a:gd name="T45" fmla="*/ 2147483647 h 21"/>
              <a:gd name="T46" fmla="*/ 0 w 22"/>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21"/>
              <a:gd name="T74" fmla="*/ 22 w 22"/>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21">
                <a:moveTo>
                  <a:pt x="0" y="14"/>
                </a:moveTo>
                <a:lnTo>
                  <a:pt x="6" y="16"/>
                </a:lnTo>
                <a:lnTo>
                  <a:pt x="11" y="13"/>
                </a:lnTo>
                <a:lnTo>
                  <a:pt x="15" y="10"/>
                </a:lnTo>
                <a:lnTo>
                  <a:pt x="16" y="10"/>
                </a:lnTo>
                <a:lnTo>
                  <a:pt x="13" y="9"/>
                </a:lnTo>
                <a:lnTo>
                  <a:pt x="13" y="7"/>
                </a:lnTo>
                <a:lnTo>
                  <a:pt x="13" y="10"/>
                </a:lnTo>
                <a:lnTo>
                  <a:pt x="13" y="14"/>
                </a:lnTo>
                <a:lnTo>
                  <a:pt x="13" y="21"/>
                </a:lnTo>
                <a:lnTo>
                  <a:pt x="22" y="19"/>
                </a:lnTo>
                <a:lnTo>
                  <a:pt x="22" y="14"/>
                </a:lnTo>
                <a:lnTo>
                  <a:pt x="22" y="10"/>
                </a:lnTo>
                <a:lnTo>
                  <a:pt x="22" y="6"/>
                </a:lnTo>
                <a:lnTo>
                  <a:pt x="20" y="2"/>
                </a:lnTo>
                <a:lnTo>
                  <a:pt x="15" y="0"/>
                </a:lnTo>
                <a:lnTo>
                  <a:pt x="11" y="2"/>
                </a:lnTo>
                <a:lnTo>
                  <a:pt x="7" y="4"/>
                </a:lnTo>
                <a:lnTo>
                  <a:pt x="2" y="8"/>
                </a:lnTo>
                <a:lnTo>
                  <a:pt x="8" y="10"/>
                </a:lnTo>
                <a:lnTo>
                  <a:pt x="0" y="14"/>
                </a:lnTo>
                <a:lnTo>
                  <a:pt x="2" y="19"/>
                </a:lnTo>
                <a:lnTo>
                  <a:pt x="6" y="16"/>
                </a:lnTo>
                <a:lnTo>
                  <a:pt x="0" y="14"/>
                </a:lnTo>
                <a:close/>
              </a:path>
            </a:pathLst>
          </a:custGeom>
          <a:solidFill>
            <a:srgbClr val="000000"/>
          </a:solidFill>
          <a:ln w="9525">
            <a:noFill/>
            <a:round/>
            <a:headEnd/>
            <a:tailEnd/>
          </a:ln>
        </p:spPr>
        <p:txBody>
          <a:bodyPr/>
          <a:lstStyle/>
          <a:p>
            <a:endParaRPr lang="zh-CN" altLang="en-US"/>
          </a:p>
        </p:txBody>
      </p:sp>
      <p:sp>
        <p:nvSpPr>
          <p:cNvPr id="40139" name="Freeform 452"/>
          <p:cNvSpPr>
            <a:spLocks/>
          </p:cNvSpPr>
          <p:nvPr/>
        </p:nvSpPr>
        <p:spPr bwMode="auto">
          <a:xfrm>
            <a:off x="7926388" y="3569292"/>
            <a:ext cx="31750" cy="30834"/>
          </a:xfrm>
          <a:custGeom>
            <a:avLst/>
            <a:gdLst>
              <a:gd name="T0" fmla="*/ 2147483647 w 26"/>
              <a:gd name="T1" fmla="*/ 2147483647 h 20"/>
              <a:gd name="T2" fmla="*/ 2147483647 w 26"/>
              <a:gd name="T3" fmla="*/ 2147483647 h 20"/>
              <a:gd name="T4" fmla="*/ 2147483647 w 26"/>
              <a:gd name="T5" fmla="*/ 2147483647 h 20"/>
              <a:gd name="T6" fmla="*/ 2147483647 w 26"/>
              <a:gd name="T7" fmla="*/ 2147483647 h 20"/>
              <a:gd name="T8" fmla="*/ 2147483647 w 26"/>
              <a:gd name="T9" fmla="*/ 2147483647 h 20"/>
              <a:gd name="T10" fmla="*/ 2147483647 w 26"/>
              <a:gd name="T11" fmla="*/ 2147483647 h 20"/>
              <a:gd name="T12" fmla="*/ 2147483647 w 26"/>
              <a:gd name="T13" fmla="*/ 2147483647 h 20"/>
              <a:gd name="T14" fmla="*/ 2147483647 w 26"/>
              <a:gd name="T15" fmla="*/ 2147483647 h 20"/>
              <a:gd name="T16" fmla="*/ 2147483647 w 26"/>
              <a:gd name="T17" fmla="*/ 2147483647 h 20"/>
              <a:gd name="T18" fmla="*/ 2147483647 w 26"/>
              <a:gd name="T19" fmla="*/ 2147483647 h 20"/>
              <a:gd name="T20" fmla="*/ 2147483647 w 26"/>
              <a:gd name="T21" fmla="*/ 2147483647 h 20"/>
              <a:gd name="T22" fmla="*/ 2147483647 w 26"/>
              <a:gd name="T23" fmla="*/ 2147483647 h 20"/>
              <a:gd name="T24" fmla="*/ 2147483647 w 26"/>
              <a:gd name="T25" fmla="*/ 2147483647 h 20"/>
              <a:gd name="T26" fmla="*/ 2147483647 w 26"/>
              <a:gd name="T27" fmla="*/ 2147483647 h 20"/>
              <a:gd name="T28" fmla="*/ 2147483647 w 26"/>
              <a:gd name="T29" fmla="*/ 0 h 20"/>
              <a:gd name="T30" fmla="*/ 2147483647 w 26"/>
              <a:gd name="T31" fmla="*/ 2147483647 h 20"/>
              <a:gd name="T32" fmla="*/ 2147483647 w 26"/>
              <a:gd name="T33" fmla="*/ 2147483647 h 20"/>
              <a:gd name="T34" fmla="*/ 2147483647 w 26"/>
              <a:gd name="T35" fmla="*/ 2147483647 h 20"/>
              <a:gd name="T36" fmla="*/ 2147483647 w 26"/>
              <a:gd name="T37" fmla="*/ 2147483647 h 20"/>
              <a:gd name="T38" fmla="*/ 0 w 26"/>
              <a:gd name="T39" fmla="*/ 2147483647 h 20"/>
              <a:gd name="T40" fmla="*/ 2147483647 w 26"/>
              <a:gd name="T41" fmla="*/ 2147483647 h 20"/>
              <a:gd name="T42" fmla="*/ 0 w 26"/>
              <a:gd name="T43" fmla="*/ 2147483647 h 20"/>
              <a:gd name="T44" fmla="*/ 0 w 26"/>
              <a:gd name="T45" fmla="*/ 2147483647 h 20"/>
              <a:gd name="T46" fmla="*/ 2147483647 w 26"/>
              <a:gd name="T47" fmla="*/ 2147483647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20"/>
              <a:gd name="T74" fmla="*/ 26 w 26"/>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20">
                <a:moveTo>
                  <a:pt x="9" y="18"/>
                </a:moveTo>
                <a:lnTo>
                  <a:pt x="9" y="20"/>
                </a:lnTo>
                <a:lnTo>
                  <a:pt x="12" y="14"/>
                </a:lnTo>
                <a:lnTo>
                  <a:pt x="14" y="9"/>
                </a:lnTo>
                <a:lnTo>
                  <a:pt x="16" y="8"/>
                </a:lnTo>
                <a:lnTo>
                  <a:pt x="14" y="9"/>
                </a:lnTo>
                <a:lnTo>
                  <a:pt x="13" y="8"/>
                </a:lnTo>
                <a:lnTo>
                  <a:pt x="14" y="9"/>
                </a:lnTo>
                <a:lnTo>
                  <a:pt x="16" y="13"/>
                </a:lnTo>
                <a:lnTo>
                  <a:pt x="18" y="19"/>
                </a:lnTo>
                <a:lnTo>
                  <a:pt x="26" y="15"/>
                </a:lnTo>
                <a:lnTo>
                  <a:pt x="24" y="9"/>
                </a:lnTo>
                <a:lnTo>
                  <a:pt x="22" y="5"/>
                </a:lnTo>
                <a:lnTo>
                  <a:pt x="19" y="1"/>
                </a:lnTo>
                <a:lnTo>
                  <a:pt x="14" y="0"/>
                </a:lnTo>
                <a:lnTo>
                  <a:pt x="10" y="1"/>
                </a:lnTo>
                <a:lnTo>
                  <a:pt x="6" y="5"/>
                </a:lnTo>
                <a:lnTo>
                  <a:pt x="4" y="9"/>
                </a:lnTo>
                <a:lnTo>
                  <a:pt x="1" y="15"/>
                </a:lnTo>
                <a:lnTo>
                  <a:pt x="0" y="18"/>
                </a:lnTo>
                <a:lnTo>
                  <a:pt x="1" y="15"/>
                </a:lnTo>
                <a:lnTo>
                  <a:pt x="0" y="16"/>
                </a:lnTo>
                <a:lnTo>
                  <a:pt x="0" y="18"/>
                </a:lnTo>
                <a:lnTo>
                  <a:pt x="9" y="18"/>
                </a:lnTo>
                <a:close/>
              </a:path>
            </a:pathLst>
          </a:custGeom>
          <a:solidFill>
            <a:srgbClr val="000000"/>
          </a:solidFill>
          <a:ln w="9525">
            <a:noFill/>
            <a:round/>
            <a:headEnd/>
            <a:tailEnd/>
          </a:ln>
        </p:spPr>
        <p:txBody>
          <a:bodyPr/>
          <a:lstStyle/>
          <a:p>
            <a:endParaRPr lang="zh-CN" altLang="en-US"/>
          </a:p>
        </p:txBody>
      </p:sp>
      <p:sp>
        <p:nvSpPr>
          <p:cNvPr id="40140" name="Freeform 453"/>
          <p:cNvSpPr>
            <a:spLocks/>
          </p:cNvSpPr>
          <p:nvPr/>
        </p:nvSpPr>
        <p:spPr bwMode="auto">
          <a:xfrm>
            <a:off x="7912100" y="3597044"/>
            <a:ext cx="25400" cy="112541"/>
          </a:xfrm>
          <a:custGeom>
            <a:avLst/>
            <a:gdLst>
              <a:gd name="T0" fmla="*/ 2147483647 w 21"/>
              <a:gd name="T1" fmla="*/ 2147483647 h 73"/>
              <a:gd name="T2" fmla="*/ 2147483647 w 21"/>
              <a:gd name="T3" fmla="*/ 2147483647 h 73"/>
              <a:gd name="T4" fmla="*/ 2147483647 w 21"/>
              <a:gd name="T5" fmla="*/ 2147483647 h 73"/>
              <a:gd name="T6" fmla="*/ 2147483647 w 21"/>
              <a:gd name="T7" fmla="*/ 2147483647 h 73"/>
              <a:gd name="T8" fmla="*/ 2147483647 w 21"/>
              <a:gd name="T9" fmla="*/ 2147483647 h 73"/>
              <a:gd name="T10" fmla="*/ 2147483647 w 21"/>
              <a:gd name="T11" fmla="*/ 2147483647 h 73"/>
              <a:gd name="T12" fmla="*/ 2147483647 w 21"/>
              <a:gd name="T13" fmla="*/ 2147483647 h 73"/>
              <a:gd name="T14" fmla="*/ 2147483647 w 21"/>
              <a:gd name="T15" fmla="*/ 2147483647 h 73"/>
              <a:gd name="T16" fmla="*/ 2147483647 w 21"/>
              <a:gd name="T17" fmla="*/ 2147483647 h 73"/>
              <a:gd name="T18" fmla="*/ 2147483647 w 21"/>
              <a:gd name="T19" fmla="*/ 0 h 73"/>
              <a:gd name="T20" fmla="*/ 2147483647 w 21"/>
              <a:gd name="T21" fmla="*/ 0 h 73"/>
              <a:gd name="T22" fmla="*/ 2147483647 w 21"/>
              <a:gd name="T23" fmla="*/ 2147483647 h 73"/>
              <a:gd name="T24" fmla="*/ 2147483647 w 21"/>
              <a:gd name="T25" fmla="*/ 2147483647 h 73"/>
              <a:gd name="T26" fmla="*/ 2147483647 w 21"/>
              <a:gd name="T27" fmla="*/ 2147483647 h 73"/>
              <a:gd name="T28" fmla="*/ 2147483647 w 21"/>
              <a:gd name="T29" fmla="*/ 2147483647 h 73"/>
              <a:gd name="T30" fmla="*/ 2147483647 w 21"/>
              <a:gd name="T31" fmla="*/ 2147483647 h 73"/>
              <a:gd name="T32" fmla="*/ 2147483647 w 21"/>
              <a:gd name="T33" fmla="*/ 2147483647 h 73"/>
              <a:gd name="T34" fmla="*/ 2147483647 w 21"/>
              <a:gd name="T35" fmla="*/ 2147483647 h 73"/>
              <a:gd name="T36" fmla="*/ 2147483647 w 21"/>
              <a:gd name="T37" fmla="*/ 2147483647 h 73"/>
              <a:gd name="T38" fmla="*/ 2147483647 w 21"/>
              <a:gd name="T39" fmla="*/ 2147483647 h 73"/>
              <a:gd name="T40" fmla="*/ 2147483647 w 21"/>
              <a:gd name="T41" fmla="*/ 2147483647 h 73"/>
              <a:gd name="T42" fmla="*/ 0 w 21"/>
              <a:gd name="T43" fmla="*/ 2147483647 h 73"/>
              <a:gd name="T44" fmla="*/ 2147483647 w 21"/>
              <a:gd name="T45" fmla="*/ 2147483647 h 73"/>
              <a:gd name="T46" fmla="*/ 2147483647 w 21"/>
              <a:gd name="T47" fmla="*/ 2147483647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73"/>
              <a:gd name="T74" fmla="*/ 21 w 21"/>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73">
                <a:moveTo>
                  <a:pt x="5" y="63"/>
                </a:moveTo>
                <a:lnTo>
                  <a:pt x="10" y="69"/>
                </a:lnTo>
                <a:lnTo>
                  <a:pt x="11" y="61"/>
                </a:lnTo>
                <a:lnTo>
                  <a:pt x="13" y="53"/>
                </a:lnTo>
                <a:lnTo>
                  <a:pt x="15" y="44"/>
                </a:lnTo>
                <a:lnTo>
                  <a:pt x="17" y="36"/>
                </a:lnTo>
                <a:lnTo>
                  <a:pt x="18" y="27"/>
                </a:lnTo>
                <a:lnTo>
                  <a:pt x="20" y="19"/>
                </a:lnTo>
                <a:lnTo>
                  <a:pt x="21" y="9"/>
                </a:lnTo>
                <a:lnTo>
                  <a:pt x="21" y="0"/>
                </a:lnTo>
                <a:lnTo>
                  <a:pt x="12" y="0"/>
                </a:lnTo>
                <a:lnTo>
                  <a:pt x="11" y="8"/>
                </a:lnTo>
                <a:lnTo>
                  <a:pt x="10" y="17"/>
                </a:lnTo>
                <a:lnTo>
                  <a:pt x="9" y="26"/>
                </a:lnTo>
                <a:lnTo>
                  <a:pt x="7" y="34"/>
                </a:lnTo>
                <a:lnTo>
                  <a:pt x="6" y="42"/>
                </a:lnTo>
                <a:lnTo>
                  <a:pt x="4" y="50"/>
                </a:lnTo>
                <a:lnTo>
                  <a:pt x="2" y="58"/>
                </a:lnTo>
                <a:lnTo>
                  <a:pt x="1" y="67"/>
                </a:lnTo>
                <a:lnTo>
                  <a:pt x="5" y="73"/>
                </a:lnTo>
                <a:lnTo>
                  <a:pt x="1" y="67"/>
                </a:lnTo>
                <a:lnTo>
                  <a:pt x="0" y="73"/>
                </a:lnTo>
                <a:lnTo>
                  <a:pt x="5" y="73"/>
                </a:lnTo>
                <a:lnTo>
                  <a:pt x="5" y="63"/>
                </a:lnTo>
                <a:close/>
              </a:path>
            </a:pathLst>
          </a:custGeom>
          <a:solidFill>
            <a:srgbClr val="000000"/>
          </a:solidFill>
          <a:ln w="9525">
            <a:noFill/>
            <a:round/>
            <a:headEnd/>
            <a:tailEnd/>
          </a:ln>
        </p:spPr>
        <p:txBody>
          <a:bodyPr/>
          <a:lstStyle/>
          <a:p>
            <a:endParaRPr lang="zh-CN" altLang="en-US"/>
          </a:p>
        </p:txBody>
      </p:sp>
      <p:sp>
        <p:nvSpPr>
          <p:cNvPr id="40141" name="Freeform 454"/>
          <p:cNvSpPr>
            <a:spLocks/>
          </p:cNvSpPr>
          <p:nvPr/>
        </p:nvSpPr>
        <p:spPr bwMode="auto">
          <a:xfrm>
            <a:off x="7918450" y="3694168"/>
            <a:ext cx="38100" cy="43167"/>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0 w 31"/>
              <a:gd name="T19" fmla="*/ 0 h 28"/>
              <a:gd name="T20" fmla="*/ 0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28"/>
              <a:gd name="T74" fmla="*/ 31 w 3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28">
                <a:moveTo>
                  <a:pt x="23" y="18"/>
                </a:moveTo>
                <a:lnTo>
                  <a:pt x="31" y="17"/>
                </a:lnTo>
                <a:lnTo>
                  <a:pt x="28" y="14"/>
                </a:lnTo>
                <a:lnTo>
                  <a:pt x="24" y="11"/>
                </a:lnTo>
                <a:lnTo>
                  <a:pt x="21" y="9"/>
                </a:lnTo>
                <a:lnTo>
                  <a:pt x="18" y="6"/>
                </a:lnTo>
                <a:lnTo>
                  <a:pt x="14" y="4"/>
                </a:lnTo>
                <a:lnTo>
                  <a:pt x="10" y="3"/>
                </a:lnTo>
                <a:lnTo>
                  <a:pt x="6" y="1"/>
                </a:lnTo>
                <a:lnTo>
                  <a:pt x="0" y="0"/>
                </a:lnTo>
                <a:lnTo>
                  <a:pt x="0" y="10"/>
                </a:lnTo>
                <a:lnTo>
                  <a:pt x="4" y="10"/>
                </a:lnTo>
                <a:lnTo>
                  <a:pt x="6" y="11"/>
                </a:lnTo>
                <a:lnTo>
                  <a:pt x="10" y="13"/>
                </a:lnTo>
                <a:lnTo>
                  <a:pt x="13" y="14"/>
                </a:lnTo>
                <a:lnTo>
                  <a:pt x="16" y="16"/>
                </a:lnTo>
                <a:lnTo>
                  <a:pt x="19" y="18"/>
                </a:lnTo>
                <a:lnTo>
                  <a:pt x="21" y="21"/>
                </a:lnTo>
                <a:lnTo>
                  <a:pt x="24" y="24"/>
                </a:lnTo>
                <a:lnTo>
                  <a:pt x="31" y="24"/>
                </a:lnTo>
                <a:lnTo>
                  <a:pt x="24" y="24"/>
                </a:lnTo>
                <a:lnTo>
                  <a:pt x="28" y="28"/>
                </a:lnTo>
                <a:lnTo>
                  <a:pt x="31" y="24"/>
                </a:lnTo>
                <a:lnTo>
                  <a:pt x="23" y="18"/>
                </a:lnTo>
                <a:close/>
              </a:path>
            </a:pathLst>
          </a:custGeom>
          <a:solidFill>
            <a:srgbClr val="000000"/>
          </a:solidFill>
          <a:ln w="9525">
            <a:noFill/>
            <a:round/>
            <a:headEnd/>
            <a:tailEnd/>
          </a:ln>
        </p:spPr>
        <p:txBody>
          <a:bodyPr/>
          <a:lstStyle/>
          <a:p>
            <a:endParaRPr lang="zh-CN" altLang="en-US"/>
          </a:p>
        </p:txBody>
      </p:sp>
      <p:sp>
        <p:nvSpPr>
          <p:cNvPr id="40142" name="Freeform 455"/>
          <p:cNvSpPr>
            <a:spLocks/>
          </p:cNvSpPr>
          <p:nvPr/>
        </p:nvSpPr>
        <p:spPr bwMode="auto">
          <a:xfrm>
            <a:off x="7947025" y="3587793"/>
            <a:ext cx="90488" cy="143374"/>
          </a:xfrm>
          <a:custGeom>
            <a:avLst/>
            <a:gdLst>
              <a:gd name="T0" fmla="*/ 2147483647 w 73"/>
              <a:gd name="T1" fmla="*/ 2147483647 h 93"/>
              <a:gd name="T2" fmla="*/ 2147483647 w 73"/>
              <a:gd name="T3" fmla="*/ 2147483647 h 93"/>
              <a:gd name="T4" fmla="*/ 2147483647 w 73"/>
              <a:gd name="T5" fmla="*/ 2147483647 h 93"/>
              <a:gd name="T6" fmla="*/ 2147483647 w 73"/>
              <a:gd name="T7" fmla="*/ 2147483647 h 93"/>
              <a:gd name="T8" fmla="*/ 2147483647 w 73"/>
              <a:gd name="T9" fmla="*/ 2147483647 h 93"/>
              <a:gd name="T10" fmla="*/ 2147483647 w 73"/>
              <a:gd name="T11" fmla="*/ 2147483647 h 93"/>
              <a:gd name="T12" fmla="*/ 2147483647 w 73"/>
              <a:gd name="T13" fmla="*/ 2147483647 h 93"/>
              <a:gd name="T14" fmla="*/ 2147483647 w 73"/>
              <a:gd name="T15" fmla="*/ 2147483647 h 93"/>
              <a:gd name="T16" fmla="*/ 2147483647 w 73"/>
              <a:gd name="T17" fmla="*/ 2147483647 h 93"/>
              <a:gd name="T18" fmla="*/ 0 w 73"/>
              <a:gd name="T19" fmla="*/ 2147483647 h 93"/>
              <a:gd name="T20" fmla="*/ 2147483647 w 73"/>
              <a:gd name="T21" fmla="*/ 2147483647 h 93"/>
              <a:gd name="T22" fmla="*/ 2147483647 w 73"/>
              <a:gd name="T23" fmla="*/ 2147483647 h 93"/>
              <a:gd name="T24" fmla="*/ 2147483647 w 73"/>
              <a:gd name="T25" fmla="*/ 2147483647 h 93"/>
              <a:gd name="T26" fmla="*/ 2147483647 w 73"/>
              <a:gd name="T27" fmla="*/ 2147483647 h 93"/>
              <a:gd name="T28" fmla="*/ 2147483647 w 73"/>
              <a:gd name="T29" fmla="*/ 2147483647 h 93"/>
              <a:gd name="T30" fmla="*/ 2147483647 w 73"/>
              <a:gd name="T31" fmla="*/ 2147483647 h 93"/>
              <a:gd name="T32" fmla="*/ 2147483647 w 73"/>
              <a:gd name="T33" fmla="*/ 2147483647 h 93"/>
              <a:gd name="T34" fmla="*/ 2147483647 w 73"/>
              <a:gd name="T35" fmla="*/ 2147483647 h 93"/>
              <a:gd name="T36" fmla="*/ 2147483647 w 73"/>
              <a:gd name="T37" fmla="*/ 2147483647 h 93"/>
              <a:gd name="T38" fmla="*/ 2147483647 w 73"/>
              <a:gd name="T39" fmla="*/ 2147483647 h 93"/>
              <a:gd name="T40" fmla="*/ 2147483647 w 73"/>
              <a:gd name="T41" fmla="*/ 2147483647 h 93"/>
              <a:gd name="T42" fmla="*/ 2147483647 w 73"/>
              <a:gd name="T43" fmla="*/ 0 h 93"/>
              <a:gd name="T44" fmla="*/ 2147483647 w 73"/>
              <a:gd name="T45" fmla="*/ 2147483647 h 93"/>
              <a:gd name="T46" fmla="*/ 2147483647 w 73"/>
              <a:gd name="T47" fmla="*/ 2147483647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3"/>
              <a:gd name="T73" fmla="*/ 0 h 93"/>
              <a:gd name="T74" fmla="*/ 73 w 73"/>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3" h="93">
                <a:moveTo>
                  <a:pt x="57" y="17"/>
                </a:moveTo>
                <a:lnTo>
                  <a:pt x="52" y="10"/>
                </a:lnTo>
                <a:lnTo>
                  <a:pt x="44" y="19"/>
                </a:lnTo>
                <a:lnTo>
                  <a:pt x="37" y="28"/>
                </a:lnTo>
                <a:lnTo>
                  <a:pt x="31" y="38"/>
                </a:lnTo>
                <a:lnTo>
                  <a:pt x="24" y="48"/>
                </a:lnTo>
                <a:lnTo>
                  <a:pt x="19" y="58"/>
                </a:lnTo>
                <a:lnTo>
                  <a:pt x="13" y="68"/>
                </a:lnTo>
                <a:lnTo>
                  <a:pt x="6" y="78"/>
                </a:lnTo>
                <a:lnTo>
                  <a:pt x="0" y="87"/>
                </a:lnTo>
                <a:lnTo>
                  <a:pt x="8" y="93"/>
                </a:lnTo>
                <a:lnTo>
                  <a:pt x="15" y="82"/>
                </a:lnTo>
                <a:lnTo>
                  <a:pt x="21" y="72"/>
                </a:lnTo>
                <a:lnTo>
                  <a:pt x="27" y="63"/>
                </a:lnTo>
                <a:lnTo>
                  <a:pt x="32" y="53"/>
                </a:lnTo>
                <a:lnTo>
                  <a:pt x="39" y="43"/>
                </a:lnTo>
                <a:lnTo>
                  <a:pt x="45" y="34"/>
                </a:lnTo>
                <a:lnTo>
                  <a:pt x="51" y="25"/>
                </a:lnTo>
                <a:lnTo>
                  <a:pt x="59" y="16"/>
                </a:lnTo>
                <a:lnTo>
                  <a:pt x="54" y="9"/>
                </a:lnTo>
                <a:lnTo>
                  <a:pt x="59" y="16"/>
                </a:lnTo>
                <a:lnTo>
                  <a:pt x="73" y="0"/>
                </a:lnTo>
                <a:lnTo>
                  <a:pt x="54" y="9"/>
                </a:lnTo>
                <a:lnTo>
                  <a:pt x="57" y="17"/>
                </a:lnTo>
                <a:close/>
              </a:path>
            </a:pathLst>
          </a:custGeom>
          <a:solidFill>
            <a:srgbClr val="000000"/>
          </a:solidFill>
          <a:ln w="9525">
            <a:noFill/>
            <a:round/>
            <a:headEnd/>
            <a:tailEnd/>
          </a:ln>
        </p:spPr>
        <p:txBody>
          <a:bodyPr/>
          <a:lstStyle/>
          <a:p>
            <a:endParaRPr lang="zh-CN" altLang="en-US"/>
          </a:p>
        </p:txBody>
      </p:sp>
      <p:sp>
        <p:nvSpPr>
          <p:cNvPr id="40143" name="Freeform 456"/>
          <p:cNvSpPr>
            <a:spLocks/>
          </p:cNvSpPr>
          <p:nvPr/>
        </p:nvSpPr>
        <p:spPr bwMode="auto">
          <a:xfrm>
            <a:off x="8050215" y="2985002"/>
            <a:ext cx="92075" cy="127959"/>
          </a:xfrm>
          <a:custGeom>
            <a:avLst/>
            <a:gdLst>
              <a:gd name="T0" fmla="*/ 2147483647 w 73"/>
              <a:gd name="T1" fmla="*/ 2147483647 h 83"/>
              <a:gd name="T2" fmla="*/ 2147483647 w 73"/>
              <a:gd name="T3" fmla="*/ 2147483647 h 83"/>
              <a:gd name="T4" fmla="*/ 2147483647 w 73"/>
              <a:gd name="T5" fmla="*/ 2147483647 h 83"/>
              <a:gd name="T6" fmla="*/ 2147483647 w 73"/>
              <a:gd name="T7" fmla="*/ 2147483647 h 83"/>
              <a:gd name="T8" fmla="*/ 2147483647 w 73"/>
              <a:gd name="T9" fmla="*/ 2147483647 h 83"/>
              <a:gd name="T10" fmla="*/ 2147483647 w 73"/>
              <a:gd name="T11" fmla="*/ 2147483647 h 83"/>
              <a:gd name="T12" fmla="*/ 2147483647 w 73"/>
              <a:gd name="T13" fmla="*/ 2147483647 h 83"/>
              <a:gd name="T14" fmla="*/ 2147483647 w 73"/>
              <a:gd name="T15" fmla="*/ 2147483647 h 83"/>
              <a:gd name="T16" fmla="*/ 2147483647 w 73"/>
              <a:gd name="T17" fmla="*/ 2147483647 h 83"/>
              <a:gd name="T18" fmla="*/ 2147483647 w 73"/>
              <a:gd name="T19" fmla="*/ 2147483647 h 83"/>
              <a:gd name="T20" fmla="*/ 2147483647 w 73"/>
              <a:gd name="T21" fmla="*/ 2147483647 h 83"/>
              <a:gd name="T22" fmla="*/ 2147483647 w 73"/>
              <a:gd name="T23" fmla="*/ 2147483647 h 83"/>
              <a:gd name="T24" fmla="*/ 2147483647 w 73"/>
              <a:gd name="T25" fmla="*/ 2147483647 h 83"/>
              <a:gd name="T26" fmla="*/ 2147483647 w 73"/>
              <a:gd name="T27" fmla="*/ 2147483647 h 83"/>
              <a:gd name="T28" fmla="*/ 2147483647 w 73"/>
              <a:gd name="T29" fmla="*/ 2147483647 h 83"/>
              <a:gd name="T30" fmla="*/ 2147483647 w 73"/>
              <a:gd name="T31" fmla="*/ 2147483647 h 83"/>
              <a:gd name="T32" fmla="*/ 2147483647 w 73"/>
              <a:gd name="T33" fmla="*/ 2147483647 h 83"/>
              <a:gd name="T34" fmla="*/ 2147483647 w 73"/>
              <a:gd name="T35" fmla="*/ 2147483647 h 83"/>
              <a:gd name="T36" fmla="*/ 2147483647 w 73"/>
              <a:gd name="T37" fmla="*/ 2147483647 h 83"/>
              <a:gd name="T38" fmla="*/ 2147483647 w 73"/>
              <a:gd name="T39" fmla="*/ 2147483647 h 83"/>
              <a:gd name="T40" fmla="*/ 2147483647 w 73"/>
              <a:gd name="T41" fmla="*/ 2147483647 h 83"/>
              <a:gd name="T42" fmla="*/ 2147483647 w 73"/>
              <a:gd name="T43" fmla="*/ 2147483647 h 83"/>
              <a:gd name="T44" fmla="*/ 2147483647 w 73"/>
              <a:gd name="T45" fmla="*/ 2147483647 h 83"/>
              <a:gd name="T46" fmla="*/ 2147483647 w 73"/>
              <a:gd name="T47" fmla="*/ 2147483647 h 83"/>
              <a:gd name="T48" fmla="*/ 2147483647 w 73"/>
              <a:gd name="T49" fmla="*/ 2147483647 h 83"/>
              <a:gd name="T50" fmla="*/ 0 w 73"/>
              <a:gd name="T51" fmla="*/ 2147483647 h 83"/>
              <a:gd name="T52" fmla="*/ 2147483647 w 73"/>
              <a:gd name="T53" fmla="*/ 0 h 83"/>
              <a:gd name="T54" fmla="*/ 2147483647 w 73"/>
              <a:gd name="T55" fmla="*/ 2147483647 h 83"/>
              <a:gd name="T56" fmla="*/ 2147483647 w 73"/>
              <a:gd name="T57" fmla="*/ 2147483647 h 83"/>
              <a:gd name="T58" fmla="*/ 2147483647 w 73"/>
              <a:gd name="T59" fmla="*/ 2147483647 h 83"/>
              <a:gd name="T60" fmla="*/ 2147483647 w 73"/>
              <a:gd name="T61" fmla="*/ 2147483647 h 83"/>
              <a:gd name="T62" fmla="*/ 2147483647 w 73"/>
              <a:gd name="T63" fmla="*/ 2147483647 h 83"/>
              <a:gd name="T64" fmla="*/ 2147483647 w 73"/>
              <a:gd name="T65" fmla="*/ 2147483647 h 83"/>
              <a:gd name="T66" fmla="*/ 2147483647 w 73"/>
              <a:gd name="T67" fmla="*/ 2147483647 h 83"/>
              <a:gd name="T68" fmla="*/ 2147483647 w 73"/>
              <a:gd name="T69" fmla="*/ 2147483647 h 83"/>
              <a:gd name="T70" fmla="*/ 2147483647 w 73"/>
              <a:gd name="T71" fmla="*/ 2147483647 h 83"/>
              <a:gd name="T72" fmla="*/ 2147483647 w 73"/>
              <a:gd name="T73" fmla="*/ 2147483647 h 83"/>
              <a:gd name="T74" fmla="*/ 2147483647 w 73"/>
              <a:gd name="T75" fmla="*/ 2147483647 h 83"/>
              <a:gd name="T76" fmla="*/ 2147483647 w 73"/>
              <a:gd name="T77" fmla="*/ 2147483647 h 83"/>
              <a:gd name="T78" fmla="*/ 2147483647 w 73"/>
              <a:gd name="T79" fmla="*/ 2147483647 h 83"/>
              <a:gd name="T80" fmla="*/ 2147483647 w 73"/>
              <a:gd name="T81" fmla="*/ 2147483647 h 83"/>
              <a:gd name="T82" fmla="*/ 2147483647 w 73"/>
              <a:gd name="T83" fmla="*/ 2147483647 h 83"/>
              <a:gd name="T84" fmla="*/ 2147483647 w 73"/>
              <a:gd name="T85" fmla="*/ 2147483647 h 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3"/>
              <a:gd name="T130" fmla="*/ 0 h 83"/>
              <a:gd name="T131" fmla="*/ 73 w 73"/>
              <a:gd name="T132" fmla="*/ 83 h 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3" h="83">
                <a:moveTo>
                  <a:pt x="63" y="71"/>
                </a:moveTo>
                <a:lnTo>
                  <a:pt x="53" y="83"/>
                </a:lnTo>
                <a:lnTo>
                  <a:pt x="52" y="76"/>
                </a:lnTo>
                <a:lnTo>
                  <a:pt x="52" y="71"/>
                </a:lnTo>
                <a:lnTo>
                  <a:pt x="51" y="67"/>
                </a:lnTo>
                <a:lnTo>
                  <a:pt x="51" y="65"/>
                </a:lnTo>
                <a:lnTo>
                  <a:pt x="49" y="66"/>
                </a:lnTo>
                <a:lnTo>
                  <a:pt x="46" y="68"/>
                </a:lnTo>
                <a:lnTo>
                  <a:pt x="42" y="71"/>
                </a:lnTo>
                <a:lnTo>
                  <a:pt x="36" y="76"/>
                </a:lnTo>
                <a:lnTo>
                  <a:pt x="35" y="71"/>
                </a:lnTo>
                <a:lnTo>
                  <a:pt x="35" y="66"/>
                </a:lnTo>
                <a:lnTo>
                  <a:pt x="33" y="64"/>
                </a:lnTo>
                <a:lnTo>
                  <a:pt x="32" y="63"/>
                </a:lnTo>
                <a:lnTo>
                  <a:pt x="30" y="64"/>
                </a:lnTo>
                <a:lnTo>
                  <a:pt x="27" y="65"/>
                </a:lnTo>
                <a:lnTo>
                  <a:pt x="23" y="68"/>
                </a:lnTo>
                <a:lnTo>
                  <a:pt x="17" y="71"/>
                </a:lnTo>
                <a:lnTo>
                  <a:pt x="17" y="66"/>
                </a:lnTo>
                <a:lnTo>
                  <a:pt x="17" y="62"/>
                </a:lnTo>
                <a:lnTo>
                  <a:pt x="16" y="60"/>
                </a:lnTo>
                <a:lnTo>
                  <a:pt x="15" y="58"/>
                </a:lnTo>
                <a:lnTo>
                  <a:pt x="13" y="58"/>
                </a:lnTo>
                <a:lnTo>
                  <a:pt x="10" y="60"/>
                </a:lnTo>
                <a:lnTo>
                  <a:pt x="5" y="62"/>
                </a:lnTo>
                <a:lnTo>
                  <a:pt x="0" y="66"/>
                </a:lnTo>
                <a:lnTo>
                  <a:pt x="42" y="0"/>
                </a:lnTo>
                <a:lnTo>
                  <a:pt x="46" y="3"/>
                </a:lnTo>
                <a:lnTo>
                  <a:pt x="50" y="4"/>
                </a:lnTo>
                <a:lnTo>
                  <a:pt x="53" y="6"/>
                </a:lnTo>
                <a:lnTo>
                  <a:pt x="57" y="8"/>
                </a:lnTo>
                <a:lnTo>
                  <a:pt x="61" y="8"/>
                </a:lnTo>
                <a:lnTo>
                  <a:pt x="65" y="9"/>
                </a:lnTo>
                <a:lnTo>
                  <a:pt x="69" y="9"/>
                </a:lnTo>
                <a:lnTo>
                  <a:pt x="73" y="9"/>
                </a:lnTo>
                <a:lnTo>
                  <a:pt x="70" y="17"/>
                </a:lnTo>
                <a:lnTo>
                  <a:pt x="68" y="24"/>
                </a:lnTo>
                <a:lnTo>
                  <a:pt x="66" y="31"/>
                </a:lnTo>
                <a:lnTo>
                  <a:pt x="65" y="38"/>
                </a:lnTo>
                <a:lnTo>
                  <a:pt x="63" y="46"/>
                </a:lnTo>
                <a:lnTo>
                  <a:pt x="63" y="53"/>
                </a:lnTo>
                <a:lnTo>
                  <a:pt x="62" y="62"/>
                </a:lnTo>
                <a:lnTo>
                  <a:pt x="63" y="71"/>
                </a:lnTo>
                <a:close/>
              </a:path>
            </a:pathLst>
          </a:custGeom>
          <a:solidFill>
            <a:srgbClr val="CC6600"/>
          </a:solidFill>
          <a:ln w="9525">
            <a:noFill/>
            <a:round/>
            <a:headEnd/>
            <a:tailEnd/>
          </a:ln>
        </p:spPr>
        <p:txBody>
          <a:bodyPr/>
          <a:lstStyle/>
          <a:p>
            <a:endParaRPr lang="zh-CN" altLang="en-US"/>
          </a:p>
        </p:txBody>
      </p:sp>
      <p:sp>
        <p:nvSpPr>
          <p:cNvPr id="40144" name="Freeform 457"/>
          <p:cNvSpPr>
            <a:spLocks/>
          </p:cNvSpPr>
          <p:nvPr/>
        </p:nvSpPr>
        <p:spPr bwMode="auto">
          <a:xfrm>
            <a:off x="8110538" y="3089835"/>
            <a:ext cx="23812" cy="40083"/>
          </a:xfrm>
          <a:custGeom>
            <a:avLst/>
            <a:gdLst>
              <a:gd name="T0" fmla="*/ 0 w 18"/>
              <a:gd name="T1" fmla="*/ 2147483647 h 26"/>
              <a:gd name="T2" fmla="*/ 2147483647 w 18"/>
              <a:gd name="T3" fmla="*/ 2147483647 h 26"/>
              <a:gd name="T4" fmla="*/ 2147483647 w 18"/>
              <a:gd name="T5" fmla="*/ 2147483647 h 26"/>
              <a:gd name="T6" fmla="*/ 2147483647 w 18"/>
              <a:gd name="T7" fmla="*/ 0 h 26"/>
              <a:gd name="T8" fmla="*/ 2147483647 w 18"/>
              <a:gd name="T9" fmla="*/ 2147483647 h 26"/>
              <a:gd name="T10" fmla="*/ 2147483647 w 18"/>
              <a:gd name="T11" fmla="*/ 2147483647 h 26"/>
              <a:gd name="T12" fmla="*/ 0 w 18"/>
              <a:gd name="T13" fmla="*/ 2147483647 h 26"/>
              <a:gd name="T14" fmla="*/ 2147483647 w 18"/>
              <a:gd name="T15" fmla="*/ 2147483647 h 26"/>
              <a:gd name="T16" fmla="*/ 2147483647 w 18"/>
              <a:gd name="T17" fmla="*/ 2147483647 h 26"/>
              <a:gd name="T18" fmla="*/ 0 w 18"/>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6"/>
              <a:gd name="T32" fmla="*/ 18 w 1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6">
                <a:moveTo>
                  <a:pt x="0" y="15"/>
                </a:moveTo>
                <a:lnTo>
                  <a:pt x="9" y="18"/>
                </a:lnTo>
                <a:lnTo>
                  <a:pt x="18" y="5"/>
                </a:lnTo>
                <a:lnTo>
                  <a:pt x="11" y="0"/>
                </a:lnTo>
                <a:lnTo>
                  <a:pt x="2" y="12"/>
                </a:lnTo>
                <a:lnTo>
                  <a:pt x="10" y="14"/>
                </a:lnTo>
                <a:lnTo>
                  <a:pt x="0" y="15"/>
                </a:lnTo>
                <a:lnTo>
                  <a:pt x="2" y="26"/>
                </a:lnTo>
                <a:lnTo>
                  <a:pt x="9" y="18"/>
                </a:lnTo>
                <a:lnTo>
                  <a:pt x="0" y="15"/>
                </a:lnTo>
                <a:close/>
              </a:path>
            </a:pathLst>
          </a:custGeom>
          <a:solidFill>
            <a:srgbClr val="000000"/>
          </a:solidFill>
          <a:ln w="9525">
            <a:noFill/>
            <a:round/>
            <a:headEnd/>
            <a:tailEnd/>
          </a:ln>
        </p:spPr>
        <p:txBody>
          <a:bodyPr/>
          <a:lstStyle/>
          <a:p>
            <a:endParaRPr lang="zh-CN" altLang="en-US"/>
          </a:p>
        </p:txBody>
      </p:sp>
      <p:sp>
        <p:nvSpPr>
          <p:cNvPr id="40145" name="Freeform 458"/>
          <p:cNvSpPr>
            <a:spLocks/>
          </p:cNvSpPr>
          <p:nvPr/>
        </p:nvSpPr>
        <p:spPr bwMode="auto">
          <a:xfrm>
            <a:off x="8089900" y="3079043"/>
            <a:ext cx="33338" cy="37000"/>
          </a:xfrm>
          <a:custGeom>
            <a:avLst/>
            <a:gdLst>
              <a:gd name="T0" fmla="*/ 0 w 27"/>
              <a:gd name="T1" fmla="*/ 2147483647 h 24"/>
              <a:gd name="T2" fmla="*/ 2147483647 w 27"/>
              <a:gd name="T3" fmla="*/ 2147483647 h 24"/>
              <a:gd name="T4" fmla="*/ 2147483647 w 27"/>
              <a:gd name="T5" fmla="*/ 2147483647 h 24"/>
              <a:gd name="T6" fmla="*/ 2147483647 w 27"/>
              <a:gd name="T7" fmla="*/ 2147483647 h 24"/>
              <a:gd name="T8" fmla="*/ 2147483647 w 27"/>
              <a:gd name="T9" fmla="*/ 2147483647 h 24"/>
              <a:gd name="T10" fmla="*/ 2147483647 w 27"/>
              <a:gd name="T11" fmla="*/ 2147483647 h 24"/>
              <a:gd name="T12" fmla="*/ 2147483647 w 27"/>
              <a:gd name="T13" fmla="*/ 2147483647 h 24"/>
              <a:gd name="T14" fmla="*/ 2147483647 w 27"/>
              <a:gd name="T15" fmla="*/ 2147483647 h 24"/>
              <a:gd name="T16" fmla="*/ 2147483647 w 27"/>
              <a:gd name="T17" fmla="*/ 2147483647 h 24"/>
              <a:gd name="T18" fmla="*/ 2147483647 w 27"/>
              <a:gd name="T19" fmla="*/ 2147483647 h 24"/>
              <a:gd name="T20" fmla="*/ 2147483647 w 27"/>
              <a:gd name="T21" fmla="*/ 2147483647 h 24"/>
              <a:gd name="T22" fmla="*/ 2147483647 w 27"/>
              <a:gd name="T23" fmla="*/ 2147483647 h 24"/>
              <a:gd name="T24" fmla="*/ 2147483647 w 27"/>
              <a:gd name="T25" fmla="*/ 2147483647 h 24"/>
              <a:gd name="T26" fmla="*/ 2147483647 w 27"/>
              <a:gd name="T27" fmla="*/ 2147483647 h 24"/>
              <a:gd name="T28" fmla="*/ 2147483647 w 27"/>
              <a:gd name="T29" fmla="*/ 0 h 24"/>
              <a:gd name="T30" fmla="*/ 2147483647 w 27"/>
              <a:gd name="T31" fmla="*/ 2147483647 h 24"/>
              <a:gd name="T32" fmla="*/ 2147483647 w 27"/>
              <a:gd name="T33" fmla="*/ 2147483647 h 24"/>
              <a:gd name="T34" fmla="*/ 2147483647 w 27"/>
              <a:gd name="T35" fmla="*/ 2147483647 h 24"/>
              <a:gd name="T36" fmla="*/ 2147483647 w 27"/>
              <a:gd name="T37" fmla="*/ 2147483647 h 24"/>
              <a:gd name="T38" fmla="*/ 2147483647 w 27"/>
              <a:gd name="T39" fmla="*/ 2147483647 h 24"/>
              <a:gd name="T40" fmla="*/ 0 w 27"/>
              <a:gd name="T41" fmla="*/ 2147483647 h 24"/>
              <a:gd name="T42" fmla="*/ 2147483647 w 27"/>
              <a:gd name="T43" fmla="*/ 2147483647 h 24"/>
              <a:gd name="T44" fmla="*/ 2147483647 w 27"/>
              <a:gd name="T45" fmla="*/ 2147483647 h 24"/>
              <a:gd name="T46" fmla="*/ 0 w 27"/>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4"/>
              <a:gd name="T74" fmla="*/ 27 w 27"/>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4">
                <a:moveTo>
                  <a:pt x="0" y="16"/>
                </a:moveTo>
                <a:lnTo>
                  <a:pt x="8" y="19"/>
                </a:lnTo>
                <a:lnTo>
                  <a:pt x="14" y="14"/>
                </a:lnTo>
                <a:lnTo>
                  <a:pt x="18" y="10"/>
                </a:lnTo>
                <a:lnTo>
                  <a:pt x="20" y="9"/>
                </a:lnTo>
                <a:lnTo>
                  <a:pt x="17" y="8"/>
                </a:lnTo>
                <a:lnTo>
                  <a:pt x="16" y="7"/>
                </a:lnTo>
                <a:lnTo>
                  <a:pt x="16" y="10"/>
                </a:lnTo>
                <a:lnTo>
                  <a:pt x="17" y="15"/>
                </a:lnTo>
                <a:lnTo>
                  <a:pt x="17" y="22"/>
                </a:lnTo>
                <a:lnTo>
                  <a:pt x="27" y="21"/>
                </a:lnTo>
                <a:lnTo>
                  <a:pt x="26" y="14"/>
                </a:lnTo>
                <a:lnTo>
                  <a:pt x="26" y="9"/>
                </a:lnTo>
                <a:lnTo>
                  <a:pt x="25" y="5"/>
                </a:lnTo>
                <a:lnTo>
                  <a:pt x="22" y="0"/>
                </a:lnTo>
                <a:lnTo>
                  <a:pt x="16" y="1"/>
                </a:lnTo>
                <a:lnTo>
                  <a:pt x="12" y="3"/>
                </a:lnTo>
                <a:lnTo>
                  <a:pt x="8" y="7"/>
                </a:lnTo>
                <a:lnTo>
                  <a:pt x="2" y="12"/>
                </a:lnTo>
                <a:lnTo>
                  <a:pt x="9" y="15"/>
                </a:lnTo>
                <a:lnTo>
                  <a:pt x="0" y="16"/>
                </a:lnTo>
                <a:lnTo>
                  <a:pt x="1" y="24"/>
                </a:lnTo>
                <a:lnTo>
                  <a:pt x="8" y="19"/>
                </a:lnTo>
                <a:lnTo>
                  <a:pt x="0" y="16"/>
                </a:lnTo>
                <a:close/>
              </a:path>
            </a:pathLst>
          </a:custGeom>
          <a:solidFill>
            <a:srgbClr val="000000"/>
          </a:solidFill>
          <a:ln w="9525">
            <a:noFill/>
            <a:round/>
            <a:headEnd/>
            <a:tailEnd/>
          </a:ln>
        </p:spPr>
        <p:txBody>
          <a:bodyPr/>
          <a:lstStyle/>
          <a:p>
            <a:endParaRPr lang="zh-CN" altLang="en-US"/>
          </a:p>
        </p:txBody>
      </p:sp>
      <p:sp>
        <p:nvSpPr>
          <p:cNvPr id="40146" name="Freeform 459"/>
          <p:cNvSpPr>
            <a:spLocks/>
          </p:cNvSpPr>
          <p:nvPr/>
        </p:nvSpPr>
        <p:spPr bwMode="auto">
          <a:xfrm>
            <a:off x="8067675" y="3074418"/>
            <a:ext cx="33338" cy="32375"/>
          </a:xfrm>
          <a:custGeom>
            <a:avLst/>
            <a:gdLst>
              <a:gd name="T0" fmla="*/ 0 w 27"/>
              <a:gd name="T1" fmla="*/ 2147483647 h 21"/>
              <a:gd name="T2" fmla="*/ 2147483647 w 27"/>
              <a:gd name="T3" fmla="*/ 2147483647 h 21"/>
              <a:gd name="T4" fmla="*/ 2147483647 w 27"/>
              <a:gd name="T5" fmla="*/ 2147483647 h 21"/>
              <a:gd name="T6" fmla="*/ 2147483647 w 27"/>
              <a:gd name="T7" fmla="*/ 2147483647 h 21"/>
              <a:gd name="T8" fmla="*/ 2147483647 w 27"/>
              <a:gd name="T9" fmla="*/ 2147483647 h 21"/>
              <a:gd name="T10" fmla="*/ 2147483647 w 27"/>
              <a:gd name="T11" fmla="*/ 2147483647 h 21"/>
              <a:gd name="T12" fmla="*/ 2147483647 w 27"/>
              <a:gd name="T13" fmla="*/ 2147483647 h 21"/>
              <a:gd name="T14" fmla="*/ 2147483647 w 27"/>
              <a:gd name="T15" fmla="*/ 2147483647 h 21"/>
              <a:gd name="T16" fmla="*/ 2147483647 w 27"/>
              <a:gd name="T17" fmla="*/ 2147483647 h 21"/>
              <a:gd name="T18" fmla="*/ 2147483647 w 27"/>
              <a:gd name="T19" fmla="*/ 2147483647 h 21"/>
              <a:gd name="T20" fmla="*/ 2147483647 w 27"/>
              <a:gd name="T21" fmla="*/ 2147483647 h 21"/>
              <a:gd name="T22" fmla="*/ 2147483647 w 27"/>
              <a:gd name="T23" fmla="*/ 2147483647 h 21"/>
              <a:gd name="T24" fmla="*/ 2147483647 w 27"/>
              <a:gd name="T25" fmla="*/ 2147483647 h 21"/>
              <a:gd name="T26" fmla="*/ 2147483647 w 27"/>
              <a:gd name="T27" fmla="*/ 2147483647 h 21"/>
              <a:gd name="T28" fmla="*/ 2147483647 w 27"/>
              <a:gd name="T29" fmla="*/ 0 h 21"/>
              <a:gd name="T30" fmla="*/ 2147483647 w 27"/>
              <a:gd name="T31" fmla="*/ 2147483647 h 21"/>
              <a:gd name="T32" fmla="*/ 2147483647 w 27"/>
              <a:gd name="T33" fmla="*/ 2147483647 h 21"/>
              <a:gd name="T34" fmla="*/ 2147483647 w 27"/>
              <a:gd name="T35" fmla="*/ 2147483647 h 21"/>
              <a:gd name="T36" fmla="*/ 2147483647 w 27"/>
              <a:gd name="T37" fmla="*/ 2147483647 h 21"/>
              <a:gd name="T38" fmla="*/ 2147483647 w 27"/>
              <a:gd name="T39" fmla="*/ 2147483647 h 21"/>
              <a:gd name="T40" fmla="*/ 0 w 27"/>
              <a:gd name="T41" fmla="*/ 2147483647 h 21"/>
              <a:gd name="T42" fmla="*/ 0 w 27"/>
              <a:gd name="T43" fmla="*/ 2147483647 h 21"/>
              <a:gd name="T44" fmla="*/ 2147483647 w 27"/>
              <a:gd name="T45" fmla="*/ 2147483647 h 21"/>
              <a:gd name="T46" fmla="*/ 0 w 27"/>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1"/>
              <a:gd name="T74" fmla="*/ 27 w 27"/>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1">
                <a:moveTo>
                  <a:pt x="0" y="13"/>
                </a:moveTo>
                <a:lnTo>
                  <a:pt x="7" y="17"/>
                </a:lnTo>
                <a:lnTo>
                  <a:pt x="12" y="14"/>
                </a:lnTo>
                <a:lnTo>
                  <a:pt x="16" y="11"/>
                </a:lnTo>
                <a:lnTo>
                  <a:pt x="19" y="10"/>
                </a:lnTo>
                <a:lnTo>
                  <a:pt x="16" y="8"/>
                </a:lnTo>
                <a:lnTo>
                  <a:pt x="17" y="10"/>
                </a:lnTo>
                <a:lnTo>
                  <a:pt x="18" y="13"/>
                </a:lnTo>
                <a:lnTo>
                  <a:pt x="18" y="19"/>
                </a:lnTo>
                <a:lnTo>
                  <a:pt x="27" y="18"/>
                </a:lnTo>
                <a:lnTo>
                  <a:pt x="27" y="12"/>
                </a:lnTo>
                <a:lnTo>
                  <a:pt x="26" y="7"/>
                </a:lnTo>
                <a:lnTo>
                  <a:pt x="25" y="4"/>
                </a:lnTo>
                <a:lnTo>
                  <a:pt x="20" y="0"/>
                </a:lnTo>
                <a:lnTo>
                  <a:pt x="15" y="1"/>
                </a:lnTo>
                <a:lnTo>
                  <a:pt x="12" y="3"/>
                </a:lnTo>
                <a:lnTo>
                  <a:pt x="8" y="6"/>
                </a:lnTo>
                <a:lnTo>
                  <a:pt x="2" y="9"/>
                </a:lnTo>
                <a:lnTo>
                  <a:pt x="9" y="13"/>
                </a:lnTo>
                <a:lnTo>
                  <a:pt x="0" y="13"/>
                </a:lnTo>
                <a:lnTo>
                  <a:pt x="0" y="21"/>
                </a:lnTo>
                <a:lnTo>
                  <a:pt x="7" y="17"/>
                </a:lnTo>
                <a:lnTo>
                  <a:pt x="0" y="13"/>
                </a:lnTo>
                <a:close/>
              </a:path>
            </a:pathLst>
          </a:custGeom>
          <a:solidFill>
            <a:srgbClr val="000000"/>
          </a:solidFill>
          <a:ln w="9525">
            <a:noFill/>
            <a:round/>
            <a:headEnd/>
            <a:tailEnd/>
          </a:ln>
        </p:spPr>
        <p:txBody>
          <a:bodyPr/>
          <a:lstStyle/>
          <a:p>
            <a:endParaRPr lang="zh-CN" altLang="en-US"/>
          </a:p>
        </p:txBody>
      </p:sp>
      <p:sp>
        <p:nvSpPr>
          <p:cNvPr id="40147" name="Freeform 460"/>
          <p:cNvSpPr>
            <a:spLocks/>
          </p:cNvSpPr>
          <p:nvPr/>
        </p:nvSpPr>
        <p:spPr bwMode="auto">
          <a:xfrm>
            <a:off x="8032750" y="3068251"/>
            <a:ext cx="46038" cy="44709"/>
          </a:xfrm>
          <a:custGeom>
            <a:avLst/>
            <a:gdLst>
              <a:gd name="T0" fmla="*/ 2147483647 w 37"/>
              <a:gd name="T1" fmla="*/ 2147483647 h 29"/>
              <a:gd name="T2" fmla="*/ 2147483647 w 37"/>
              <a:gd name="T3" fmla="*/ 2147483647 h 29"/>
              <a:gd name="T4" fmla="*/ 2147483647 w 37"/>
              <a:gd name="T5" fmla="*/ 2147483647 h 29"/>
              <a:gd name="T6" fmla="*/ 2147483647 w 37"/>
              <a:gd name="T7" fmla="*/ 2147483647 h 29"/>
              <a:gd name="T8" fmla="*/ 2147483647 w 37"/>
              <a:gd name="T9" fmla="*/ 2147483647 h 29"/>
              <a:gd name="T10" fmla="*/ 2147483647 w 37"/>
              <a:gd name="T11" fmla="*/ 2147483647 h 29"/>
              <a:gd name="T12" fmla="*/ 2147483647 w 37"/>
              <a:gd name="T13" fmla="*/ 2147483647 h 29"/>
              <a:gd name="T14" fmla="*/ 2147483647 w 37"/>
              <a:gd name="T15" fmla="*/ 2147483647 h 29"/>
              <a:gd name="T16" fmla="*/ 2147483647 w 37"/>
              <a:gd name="T17" fmla="*/ 2147483647 h 29"/>
              <a:gd name="T18" fmla="*/ 2147483647 w 37"/>
              <a:gd name="T19" fmla="*/ 2147483647 h 29"/>
              <a:gd name="T20" fmla="*/ 2147483647 w 37"/>
              <a:gd name="T21" fmla="*/ 2147483647 h 29"/>
              <a:gd name="T22" fmla="*/ 2147483647 w 37"/>
              <a:gd name="T23" fmla="*/ 2147483647 h 29"/>
              <a:gd name="T24" fmla="*/ 2147483647 w 37"/>
              <a:gd name="T25" fmla="*/ 2147483647 h 29"/>
              <a:gd name="T26" fmla="*/ 2147483647 w 37"/>
              <a:gd name="T27" fmla="*/ 2147483647 h 29"/>
              <a:gd name="T28" fmla="*/ 2147483647 w 37"/>
              <a:gd name="T29" fmla="*/ 0 h 29"/>
              <a:gd name="T30" fmla="*/ 2147483647 w 37"/>
              <a:gd name="T31" fmla="*/ 0 h 29"/>
              <a:gd name="T32" fmla="*/ 2147483647 w 37"/>
              <a:gd name="T33" fmla="*/ 2147483647 h 29"/>
              <a:gd name="T34" fmla="*/ 2147483647 w 37"/>
              <a:gd name="T35" fmla="*/ 2147483647 h 29"/>
              <a:gd name="T36" fmla="*/ 2147483647 w 37"/>
              <a:gd name="T37" fmla="*/ 2147483647 h 29"/>
              <a:gd name="T38" fmla="*/ 2147483647 w 37"/>
              <a:gd name="T39" fmla="*/ 2147483647 h 29"/>
              <a:gd name="T40" fmla="*/ 2147483647 w 37"/>
              <a:gd name="T41" fmla="*/ 2147483647 h 29"/>
              <a:gd name="T42" fmla="*/ 0 w 37"/>
              <a:gd name="T43" fmla="*/ 2147483647 h 29"/>
              <a:gd name="T44" fmla="*/ 2147483647 w 37"/>
              <a:gd name="T45" fmla="*/ 2147483647 h 29"/>
              <a:gd name="T46" fmla="*/ 2147483647 w 37"/>
              <a:gd name="T47" fmla="*/ 2147483647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29"/>
              <a:gd name="T74" fmla="*/ 37 w 37"/>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29">
                <a:moveTo>
                  <a:pt x="10" y="10"/>
                </a:moveTo>
                <a:lnTo>
                  <a:pt x="17" y="17"/>
                </a:lnTo>
                <a:lnTo>
                  <a:pt x="23" y="12"/>
                </a:lnTo>
                <a:lnTo>
                  <a:pt x="27" y="10"/>
                </a:lnTo>
                <a:lnTo>
                  <a:pt x="29" y="9"/>
                </a:lnTo>
                <a:lnTo>
                  <a:pt x="28" y="8"/>
                </a:lnTo>
                <a:lnTo>
                  <a:pt x="27" y="8"/>
                </a:lnTo>
                <a:lnTo>
                  <a:pt x="27" y="9"/>
                </a:lnTo>
                <a:lnTo>
                  <a:pt x="28" y="13"/>
                </a:lnTo>
                <a:lnTo>
                  <a:pt x="28" y="17"/>
                </a:lnTo>
                <a:lnTo>
                  <a:pt x="37" y="17"/>
                </a:lnTo>
                <a:lnTo>
                  <a:pt x="37" y="12"/>
                </a:lnTo>
                <a:lnTo>
                  <a:pt x="36" y="8"/>
                </a:lnTo>
                <a:lnTo>
                  <a:pt x="35" y="4"/>
                </a:lnTo>
                <a:lnTo>
                  <a:pt x="32" y="0"/>
                </a:lnTo>
                <a:lnTo>
                  <a:pt x="27" y="0"/>
                </a:lnTo>
                <a:lnTo>
                  <a:pt x="23" y="2"/>
                </a:lnTo>
                <a:lnTo>
                  <a:pt x="18" y="4"/>
                </a:lnTo>
                <a:lnTo>
                  <a:pt x="12" y="8"/>
                </a:lnTo>
                <a:lnTo>
                  <a:pt x="19" y="15"/>
                </a:lnTo>
                <a:lnTo>
                  <a:pt x="10" y="10"/>
                </a:lnTo>
                <a:lnTo>
                  <a:pt x="0" y="29"/>
                </a:lnTo>
                <a:lnTo>
                  <a:pt x="17" y="17"/>
                </a:lnTo>
                <a:lnTo>
                  <a:pt x="10" y="10"/>
                </a:lnTo>
                <a:close/>
              </a:path>
            </a:pathLst>
          </a:custGeom>
          <a:solidFill>
            <a:srgbClr val="000000"/>
          </a:solidFill>
          <a:ln w="9525">
            <a:noFill/>
            <a:round/>
            <a:headEnd/>
            <a:tailEnd/>
          </a:ln>
        </p:spPr>
        <p:txBody>
          <a:bodyPr/>
          <a:lstStyle/>
          <a:p>
            <a:endParaRPr lang="zh-CN" altLang="en-US"/>
          </a:p>
        </p:txBody>
      </p:sp>
      <p:sp>
        <p:nvSpPr>
          <p:cNvPr id="40148" name="Freeform 461"/>
          <p:cNvSpPr>
            <a:spLocks/>
          </p:cNvSpPr>
          <p:nvPr/>
        </p:nvSpPr>
        <p:spPr bwMode="auto">
          <a:xfrm>
            <a:off x="8045451" y="2974210"/>
            <a:ext cx="63500" cy="117167"/>
          </a:xfrm>
          <a:custGeom>
            <a:avLst/>
            <a:gdLst>
              <a:gd name="T0" fmla="*/ 2147483647 w 51"/>
              <a:gd name="T1" fmla="*/ 2147483647 h 76"/>
              <a:gd name="T2" fmla="*/ 2147483647 w 51"/>
              <a:gd name="T3" fmla="*/ 2147483647 h 76"/>
              <a:gd name="T4" fmla="*/ 0 w 51"/>
              <a:gd name="T5" fmla="*/ 2147483647 h 76"/>
              <a:gd name="T6" fmla="*/ 2147483647 w 51"/>
              <a:gd name="T7" fmla="*/ 2147483647 h 76"/>
              <a:gd name="T8" fmla="*/ 2147483647 w 51"/>
              <a:gd name="T9" fmla="*/ 2147483647 h 76"/>
              <a:gd name="T10" fmla="*/ 2147483647 w 51"/>
              <a:gd name="T11" fmla="*/ 2147483647 h 76"/>
              <a:gd name="T12" fmla="*/ 2147483647 w 51"/>
              <a:gd name="T13" fmla="*/ 2147483647 h 76"/>
              <a:gd name="T14" fmla="*/ 2147483647 w 51"/>
              <a:gd name="T15" fmla="*/ 0 h 76"/>
              <a:gd name="T16" fmla="*/ 2147483647 w 51"/>
              <a:gd name="T17" fmla="*/ 2147483647 h 76"/>
              <a:gd name="T18" fmla="*/ 2147483647 w 51"/>
              <a:gd name="T19" fmla="*/ 2147483647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76"/>
              <a:gd name="T32" fmla="*/ 51 w 51"/>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76">
                <a:moveTo>
                  <a:pt x="50" y="3"/>
                </a:moveTo>
                <a:lnTo>
                  <a:pt x="43" y="4"/>
                </a:lnTo>
                <a:lnTo>
                  <a:pt x="0" y="71"/>
                </a:lnTo>
                <a:lnTo>
                  <a:pt x="9" y="76"/>
                </a:lnTo>
                <a:lnTo>
                  <a:pt x="51" y="9"/>
                </a:lnTo>
                <a:lnTo>
                  <a:pt x="44" y="10"/>
                </a:lnTo>
                <a:lnTo>
                  <a:pt x="50" y="3"/>
                </a:lnTo>
                <a:lnTo>
                  <a:pt x="46" y="0"/>
                </a:lnTo>
                <a:lnTo>
                  <a:pt x="43" y="4"/>
                </a:lnTo>
                <a:lnTo>
                  <a:pt x="50" y="3"/>
                </a:lnTo>
                <a:close/>
              </a:path>
            </a:pathLst>
          </a:custGeom>
          <a:solidFill>
            <a:srgbClr val="000000"/>
          </a:solidFill>
          <a:ln w="9525">
            <a:noFill/>
            <a:round/>
            <a:headEnd/>
            <a:tailEnd/>
          </a:ln>
        </p:spPr>
        <p:txBody>
          <a:bodyPr/>
          <a:lstStyle/>
          <a:p>
            <a:endParaRPr lang="zh-CN" altLang="en-US"/>
          </a:p>
        </p:txBody>
      </p:sp>
      <p:sp>
        <p:nvSpPr>
          <p:cNvPr id="40149" name="Freeform 462"/>
          <p:cNvSpPr>
            <a:spLocks/>
          </p:cNvSpPr>
          <p:nvPr/>
        </p:nvSpPr>
        <p:spPr bwMode="auto">
          <a:xfrm>
            <a:off x="8099426" y="2978835"/>
            <a:ext cx="50800" cy="27750"/>
          </a:xfrm>
          <a:custGeom>
            <a:avLst/>
            <a:gdLst>
              <a:gd name="T0" fmla="*/ 2147483647 w 41"/>
              <a:gd name="T1" fmla="*/ 2147483647 h 18"/>
              <a:gd name="T2" fmla="*/ 2147483647 w 41"/>
              <a:gd name="T3" fmla="*/ 2147483647 h 18"/>
              <a:gd name="T4" fmla="*/ 2147483647 w 41"/>
              <a:gd name="T5" fmla="*/ 2147483647 h 18"/>
              <a:gd name="T6" fmla="*/ 2147483647 w 41"/>
              <a:gd name="T7" fmla="*/ 2147483647 h 18"/>
              <a:gd name="T8" fmla="*/ 2147483647 w 41"/>
              <a:gd name="T9" fmla="*/ 2147483647 h 18"/>
              <a:gd name="T10" fmla="*/ 2147483647 w 41"/>
              <a:gd name="T11" fmla="*/ 2147483647 h 18"/>
              <a:gd name="T12" fmla="*/ 2147483647 w 41"/>
              <a:gd name="T13" fmla="*/ 2147483647 h 18"/>
              <a:gd name="T14" fmla="*/ 2147483647 w 41"/>
              <a:gd name="T15" fmla="*/ 2147483647 h 18"/>
              <a:gd name="T16" fmla="*/ 2147483647 w 41"/>
              <a:gd name="T17" fmla="*/ 2147483647 h 18"/>
              <a:gd name="T18" fmla="*/ 2147483647 w 41"/>
              <a:gd name="T19" fmla="*/ 0 h 18"/>
              <a:gd name="T20" fmla="*/ 0 w 41"/>
              <a:gd name="T21" fmla="*/ 2147483647 h 18"/>
              <a:gd name="T22" fmla="*/ 2147483647 w 41"/>
              <a:gd name="T23" fmla="*/ 2147483647 h 18"/>
              <a:gd name="T24" fmla="*/ 2147483647 w 41"/>
              <a:gd name="T25" fmla="*/ 2147483647 h 18"/>
              <a:gd name="T26" fmla="*/ 2147483647 w 41"/>
              <a:gd name="T27" fmla="*/ 2147483647 h 18"/>
              <a:gd name="T28" fmla="*/ 2147483647 w 41"/>
              <a:gd name="T29" fmla="*/ 2147483647 h 18"/>
              <a:gd name="T30" fmla="*/ 2147483647 w 41"/>
              <a:gd name="T31" fmla="*/ 2147483647 h 18"/>
              <a:gd name="T32" fmla="*/ 2147483647 w 41"/>
              <a:gd name="T33" fmla="*/ 2147483647 h 18"/>
              <a:gd name="T34" fmla="*/ 2147483647 w 41"/>
              <a:gd name="T35" fmla="*/ 2147483647 h 18"/>
              <a:gd name="T36" fmla="*/ 2147483647 w 41"/>
              <a:gd name="T37" fmla="*/ 2147483647 h 18"/>
              <a:gd name="T38" fmla="*/ 2147483647 w 41"/>
              <a:gd name="T39" fmla="*/ 2147483647 h 18"/>
              <a:gd name="T40" fmla="*/ 2147483647 w 41"/>
              <a:gd name="T41" fmla="*/ 2147483647 h 18"/>
              <a:gd name="T42" fmla="*/ 2147483647 w 41"/>
              <a:gd name="T43" fmla="*/ 2147483647 h 18"/>
              <a:gd name="T44" fmla="*/ 2147483647 w 41"/>
              <a:gd name="T45" fmla="*/ 2147483647 h 18"/>
              <a:gd name="T46" fmla="*/ 2147483647 w 41"/>
              <a:gd name="T47" fmla="*/ 2147483647 h 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
              <a:gd name="T73" fmla="*/ 0 h 18"/>
              <a:gd name="T74" fmla="*/ 41 w 41"/>
              <a:gd name="T75" fmla="*/ 18 h 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 h="18">
                <a:moveTo>
                  <a:pt x="39" y="15"/>
                </a:moveTo>
                <a:lnTo>
                  <a:pt x="34" y="9"/>
                </a:lnTo>
                <a:lnTo>
                  <a:pt x="30" y="9"/>
                </a:lnTo>
                <a:lnTo>
                  <a:pt x="27" y="9"/>
                </a:lnTo>
                <a:lnTo>
                  <a:pt x="23" y="8"/>
                </a:lnTo>
                <a:lnTo>
                  <a:pt x="19" y="7"/>
                </a:lnTo>
                <a:lnTo>
                  <a:pt x="16" y="6"/>
                </a:lnTo>
                <a:lnTo>
                  <a:pt x="12" y="4"/>
                </a:lnTo>
                <a:lnTo>
                  <a:pt x="9" y="3"/>
                </a:lnTo>
                <a:lnTo>
                  <a:pt x="6" y="0"/>
                </a:lnTo>
                <a:lnTo>
                  <a:pt x="0" y="7"/>
                </a:lnTo>
                <a:lnTo>
                  <a:pt x="4" y="11"/>
                </a:lnTo>
                <a:lnTo>
                  <a:pt x="9" y="12"/>
                </a:lnTo>
                <a:lnTo>
                  <a:pt x="12" y="14"/>
                </a:lnTo>
                <a:lnTo>
                  <a:pt x="17" y="16"/>
                </a:lnTo>
                <a:lnTo>
                  <a:pt x="21" y="17"/>
                </a:lnTo>
                <a:lnTo>
                  <a:pt x="26" y="18"/>
                </a:lnTo>
                <a:lnTo>
                  <a:pt x="30" y="18"/>
                </a:lnTo>
                <a:lnTo>
                  <a:pt x="34" y="18"/>
                </a:lnTo>
                <a:lnTo>
                  <a:pt x="30" y="12"/>
                </a:lnTo>
                <a:lnTo>
                  <a:pt x="39" y="15"/>
                </a:lnTo>
                <a:lnTo>
                  <a:pt x="41" y="8"/>
                </a:lnTo>
                <a:lnTo>
                  <a:pt x="34" y="9"/>
                </a:lnTo>
                <a:lnTo>
                  <a:pt x="39" y="15"/>
                </a:lnTo>
                <a:close/>
              </a:path>
            </a:pathLst>
          </a:custGeom>
          <a:solidFill>
            <a:srgbClr val="000000"/>
          </a:solidFill>
          <a:ln w="9525">
            <a:noFill/>
            <a:round/>
            <a:headEnd/>
            <a:tailEnd/>
          </a:ln>
        </p:spPr>
        <p:txBody>
          <a:bodyPr/>
          <a:lstStyle/>
          <a:p>
            <a:endParaRPr lang="zh-CN" altLang="en-US"/>
          </a:p>
        </p:txBody>
      </p:sp>
      <p:sp>
        <p:nvSpPr>
          <p:cNvPr id="40150" name="Freeform 463"/>
          <p:cNvSpPr>
            <a:spLocks/>
          </p:cNvSpPr>
          <p:nvPr/>
        </p:nvSpPr>
        <p:spPr bwMode="auto">
          <a:xfrm>
            <a:off x="8123238" y="2997335"/>
            <a:ext cx="25400" cy="100209"/>
          </a:xfrm>
          <a:custGeom>
            <a:avLst/>
            <a:gdLst>
              <a:gd name="T0" fmla="*/ 2147483647 w 20"/>
              <a:gd name="T1" fmla="*/ 2147483647 h 65"/>
              <a:gd name="T2" fmla="*/ 2147483647 w 20"/>
              <a:gd name="T3" fmla="*/ 2147483647 h 65"/>
              <a:gd name="T4" fmla="*/ 2147483647 w 20"/>
              <a:gd name="T5" fmla="*/ 2147483647 h 65"/>
              <a:gd name="T6" fmla="*/ 2147483647 w 20"/>
              <a:gd name="T7" fmla="*/ 2147483647 h 65"/>
              <a:gd name="T8" fmla="*/ 2147483647 w 20"/>
              <a:gd name="T9" fmla="*/ 2147483647 h 65"/>
              <a:gd name="T10" fmla="*/ 2147483647 w 20"/>
              <a:gd name="T11" fmla="*/ 2147483647 h 65"/>
              <a:gd name="T12" fmla="*/ 2147483647 w 20"/>
              <a:gd name="T13" fmla="*/ 2147483647 h 65"/>
              <a:gd name="T14" fmla="*/ 2147483647 w 20"/>
              <a:gd name="T15" fmla="*/ 2147483647 h 65"/>
              <a:gd name="T16" fmla="*/ 2147483647 w 20"/>
              <a:gd name="T17" fmla="*/ 2147483647 h 65"/>
              <a:gd name="T18" fmla="*/ 2147483647 w 20"/>
              <a:gd name="T19" fmla="*/ 2147483647 h 65"/>
              <a:gd name="T20" fmla="*/ 2147483647 w 20"/>
              <a:gd name="T21" fmla="*/ 0 h 65"/>
              <a:gd name="T22" fmla="*/ 2147483647 w 20"/>
              <a:gd name="T23" fmla="*/ 2147483647 h 65"/>
              <a:gd name="T24" fmla="*/ 2147483647 w 20"/>
              <a:gd name="T25" fmla="*/ 2147483647 h 65"/>
              <a:gd name="T26" fmla="*/ 2147483647 w 20"/>
              <a:gd name="T27" fmla="*/ 2147483647 h 65"/>
              <a:gd name="T28" fmla="*/ 2147483647 w 20"/>
              <a:gd name="T29" fmla="*/ 2147483647 h 65"/>
              <a:gd name="T30" fmla="*/ 2147483647 w 20"/>
              <a:gd name="T31" fmla="*/ 2147483647 h 65"/>
              <a:gd name="T32" fmla="*/ 0 w 20"/>
              <a:gd name="T33" fmla="*/ 2147483647 h 65"/>
              <a:gd name="T34" fmla="*/ 0 w 20"/>
              <a:gd name="T35" fmla="*/ 2147483647 h 65"/>
              <a:gd name="T36" fmla="*/ 0 w 20"/>
              <a:gd name="T37" fmla="*/ 2147483647 h 65"/>
              <a:gd name="T38" fmla="*/ 2147483647 w 20"/>
              <a:gd name="T39" fmla="*/ 2147483647 h 65"/>
              <a:gd name="T40" fmla="*/ 2147483647 w 20"/>
              <a:gd name="T41" fmla="*/ 2147483647 h 65"/>
              <a:gd name="T42" fmla="*/ 2147483647 w 20"/>
              <a:gd name="T43" fmla="*/ 2147483647 h 65"/>
              <a:gd name="T44" fmla="*/ 2147483647 w 20"/>
              <a:gd name="T45" fmla="*/ 2147483647 h 65"/>
              <a:gd name="T46" fmla="*/ 2147483647 w 20"/>
              <a:gd name="T47" fmla="*/ 2147483647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65"/>
              <a:gd name="T74" fmla="*/ 20 w 2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65">
                <a:moveTo>
                  <a:pt x="8" y="65"/>
                </a:moveTo>
                <a:lnTo>
                  <a:pt x="9" y="62"/>
                </a:lnTo>
                <a:lnTo>
                  <a:pt x="9" y="54"/>
                </a:lnTo>
                <a:lnTo>
                  <a:pt x="9" y="46"/>
                </a:lnTo>
                <a:lnTo>
                  <a:pt x="10" y="38"/>
                </a:lnTo>
                <a:lnTo>
                  <a:pt x="11" y="31"/>
                </a:lnTo>
                <a:lnTo>
                  <a:pt x="13" y="25"/>
                </a:lnTo>
                <a:lnTo>
                  <a:pt x="15" y="17"/>
                </a:lnTo>
                <a:lnTo>
                  <a:pt x="17" y="11"/>
                </a:lnTo>
                <a:lnTo>
                  <a:pt x="20" y="3"/>
                </a:lnTo>
                <a:lnTo>
                  <a:pt x="11" y="0"/>
                </a:lnTo>
                <a:lnTo>
                  <a:pt x="8" y="7"/>
                </a:lnTo>
                <a:lnTo>
                  <a:pt x="5" y="15"/>
                </a:lnTo>
                <a:lnTo>
                  <a:pt x="4" y="22"/>
                </a:lnTo>
                <a:lnTo>
                  <a:pt x="2" y="29"/>
                </a:lnTo>
                <a:lnTo>
                  <a:pt x="1" y="37"/>
                </a:lnTo>
                <a:lnTo>
                  <a:pt x="0" y="45"/>
                </a:lnTo>
                <a:lnTo>
                  <a:pt x="0" y="54"/>
                </a:lnTo>
                <a:lnTo>
                  <a:pt x="0" y="63"/>
                </a:lnTo>
                <a:lnTo>
                  <a:pt x="1" y="60"/>
                </a:lnTo>
                <a:lnTo>
                  <a:pt x="8" y="65"/>
                </a:lnTo>
                <a:lnTo>
                  <a:pt x="9" y="64"/>
                </a:lnTo>
                <a:lnTo>
                  <a:pt x="9" y="62"/>
                </a:lnTo>
                <a:lnTo>
                  <a:pt x="8" y="65"/>
                </a:lnTo>
                <a:close/>
              </a:path>
            </a:pathLst>
          </a:custGeom>
          <a:solidFill>
            <a:srgbClr val="000000"/>
          </a:solidFill>
          <a:ln w="9525">
            <a:noFill/>
            <a:round/>
            <a:headEnd/>
            <a:tailEnd/>
          </a:ln>
        </p:spPr>
        <p:txBody>
          <a:bodyPr/>
          <a:lstStyle/>
          <a:p>
            <a:endParaRPr lang="zh-CN" altLang="en-US"/>
          </a:p>
        </p:txBody>
      </p:sp>
      <p:sp>
        <p:nvSpPr>
          <p:cNvPr id="40151" name="Freeform 464"/>
          <p:cNvSpPr>
            <a:spLocks/>
          </p:cNvSpPr>
          <p:nvPr/>
        </p:nvSpPr>
        <p:spPr bwMode="auto">
          <a:xfrm>
            <a:off x="3862388" y="2983460"/>
            <a:ext cx="239712" cy="723040"/>
          </a:xfrm>
          <a:custGeom>
            <a:avLst/>
            <a:gdLst>
              <a:gd name="T0" fmla="*/ 2147483647 w 191"/>
              <a:gd name="T1" fmla="*/ 2147483647 h 469"/>
              <a:gd name="T2" fmla="*/ 2147483647 w 191"/>
              <a:gd name="T3" fmla="*/ 2147483647 h 469"/>
              <a:gd name="T4" fmla="*/ 2147483647 w 191"/>
              <a:gd name="T5" fmla="*/ 2147483647 h 469"/>
              <a:gd name="T6" fmla="*/ 2147483647 w 191"/>
              <a:gd name="T7" fmla="*/ 2147483647 h 469"/>
              <a:gd name="T8" fmla="*/ 2147483647 w 191"/>
              <a:gd name="T9" fmla="*/ 2147483647 h 469"/>
              <a:gd name="T10" fmla="*/ 2147483647 w 191"/>
              <a:gd name="T11" fmla="*/ 2147483647 h 469"/>
              <a:gd name="T12" fmla="*/ 2147483647 w 191"/>
              <a:gd name="T13" fmla="*/ 2147483647 h 469"/>
              <a:gd name="T14" fmla="*/ 2147483647 w 191"/>
              <a:gd name="T15" fmla="*/ 2147483647 h 469"/>
              <a:gd name="T16" fmla="*/ 2147483647 w 191"/>
              <a:gd name="T17" fmla="*/ 2147483647 h 469"/>
              <a:gd name="T18" fmla="*/ 2147483647 w 191"/>
              <a:gd name="T19" fmla="*/ 2147483647 h 469"/>
              <a:gd name="T20" fmla="*/ 2147483647 w 191"/>
              <a:gd name="T21" fmla="*/ 2147483647 h 469"/>
              <a:gd name="T22" fmla="*/ 2147483647 w 191"/>
              <a:gd name="T23" fmla="*/ 2147483647 h 469"/>
              <a:gd name="T24" fmla="*/ 2147483647 w 191"/>
              <a:gd name="T25" fmla="*/ 2147483647 h 469"/>
              <a:gd name="T26" fmla="*/ 2147483647 w 191"/>
              <a:gd name="T27" fmla="*/ 2147483647 h 469"/>
              <a:gd name="T28" fmla="*/ 2147483647 w 191"/>
              <a:gd name="T29" fmla="*/ 2147483647 h 469"/>
              <a:gd name="T30" fmla="*/ 2147483647 w 191"/>
              <a:gd name="T31" fmla="*/ 2147483647 h 469"/>
              <a:gd name="T32" fmla="*/ 2147483647 w 191"/>
              <a:gd name="T33" fmla="*/ 2147483647 h 469"/>
              <a:gd name="T34" fmla="*/ 2147483647 w 191"/>
              <a:gd name="T35" fmla="*/ 2147483647 h 469"/>
              <a:gd name="T36" fmla="*/ 2147483647 w 191"/>
              <a:gd name="T37" fmla="*/ 2147483647 h 469"/>
              <a:gd name="T38" fmla="*/ 2147483647 w 191"/>
              <a:gd name="T39" fmla="*/ 2147483647 h 469"/>
              <a:gd name="T40" fmla="*/ 2147483647 w 191"/>
              <a:gd name="T41" fmla="*/ 2147483647 h 469"/>
              <a:gd name="T42" fmla="*/ 2147483647 w 191"/>
              <a:gd name="T43" fmla="*/ 2147483647 h 469"/>
              <a:gd name="T44" fmla="*/ 2147483647 w 191"/>
              <a:gd name="T45" fmla="*/ 2147483647 h 469"/>
              <a:gd name="T46" fmla="*/ 2147483647 w 191"/>
              <a:gd name="T47" fmla="*/ 2147483647 h 469"/>
              <a:gd name="T48" fmla="*/ 2147483647 w 191"/>
              <a:gd name="T49" fmla="*/ 2147483647 h 469"/>
              <a:gd name="T50" fmla="*/ 2147483647 w 191"/>
              <a:gd name="T51" fmla="*/ 2147483647 h 469"/>
              <a:gd name="T52" fmla="*/ 2147483647 w 191"/>
              <a:gd name="T53" fmla="*/ 2147483647 h 469"/>
              <a:gd name="T54" fmla="*/ 2147483647 w 191"/>
              <a:gd name="T55" fmla="*/ 2147483647 h 469"/>
              <a:gd name="T56" fmla="*/ 2147483647 w 191"/>
              <a:gd name="T57" fmla="*/ 2147483647 h 469"/>
              <a:gd name="T58" fmla="*/ 2147483647 w 191"/>
              <a:gd name="T59" fmla="*/ 2147483647 h 469"/>
              <a:gd name="T60" fmla="*/ 2147483647 w 191"/>
              <a:gd name="T61" fmla="*/ 2147483647 h 469"/>
              <a:gd name="T62" fmla="*/ 2147483647 w 191"/>
              <a:gd name="T63" fmla="*/ 2147483647 h 469"/>
              <a:gd name="T64" fmla="*/ 2147483647 w 191"/>
              <a:gd name="T65" fmla="*/ 2147483647 h 469"/>
              <a:gd name="T66" fmla="*/ 2147483647 w 191"/>
              <a:gd name="T67" fmla="*/ 2147483647 h 469"/>
              <a:gd name="T68" fmla="*/ 2147483647 w 191"/>
              <a:gd name="T69" fmla="*/ 2147483647 h 469"/>
              <a:gd name="T70" fmla="*/ 2147483647 w 191"/>
              <a:gd name="T71" fmla="*/ 2147483647 h 469"/>
              <a:gd name="T72" fmla="*/ 2147483647 w 191"/>
              <a:gd name="T73" fmla="*/ 2147483647 h 469"/>
              <a:gd name="T74" fmla="*/ 2147483647 w 191"/>
              <a:gd name="T75" fmla="*/ 2147483647 h 469"/>
              <a:gd name="T76" fmla="*/ 2147483647 w 191"/>
              <a:gd name="T77" fmla="*/ 2147483647 h 469"/>
              <a:gd name="T78" fmla="*/ 2147483647 w 191"/>
              <a:gd name="T79" fmla="*/ 2147483647 h 469"/>
              <a:gd name="T80" fmla="*/ 2147483647 w 191"/>
              <a:gd name="T81" fmla="*/ 2147483647 h 469"/>
              <a:gd name="T82" fmla="*/ 2147483647 w 191"/>
              <a:gd name="T83" fmla="*/ 2147483647 h 469"/>
              <a:gd name="T84" fmla="*/ 2147483647 w 191"/>
              <a:gd name="T85" fmla="*/ 2147483647 h 469"/>
              <a:gd name="T86" fmla="*/ 2147483647 w 191"/>
              <a:gd name="T87" fmla="*/ 2147483647 h 469"/>
              <a:gd name="T88" fmla="*/ 2147483647 w 191"/>
              <a:gd name="T89" fmla="*/ 2147483647 h 469"/>
              <a:gd name="T90" fmla="*/ 2147483647 w 191"/>
              <a:gd name="T91" fmla="*/ 2147483647 h 469"/>
              <a:gd name="T92" fmla="*/ 2147483647 w 191"/>
              <a:gd name="T93" fmla="*/ 2147483647 h 469"/>
              <a:gd name="T94" fmla="*/ 2147483647 w 191"/>
              <a:gd name="T95" fmla="*/ 2147483647 h 469"/>
              <a:gd name="T96" fmla="*/ 2147483647 w 191"/>
              <a:gd name="T97" fmla="*/ 2147483647 h 469"/>
              <a:gd name="T98" fmla="*/ 2147483647 w 191"/>
              <a:gd name="T99" fmla="*/ 2147483647 h 469"/>
              <a:gd name="T100" fmla="*/ 2147483647 w 191"/>
              <a:gd name="T101" fmla="*/ 2147483647 h 469"/>
              <a:gd name="T102" fmla="*/ 2147483647 w 191"/>
              <a:gd name="T103" fmla="*/ 2147483647 h 469"/>
              <a:gd name="T104" fmla="*/ 2147483647 w 191"/>
              <a:gd name="T105" fmla="*/ 2147483647 h 469"/>
              <a:gd name="T106" fmla="*/ 2147483647 w 191"/>
              <a:gd name="T107" fmla="*/ 2147483647 h 469"/>
              <a:gd name="T108" fmla="*/ 2147483647 w 191"/>
              <a:gd name="T109" fmla="*/ 2147483647 h 4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1"/>
              <a:gd name="T166" fmla="*/ 0 h 469"/>
              <a:gd name="T167" fmla="*/ 191 w 191"/>
              <a:gd name="T168" fmla="*/ 469 h 46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1" h="469">
                <a:moveTo>
                  <a:pt x="120" y="54"/>
                </a:moveTo>
                <a:lnTo>
                  <a:pt x="113" y="58"/>
                </a:lnTo>
                <a:lnTo>
                  <a:pt x="108" y="61"/>
                </a:lnTo>
                <a:lnTo>
                  <a:pt x="104" y="63"/>
                </a:lnTo>
                <a:lnTo>
                  <a:pt x="101" y="66"/>
                </a:lnTo>
                <a:lnTo>
                  <a:pt x="99" y="69"/>
                </a:lnTo>
                <a:lnTo>
                  <a:pt x="97" y="72"/>
                </a:lnTo>
                <a:lnTo>
                  <a:pt x="93" y="77"/>
                </a:lnTo>
                <a:lnTo>
                  <a:pt x="87" y="84"/>
                </a:lnTo>
                <a:lnTo>
                  <a:pt x="87" y="88"/>
                </a:lnTo>
                <a:lnTo>
                  <a:pt x="85" y="92"/>
                </a:lnTo>
                <a:lnTo>
                  <a:pt x="83" y="96"/>
                </a:lnTo>
                <a:lnTo>
                  <a:pt x="80" y="100"/>
                </a:lnTo>
                <a:lnTo>
                  <a:pt x="76" y="104"/>
                </a:lnTo>
                <a:lnTo>
                  <a:pt x="74" y="108"/>
                </a:lnTo>
                <a:lnTo>
                  <a:pt x="71" y="112"/>
                </a:lnTo>
                <a:lnTo>
                  <a:pt x="69" y="115"/>
                </a:lnTo>
                <a:lnTo>
                  <a:pt x="68" y="117"/>
                </a:lnTo>
                <a:lnTo>
                  <a:pt x="66" y="120"/>
                </a:lnTo>
                <a:lnTo>
                  <a:pt x="64" y="123"/>
                </a:lnTo>
                <a:lnTo>
                  <a:pt x="61" y="127"/>
                </a:lnTo>
                <a:lnTo>
                  <a:pt x="59" y="131"/>
                </a:lnTo>
                <a:lnTo>
                  <a:pt x="57" y="135"/>
                </a:lnTo>
                <a:lnTo>
                  <a:pt x="55" y="139"/>
                </a:lnTo>
                <a:lnTo>
                  <a:pt x="53" y="142"/>
                </a:lnTo>
                <a:lnTo>
                  <a:pt x="51" y="146"/>
                </a:lnTo>
                <a:lnTo>
                  <a:pt x="49" y="150"/>
                </a:lnTo>
                <a:lnTo>
                  <a:pt x="47" y="154"/>
                </a:lnTo>
                <a:lnTo>
                  <a:pt x="45" y="158"/>
                </a:lnTo>
                <a:lnTo>
                  <a:pt x="42" y="162"/>
                </a:lnTo>
                <a:lnTo>
                  <a:pt x="40" y="166"/>
                </a:lnTo>
                <a:lnTo>
                  <a:pt x="38" y="169"/>
                </a:lnTo>
                <a:lnTo>
                  <a:pt x="37" y="172"/>
                </a:lnTo>
                <a:lnTo>
                  <a:pt x="36" y="178"/>
                </a:lnTo>
                <a:lnTo>
                  <a:pt x="33" y="180"/>
                </a:lnTo>
                <a:lnTo>
                  <a:pt x="31" y="183"/>
                </a:lnTo>
                <a:lnTo>
                  <a:pt x="29" y="185"/>
                </a:lnTo>
                <a:lnTo>
                  <a:pt x="27" y="187"/>
                </a:lnTo>
                <a:lnTo>
                  <a:pt x="26" y="191"/>
                </a:lnTo>
                <a:lnTo>
                  <a:pt x="25" y="195"/>
                </a:lnTo>
                <a:lnTo>
                  <a:pt x="24" y="201"/>
                </a:lnTo>
                <a:lnTo>
                  <a:pt x="25" y="203"/>
                </a:lnTo>
                <a:lnTo>
                  <a:pt x="24" y="206"/>
                </a:lnTo>
                <a:lnTo>
                  <a:pt x="23" y="210"/>
                </a:lnTo>
                <a:lnTo>
                  <a:pt x="21" y="215"/>
                </a:lnTo>
                <a:lnTo>
                  <a:pt x="20" y="220"/>
                </a:lnTo>
                <a:lnTo>
                  <a:pt x="19" y="224"/>
                </a:lnTo>
                <a:lnTo>
                  <a:pt x="18" y="227"/>
                </a:lnTo>
                <a:lnTo>
                  <a:pt x="18" y="229"/>
                </a:lnTo>
                <a:lnTo>
                  <a:pt x="17" y="239"/>
                </a:lnTo>
                <a:lnTo>
                  <a:pt x="15" y="247"/>
                </a:lnTo>
                <a:lnTo>
                  <a:pt x="11" y="254"/>
                </a:lnTo>
                <a:lnTo>
                  <a:pt x="7" y="262"/>
                </a:lnTo>
                <a:lnTo>
                  <a:pt x="4" y="270"/>
                </a:lnTo>
                <a:lnTo>
                  <a:pt x="1" y="278"/>
                </a:lnTo>
                <a:lnTo>
                  <a:pt x="0" y="289"/>
                </a:lnTo>
                <a:lnTo>
                  <a:pt x="1" y="301"/>
                </a:lnTo>
                <a:lnTo>
                  <a:pt x="2" y="304"/>
                </a:lnTo>
                <a:lnTo>
                  <a:pt x="4" y="308"/>
                </a:lnTo>
                <a:lnTo>
                  <a:pt x="7" y="311"/>
                </a:lnTo>
                <a:lnTo>
                  <a:pt x="8" y="314"/>
                </a:lnTo>
                <a:lnTo>
                  <a:pt x="9" y="317"/>
                </a:lnTo>
                <a:lnTo>
                  <a:pt x="10" y="321"/>
                </a:lnTo>
                <a:lnTo>
                  <a:pt x="10" y="324"/>
                </a:lnTo>
                <a:lnTo>
                  <a:pt x="10" y="327"/>
                </a:lnTo>
                <a:lnTo>
                  <a:pt x="8" y="335"/>
                </a:lnTo>
                <a:lnTo>
                  <a:pt x="8" y="342"/>
                </a:lnTo>
                <a:lnTo>
                  <a:pt x="8" y="348"/>
                </a:lnTo>
                <a:lnTo>
                  <a:pt x="8" y="354"/>
                </a:lnTo>
                <a:lnTo>
                  <a:pt x="10" y="360"/>
                </a:lnTo>
                <a:lnTo>
                  <a:pt x="11" y="366"/>
                </a:lnTo>
                <a:lnTo>
                  <a:pt x="12" y="373"/>
                </a:lnTo>
                <a:lnTo>
                  <a:pt x="14" y="380"/>
                </a:lnTo>
                <a:lnTo>
                  <a:pt x="14" y="390"/>
                </a:lnTo>
                <a:lnTo>
                  <a:pt x="12" y="403"/>
                </a:lnTo>
                <a:lnTo>
                  <a:pt x="11" y="418"/>
                </a:lnTo>
                <a:lnTo>
                  <a:pt x="10" y="433"/>
                </a:lnTo>
                <a:lnTo>
                  <a:pt x="10" y="446"/>
                </a:lnTo>
                <a:lnTo>
                  <a:pt x="14" y="458"/>
                </a:lnTo>
                <a:lnTo>
                  <a:pt x="21" y="466"/>
                </a:lnTo>
                <a:lnTo>
                  <a:pt x="34" y="469"/>
                </a:lnTo>
                <a:lnTo>
                  <a:pt x="36" y="465"/>
                </a:lnTo>
                <a:lnTo>
                  <a:pt x="37" y="460"/>
                </a:lnTo>
                <a:lnTo>
                  <a:pt x="37" y="454"/>
                </a:lnTo>
                <a:lnTo>
                  <a:pt x="38" y="448"/>
                </a:lnTo>
                <a:lnTo>
                  <a:pt x="38" y="442"/>
                </a:lnTo>
                <a:lnTo>
                  <a:pt x="38" y="437"/>
                </a:lnTo>
                <a:lnTo>
                  <a:pt x="38" y="431"/>
                </a:lnTo>
                <a:lnTo>
                  <a:pt x="38" y="426"/>
                </a:lnTo>
                <a:lnTo>
                  <a:pt x="41" y="425"/>
                </a:lnTo>
                <a:lnTo>
                  <a:pt x="44" y="423"/>
                </a:lnTo>
                <a:lnTo>
                  <a:pt x="46" y="421"/>
                </a:lnTo>
                <a:lnTo>
                  <a:pt x="49" y="418"/>
                </a:lnTo>
                <a:lnTo>
                  <a:pt x="52" y="416"/>
                </a:lnTo>
                <a:lnTo>
                  <a:pt x="54" y="414"/>
                </a:lnTo>
                <a:lnTo>
                  <a:pt x="56" y="412"/>
                </a:lnTo>
                <a:lnTo>
                  <a:pt x="58" y="410"/>
                </a:lnTo>
                <a:lnTo>
                  <a:pt x="63" y="406"/>
                </a:lnTo>
                <a:lnTo>
                  <a:pt x="65" y="400"/>
                </a:lnTo>
                <a:lnTo>
                  <a:pt x="68" y="395"/>
                </a:lnTo>
                <a:lnTo>
                  <a:pt x="69" y="388"/>
                </a:lnTo>
                <a:lnTo>
                  <a:pt x="71" y="382"/>
                </a:lnTo>
                <a:lnTo>
                  <a:pt x="74" y="376"/>
                </a:lnTo>
                <a:lnTo>
                  <a:pt x="78" y="371"/>
                </a:lnTo>
                <a:lnTo>
                  <a:pt x="84" y="367"/>
                </a:lnTo>
                <a:lnTo>
                  <a:pt x="86" y="360"/>
                </a:lnTo>
                <a:lnTo>
                  <a:pt x="87" y="351"/>
                </a:lnTo>
                <a:lnTo>
                  <a:pt x="87" y="343"/>
                </a:lnTo>
                <a:lnTo>
                  <a:pt x="86" y="335"/>
                </a:lnTo>
                <a:lnTo>
                  <a:pt x="86" y="326"/>
                </a:lnTo>
                <a:lnTo>
                  <a:pt x="86" y="318"/>
                </a:lnTo>
                <a:lnTo>
                  <a:pt x="87" y="310"/>
                </a:lnTo>
                <a:lnTo>
                  <a:pt x="89" y="302"/>
                </a:lnTo>
                <a:lnTo>
                  <a:pt x="93" y="297"/>
                </a:lnTo>
                <a:lnTo>
                  <a:pt x="98" y="292"/>
                </a:lnTo>
                <a:lnTo>
                  <a:pt x="104" y="288"/>
                </a:lnTo>
                <a:lnTo>
                  <a:pt x="110" y="285"/>
                </a:lnTo>
                <a:lnTo>
                  <a:pt x="117" y="281"/>
                </a:lnTo>
                <a:lnTo>
                  <a:pt x="122" y="277"/>
                </a:lnTo>
                <a:lnTo>
                  <a:pt x="127" y="273"/>
                </a:lnTo>
                <a:lnTo>
                  <a:pt x="129" y="266"/>
                </a:lnTo>
                <a:lnTo>
                  <a:pt x="131" y="259"/>
                </a:lnTo>
                <a:lnTo>
                  <a:pt x="131" y="252"/>
                </a:lnTo>
                <a:lnTo>
                  <a:pt x="130" y="245"/>
                </a:lnTo>
                <a:lnTo>
                  <a:pt x="130" y="238"/>
                </a:lnTo>
                <a:lnTo>
                  <a:pt x="129" y="231"/>
                </a:lnTo>
                <a:lnTo>
                  <a:pt x="129" y="224"/>
                </a:lnTo>
                <a:lnTo>
                  <a:pt x="131" y="217"/>
                </a:lnTo>
                <a:lnTo>
                  <a:pt x="132" y="211"/>
                </a:lnTo>
                <a:lnTo>
                  <a:pt x="137" y="201"/>
                </a:lnTo>
                <a:lnTo>
                  <a:pt x="146" y="190"/>
                </a:lnTo>
                <a:lnTo>
                  <a:pt x="155" y="179"/>
                </a:lnTo>
                <a:lnTo>
                  <a:pt x="164" y="167"/>
                </a:lnTo>
                <a:lnTo>
                  <a:pt x="171" y="156"/>
                </a:lnTo>
                <a:lnTo>
                  <a:pt x="177" y="145"/>
                </a:lnTo>
                <a:lnTo>
                  <a:pt x="180" y="134"/>
                </a:lnTo>
                <a:lnTo>
                  <a:pt x="178" y="125"/>
                </a:lnTo>
                <a:lnTo>
                  <a:pt x="177" y="120"/>
                </a:lnTo>
                <a:lnTo>
                  <a:pt x="175" y="116"/>
                </a:lnTo>
                <a:lnTo>
                  <a:pt x="175" y="110"/>
                </a:lnTo>
                <a:lnTo>
                  <a:pt x="175" y="104"/>
                </a:lnTo>
                <a:lnTo>
                  <a:pt x="175" y="97"/>
                </a:lnTo>
                <a:lnTo>
                  <a:pt x="176" y="89"/>
                </a:lnTo>
                <a:lnTo>
                  <a:pt x="177" y="81"/>
                </a:lnTo>
                <a:lnTo>
                  <a:pt x="178" y="73"/>
                </a:lnTo>
                <a:lnTo>
                  <a:pt x="180" y="65"/>
                </a:lnTo>
                <a:lnTo>
                  <a:pt x="181" y="56"/>
                </a:lnTo>
                <a:lnTo>
                  <a:pt x="183" y="48"/>
                </a:lnTo>
                <a:lnTo>
                  <a:pt x="185" y="40"/>
                </a:lnTo>
                <a:lnTo>
                  <a:pt x="186" y="32"/>
                </a:lnTo>
                <a:lnTo>
                  <a:pt x="188" y="24"/>
                </a:lnTo>
                <a:lnTo>
                  <a:pt x="189" y="18"/>
                </a:lnTo>
                <a:lnTo>
                  <a:pt x="190" y="12"/>
                </a:lnTo>
                <a:lnTo>
                  <a:pt x="191" y="7"/>
                </a:lnTo>
                <a:lnTo>
                  <a:pt x="190" y="5"/>
                </a:lnTo>
                <a:lnTo>
                  <a:pt x="187" y="4"/>
                </a:lnTo>
                <a:lnTo>
                  <a:pt x="184" y="1"/>
                </a:lnTo>
                <a:lnTo>
                  <a:pt x="180" y="0"/>
                </a:lnTo>
                <a:lnTo>
                  <a:pt x="173" y="2"/>
                </a:lnTo>
                <a:lnTo>
                  <a:pt x="165" y="7"/>
                </a:lnTo>
                <a:lnTo>
                  <a:pt x="155" y="14"/>
                </a:lnTo>
                <a:lnTo>
                  <a:pt x="145" y="23"/>
                </a:lnTo>
                <a:lnTo>
                  <a:pt x="135" y="32"/>
                </a:lnTo>
                <a:lnTo>
                  <a:pt x="127" y="43"/>
                </a:lnTo>
                <a:lnTo>
                  <a:pt x="120" y="54"/>
                </a:lnTo>
                <a:close/>
              </a:path>
            </a:pathLst>
          </a:custGeom>
          <a:solidFill>
            <a:srgbClr val="FFCC00"/>
          </a:solidFill>
          <a:ln w="9525">
            <a:noFill/>
            <a:round/>
            <a:headEnd/>
            <a:tailEnd/>
          </a:ln>
        </p:spPr>
        <p:txBody>
          <a:bodyPr/>
          <a:lstStyle/>
          <a:p>
            <a:endParaRPr lang="zh-CN" altLang="en-US"/>
          </a:p>
        </p:txBody>
      </p:sp>
      <p:sp>
        <p:nvSpPr>
          <p:cNvPr id="40152" name="Freeform 465"/>
          <p:cNvSpPr>
            <a:spLocks/>
          </p:cNvSpPr>
          <p:nvPr/>
        </p:nvSpPr>
        <p:spPr bwMode="auto">
          <a:xfrm>
            <a:off x="8550277" y="4213709"/>
            <a:ext cx="284163" cy="302167"/>
          </a:xfrm>
          <a:custGeom>
            <a:avLst/>
            <a:gdLst>
              <a:gd name="T0" fmla="*/ 2147483647 w 227"/>
              <a:gd name="T1" fmla="*/ 2147483647 h 196"/>
              <a:gd name="T2" fmla="*/ 2147483647 w 227"/>
              <a:gd name="T3" fmla="*/ 2147483647 h 196"/>
              <a:gd name="T4" fmla="*/ 2147483647 w 227"/>
              <a:gd name="T5" fmla="*/ 2147483647 h 196"/>
              <a:gd name="T6" fmla="*/ 2147483647 w 227"/>
              <a:gd name="T7" fmla="*/ 2147483647 h 196"/>
              <a:gd name="T8" fmla="*/ 2147483647 w 227"/>
              <a:gd name="T9" fmla="*/ 2147483647 h 196"/>
              <a:gd name="T10" fmla="*/ 2147483647 w 227"/>
              <a:gd name="T11" fmla="*/ 2147483647 h 196"/>
              <a:gd name="T12" fmla="*/ 2147483647 w 227"/>
              <a:gd name="T13" fmla="*/ 2147483647 h 196"/>
              <a:gd name="T14" fmla="*/ 2147483647 w 227"/>
              <a:gd name="T15" fmla="*/ 2147483647 h 196"/>
              <a:gd name="T16" fmla="*/ 2147483647 w 227"/>
              <a:gd name="T17" fmla="*/ 2147483647 h 196"/>
              <a:gd name="T18" fmla="*/ 2147483647 w 227"/>
              <a:gd name="T19" fmla="*/ 2147483647 h 196"/>
              <a:gd name="T20" fmla="*/ 2147483647 w 227"/>
              <a:gd name="T21" fmla="*/ 2147483647 h 196"/>
              <a:gd name="T22" fmla="*/ 2147483647 w 227"/>
              <a:gd name="T23" fmla="*/ 2147483647 h 196"/>
              <a:gd name="T24" fmla="*/ 2147483647 w 227"/>
              <a:gd name="T25" fmla="*/ 2147483647 h 196"/>
              <a:gd name="T26" fmla="*/ 2147483647 w 227"/>
              <a:gd name="T27" fmla="*/ 2147483647 h 196"/>
              <a:gd name="T28" fmla="*/ 2147483647 w 227"/>
              <a:gd name="T29" fmla="*/ 2147483647 h 196"/>
              <a:gd name="T30" fmla="*/ 2147483647 w 227"/>
              <a:gd name="T31" fmla="*/ 2147483647 h 196"/>
              <a:gd name="T32" fmla="*/ 2147483647 w 227"/>
              <a:gd name="T33" fmla="*/ 2147483647 h 196"/>
              <a:gd name="T34" fmla="*/ 2147483647 w 227"/>
              <a:gd name="T35" fmla="*/ 2147483647 h 196"/>
              <a:gd name="T36" fmla="*/ 2147483647 w 227"/>
              <a:gd name="T37" fmla="*/ 2147483647 h 196"/>
              <a:gd name="T38" fmla="*/ 2147483647 w 227"/>
              <a:gd name="T39" fmla="*/ 2147483647 h 196"/>
              <a:gd name="T40" fmla="*/ 2147483647 w 227"/>
              <a:gd name="T41" fmla="*/ 2147483647 h 196"/>
              <a:gd name="T42" fmla="*/ 2147483647 w 227"/>
              <a:gd name="T43" fmla="*/ 2147483647 h 196"/>
              <a:gd name="T44" fmla="*/ 2147483647 w 227"/>
              <a:gd name="T45" fmla="*/ 2147483647 h 196"/>
              <a:gd name="T46" fmla="*/ 2147483647 w 227"/>
              <a:gd name="T47" fmla="*/ 2147483647 h 196"/>
              <a:gd name="T48" fmla="*/ 2147483647 w 227"/>
              <a:gd name="T49" fmla="*/ 2147483647 h 196"/>
              <a:gd name="T50" fmla="*/ 2147483647 w 227"/>
              <a:gd name="T51" fmla="*/ 2147483647 h 196"/>
              <a:gd name="T52" fmla="*/ 2147483647 w 227"/>
              <a:gd name="T53" fmla="*/ 2147483647 h 196"/>
              <a:gd name="T54" fmla="*/ 2147483647 w 227"/>
              <a:gd name="T55" fmla="*/ 2147483647 h 196"/>
              <a:gd name="T56" fmla="*/ 2147483647 w 227"/>
              <a:gd name="T57" fmla="*/ 2147483647 h 196"/>
              <a:gd name="T58" fmla="*/ 2147483647 w 227"/>
              <a:gd name="T59" fmla="*/ 2147483647 h 196"/>
              <a:gd name="T60" fmla="*/ 2147483647 w 227"/>
              <a:gd name="T61" fmla="*/ 2147483647 h 196"/>
              <a:gd name="T62" fmla="*/ 2147483647 w 227"/>
              <a:gd name="T63" fmla="*/ 2147483647 h 196"/>
              <a:gd name="T64" fmla="*/ 2147483647 w 227"/>
              <a:gd name="T65" fmla="*/ 2147483647 h 196"/>
              <a:gd name="T66" fmla="*/ 2147483647 w 227"/>
              <a:gd name="T67" fmla="*/ 2147483647 h 196"/>
              <a:gd name="T68" fmla="*/ 0 w 227"/>
              <a:gd name="T69" fmla="*/ 2147483647 h 196"/>
              <a:gd name="T70" fmla="*/ 2147483647 w 227"/>
              <a:gd name="T71" fmla="*/ 2147483647 h 196"/>
              <a:gd name="T72" fmla="*/ 2147483647 w 227"/>
              <a:gd name="T73" fmla="*/ 2147483647 h 196"/>
              <a:gd name="T74" fmla="*/ 2147483647 w 227"/>
              <a:gd name="T75" fmla="*/ 2147483647 h 196"/>
              <a:gd name="T76" fmla="*/ 2147483647 w 227"/>
              <a:gd name="T77" fmla="*/ 2147483647 h 196"/>
              <a:gd name="T78" fmla="*/ 2147483647 w 227"/>
              <a:gd name="T79" fmla="*/ 2147483647 h 196"/>
              <a:gd name="T80" fmla="*/ 2147483647 w 227"/>
              <a:gd name="T81" fmla="*/ 2147483647 h 196"/>
              <a:gd name="T82" fmla="*/ 2147483647 w 227"/>
              <a:gd name="T83" fmla="*/ 2147483647 h 196"/>
              <a:gd name="T84" fmla="*/ 2147483647 w 227"/>
              <a:gd name="T85" fmla="*/ 2147483647 h 196"/>
              <a:gd name="T86" fmla="*/ 2147483647 w 227"/>
              <a:gd name="T87" fmla="*/ 2147483647 h 196"/>
              <a:gd name="T88" fmla="*/ 2147483647 w 227"/>
              <a:gd name="T89" fmla="*/ 2147483647 h 196"/>
              <a:gd name="T90" fmla="*/ 2147483647 w 227"/>
              <a:gd name="T91" fmla="*/ 2147483647 h 196"/>
              <a:gd name="T92" fmla="*/ 2147483647 w 227"/>
              <a:gd name="T93" fmla="*/ 2147483647 h 196"/>
              <a:gd name="T94" fmla="*/ 2147483647 w 227"/>
              <a:gd name="T95" fmla="*/ 2147483647 h 196"/>
              <a:gd name="T96" fmla="*/ 2147483647 w 227"/>
              <a:gd name="T97" fmla="*/ 2147483647 h 196"/>
              <a:gd name="T98" fmla="*/ 2147483647 w 227"/>
              <a:gd name="T99" fmla="*/ 2147483647 h 196"/>
              <a:gd name="T100" fmla="*/ 2147483647 w 227"/>
              <a:gd name="T101" fmla="*/ 0 h 196"/>
              <a:gd name="T102" fmla="*/ 2147483647 w 227"/>
              <a:gd name="T103" fmla="*/ 0 h 196"/>
              <a:gd name="T104" fmla="*/ 2147483647 w 227"/>
              <a:gd name="T105" fmla="*/ 2147483647 h 196"/>
              <a:gd name="T106" fmla="*/ 2147483647 w 227"/>
              <a:gd name="T107" fmla="*/ 2147483647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7"/>
              <a:gd name="T163" fmla="*/ 0 h 196"/>
              <a:gd name="T164" fmla="*/ 227 w 227"/>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7" h="196">
                <a:moveTo>
                  <a:pt x="159" y="17"/>
                </a:moveTo>
                <a:lnTo>
                  <a:pt x="159" y="17"/>
                </a:lnTo>
                <a:lnTo>
                  <a:pt x="161" y="20"/>
                </a:lnTo>
                <a:lnTo>
                  <a:pt x="163" y="23"/>
                </a:lnTo>
                <a:lnTo>
                  <a:pt x="167" y="26"/>
                </a:lnTo>
                <a:lnTo>
                  <a:pt x="171" y="30"/>
                </a:lnTo>
                <a:lnTo>
                  <a:pt x="175" y="34"/>
                </a:lnTo>
                <a:lnTo>
                  <a:pt x="179" y="37"/>
                </a:lnTo>
                <a:lnTo>
                  <a:pt x="183" y="41"/>
                </a:lnTo>
                <a:lnTo>
                  <a:pt x="187" y="44"/>
                </a:lnTo>
                <a:lnTo>
                  <a:pt x="191" y="46"/>
                </a:lnTo>
                <a:lnTo>
                  <a:pt x="195" y="49"/>
                </a:lnTo>
                <a:lnTo>
                  <a:pt x="200" y="51"/>
                </a:lnTo>
                <a:lnTo>
                  <a:pt x="205" y="53"/>
                </a:lnTo>
                <a:lnTo>
                  <a:pt x="209" y="55"/>
                </a:lnTo>
                <a:lnTo>
                  <a:pt x="213" y="57"/>
                </a:lnTo>
                <a:lnTo>
                  <a:pt x="217" y="59"/>
                </a:lnTo>
                <a:lnTo>
                  <a:pt x="219" y="62"/>
                </a:lnTo>
                <a:lnTo>
                  <a:pt x="221" y="64"/>
                </a:lnTo>
                <a:lnTo>
                  <a:pt x="223" y="67"/>
                </a:lnTo>
                <a:lnTo>
                  <a:pt x="224" y="69"/>
                </a:lnTo>
                <a:lnTo>
                  <a:pt x="225" y="71"/>
                </a:lnTo>
                <a:lnTo>
                  <a:pt x="226" y="73"/>
                </a:lnTo>
                <a:lnTo>
                  <a:pt x="226" y="75"/>
                </a:lnTo>
                <a:lnTo>
                  <a:pt x="227" y="78"/>
                </a:lnTo>
                <a:lnTo>
                  <a:pt x="227" y="80"/>
                </a:lnTo>
                <a:lnTo>
                  <a:pt x="227" y="84"/>
                </a:lnTo>
                <a:lnTo>
                  <a:pt x="226" y="90"/>
                </a:lnTo>
                <a:lnTo>
                  <a:pt x="225" y="96"/>
                </a:lnTo>
                <a:lnTo>
                  <a:pt x="223" y="103"/>
                </a:lnTo>
                <a:lnTo>
                  <a:pt x="221" y="109"/>
                </a:lnTo>
                <a:lnTo>
                  <a:pt x="218" y="115"/>
                </a:lnTo>
                <a:lnTo>
                  <a:pt x="217" y="120"/>
                </a:lnTo>
                <a:lnTo>
                  <a:pt x="215" y="123"/>
                </a:lnTo>
                <a:lnTo>
                  <a:pt x="213" y="126"/>
                </a:lnTo>
                <a:lnTo>
                  <a:pt x="211" y="128"/>
                </a:lnTo>
                <a:lnTo>
                  <a:pt x="210" y="129"/>
                </a:lnTo>
                <a:lnTo>
                  <a:pt x="206" y="134"/>
                </a:lnTo>
                <a:lnTo>
                  <a:pt x="203" y="139"/>
                </a:lnTo>
                <a:lnTo>
                  <a:pt x="199" y="144"/>
                </a:lnTo>
                <a:lnTo>
                  <a:pt x="194" y="150"/>
                </a:lnTo>
                <a:lnTo>
                  <a:pt x="188" y="156"/>
                </a:lnTo>
                <a:lnTo>
                  <a:pt x="183" y="162"/>
                </a:lnTo>
                <a:lnTo>
                  <a:pt x="178" y="168"/>
                </a:lnTo>
                <a:lnTo>
                  <a:pt x="173" y="173"/>
                </a:lnTo>
                <a:lnTo>
                  <a:pt x="171" y="177"/>
                </a:lnTo>
                <a:lnTo>
                  <a:pt x="167" y="180"/>
                </a:lnTo>
                <a:lnTo>
                  <a:pt x="165" y="181"/>
                </a:lnTo>
                <a:lnTo>
                  <a:pt x="164" y="181"/>
                </a:lnTo>
                <a:lnTo>
                  <a:pt x="162" y="182"/>
                </a:lnTo>
                <a:lnTo>
                  <a:pt x="161" y="182"/>
                </a:lnTo>
                <a:lnTo>
                  <a:pt x="162" y="182"/>
                </a:lnTo>
                <a:lnTo>
                  <a:pt x="161" y="181"/>
                </a:lnTo>
                <a:lnTo>
                  <a:pt x="159" y="182"/>
                </a:lnTo>
                <a:lnTo>
                  <a:pt x="155" y="183"/>
                </a:lnTo>
                <a:lnTo>
                  <a:pt x="148" y="186"/>
                </a:lnTo>
                <a:lnTo>
                  <a:pt x="137" y="191"/>
                </a:lnTo>
                <a:lnTo>
                  <a:pt x="126" y="195"/>
                </a:lnTo>
                <a:lnTo>
                  <a:pt x="117" y="196"/>
                </a:lnTo>
                <a:lnTo>
                  <a:pt x="110" y="195"/>
                </a:lnTo>
                <a:lnTo>
                  <a:pt x="105" y="192"/>
                </a:lnTo>
                <a:lnTo>
                  <a:pt x="101" y="188"/>
                </a:lnTo>
                <a:lnTo>
                  <a:pt x="97" y="185"/>
                </a:lnTo>
                <a:lnTo>
                  <a:pt x="93" y="183"/>
                </a:lnTo>
                <a:lnTo>
                  <a:pt x="89" y="183"/>
                </a:lnTo>
                <a:lnTo>
                  <a:pt x="84" y="184"/>
                </a:lnTo>
                <a:lnTo>
                  <a:pt x="77" y="184"/>
                </a:lnTo>
                <a:lnTo>
                  <a:pt x="71" y="184"/>
                </a:lnTo>
                <a:lnTo>
                  <a:pt x="65" y="183"/>
                </a:lnTo>
                <a:lnTo>
                  <a:pt x="59" y="182"/>
                </a:lnTo>
                <a:lnTo>
                  <a:pt x="53" y="181"/>
                </a:lnTo>
                <a:lnTo>
                  <a:pt x="47" y="180"/>
                </a:lnTo>
                <a:lnTo>
                  <a:pt x="42" y="178"/>
                </a:lnTo>
                <a:lnTo>
                  <a:pt x="37" y="177"/>
                </a:lnTo>
                <a:lnTo>
                  <a:pt x="32" y="176"/>
                </a:lnTo>
                <a:lnTo>
                  <a:pt x="28" y="174"/>
                </a:lnTo>
                <a:lnTo>
                  <a:pt x="24" y="174"/>
                </a:lnTo>
                <a:lnTo>
                  <a:pt x="20" y="173"/>
                </a:lnTo>
                <a:lnTo>
                  <a:pt x="16" y="171"/>
                </a:lnTo>
                <a:lnTo>
                  <a:pt x="14" y="171"/>
                </a:lnTo>
                <a:lnTo>
                  <a:pt x="12" y="170"/>
                </a:lnTo>
                <a:lnTo>
                  <a:pt x="9" y="167"/>
                </a:lnTo>
                <a:lnTo>
                  <a:pt x="7" y="163"/>
                </a:lnTo>
                <a:lnTo>
                  <a:pt x="5" y="161"/>
                </a:lnTo>
                <a:lnTo>
                  <a:pt x="4" y="159"/>
                </a:lnTo>
                <a:lnTo>
                  <a:pt x="3" y="159"/>
                </a:lnTo>
                <a:lnTo>
                  <a:pt x="3" y="160"/>
                </a:lnTo>
                <a:lnTo>
                  <a:pt x="2" y="159"/>
                </a:lnTo>
                <a:lnTo>
                  <a:pt x="1" y="156"/>
                </a:lnTo>
                <a:lnTo>
                  <a:pt x="0" y="153"/>
                </a:lnTo>
                <a:lnTo>
                  <a:pt x="0" y="150"/>
                </a:lnTo>
                <a:lnTo>
                  <a:pt x="1" y="146"/>
                </a:lnTo>
                <a:lnTo>
                  <a:pt x="1" y="142"/>
                </a:lnTo>
                <a:lnTo>
                  <a:pt x="2" y="137"/>
                </a:lnTo>
                <a:lnTo>
                  <a:pt x="4" y="132"/>
                </a:lnTo>
                <a:lnTo>
                  <a:pt x="5" y="128"/>
                </a:lnTo>
                <a:lnTo>
                  <a:pt x="6" y="124"/>
                </a:lnTo>
                <a:lnTo>
                  <a:pt x="8" y="120"/>
                </a:lnTo>
                <a:lnTo>
                  <a:pt x="11" y="116"/>
                </a:lnTo>
                <a:lnTo>
                  <a:pt x="14" y="112"/>
                </a:lnTo>
                <a:lnTo>
                  <a:pt x="19" y="108"/>
                </a:lnTo>
                <a:lnTo>
                  <a:pt x="24" y="105"/>
                </a:lnTo>
                <a:lnTo>
                  <a:pt x="28" y="102"/>
                </a:lnTo>
                <a:lnTo>
                  <a:pt x="33" y="99"/>
                </a:lnTo>
                <a:lnTo>
                  <a:pt x="37" y="98"/>
                </a:lnTo>
                <a:lnTo>
                  <a:pt x="40" y="96"/>
                </a:lnTo>
                <a:lnTo>
                  <a:pt x="44" y="93"/>
                </a:lnTo>
                <a:lnTo>
                  <a:pt x="48" y="90"/>
                </a:lnTo>
                <a:lnTo>
                  <a:pt x="52" y="86"/>
                </a:lnTo>
                <a:lnTo>
                  <a:pt x="57" y="82"/>
                </a:lnTo>
                <a:lnTo>
                  <a:pt x="62" y="78"/>
                </a:lnTo>
                <a:lnTo>
                  <a:pt x="70" y="74"/>
                </a:lnTo>
                <a:lnTo>
                  <a:pt x="79" y="70"/>
                </a:lnTo>
                <a:lnTo>
                  <a:pt x="88" y="66"/>
                </a:lnTo>
                <a:lnTo>
                  <a:pt x="93" y="61"/>
                </a:lnTo>
                <a:lnTo>
                  <a:pt x="97" y="56"/>
                </a:lnTo>
                <a:lnTo>
                  <a:pt x="100" y="51"/>
                </a:lnTo>
                <a:lnTo>
                  <a:pt x="103" y="45"/>
                </a:lnTo>
                <a:lnTo>
                  <a:pt x="104" y="40"/>
                </a:lnTo>
                <a:lnTo>
                  <a:pt x="107" y="35"/>
                </a:lnTo>
                <a:lnTo>
                  <a:pt x="110" y="31"/>
                </a:lnTo>
                <a:lnTo>
                  <a:pt x="114" y="27"/>
                </a:lnTo>
                <a:lnTo>
                  <a:pt x="117" y="25"/>
                </a:lnTo>
                <a:lnTo>
                  <a:pt x="120" y="23"/>
                </a:lnTo>
                <a:lnTo>
                  <a:pt x="123" y="21"/>
                </a:lnTo>
                <a:lnTo>
                  <a:pt x="126" y="20"/>
                </a:lnTo>
                <a:lnTo>
                  <a:pt x="128" y="19"/>
                </a:lnTo>
                <a:lnTo>
                  <a:pt x="133" y="18"/>
                </a:lnTo>
                <a:lnTo>
                  <a:pt x="138" y="16"/>
                </a:lnTo>
                <a:lnTo>
                  <a:pt x="145" y="11"/>
                </a:lnTo>
                <a:lnTo>
                  <a:pt x="146" y="6"/>
                </a:lnTo>
                <a:lnTo>
                  <a:pt x="145" y="2"/>
                </a:lnTo>
                <a:lnTo>
                  <a:pt x="144" y="0"/>
                </a:lnTo>
                <a:lnTo>
                  <a:pt x="145" y="0"/>
                </a:lnTo>
                <a:lnTo>
                  <a:pt x="151" y="4"/>
                </a:lnTo>
                <a:lnTo>
                  <a:pt x="154" y="8"/>
                </a:lnTo>
                <a:lnTo>
                  <a:pt x="157" y="13"/>
                </a:lnTo>
                <a:lnTo>
                  <a:pt x="159" y="17"/>
                </a:lnTo>
                <a:close/>
              </a:path>
            </a:pathLst>
          </a:custGeom>
          <a:noFill/>
          <a:ln w="1588">
            <a:solidFill>
              <a:srgbClr val="000000"/>
            </a:solidFill>
            <a:round/>
            <a:headEnd/>
            <a:tailEnd/>
          </a:ln>
        </p:spPr>
        <p:txBody>
          <a:bodyPr/>
          <a:lstStyle/>
          <a:p>
            <a:endParaRPr lang="zh-CN" altLang="en-US"/>
          </a:p>
        </p:txBody>
      </p:sp>
      <p:sp>
        <p:nvSpPr>
          <p:cNvPr id="40153" name="Freeform 466"/>
          <p:cNvSpPr>
            <a:spLocks/>
          </p:cNvSpPr>
          <p:nvPr/>
        </p:nvSpPr>
        <p:spPr bwMode="auto">
          <a:xfrm>
            <a:off x="3862388" y="2983460"/>
            <a:ext cx="239712" cy="723040"/>
          </a:xfrm>
          <a:custGeom>
            <a:avLst/>
            <a:gdLst>
              <a:gd name="T0" fmla="*/ 2147483647 w 191"/>
              <a:gd name="T1" fmla="*/ 2147483647 h 469"/>
              <a:gd name="T2" fmla="*/ 2147483647 w 191"/>
              <a:gd name="T3" fmla="*/ 2147483647 h 469"/>
              <a:gd name="T4" fmla="*/ 2147483647 w 191"/>
              <a:gd name="T5" fmla="*/ 2147483647 h 469"/>
              <a:gd name="T6" fmla="*/ 2147483647 w 191"/>
              <a:gd name="T7" fmla="*/ 2147483647 h 469"/>
              <a:gd name="T8" fmla="*/ 2147483647 w 191"/>
              <a:gd name="T9" fmla="*/ 2147483647 h 469"/>
              <a:gd name="T10" fmla="*/ 2147483647 w 191"/>
              <a:gd name="T11" fmla="*/ 2147483647 h 469"/>
              <a:gd name="T12" fmla="*/ 2147483647 w 191"/>
              <a:gd name="T13" fmla="*/ 2147483647 h 469"/>
              <a:gd name="T14" fmla="*/ 2147483647 w 191"/>
              <a:gd name="T15" fmla="*/ 2147483647 h 469"/>
              <a:gd name="T16" fmla="*/ 2147483647 w 191"/>
              <a:gd name="T17" fmla="*/ 2147483647 h 469"/>
              <a:gd name="T18" fmla="*/ 2147483647 w 191"/>
              <a:gd name="T19" fmla="*/ 2147483647 h 469"/>
              <a:gd name="T20" fmla="*/ 2147483647 w 191"/>
              <a:gd name="T21" fmla="*/ 2147483647 h 469"/>
              <a:gd name="T22" fmla="*/ 2147483647 w 191"/>
              <a:gd name="T23" fmla="*/ 2147483647 h 469"/>
              <a:gd name="T24" fmla="*/ 2147483647 w 191"/>
              <a:gd name="T25" fmla="*/ 2147483647 h 469"/>
              <a:gd name="T26" fmla="*/ 2147483647 w 191"/>
              <a:gd name="T27" fmla="*/ 2147483647 h 469"/>
              <a:gd name="T28" fmla="*/ 2147483647 w 191"/>
              <a:gd name="T29" fmla="*/ 2147483647 h 469"/>
              <a:gd name="T30" fmla="*/ 2147483647 w 191"/>
              <a:gd name="T31" fmla="*/ 2147483647 h 469"/>
              <a:gd name="T32" fmla="*/ 2147483647 w 191"/>
              <a:gd name="T33" fmla="*/ 2147483647 h 469"/>
              <a:gd name="T34" fmla="*/ 2147483647 w 191"/>
              <a:gd name="T35" fmla="*/ 2147483647 h 469"/>
              <a:gd name="T36" fmla="*/ 2147483647 w 191"/>
              <a:gd name="T37" fmla="*/ 2147483647 h 469"/>
              <a:gd name="T38" fmla="*/ 2147483647 w 191"/>
              <a:gd name="T39" fmla="*/ 2147483647 h 469"/>
              <a:gd name="T40" fmla="*/ 0 w 191"/>
              <a:gd name="T41" fmla="*/ 2147483647 h 469"/>
              <a:gd name="T42" fmla="*/ 2147483647 w 191"/>
              <a:gd name="T43" fmla="*/ 2147483647 h 469"/>
              <a:gd name="T44" fmla="*/ 2147483647 w 191"/>
              <a:gd name="T45" fmla="*/ 2147483647 h 469"/>
              <a:gd name="T46" fmla="*/ 2147483647 w 191"/>
              <a:gd name="T47" fmla="*/ 2147483647 h 469"/>
              <a:gd name="T48" fmla="*/ 2147483647 w 191"/>
              <a:gd name="T49" fmla="*/ 2147483647 h 469"/>
              <a:gd name="T50" fmla="*/ 2147483647 w 191"/>
              <a:gd name="T51" fmla="*/ 2147483647 h 469"/>
              <a:gd name="T52" fmla="*/ 2147483647 w 191"/>
              <a:gd name="T53" fmla="*/ 2147483647 h 469"/>
              <a:gd name="T54" fmla="*/ 2147483647 w 191"/>
              <a:gd name="T55" fmla="*/ 2147483647 h 469"/>
              <a:gd name="T56" fmla="*/ 2147483647 w 191"/>
              <a:gd name="T57" fmla="*/ 2147483647 h 469"/>
              <a:gd name="T58" fmla="*/ 2147483647 w 191"/>
              <a:gd name="T59" fmla="*/ 2147483647 h 469"/>
              <a:gd name="T60" fmla="*/ 2147483647 w 191"/>
              <a:gd name="T61" fmla="*/ 2147483647 h 469"/>
              <a:gd name="T62" fmla="*/ 2147483647 w 191"/>
              <a:gd name="T63" fmla="*/ 2147483647 h 469"/>
              <a:gd name="T64" fmla="*/ 2147483647 w 191"/>
              <a:gd name="T65" fmla="*/ 2147483647 h 469"/>
              <a:gd name="T66" fmla="*/ 2147483647 w 191"/>
              <a:gd name="T67" fmla="*/ 2147483647 h 469"/>
              <a:gd name="T68" fmla="*/ 2147483647 w 191"/>
              <a:gd name="T69" fmla="*/ 2147483647 h 469"/>
              <a:gd name="T70" fmla="*/ 2147483647 w 191"/>
              <a:gd name="T71" fmla="*/ 2147483647 h 469"/>
              <a:gd name="T72" fmla="*/ 2147483647 w 191"/>
              <a:gd name="T73" fmla="*/ 2147483647 h 469"/>
              <a:gd name="T74" fmla="*/ 2147483647 w 191"/>
              <a:gd name="T75" fmla="*/ 2147483647 h 469"/>
              <a:gd name="T76" fmla="*/ 2147483647 w 191"/>
              <a:gd name="T77" fmla="*/ 2147483647 h 469"/>
              <a:gd name="T78" fmla="*/ 2147483647 w 191"/>
              <a:gd name="T79" fmla="*/ 2147483647 h 469"/>
              <a:gd name="T80" fmla="*/ 2147483647 w 191"/>
              <a:gd name="T81" fmla="*/ 2147483647 h 469"/>
              <a:gd name="T82" fmla="*/ 2147483647 w 191"/>
              <a:gd name="T83" fmla="*/ 2147483647 h 469"/>
              <a:gd name="T84" fmla="*/ 2147483647 w 191"/>
              <a:gd name="T85" fmla="*/ 2147483647 h 469"/>
              <a:gd name="T86" fmla="*/ 2147483647 w 191"/>
              <a:gd name="T87" fmla="*/ 2147483647 h 469"/>
              <a:gd name="T88" fmla="*/ 2147483647 w 191"/>
              <a:gd name="T89" fmla="*/ 2147483647 h 469"/>
              <a:gd name="T90" fmla="*/ 2147483647 w 191"/>
              <a:gd name="T91" fmla="*/ 2147483647 h 469"/>
              <a:gd name="T92" fmla="*/ 2147483647 w 191"/>
              <a:gd name="T93" fmla="*/ 2147483647 h 469"/>
              <a:gd name="T94" fmla="*/ 2147483647 w 191"/>
              <a:gd name="T95" fmla="*/ 2147483647 h 469"/>
              <a:gd name="T96" fmla="*/ 2147483647 w 191"/>
              <a:gd name="T97" fmla="*/ 2147483647 h 469"/>
              <a:gd name="T98" fmla="*/ 2147483647 w 191"/>
              <a:gd name="T99" fmla="*/ 2147483647 h 469"/>
              <a:gd name="T100" fmla="*/ 2147483647 w 191"/>
              <a:gd name="T101" fmla="*/ 2147483647 h 469"/>
              <a:gd name="T102" fmla="*/ 2147483647 w 191"/>
              <a:gd name="T103" fmla="*/ 2147483647 h 469"/>
              <a:gd name="T104" fmla="*/ 2147483647 w 191"/>
              <a:gd name="T105" fmla="*/ 2147483647 h 469"/>
              <a:gd name="T106" fmla="*/ 2147483647 w 191"/>
              <a:gd name="T107" fmla="*/ 2147483647 h 469"/>
              <a:gd name="T108" fmla="*/ 2147483647 w 191"/>
              <a:gd name="T109" fmla="*/ 2147483647 h 469"/>
              <a:gd name="T110" fmla="*/ 2147483647 w 191"/>
              <a:gd name="T111" fmla="*/ 2147483647 h 469"/>
              <a:gd name="T112" fmla="*/ 2147483647 w 191"/>
              <a:gd name="T113" fmla="*/ 2147483647 h 469"/>
              <a:gd name="T114" fmla="*/ 2147483647 w 191"/>
              <a:gd name="T115" fmla="*/ 2147483647 h 469"/>
              <a:gd name="T116" fmla="*/ 2147483647 w 191"/>
              <a:gd name="T117" fmla="*/ 2147483647 h 469"/>
              <a:gd name="T118" fmla="*/ 2147483647 w 191"/>
              <a:gd name="T119" fmla="*/ 2147483647 h 469"/>
              <a:gd name="T120" fmla="*/ 2147483647 w 191"/>
              <a:gd name="T121" fmla="*/ 2147483647 h 469"/>
              <a:gd name="T122" fmla="*/ 2147483647 w 191"/>
              <a:gd name="T123" fmla="*/ 2147483647 h 4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1"/>
              <a:gd name="T187" fmla="*/ 0 h 469"/>
              <a:gd name="T188" fmla="*/ 191 w 191"/>
              <a:gd name="T189" fmla="*/ 469 h 4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1" h="469">
                <a:moveTo>
                  <a:pt x="120" y="54"/>
                </a:moveTo>
                <a:lnTo>
                  <a:pt x="120" y="54"/>
                </a:lnTo>
                <a:lnTo>
                  <a:pt x="113" y="58"/>
                </a:lnTo>
                <a:lnTo>
                  <a:pt x="108" y="61"/>
                </a:lnTo>
                <a:lnTo>
                  <a:pt x="104" y="63"/>
                </a:lnTo>
                <a:lnTo>
                  <a:pt x="101" y="66"/>
                </a:lnTo>
                <a:lnTo>
                  <a:pt x="99" y="69"/>
                </a:lnTo>
                <a:lnTo>
                  <a:pt x="97" y="72"/>
                </a:lnTo>
                <a:lnTo>
                  <a:pt x="93" y="77"/>
                </a:lnTo>
                <a:lnTo>
                  <a:pt x="87" y="84"/>
                </a:lnTo>
                <a:lnTo>
                  <a:pt x="87" y="88"/>
                </a:lnTo>
                <a:lnTo>
                  <a:pt x="85" y="92"/>
                </a:lnTo>
                <a:lnTo>
                  <a:pt x="83" y="96"/>
                </a:lnTo>
                <a:lnTo>
                  <a:pt x="80" y="100"/>
                </a:lnTo>
                <a:lnTo>
                  <a:pt x="76" y="104"/>
                </a:lnTo>
                <a:lnTo>
                  <a:pt x="74" y="108"/>
                </a:lnTo>
                <a:lnTo>
                  <a:pt x="71" y="112"/>
                </a:lnTo>
                <a:lnTo>
                  <a:pt x="69" y="115"/>
                </a:lnTo>
                <a:lnTo>
                  <a:pt x="68" y="117"/>
                </a:lnTo>
                <a:lnTo>
                  <a:pt x="66" y="120"/>
                </a:lnTo>
                <a:lnTo>
                  <a:pt x="64" y="123"/>
                </a:lnTo>
                <a:lnTo>
                  <a:pt x="61" y="127"/>
                </a:lnTo>
                <a:lnTo>
                  <a:pt x="59" y="131"/>
                </a:lnTo>
                <a:lnTo>
                  <a:pt x="57" y="135"/>
                </a:lnTo>
                <a:lnTo>
                  <a:pt x="55" y="139"/>
                </a:lnTo>
                <a:lnTo>
                  <a:pt x="53" y="142"/>
                </a:lnTo>
                <a:lnTo>
                  <a:pt x="51" y="146"/>
                </a:lnTo>
                <a:lnTo>
                  <a:pt x="49" y="150"/>
                </a:lnTo>
                <a:lnTo>
                  <a:pt x="47" y="154"/>
                </a:lnTo>
                <a:lnTo>
                  <a:pt x="45" y="158"/>
                </a:lnTo>
                <a:lnTo>
                  <a:pt x="42" y="162"/>
                </a:lnTo>
                <a:lnTo>
                  <a:pt x="40" y="166"/>
                </a:lnTo>
                <a:lnTo>
                  <a:pt x="38" y="169"/>
                </a:lnTo>
                <a:lnTo>
                  <a:pt x="37" y="172"/>
                </a:lnTo>
                <a:lnTo>
                  <a:pt x="36" y="178"/>
                </a:lnTo>
                <a:lnTo>
                  <a:pt x="33" y="180"/>
                </a:lnTo>
                <a:lnTo>
                  <a:pt x="31" y="183"/>
                </a:lnTo>
                <a:lnTo>
                  <a:pt x="29" y="185"/>
                </a:lnTo>
                <a:lnTo>
                  <a:pt x="27" y="187"/>
                </a:lnTo>
                <a:lnTo>
                  <a:pt x="26" y="191"/>
                </a:lnTo>
                <a:lnTo>
                  <a:pt x="25" y="195"/>
                </a:lnTo>
                <a:lnTo>
                  <a:pt x="24" y="201"/>
                </a:lnTo>
                <a:lnTo>
                  <a:pt x="25" y="203"/>
                </a:lnTo>
                <a:lnTo>
                  <a:pt x="24" y="206"/>
                </a:lnTo>
                <a:lnTo>
                  <a:pt x="23" y="210"/>
                </a:lnTo>
                <a:lnTo>
                  <a:pt x="21" y="215"/>
                </a:lnTo>
                <a:lnTo>
                  <a:pt x="20" y="220"/>
                </a:lnTo>
                <a:lnTo>
                  <a:pt x="19" y="224"/>
                </a:lnTo>
                <a:lnTo>
                  <a:pt x="18" y="227"/>
                </a:lnTo>
                <a:lnTo>
                  <a:pt x="18" y="229"/>
                </a:lnTo>
                <a:lnTo>
                  <a:pt x="17" y="239"/>
                </a:lnTo>
                <a:lnTo>
                  <a:pt x="15" y="247"/>
                </a:lnTo>
                <a:lnTo>
                  <a:pt x="11" y="254"/>
                </a:lnTo>
                <a:lnTo>
                  <a:pt x="7" y="262"/>
                </a:lnTo>
                <a:lnTo>
                  <a:pt x="4" y="270"/>
                </a:lnTo>
                <a:lnTo>
                  <a:pt x="1" y="278"/>
                </a:lnTo>
                <a:lnTo>
                  <a:pt x="0" y="289"/>
                </a:lnTo>
                <a:lnTo>
                  <a:pt x="1" y="301"/>
                </a:lnTo>
                <a:lnTo>
                  <a:pt x="2" y="304"/>
                </a:lnTo>
                <a:lnTo>
                  <a:pt x="4" y="308"/>
                </a:lnTo>
                <a:lnTo>
                  <a:pt x="7" y="311"/>
                </a:lnTo>
                <a:lnTo>
                  <a:pt x="8" y="314"/>
                </a:lnTo>
                <a:lnTo>
                  <a:pt x="9" y="317"/>
                </a:lnTo>
                <a:lnTo>
                  <a:pt x="10" y="321"/>
                </a:lnTo>
                <a:lnTo>
                  <a:pt x="10" y="324"/>
                </a:lnTo>
                <a:lnTo>
                  <a:pt x="10" y="327"/>
                </a:lnTo>
                <a:lnTo>
                  <a:pt x="8" y="335"/>
                </a:lnTo>
                <a:lnTo>
                  <a:pt x="8" y="342"/>
                </a:lnTo>
                <a:lnTo>
                  <a:pt x="8" y="348"/>
                </a:lnTo>
                <a:lnTo>
                  <a:pt x="8" y="354"/>
                </a:lnTo>
                <a:lnTo>
                  <a:pt x="10" y="360"/>
                </a:lnTo>
                <a:lnTo>
                  <a:pt x="11" y="366"/>
                </a:lnTo>
                <a:lnTo>
                  <a:pt x="12" y="373"/>
                </a:lnTo>
                <a:lnTo>
                  <a:pt x="14" y="380"/>
                </a:lnTo>
                <a:lnTo>
                  <a:pt x="14" y="390"/>
                </a:lnTo>
                <a:lnTo>
                  <a:pt x="12" y="403"/>
                </a:lnTo>
                <a:lnTo>
                  <a:pt x="11" y="418"/>
                </a:lnTo>
                <a:lnTo>
                  <a:pt x="10" y="433"/>
                </a:lnTo>
                <a:lnTo>
                  <a:pt x="10" y="446"/>
                </a:lnTo>
                <a:lnTo>
                  <a:pt x="14" y="458"/>
                </a:lnTo>
                <a:lnTo>
                  <a:pt x="21" y="466"/>
                </a:lnTo>
                <a:lnTo>
                  <a:pt x="34" y="469"/>
                </a:lnTo>
                <a:lnTo>
                  <a:pt x="36" y="465"/>
                </a:lnTo>
                <a:lnTo>
                  <a:pt x="37" y="460"/>
                </a:lnTo>
                <a:lnTo>
                  <a:pt x="37" y="454"/>
                </a:lnTo>
                <a:lnTo>
                  <a:pt x="38" y="448"/>
                </a:lnTo>
                <a:lnTo>
                  <a:pt x="38" y="442"/>
                </a:lnTo>
                <a:lnTo>
                  <a:pt x="38" y="437"/>
                </a:lnTo>
                <a:lnTo>
                  <a:pt x="38" y="431"/>
                </a:lnTo>
                <a:lnTo>
                  <a:pt x="38" y="426"/>
                </a:lnTo>
                <a:lnTo>
                  <a:pt x="41" y="425"/>
                </a:lnTo>
                <a:lnTo>
                  <a:pt x="44" y="423"/>
                </a:lnTo>
                <a:lnTo>
                  <a:pt x="46" y="421"/>
                </a:lnTo>
                <a:lnTo>
                  <a:pt x="49" y="418"/>
                </a:lnTo>
                <a:lnTo>
                  <a:pt x="52" y="416"/>
                </a:lnTo>
                <a:lnTo>
                  <a:pt x="54" y="414"/>
                </a:lnTo>
                <a:lnTo>
                  <a:pt x="56" y="412"/>
                </a:lnTo>
                <a:lnTo>
                  <a:pt x="58" y="410"/>
                </a:lnTo>
                <a:lnTo>
                  <a:pt x="63" y="406"/>
                </a:lnTo>
                <a:lnTo>
                  <a:pt x="65" y="400"/>
                </a:lnTo>
                <a:lnTo>
                  <a:pt x="68" y="395"/>
                </a:lnTo>
                <a:lnTo>
                  <a:pt x="69" y="388"/>
                </a:lnTo>
                <a:lnTo>
                  <a:pt x="71" y="382"/>
                </a:lnTo>
                <a:lnTo>
                  <a:pt x="74" y="376"/>
                </a:lnTo>
                <a:lnTo>
                  <a:pt x="78" y="371"/>
                </a:lnTo>
                <a:lnTo>
                  <a:pt x="84" y="367"/>
                </a:lnTo>
                <a:lnTo>
                  <a:pt x="86" y="360"/>
                </a:lnTo>
                <a:lnTo>
                  <a:pt x="87" y="351"/>
                </a:lnTo>
                <a:lnTo>
                  <a:pt x="87" y="343"/>
                </a:lnTo>
                <a:lnTo>
                  <a:pt x="86" y="335"/>
                </a:lnTo>
                <a:lnTo>
                  <a:pt x="86" y="326"/>
                </a:lnTo>
                <a:lnTo>
                  <a:pt x="86" y="318"/>
                </a:lnTo>
                <a:lnTo>
                  <a:pt x="87" y="310"/>
                </a:lnTo>
                <a:lnTo>
                  <a:pt x="89" y="302"/>
                </a:lnTo>
                <a:lnTo>
                  <a:pt x="93" y="297"/>
                </a:lnTo>
                <a:lnTo>
                  <a:pt x="98" y="292"/>
                </a:lnTo>
                <a:lnTo>
                  <a:pt x="104" y="288"/>
                </a:lnTo>
                <a:lnTo>
                  <a:pt x="110" y="285"/>
                </a:lnTo>
                <a:lnTo>
                  <a:pt x="117" y="281"/>
                </a:lnTo>
                <a:lnTo>
                  <a:pt x="122" y="277"/>
                </a:lnTo>
                <a:lnTo>
                  <a:pt x="127" y="273"/>
                </a:lnTo>
                <a:lnTo>
                  <a:pt x="129" y="266"/>
                </a:lnTo>
                <a:lnTo>
                  <a:pt x="131" y="259"/>
                </a:lnTo>
                <a:lnTo>
                  <a:pt x="131" y="252"/>
                </a:lnTo>
                <a:lnTo>
                  <a:pt x="130" y="245"/>
                </a:lnTo>
                <a:lnTo>
                  <a:pt x="130" y="238"/>
                </a:lnTo>
                <a:lnTo>
                  <a:pt x="129" y="231"/>
                </a:lnTo>
                <a:lnTo>
                  <a:pt x="129" y="224"/>
                </a:lnTo>
                <a:lnTo>
                  <a:pt x="131" y="217"/>
                </a:lnTo>
                <a:lnTo>
                  <a:pt x="132" y="211"/>
                </a:lnTo>
                <a:lnTo>
                  <a:pt x="137" y="201"/>
                </a:lnTo>
                <a:lnTo>
                  <a:pt x="146" y="190"/>
                </a:lnTo>
                <a:lnTo>
                  <a:pt x="155" y="179"/>
                </a:lnTo>
                <a:lnTo>
                  <a:pt x="164" y="167"/>
                </a:lnTo>
                <a:lnTo>
                  <a:pt x="171" y="156"/>
                </a:lnTo>
                <a:lnTo>
                  <a:pt x="177" y="145"/>
                </a:lnTo>
                <a:lnTo>
                  <a:pt x="180" y="134"/>
                </a:lnTo>
                <a:lnTo>
                  <a:pt x="178" y="125"/>
                </a:lnTo>
                <a:lnTo>
                  <a:pt x="177" y="120"/>
                </a:lnTo>
                <a:lnTo>
                  <a:pt x="175" y="116"/>
                </a:lnTo>
                <a:lnTo>
                  <a:pt x="175" y="110"/>
                </a:lnTo>
                <a:lnTo>
                  <a:pt x="175" y="104"/>
                </a:lnTo>
                <a:lnTo>
                  <a:pt x="175" y="97"/>
                </a:lnTo>
                <a:lnTo>
                  <a:pt x="176" y="89"/>
                </a:lnTo>
                <a:lnTo>
                  <a:pt x="177" y="81"/>
                </a:lnTo>
                <a:lnTo>
                  <a:pt x="178" y="73"/>
                </a:lnTo>
                <a:lnTo>
                  <a:pt x="180" y="65"/>
                </a:lnTo>
                <a:lnTo>
                  <a:pt x="181" y="56"/>
                </a:lnTo>
                <a:lnTo>
                  <a:pt x="183" y="48"/>
                </a:lnTo>
                <a:lnTo>
                  <a:pt x="185" y="40"/>
                </a:lnTo>
                <a:lnTo>
                  <a:pt x="186" y="32"/>
                </a:lnTo>
                <a:lnTo>
                  <a:pt x="188" y="24"/>
                </a:lnTo>
                <a:lnTo>
                  <a:pt x="189" y="18"/>
                </a:lnTo>
                <a:lnTo>
                  <a:pt x="190" y="12"/>
                </a:lnTo>
                <a:lnTo>
                  <a:pt x="191" y="7"/>
                </a:lnTo>
                <a:lnTo>
                  <a:pt x="190" y="5"/>
                </a:lnTo>
                <a:lnTo>
                  <a:pt x="187" y="4"/>
                </a:lnTo>
                <a:lnTo>
                  <a:pt x="184" y="1"/>
                </a:lnTo>
                <a:lnTo>
                  <a:pt x="180" y="0"/>
                </a:lnTo>
                <a:lnTo>
                  <a:pt x="173" y="2"/>
                </a:lnTo>
                <a:lnTo>
                  <a:pt x="165" y="7"/>
                </a:lnTo>
                <a:lnTo>
                  <a:pt x="155" y="14"/>
                </a:lnTo>
                <a:lnTo>
                  <a:pt x="145" y="23"/>
                </a:lnTo>
                <a:lnTo>
                  <a:pt x="135" y="32"/>
                </a:lnTo>
                <a:lnTo>
                  <a:pt x="127" y="43"/>
                </a:lnTo>
                <a:lnTo>
                  <a:pt x="120" y="54"/>
                </a:lnTo>
                <a:close/>
              </a:path>
            </a:pathLst>
          </a:custGeom>
          <a:noFill/>
          <a:ln w="1588">
            <a:solidFill>
              <a:srgbClr val="000000"/>
            </a:solidFill>
            <a:round/>
            <a:headEnd/>
            <a:tailEnd/>
          </a:ln>
        </p:spPr>
        <p:txBody>
          <a:bodyPr/>
          <a:lstStyle/>
          <a:p>
            <a:endParaRPr lang="zh-CN" altLang="en-US"/>
          </a:p>
        </p:txBody>
      </p:sp>
      <p:sp>
        <p:nvSpPr>
          <p:cNvPr id="40154" name="Freeform 467"/>
          <p:cNvSpPr>
            <a:spLocks/>
          </p:cNvSpPr>
          <p:nvPr/>
        </p:nvSpPr>
        <p:spPr bwMode="auto">
          <a:xfrm>
            <a:off x="7969250" y="3094460"/>
            <a:ext cx="128588" cy="226625"/>
          </a:xfrm>
          <a:custGeom>
            <a:avLst/>
            <a:gdLst>
              <a:gd name="T0" fmla="*/ 2147483647 w 104"/>
              <a:gd name="T1" fmla="*/ 2147483647 h 147"/>
              <a:gd name="T2" fmla="*/ 2147483647 w 104"/>
              <a:gd name="T3" fmla="*/ 2147483647 h 147"/>
              <a:gd name="T4" fmla="*/ 2147483647 w 104"/>
              <a:gd name="T5" fmla="*/ 2147483647 h 147"/>
              <a:gd name="T6" fmla="*/ 2147483647 w 104"/>
              <a:gd name="T7" fmla="*/ 2147483647 h 147"/>
              <a:gd name="T8" fmla="*/ 2147483647 w 104"/>
              <a:gd name="T9" fmla="*/ 2147483647 h 147"/>
              <a:gd name="T10" fmla="*/ 2147483647 w 104"/>
              <a:gd name="T11" fmla="*/ 2147483647 h 147"/>
              <a:gd name="T12" fmla="*/ 2147483647 w 104"/>
              <a:gd name="T13" fmla="*/ 2147483647 h 147"/>
              <a:gd name="T14" fmla="*/ 2147483647 w 104"/>
              <a:gd name="T15" fmla="*/ 2147483647 h 147"/>
              <a:gd name="T16" fmla="*/ 2147483647 w 104"/>
              <a:gd name="T17" fmla="*/ 2147483647 h 147"/>
              <a:gd name="T18" fmla="*/ 2147483647 w 104"/>
              <a:gd name="T19" fmla="*/ 2147483647 h 147"/>
              <a:gd name="T20" fmla="*/ 2147483647 w 104"/>
              <a:gd name="T21" fmla="*/ 2147483647 h 147"/>
              <a:gd name="T22" fmla="*/ 2147483647 w 104"/>
              <a:gd name="T23" fmla="*/ 2147483647 h 147"/>
              <a:gd name="T24" fmla="*/ 2147483647 w 104"/>
              <a:gd name="T25" fmla="*/ 2147483647 h 147"/>
              <a:gd name="T26" fmla="*/ 2147483647 w 104"/>
              <a:gd name="T27" fmla="*/ 2147483647 h 147"/>
              <a:gd name="T28" fmla="*/ 2147483647 w 104"/>
              <a:gd name="T29" fmla="*/ 2147483647 h 147"/>
              <a:gd name="T30" fmla="*/ 0 w 104"/>
              <a:gd name="T31" fmla="*/ 2147483647 h 147"/>
              <a:gd name="T32" fmla="*/ 0 w 104"/>
              <a:gd name="T33" fmla="*/ 2147483647 h 147"/>
              <a:gd name="T34" fmla="*/ 2147483647 w 104"/>
              <a:gd name="T35" fmla="*/ 2147483647 h 147"/>
              <a:gd name="T36" fmla="*/ 2147483647 w 104"/>
              <a:gd name="T37" fmla="*/ 2147483647 h 147"/>
              <a:gd name="T38" fmla="*/ 2147483647 w 104"/>
              <a:gd name="T39" fmla="*/ 2147483647 h 147"/>
              <a:gd name="T40" fmla="*/ 0 w 104"/>
              <a:gd name="T41" fmla="*/ 2147483647 h 147"/>
              <a:gd name="T42" fmla="*/ 2147483647 w 104"/>
              <a:gd name="T43" fmla="*/ 2147483647 h 147"/>
              <a:gd name="T44" fmla="*/ 2147483647 w 104"/>
              <a:gd name="T45" fmla="*/ 2147483647 h 147"/>
              <a:gd name="T46" fmla="*/ 2147483647 w 104"/>
              <a:gd name="T47" fmla="*/ 2147483647 h 147"/>
              <a:gd name="T48" fmla="*/ 2147483647 w 104"/>
              <a:gd name="T49" fmla="*/ 2147483647 h 147"/>
              <a:gd name="T50" fmla="*/ 2147483647 w 104"/>
              <a:gd name="T51" fmla="*/ 2147483647 h 147"/>
              <a:gd name="T52" fmla="*/ 2147483647 w 104"/>
              <a:gd name="T53" fmla="*/ 2147483647 h 147"/>
              <a:gd name="T54" fmla="*/ 2147483647 w 104"/>
              <a:gd name="T55" fmla="*/ 2147483647 h 147"/>
              <a:gd name="T56" fmla="*/ 2147483647 w 104"/>
              <a:gd name="T57" fmla="*/ 2147483647 h 147"/>
              <a:gd name="T58" fmla="*/ 2147483647 w 104"/>
              <a:gd name="T59" fmla="*/ 2147483647 h 147"/>
              <a:gd name="T60" fmla="*/ 2147483647 w 104"/>
              <a:gd name="T61" fmla="*/ 2147483647 h 147"/>
              <a:gd name="T62" fmla="*/ 2147483647 w 104"/>
              <a:gd name="T63" fmla="*/ 2147483647 h 147"/>
              <a:gd name="T64" fmla="*/ 2147483647 w 104"/>
              <a:gd name="T65" fmla="*/ 2147483647 h 147"/>
              <a:gd name="T66" fmla="*/ 2147483647 w 104"/>
              <a:gd name="T67" fmla="*/ 2147483647 h 147"/>
              <a:gd name="T68" fmla="*/ 2147483647 w 104"/>
              <a:gd name="T69" fmla="*/ 2147483647 h 147"/>
              <a:gd name="T70" fmla="*/ 2147483647 w 104"/>
              <a:gd name="T71" fmla="*/ 2147483647 h 147"/>
              <a:gd name="T72" fmla="*/ 2147483647 w 104"/>
              <a:gd name="T73" fmla="*/ 2147483647 h 147"/>
              <a:gd name="T74" fmla="*/ 2147483647 w 104"/>
              <a:gd name="T75" fmla="*/ 2147483647 h 147"/>
              <a:gd name="T76" fmla="*/ 2147483647 w 104"/>
              <a:gd name="T77" fmla="*/ 2147483647 h 147"/>
              <a:gd name="T78" fmla="*/ 2147483647 w 104"/>
              <a:gd name="T79" fmla="*/ 2147483647 h 147"/>
              <a:gd name="T80" fmla="*/ 2147483647 w 104"/>
              <a:gd name="T81" fmla="*/ 2147483647 h 147"/>
              <a:gd name="T82" fmla="*/ 2147483647 w 104"/>
              <a:gd name="T83" fmla="*/ 2147483647 h 147"/>
              <a:gd name="T84" fmla="*/ 2147483647 w 104"/>
              <a:gd name="T85" fmla="*/ 2147483647 h 147"/>
              <a:gd name="T86" fmla="*/ 2147483647 w 104"/>
              <a:gd name="T87" fmla="*/ 2147483647 h 147"/>
              <a:gd name="T88" fmla="*/ 2147483647 w 104"/>
              <a:gd name="T89" fmla="*/ 2147483647 h 147"/>
              <a:gd name="T90" fmla="*/ 2147483647 w 104"/>
              <a:gd name="T91" fmla="*/ 2147483647 h 147"/>
              <a:gd name="T92" fmla="*/ 2147483647 w 104"/>
              <a:gd name="T93" fmla="*/ 0 h 147"/>
              <a:gd name="T94" fmla="*/ 2147483647 w 104"/>
              <a:gd name="T95" fmla="*/ 2147483647 h 147"/>
              <a:gd name="T96" fmla="*/ 2147483647 w 104"/>
              <a:gd name="T97" fmla="*/ 2147483647 h 147"/>
              <a:gd name="T98" fmla="*/ 2147483647 w 104"/>
              <a:gd name="T99" fmla="*/ 2147483647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
              <a:gd name="T151" fmla="*/ 0 h 147"/>
              <a:gd name="T152" fmla="*/ 104 w 10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 h="147">
                <a:moveTo>
                  <a:pt x="70" y="17"/>
                </a:moveTo>
                <a:lnTo>
                  <a:pt x="64" y="19"/>
                </a:lnTo>
                <a:lnTo>
                  <a:pt x="61" y="20"/>
                </a:lnTo>
                <a:lnTo>
                  <a:pt x="59" y="23"/>
                </a:lnTo>
                <a:lnTo>
                  <a:pt x="53" y="27"/>
                </a:lnTo>
                <a:lnTo>
                  <a:pt x="52" y="31"/>
                </a:lnTo>
                <a:lnTo>
                  <a:pt x="49" y="34"/>
                </a:lnTo>
                <a:lnTo>
                  <a:pt x="46" y="36"/>
                </a:lnTo>
                <a:lnTo>
                  <a:pt x="44" y="39"/>
                </a:lnTo>
                <a:lnTo>
                  <a:pt x="42" y="40"/>
                </a:lnTo>
                <a:lnTo>
                  <a:pt x="40" y="43"/>
                </a:lnTo>
                <a:lnTo>
                  <a:pt x="37" y="46"/>
                </a:lnTo>
                <a:lnTo>
                  <a:pt x="35" y="48"/>
                </a:lnTo>
                <a:lnTo>
                  <a:pt x="33" y="51"/>
                </a:lnTo>
                <a:lnTo>
                  <a:pt x="30" y="54"/>
                </a:lnTo>
                <a:lnTo>
                  <a:pt x="27" y="58"/>
                </a:lnTo>
                <a:lnTo>
                  <a:pt x="26" y="60"/>
                </a:lnTo>
                <a:lnTo>
                  <a:pt x="23" y="63"/>
                </a:lnTo>
                <a:lnTo>
                  <a:pt x="21" y="65"/>
                </a:lnTo>
                <a:lnTo>
                  <a:pt x="19" y="67"/>
                </a:lnTo>
                <a:lnTo>
                  <a:pt x="18" y="71"/>
                </a:lnTo>
                <a:lnTo>
                  <a:pt x="17" y="73"/>
                </a:lnTo>
                <a:lnTo>
                  <a:pt x="15" y="77"/>
                </a:lnTo>
                <a:lnTo>
                  <a:pt x="14" y="80"/>
                </a:lnTo>
                <a:lnTo>
                  <a:pt x="13" y="82"/>
                </a:lnTo>
                <a:lnTo>
                  <a:pt x="12" y="86"/>
                </a:lnTo>
                <a:lnTo>
                  <a:pt x="10" y="89"/>
                </a:lnTo>
                <a:lnTo>
                  <a:pt x="8" y="92"/>
                </a:lnTo>
                <a:lnTo>
                  <a:pt x="6" y="95"/>
                </a:lnTo>
                <a:lnTo>
                  <a:pt x="4" y="98"/>
                </a:lnTo>
                <a:lnTo>
                  <a:pt x="2" y="101"/>
                </a:lnTo>
                <a:lnTo>
                  <a:pt x="0" y="106"/>
                </a:lnTo>
                <a:lnTo>
                  <a:pt x="0" y="111"/>
                </a:lnTo>
                <a:lnTo>
                  <a:pt x="0" y="112"/>
                </a:lnTo>
                <a:lnTo>
                  <a:pt x="1" y="114"/>
                </a:lnTo>
                <a:lnTo>
                  <a:pt x="2" y="116"/>
                </a:lnTo>
                <a:lnTo>
                  <a:pt x="2" y="117"/>
                </a:lnTo>
                <a:lnTo>
                  <a:pt x="2" y="118"/>
                </a:lnTo>
                <a:lnTo>
                  <a:pt x="2" y="120"/>
                </a:lnTo>
                <a:lnTo>
                  <a:pt x="2" y="122"/>
                </a:lnTo>
                <a:lnTo>
                  <a:pt x="1" y="123"/>
                </a:lnTo>
                <a:lnTo>
                  <a:pt x="0" y="137"/>
                </a:lnTo>
                <a:lnTo>
                  <a:pt x="3" y="145"/>
                </a:lnTo>
                <a:lnTo>
                  <a:pt x="8" y="147"/>
                </a:lnTo>
                <a:lnTo>
                  <a:pt x="14" y="146"/>
                </a:lnTo>
                <a:lnTo>
                  <a:pt x="21" y="144"/>
                </a:lnTo>
                <a:lnTo>
                  <a:pt x="26" y="141"/>
                </a:lnTo>
                <a:lnTo>
                  <a:pt x="29" y="141"/>
                </a:lnTo>
                <a:lnTo>
                  <a:pt x="29" y="145"/>
                </a:lnTo>
                <a:lnTo>
                  <a:pt x="30" y="142"/>
                </a:lnTo>
                <a:lnTo>
                  <a:pt x="32" y="139"/>
                </a:lnTo>
                <a:lnTo>
                  <a:pt x="32" y="135"/>
                </a:lnTo>
                <a:lnTo>
                  <a:pt x="33" y="132"/>
                </a:lnTo>
                <a:lnTo>
                  <a:pt x="33" y="128"/>
                </a:lnTo>
                <a:lnTo>
                  <a:pt x="34" y="125"/>
                </a:lnTo>
                <a:lnTo>
                  <a:pt x="35" y="122"/>
                </a:lnTo>
                <a:lnTo>
                  <a:pt x="37" y="119"/>
                </a:lnTo>
                <a:lnTo>
                  <a:pt x="38" y="116"/>
                </a:lnTo>
                <a:lnTo>
                  <a:pt x="41" y="115"/>
                </a:lnTo>
                <a:lnTo>
                  <a:pt x="44" y="114"/>
                </a:lnTo>
                <a:lnTo>
                  <a:pt x="47" y="113"/>
                </a:lnTo>
                <a:lnTo>
                  <a:pt x="50" y="112"/>
                </a:lnTo>
                <a:lnTo>
                  <a:pt x="53" y="111"/>
                </a:lnTo>
                <a:lnTo>
                  <a:pt x="55" y="109"/>
                </a:lnTo>
                <a:lnTo>
                  <a:pt x="56" y="107"/>
                </a:lnTo>
                <a:lnTo>
                  <a:pt x="57" y="104"/>
                </a:lnTo>
                <a:lnTo>
                  <a:pt x="58" y="101"/>
                </a:lnTo>
                <a:lnTo>
                  <a:pt x="59" y="98"/>
                </a:lnTo>
                <a:lnTo>
                  <a:pt x="59" y="95"/>
                </a:lnTo>
                <a:lnTo>
                  <a:pt x="59" y="92"/>
                </a:lnTo>
                <a:lnTo>
                  <a:pt x="60" y="89"/>
                </a:lnTo>
                <a:lnTo>
                  <a:pt x="61" y="86"/>
                </a:lnTo>
                <a:lnTo>
                  <a:pt x="62" y="84"/>
                </a:lnTo>
                <a:lnTo>
                  <a:pt x="65" y="80"/>
                </a:lnTo>
                <a:lnTo>
                  <a:pt x="70" y="76"/>
                </a:lnTo>
                <a:lnTo>
                  <a:pt x="74" y="72"/>
                </a:lnTo>
                <a:lnTo>
                  <a:pt x="79" y="68"/>
                </a:lnTo>
                <a:lnTo>
                  <a:pt x="83" y="64"/>
                </a:lnTo>
                <a:lnTo>
                  <a:pt x="86" y="59"/>
                </a:lnTo>
                <a:lnTo>
                  <a:pt x="89" y="55"/>
                </a:lnTo>
                <a:lnTo>
                  <a:pt x="89" y="51"/>
                </a:lnTo>
                <a:lnTo>
                  <a:pt x="89" y="47"/>
                </a:lnTo>
                <a:lnTo>
                  <a:pt x="89" y="43"/>
                </a:lnTo>
                <a:lnTo>
                  <a:pt x="91" y="36"/>
                </a:lnTo>
                <a:lnTo>
                  <a:pt x="93" y="30"/>
                </a:lnTo>
                <a:lnTo>
                  <a:pt x="95" y="23"/>
                </a:lnTo>
                <a:lnTo>
                  <a:pt x="98" y="16"/>
                </a:lnTo>
                <a:lnTo>
                  <a:pt x="101" y="10"/>
                </a:lnTo>
                <a:lnTo>
                  <a:pt x="103" y="5"/>
                </a:lnTo>
                <a:lnTo>
                  <a:pt x="104" y="4"/>
                </a:lnTo>
                <a:lnTo>
                  <a:pt x="103" y="2"/>
                </a:lnTo>
                <a:lnTo>
                  <a:pt x="102" y="1"/>
                </a:lnTo>
                <a:lnTo>
                  <a:pt x="101" y="0"/>
                </a:lnTo>
                <a:lnTo>
                  <a:pt x="99" y="0"/>
                </a:lnTo>
                <a:lnTo>
                  <a:pt x="96" y="0"/>
                </a:lnTo>
                <a:lnTo>
                  <a:pt x="93" y="1"/>
                </a:lnTo>
                <a:lnTo>
                  <a:pt x="88" y="4"/>
                </a:lnTo>
                <a:lnTo>
                  <a:pt x="83" y="6"/>
                </a:lnTo>
                <a:lnTo>
                  <a:pt x="78" y="9"/>
                </a:lnTo>
                <a:lnTo>
                  <a:pt x="74" y="13"/>
                </a:lnTo>
                <a:lnTo>
                  <a:pt x="70" y="17"/>
                </a:lnTo>
                <a:close/>
              </a:path>
            </a:pathLst>
          </a:custGeom>
          <a:solidFill>
            <a:srgbClr val="FFCC00"/>
          </a:solidFill>
          <a:ln w="9525">
            <a:noFill/>
            <a:round/>
            <a:headEnd/>
            <a:tailEnd/>
          </a:ln>
        </p:spPr>
        <p:txBody>
          <a:bodyPr/>
          <a:lstStyle/>
          <a:p>
            <a:endParaRPr lang="zh-CN" altLang="en-US"/>
          </a:p>
        </p:txBody>
      </p:sp>
      <p:sp>
        <p:nvSpPr>
          <p:cNvPr id="40155" name="Freeform 468"/>
          <p:cNvSpPr>
            <a:spLocks/>
          </p:cNvSpPr>
          <p:nvPr/>
        </p:nvSpPr>
        <p:spPr bwMode="auto">
          <a:xfrm>
            <a:off x="8004175" y="3418211"/>
            <a:ext cx="96838" cy="175749"/>
          </a:xfrm>
          <a:custGeom>
            <a:avLst/>
            <a:gdLst>
              <a:gd name="T0" fmla="*/ 2147483647 w 77"/>
              <a:gd name="T1" fmla="*/ 2147483647 h 114"/>
              <a:gd name="T2" fmla="*/ 2147483647 w 77"/>
              <a:gd name="T3" fmla="*/ 2147483647 h 114"/>
              <a:gd name="T4" fmla="*/ 2147483647 w 77"/>
              <a:gd name="T5" fmla="*/ 2147483647 h 114"/>
              <a:gd name="T6" fmla="*/ 2147483647 w 77"/>
              <a:gd name="T7" fmla="*/ 2147483647 h 114"/>
              <a:gd name="T8" fmla="*/ 2147483647 w 77"/>
              <a:gd name="T9" fmla="*/ 2147483647 h 114"/>
              <a:gd name="T10" fmla="*/ 2147483647 w 77"/>
              <a:gd name="T11" fmla="*/ 2147483647 h 114"/>
              <a:gd name="T12" fmla="*/ 2147483647 w 77"/>
              <a:gd name="T13" fmla="*/ 2147483647 h 114"/>
              <a:gd name="T14" fmla="*/ 2147483647 w 77"/>
              <a:gd name="T15" fmla="*/ 2147483647 h 114"/>
              <a:gd name="T16" fmla="*/ 2147483647 w 77"/>
              <a:gd name="T17" fmla="*/ 2147483647 h 114"/>
              <a:gd name="T18" fmla="*/ 2147483647 w 77"/>
              <a:gd name="T19" fmla="*/ 2147483647 h 114"/>
              <a:gd name="T20" fmla="*/ 2147483647 w 77"/>
              <a:gd name="T21" fmla="*/ 2147483647 h 114"/>
              <a:gd name="T22" fmla="*/ 2147483647 w 77"/>
              <a:gd name="T23" fmla="*/ 2147483647 h 114"/>
              <a:gd name="T24" fmla="*/ 2147483647 w 77"/>
              <a:gd name="T25" fmla="*/ 2147483647 h 114"/>
              <a:gd name="T26" fmla="*/ 2147483647 w 77"/>
              <a:gd name="T27" fmla="*/ 2147483647 h 114"/>
              <a:gd name="T28" fmla="*/ 2147483647 w 77"/>
              <a:gd name="T29" fmla="*/ 2147483647 h 114"/>
              <a:gd name="T30" fmla="*/ 0 w 77"/>
              <a:gd name="T31" fmla="*/ 2147483647 h 114"/>
              <a:gd name="T32" fmla="*/ 0 w 77"/>
              <a:gd name="T33" fmla="*/ 2147483647 h 114"/>
              <a:gd name="T34" fmla="*/ 2147483647 w 77"/>
              <a:gd name="T35" fmla="*/ 2147483647 h 114"/>
              <a:gd name="T36" fmla="*/ 2147483647 w 77"/>
              <a:gd name="T37" fmla="*/ 2147483647 h 114"/>
              <a:gd name="T38" fmla="*/ 2147483647 w 77"/>
              <a:gd name="T39" fmla="*/ 2147483647 h 114"/>
              <a:gd name="T40" fmla="*/ 0 w 77"/>
              <a:gd name="T41" fmla="*/ 2147483647 h 114"/>
              <a:gd name="T42" fmla="*/ 2147483647 w 77"/>
              <a:gd name="T43" fmla="*/ 2147483647 h 114"/>
              <a:gd name="T44" fmla="*/ 2147483647 w 77"/>
              <a:gd name="T45" fmla="*/ 2147483647 h 114"/>
              <a:gd name="T46" fmla="*/ 2147483647 w 77"/>
              <a:gd name="T47" fmla="*/ 2147483647 h 114"/>
              <a:gd name="T48" fmla="*/ 2147483647 w 77"/>
              <a:gd name="T49" fmla="*/ 2147483647 h 114"/>
              <a:gd name="T50" fmla="*/ 2147483647 w 77"/>
              <a:gd name="T51" fmla="*/ 2147483647 h 114"/>
              <a:gd name="T52" fmla="*/ 2147483647 w 77"/>
              <a:gd name="T53" fmla="*/ 2147483647 h 114"/>
              <a:gd name="T54" fmla="*/ 2147483647 w 77"/>
              <a:gd name="T55" fmla="*/ 2147483647 h 114"/>
              <a:gd name="T56" fmla="*/ 2147483647 w 77"/>
              <a:gd name="T57" fmla="*/ 2147483647 h 114"/>
              <a:gd name="T58" fmla="*/ 2147483647 w 77"/>
              <a:gd name="T59" fmla="*/ 2147483647 h 114"/>
              <a:gd name="T60" fmla="*/ 2147483647 w 77"/>
              <a:gd name="T61" fmla="*/ 2147483647 h 114"/>
              <a:gd name="T62" fmla="*/ 2147483647 w 77"/>
              <a:gd name="T63" fmla="*/ 2147483647 h 114"/>
              <a:gd name="T64" fmla="*/ 2147483647 w 77"/>
              <a:gd name="T65" fmla="*/ 2147483647 h 114"/>
              <a:gd name="T66" fmla="*/ 2147483647 w 77"/>
              <a:gd name="T67" fmla="*/ 2147483647 h 114"/>
              <a:gd name="T68" fmla="*/ 2147483647 w 77"/>
              <a:gd name="T69" fmla="*/ 2147483647 h 114"/>
              <a:gd name="T70" fmla="*/ 2147483647 w 77"/>
              <a:gd name="T71" fmla="*/ 2147483647 h 1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114"/>
              <a:gd name="T110" fmla="*/ 77 w 77"/>
              <a:gd name="T111" fmla="*/ 114 h 1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114">
                <a:moveTo>
                  <a:pt x="61" y="0"/>
                </a:moveTo>
                <a:lnTo>
                  <a:pt x="56" y="1"/>
                </a:lnTo>
                <a:lnTo>
                  <a:pt x="53" y="3"/>
                </a:lnTo>
                <a:lnTo>
                  <a:pt x="51" y="6"/>
                </a:lnTo>
                <a:lnTo>
                  <a:pt x="46" y="9"/>
                </a:lnTo>
                <a:lnTo>
                  <a:pt x="45" y="12"/>
                </a:lnTo>
                <a:lnTo>
                  <a:pt x="42" y="15"/>
                </a:lnTo>
                <a:lnTo>
                  <a:pt x="39" y="17"/>
                </a:lnTo>
                <a:lnTo>
                  <a:pt x="38" y="19"/>
                </a:lnTo>
                <a:lnTo>
                  <a:pt x="37" y="20"/>
                </a:lnTo>
                <a:lnTo>
                  <a:pt x="34" y="23"/>
                </a:lnTo>
                <a:lnTo>
                  <a:pt x="32" y="25"/>
                </a:lnTo>
                <a:lnTo>
                  <a:pt x="30" y="27"/>
                </a:lnTo>
                <a:lnTo>
                  <a:pt x="28" y="30"/>
                </a:lnTo>
                <a:lnTo>
                  <a:pt x="26" y="33"/>
                </a:lnTo>
                <a:lnTo>
                  <a:pt x="23" y="35"/>
                </a:lnTo>
                <a:lnTo>
                  <a:pt x="22" y="38"/>
                </a:lnTo>
                <a:lnTo>
                  <a:pt x="20" y="41"/>
                </a:lnTo>
                <a:lnTo>
                  <a:pt x="18" y="42"/>
                </a:lnTo>
                <a:lnTo>
                  <a:pt x="16" y="44"/>
                </a:lnTo>
                <a:lnTo>
                  <a:pt x="15" y="47"/>
                </a:lnTo>
                <a:lnTo>
                  <a:pt x="15" y="49"/>
                </a:lnTo>
                <a:lnTo>
                  <a:pt x="13" y="52"/>
                </a:lnTo>
                <a:lnTo>
                  <a:pt x="12" y="55"/>
                </a:lnTo>
                <a:lnTo>
                  <a:pt x="11" y="57"/>
                </a:lnTo>
                <a:lnTo>
                  <a:pt x="10" y="60"/>
                </a:lnTo>
                <a:lnTo>
                  <a:pt x="8" y="63"/>
                </a:lnTo>
                <a:lnTo>
                  <a:pt x="7" y="66"/>
                </a:lnTo>
                <a:lnTo>
                  <a:pt x="5" y="68"/>
                </a:lnTo>
                <a:lnTo>
                  <a:pt x="3" y="71"/>
                </a:lnTo>
                <a:lnTo>
                  <a:pt x="1" y="74"/>
                </a:lnTo>
                <a:lnTo>
                  <a:pt x="0" y="78"/>
                </a:lnTo>
                <a:lnTo>
                  <a:pt x="0" y="82"/>
                </a:lnTo>
                <a:lnTo>
                  <a:pt x="0" y="83"/>
                </a:lnTo>
                <a:lnTo>
                  <a:pt x="1" y="84"/>
                </a:lnTo>
                <a:lnTo>
                  <a:pt x="1" y="86"/>
                </a:lnTo>
                <a:lnTo>
                  <a:pt x="1" y="87"/>
                </a:lnTo>
                <a:lnTo>
                  <a:pt x="1" y="88"/>
                </a:lnTo>
                <a:lnTo>
                  <a:pt x="1" y="90"/>
                </a:lnTo>
                <a:lnTo>
                  <a:pt x="1" y="91"/>
                </a:lnTo>
                <a:lnTo>
                  <a:pt x="1" y="92"/>
                </a:lnTo>
                <a:lnTo>
                  <a:pt x="0" y="105"/>
                </a:lnTo>
                <a:lnTo>
                  <a:pt x="3" y="111"/>
                </a:lnTo>
                <a:lnTo>
                  <a:pt x="7" y="114"/>
                </a:lnTo>
                <a:lnTo>
                  <a:pt x="12" y="113"/>
                </a:lnTo>
                <a:lnTo>
                  <a:pt x="18" y="110"/>
                </a:lnTo>
                <a:lnTo>
                  <a:pt x="23" y="109"/>
                </a:lnTo>
                <a:lnTo>
                  <a:pt x="25" y="109"/>
                </a:lnTo>
                <a:lnTo>
                  <a:pt x="25" y="112"/>
                </a:lnTo>
                <a:lnTo>
                  <a:pt x="27" y="109"/>
                </a:lnTo>
                <a:lnTo>
                  <a:pt x="28" y="106"/>
                </a:lnTo>
                <a:lnTo>
                  <a:pt x="30" y="102"/>
                </a:lnTo>
                <a:lnTo>
                  <a:pt x="32" y="98"/>
                </a:lnTo>
                <a:lnTo>
                  <a:pt x="34" y="95"/>
                </a:lnTo>
                <a:lnTo>
                  <a:pt x="37" y="92"/>
                </a:lnTo>
                <a:lnTo>
                  <a:pt x="39" y="91"/>
                </a:lnTo>
                <a:lnTo>
                  <a:pt x="41" y="90"/>
                </a:lnTo>
                <a:lnTo>
                  <a:pt x="45" y="88"/>
                </a:lnTo>
                <a:lnTo>
                  <a:pt x="50" y="82"/>
                </a:lnTo>
                <a:lnTo>
                  <a:pt x="57" y="72"/>
                </a:lnTo>
                <a:lnTo>
                  <a:pt x="64" y="61"/>
                </a:lnTo>
                <a:lnTo>
                  <a:pt x="69" y="50"/>
                </a:lnTo>
                <a:lnTo>
                  <a:pt x="75" y="41"/>
                </a:lnTo>
                <a:lnTo>
                  <a:pt x="77" y="34"/>
                </a:lnTo>
                <a:lnTo>
                  <a:pt x="77" y="30"/>
                </a:lnTo>
                <a:lnTo>
                  <a:pt x="71" y="27"/>
                </a:lnTo>
                <a:lnTo>
                  <a:pt x="69" y="23"/>
                </a:lnTo>
                <a:lnTo>
                  <a:pt x="70" y="20"/>
                </a:lnTo>
                <a:lnTo>
                  <a:pt x="72" y="16"/>
                </a:lnTo>
                <a:lnTo>
                  <a:pt x="73" y="13"/>
                </a:lnTo>
                <a:lnTo>
                  <a:pt x="73" y="9"/>
                </a:lnTo>
                <a:lnTo>
                  <a:pt x="69" y="5"/>
                </a:lnTo>
                <a:lnTo>
                  <a:pt x="61" y="0"/>
                </a:lnTo>
                <a:close/>
              </a:path>
            </a:pathLst>
          </a:custGeom>
          <a:solidFill>
            <a:srgbClr val="FFCC00"/>
          </a:solidFill>
          <a:ln w="9525">
            <a:noFill/>
            <a:round/>
            <a:headEnd/>
            <a:tailEnd/>
          </a:ln>
        </p:spPr>
        <p:txBody>
          <a:bodyPr/>
          <a:lstStyle/>
          <a:p>
            <a:endParaRPr lang="zh-CN" altLang="en-US"/>
          </a:p>
        </p:txBody>
      </p:sp>
      <p:sp>
        <p:nvSpPr>
          <p:cNvPr id="40156" name="Freeform 469"/>
          <p:cNvSpPr>
            <a:spLocks/>
          </p:cNvSpPr>
          <p:nvPr/>
        </p:nvSpPr>
        <p:spPr bwMode="auto">
          <a:xfrm>
            <a:off x="7969250" y="3094460"/>
            <a:ext cx="128588" cy="226625"/>
          </a:xfrm>
          <a:custGeom>
            <a:avLst/>
            <a:gdLst>
              <a:gd name="T0" fmla="*/ 2147483647 w 104"/>
              <a:gd name="T1" fmla="*/ 2147483647 h 147"/>
              <a:gd name="T2" fmla="*/ 2147483647 w 104"/>
              <a:gd name="T3" fmla="*/ 2147483647 h 147"/>
              <a:gd name="T4" fmla="*/ 2147483647 w 104"/>
              <a:gd name="T5" fmla="*/ 2147483647 h 147"/>
              <a:gd name="T6" fmla="*/ 2147483647 w 104"/>
              <a:gd name="T7" fmla="*/ 2147483647 h 147"/>
              <a:gd name="T8" fmla="*/ 2147483647 w 104"/>
              <a:gd name="T9" fmla="*/ 2147483647 h 147"/>
              <a:gd name="T10" fmla="*/ 2147483647 w 104"/>
              <a:gd name="T11" fmla="*/ 2147483647 h 147"/>
              <a:gd name="T12" fmla="*/ 2147483647 w 104"/>
              <a:gd name="T13" fmla="*/ 2147483647 h 147"/>
              <a:gd name="T14" fmla="*/ 2147483647 w 104"/>
              <a:gd name="T15" fmla="*/ 2147483647 h 147"/>
              <a:gd name="T16" fmla="*/ 2147483647 w 104"/>
              <a:gd name="T17" fmla="*/ 2147483647 h 147"/>
              <a:gd name="T18" fmla="*/ 2147483647 w 104"/>
              <a:gd name="T19" fmla="*/ 2147483647 h 147"/>
              <a:gd name="T20" fmla="*/ 2147483647 w 104"/>
              <a:gd name="T21" fmla="*/ 2147483647 h 147"/>
              <a:gd name="T22" fmla="*/ 2147483647 w 104"/>
              <a:gd name="T23" fmla="*/ 2147483647 h 147"/>
              <a:gd name="T24" fmla="*/ 2147483647 w 104"/>
              <a:gd name="T25" fmla="*/ 2147483647 h 147"/>
              <a:gd name="T26" fmla="*/ 2147483647 w 104"/>
              <a:gd name="T27" fmla="*/ 2147483647 h 147"/>
              <a:gd name="T28" fmla="*/ 2147483647 w 104"/>
              <a:gd name="T29" fmla="*/ 2147483647 h 147"/>
              <a:gd name="T30" fmla="*/ 2147483647 w 104"/>
              <a:gd name="T31" fmla="*/ 2147483647 h 147"/>
              <a:gd name="T32" fmla="*/ 2147483647 w 104"/>
              <a:gd name="T33" fmla="*/ 2147483647 h 147"/>
              <a:gd name="T34" fmla="*/ 2147483647 w 104"/>
              <a:gd name="T35" fmla="*/ 2147483647 h 147"/>
              <a:gd name="T36" fmla="*/ 2147483647 w 104"/>
              <a:gd name="T37" fmla="*/ 2147483647 h 147"/>
              <a:gd name="T38" fmla="*/ 0 w 104"/>
              <a:gd name="T39" fmla="*/ 2147483647 h 147"/>
              <a:gd name="T40" fmla="*/ 0 w 104"/>
              <a:gd name="T41" fmla="*/ 2147483647 h 147"/>
              <a:gd name="T42" fmla="*/ 2147483647 w 104"/>
              <a:gd name="T43" fmla="*/ 2147483647 h 147"/>
              <a:gd name="T44" fmla="*/ 2147483647 w 104"/>
              <a:gd name="T45" fmla="*/ 2147483647 h 147"/>
              <a:gd name="T46" fmla="*/ 2147483647 w 104"/>
              <a:gd name="T47" fmla="*/ 2147483647 h 147"/>
              <a:gd name="T48" fmla="*/ 2147483647 w 104"/>
              <a:gd name="T49" fmla="*/ 2147483647 h 147"/>
              <a:gd name="T50" fmla="*/ 0 w 104"/>
              <a:gd name="T51" fmla="*/ 2147483647 h 147"/>
              <a:gd name="T52" fmla="*/ 2147483647 w 104"/>
              <a:gd name="T53" fmla="*/ 2147483647 h 147"/>
              <a:gd name="T54" fmla="*/ 2147483647 w 104"/>
              <a:gd name="T55" fmla="*/ 2147483647 h 147"/>
              <a:gd name="T56" fmla="*/ 2147483647 w 104"/>
              <a:gd name="T57" fmla="*/ 2147483647 h 147"/>
              <a:gd name="T58" fmla="*/ 2147483647 w 104"/>
              <a:gd name="T59" fmla="*/ 2147483647 h 147"/>
              <a:gd name="T60" fmla="*/ 2147483647 w 104"/>
              <a:gd name="T61" fmla="*/ 2147483647 h 147"/>
              <a:gd name="T62" fmla="*/ 2147483647 w 104"/>
              <a:gd name="T63" fmla="*/ 2147483647 h 147"/>
              <a:gd name="T64" fmla="*/ 2147483647 w 104"/>
              <a:gd name="T65" fmla="*/ 2147483647 h 147"/>
              <a:gd name="T66" fmla="*/ 2147483647 w 104"/>
              <a:gd name="T67" fmla="*/ 2147483647 h 147"/>
              <a:gd name="T68" fmla="*/ 2147483647 w 104"/>
              <a:gd name="T69" fmla="*/ 2147483647 h 147"/>
              <a:gd name="T70" fmla="*/ 2147483647 w 104"/>
              <a:gd name="T71" fmla="*/ 2147483647 h 147"/>
              <a:gd name="T72" fmla="*/ 2147483647 w 104"/>
              <a:gd name="T73" fmla="*/ 2147483647 h 147"/>
              <a:gd name="T74" fmla="*/ 2147483647 w 104"/>
              <a:gd name="T75" fmla="*/ 2147483647 h 147"/>
              <a:gd name="T76" fmla="*/ 2147483647 w 104"/>
              <a:gd name="T77" fmla="*/ 2147483647 h 147"/>
              <a:gd name="T78" fmla="*/ 2147483647 w 104"/>
              <a:gd name="T79" fmla="*/ 2147483647 h 147"/>
              <a:gd name="T80" fmla="*/ 2147483647 w 104"/>
              <a:gd name="T81" fmla="*/ 2147483647 h 147"/>
              <a:gd name="T82" fmla="*/ 2147483647 w 104"/>
              <a:gd name="T83" fmla="*/ 2147483647 h 147"/>
              <a:gd name="T84" fmla="*/ 2147483647 w 104"/>
              <a:gd name="T85" fmla="*/ 2147483647 h 147"/>
              <a:gd name="T86" fmla="*/ 2147483647 w 104"/>
              <a:gd name="T87" fmla="*/ 2147483647 h 147"/>
              <a:gd name="T88" fmla="*/ 2147483647 w 104"/>
              <a:gd name="T89" fmla="*/ 2147483647 h 147"/>
              <a:gd name="T90" fmla="*/ 2147483647 w 104"/>
              <a:gd name="T91" fmla="*/ 2147483647 h 147"/>
              <a:gd name="T92" fmla="*/ 2147483647 w 104"/>
              <a:gd name="T93" fmla="*/ 2147483647 h 147"/>
              <a:gd name="T94" fmla="*/ 2147483647 w 104"/>
              <a:gd name="T95" fmla="*/ 2147483647 h 147"/>
              <a:gd name="T96" fmla="*/ 2147483647 w 104"/>
              <a:gd name="T97" fmla="*/ 2147483647 h 147"/>
              <a:gd name="T98" fmla="*/ 2147483647 w 104"/>
              <a:gd name="T99" fmla="*/ 2147483647 h 147"/>
              <a:gd name="T100" fmla="*/ 2147483647 w 104"/>
              <a:gd name="T101" fmla="*/ 2147483647 h 147"/>
              <a:gd name="T102" fmla="*/ 2147483647 w 104"/>
              <a:gd name="T103" fmla="*/ 2147483647 h 147"/>
              <a:gd name="T104" fmla="*/ 2147483647 w 104"/>
              <a:gd name="T105" fmla="*/ 2147483647 h 147"/>
              <a:gd name="T106" fmla="*/ 2147483647 w 104"/>
              <a:gd name="T107" fmla="*/ 2147483647 h 147"/>
              <a:gd name="T108" fmla="*/ 2147483647 w 104"/>
              <a:gd name="T109" fmla="*/ 0 h 147"/>
              <a:gd name="T110" fmla="*/ 2147483647 w 104"/>
              <a:gd name="T111" fmla="*/ 0 h 147"/>
              <a:gd name="T112" fmla="*/ 2147483647 w 104"/>
              <a:gd name="T113" fmla="*/ 2147483647 h 147"/>
              <a:gd name="T114" fmla="*/ 2147483647 w 104"/>
              <a:gd name="T115" fmla="*/ 2147483647 h 147"/>
              <a:gd name="T116" fmla="*/ 2147483647 w 104"/>
              <a:gd name="T117" fmla="*/ 2147483647 h 14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4"/>
              <a:gd name="T178" fmla="*/ 0 h 147"/>
              <a:gd name="T179" fmla="*/ 104 w 104"/>
              <a:gd name="T180" fmla="*/ 147 h 14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4" h="147">
                <a:moveTo>
                  <a:pt x="70" y="17"/>
                </a:moveTo>
                <a:lnTo>
                  <a:pt x="70" y="17"/>
                </a:lnTo>
                <a:lnTo>
                  <a:pt x="64" y="19"/>
                </a:lnTo>
                <a:lnTo>
                  <a:pt x="61" y="20"/>
                </a:lnTo>
                <a:lnTo>
                  <a:pt x="59" y="23"/>
                </a:lnTo>
                <a:lnTo>
                  <a:pt x="53" y="27"/>
                </a:lnTo>
                <a:lnTo>
                  <a:pt x="52" y="31"/>
                </a:lnTo>
                <a:lnTo>
                  <a:pt x="49" y="34"/>
                </a:lnTo>
                <a:lnTo>
                  <a:pt x="46" y="36"/>
                </a:lnTo>
                <a:lnTo>
                  <a:pt x="44" y="39"/>
                </a:lnTo>
                <a:lnTo>
                  <a:pt x="42" y="40"/>
                </a:lnTo>
                <a:lnTo>
                  <a:pt x="40" y="43"/>
                </a:lnTo>
                <a:lnTo>
                  <a:pt x="37" y="46"/>
                </a:lnTo>
                <a:lnTo>
                  <a:pt x="35" y="48"/>
                </a:lnTo>
                <a:lnTo>
                  <a:pt x="33" y="51"/>
                </a:lnTo>
                <a:lnTo>
                  <a:pt x="30" y="54"/>
                </a:lnTo>
                <a:lnTo>
                  <a:pt x="27" y="58"/>
                </a:lnTo>
                <a:lnTo>
                  <a:pt x="26" y="60"/>
                </a:lnTo>
                <a:lnTo>
                  <a:pt x="23" y="63"/>
                </a:lnTo>
                <a:lnTo>
                  <a:pt x="21" y="65"/>
                </a:lnTo>
                <a:lnTo>
                  <a:pt x="19" y="67"/>
                </a:lnTo>
                <a:lnTo>
                  <a:pt x="18" y="71"/>
                </a:lnTo>
                <a:lnTo>
                  <a:pt x="17" y="73"/>
                </a:lnTo>
                <a:lnTo>
                  <a:pt x="15" y="77"/>
                </a:lnTo>
                <a:lnTo>
                  <a:pt x="14" y="80"/>
                </a:lnTo>
                <a:lnTo>
                  <a:pt x="13" y="82"/>
                </a:lnTo>
                <a:lnTo>
                  <a:pt x="12" y="86"/>
                </a:lnTo>
                <a:lnTo>
                  <a:pt x="10" y="89"/>
                </a:lnTo>
                <a:lnTo>
                  <a:pt x="8" y="92"/>
                </a:lnTo>
                <a:lnTo>
                  <a:pt x="6" y="95"/>
                </a:lnTo>
                <a:lnTo>
                  <a:pt x="4" y="98"/>
                </a:lnTo>
                <a:lnTo>
                  <a:pt x="2" y="101"/>
                </a:lnTo>
                <a:lnTo>
                  <a:pt x="0" y="106"/>
                </a:lnTo>
                <a:lnTo>
                  <a:pt x="0" y="111"/>
                </a:lnTo>
                <a:lnTo>
                  <a:pt x="0" y="112"/>
                </a:lnTo>
                <a:lnTo>
                  <a:pt x="1" y="114"/>
                </a:lnTo>
                <a:lnTo>
                  <a:pt x="2" y="116"/>
                </a:lnTo>
                <a:lnTo>
                  <a:pt x="2" y="117"/>
                </a:lnTo>
                <a:lnTo>
                  <a:pt x="2" y="118"/>
                </a:lnTo>
                <a:lnTo>
                  <a:pt x="2" y="120"/>
                </a:lnTo>
                <a:lnTo>
                  <a:pt x="2" y="122"/>
                </a:lnTo>
                <a:lnTo>
                  <a:pt x="1" y="123"/>
                </a:lnTo>
                <a:lnTo>
                  <a:pt x="0" y="137"/>
                </a:lnTo>
                <a:lnTo>
                  <a:pt x="3" y="145"/>
                </a:lnTo>
                <a:lnTo>
                  <a:pt x="8" y="147"/>
                </a:lnTo>
                <a:lnTo>
                  <a:pt x="14" y="146"/>
                </a:lnTo>
                <a:lnTo>
                  <a:pt x="21" y="144"/>
                </a:lnTo>
                <a:lnTo>
                  <a:pt x="26" y="141"/>
                </a:lnTo>
                <a:lnTo>
                  <a:pt x="29" y="141"/>
                </a:lnTo>
                <a:lnTo>
                  <a:pt x="29" y="145"/>
                </a:lnTo>
                <a:lnTo>
                  <a:pt x="30" y="142"/>
                </a:lnTo>
                <a:lnTo>
                  <a:pt x="32" y="139"/>
                </a:lnTo>
                <a:lnTo>
                  <a:pt x="32" y="135"/>
                </a:lnTo>
                <a:lnTo>
                  <a:pt x="33" y="132"/>
                </a:lnTo>
                <a:lnTo>
                  <a:pt x="33" y="128"/>
                </a:lnTo>
                <a:lnTo>
                  <a:pt x="34" y="125"/>
                </a:lnTo>
                <a:lnTo>
                  <a:pt x="35" y="122"/>
                </a:lnTo>
                <a:lnTo>
                  <a:pt x="37" y="119"/>
                </a:lnTo>
                <a:lnTo>
                  <a:pt x="38" y="116"/>
                </a:lnTo>
                <a:lnTo>
                  <a:pt x="41" y="115"/>
                </a:lnTo>
                <a:lnTo>
                  <a:pt x="44" y="114"/>
                </a:lnTo>
                <a:lnTo>
                  <a:pt x="47" y="113"/>
                </a:lnTo>
                <a:lnTo>
                  <a:pt x="50" y="112"/>
                </a:lnTo>
                <a:lnTo>
                  <a:pt x="53" y="111"/>
                </a:lnTo>
                <a:lnTo>
                  <a:pt x="55" y="109"/>
                </a:lnTo>
                <a:lnTo>
                  <a:pt x="56" y="107"/>
                </a:lnTo>
                <a:lnTo>
                  <a:pt x="57" y="104"/>
                </a:lnTo>
                <a:lnTo>
                  <a:pt x="58" y="101"/>
                </a:lnTo>
                <a:lnTo>
                  <a:pt x="59" y="98"/>
                </a:lnTo>
                <a:lnTo>
                  <a:pt x="59" y="95"/>
                </a:lnTo>
                <a:lnTo>
                  <a:pt x="59" y="92"/>
                </a:lnTo>
                <a:lnTo>
                  <a:pt x="60" y="89"/>
                </a:lnTo>
                <a:lnTo>
                  <a:pt x="61" y="86"/>
                </a:lnTo>
                <a:lnTo>
                  <a:pt x="62" y="84"/>
                </a:lnTo>
                <a:lnTo>
                  <a:pt x="65" y="80"/>
                </a:lnTo>
                <a:lnTo>
                  <a:pt x="70" y="76"/>
                </a:lnTo>
                <a:lnTo>
                  <a:pt x="74" y="72"/>
                </a:lnTo>
                <a:lnTo>
                  <a:pt x="79" y="68"/>
                </a:lnTo>
                <a:lnTo>
                  <a:pt x="83" y="64"/>
                </a:lnTo>
                <a:lnTo>
                  <a:pt x="86" y="59"/>
                </a:lnTo>
                <a:lnTo>
                  <a:pt x="89" y="55"/>
                </a:lnTo>
                <a:lnTo>
                  <a:pt x="89" y="51"/>
                </a:lnTo>
                <a:lnTo>
                  <a:pt x="89" y="47"/>
                </a:lnTo>
                <a:lnTo>
                  <a:pt x="89" y="43"/>
                </a:lnTo>
                <a:lnTo>
                  <a:pt x="91" y="36"/>
                </a:lnTo>
                <a:lnTo>
                  <a:pt x="93" y="30"/>
                </a:lnTo>
                <a:lnTo>
                  <a:pt x="95" y="23"/>
                </a:lnTo>
                <a:lnTo>
                  <a:pt x="98" y="16"/>
                </a:lnTo>
                <a:lnTo>
                  <a:pt x="101" y="10"/>
                </a:lnTo>
                <a:lnTo>
                  <a:pt x="103" y="5"/>
                </a:lnTo>
                <a:lnTo>
                  <a:pt x="104" y="4"/>
                </a:lnTo>
                <a:lnTo>
                  <a:pt x="103" y="2"/>
                </a:lnTo>
                <a:lnTo>
                  <a:pt x="102" y="1"/>
                </a:lnTo>
                <a:lnTo>
                  <a:pt x="101" y="0"/>
                </a:lnTo>
                <a:lnTo>
                  <a:pt x="99" y="0"/>
                </a:lnTo>
                <a:lnTo>
                  <a:pt x="96" y="0"/>
                </a:lnTo>
                <a:lnTo>
                  <a:pt x="93" y="1"/>
                </a:lnTo>
                <a:lnTo>
                  <a:pt x="88" y="4"/>
                </a:lnTo>
                <a:lnTo>
                  <a:pt x="83" y="6"/>
                </a:lnTo>
                <a:lnTo>
                  <a:pt x="78" y="9"/>
                </a:lnTo>
                <a:lnTo>
                  <a:pt x="74" y="13"/>
                </a:lnTo>
                <a:lnTo>
                  <a:pt x="70" y="17"/>
                </a:lnTo>
                <a:close/>
              </a:path>
            </a:pathLst>
          </a:custGeom>
          <a:noFill/>
          <a:ln w="1588">
            <a:solidFill>
              <a:srgbClr val="000000"/>
            </a:solidFill>
            <a:round/>
            <a:headEnd/>
            <a:tailEnd/>
          </a:ln>
        </p:spPr>
        <p:txBody>
          <a:bodyPr/>
          <a:lstStyle/>
          <a:p>
            <a:endParaRPr lang="zh-CN" altLang="en-US"/>
          </a:p>
        </p:txBody>
      </p:sp>
      <p:sp>
        <p:nvSpPr>
          <p:cNvPr id="40157" name="Freeform 470"/>
          <p:cNvSpPr>
            <a:spLocks/>
          </p:cNvSpPr>
          <p:nvPr/>
        </p:nvSpPr>
        <p:spPr bwMode="auto">
          <a:xfrm>
            <a:off x="8004175" y="3418211"/>
            <a:ext cx="96838" cy="175749"/>
          </a:xfrm>
          <a:custGeom>
            <a:avLst/>
            <a:gdLst>
              <a:gd name="T0" fmla="*/ 2147483647 w 77"/>
              <a:gd name="T1" fmla="*/ 0 h 114"/>
              <a:gd name="T2" fmla="*/ 2147483647 w 77"/>
              <a:gd name="T3" fmla="*/ 2147483647 h 114"/>
              <a:gd name="T4" fmla="*/ 2147483647 w 77"/>
              <a:gd name="T5" fmla="*/ 2147483647 h 114"/>
              <a:gd name="T6" fmla="*/ 2147483647 w 77"/>
              <a:gd name="T7" fmla="*/ 2147483647 h 114"/>
              <a:gd name="T8" fmla="*/ 2147483647 w 77"/>
              <a:gd name="T9" fmla="*/ 2147483647 h 114"/>
              <a:gd name="T10" fmla="*/ 2147483647 w 77"/>
              <a:gd name="T11" fmla="*/ 2147483647 h 114"/>
              <a:gd name="T12" fmla="*/ 2147483647 w 77"/>
              <a:gd name="T13" fmla="*/ 2147483647 h 114"/>
              <a:gd name="T14" fmla="*/ 2147483647 w 77"/>
              <a:gd name="T15" fmla="*/ 2147483647 h 114"/>
              <a:gd name="T16" fmla="*/ 2147483647 w 77"/>
              <a:gd name="T17" fmla="*/ 2147483647 h 114"/>
              <a:gd name="T18" fmla="*/ 2147483647 w 77"/>
              <a:gd name="T19" fmla="*/ 2147483647 h 114"/>
              <a:gd name="T20" fmla="*/ 2147483647 w 77"/>
              <a:gd name="T21" fmla="*/ 2147483647 h 114"/>
              <a:gd name="T22" fmla="*/ 2147483647 w 77"/>
              <a:gd name="T23" fmla="*/ 2147483647 h 114"/>
              <a:gd name="T24" fmla="*/ 2147483647 w 77"/>
              <a:gd name="T25" fmla="*/ 2147483647 h 114"/>
              <a:gd name="T26" fmla="*/ 2147483647 w 77"/>
              <a:gd name="T27" fmla="*/ 2147483647 h 114"/>
              <a:gd name="T28" fmla="*/ 2147483647 w 77"/>
              <a:gd name="T29" fmla="*/ 2147483647 h 114"/>
              <a:gd name="T30" fmla="*/ 2147483647 w 77"/>
              <a:gd name="T31" fmla="*/ 2147483647 h 114"/>
              <a:gd name="T32" fmla="*/ 2147483647 w 77"/>
              <a:gd name="T33" fmla="*/ 2147483647 h 114"/>
              <a:gd name="T34" fmla="*/ 2147483647 w 77"/>
              <a:gd name="T35" fmla="*/ 2147483647 h 114"/>
              <a:gd name="T36" fmla="*/ 2147483647 w 77"/>
              <a:gd name="T37" fmla="*/ 2147483647 h 114"/>
              <a:gd name="T38" fmla="*/ 0 w 77"/>
              <a:gd name="T39" fmla="*/ 2147483647 h 114"/>
              <a:gd name="T40" fmla="*/ 0 w 77"/>
              <a:gd name="T41" fmla="*/ 2147483647 h 114"/>
              <a:gd name="T42" fmla="*/ 2147483647 w 77"/>
              <a:gd name="T43" fmla="*/ 2147483647 h 114"/>
              <a:gd name="T44" fmla="*/ 2147483647 w 77"/>
              <a:gd name="T45" fmla="*/ 2147483647 h 114"/>
              <a:gd name="T46" fmla="*/ 2147483647 w 77"/>
              <a:gd name="T47" fmla="*/ 2147483647 h 114"/>
              <a:gd name="T48" fmla="*/ 2147483647 w 77"/>
              <a:gd name="T49" fmla="*/ 2147483647 h 114"/>
              <a:gd name="T50" fmla="*/ 0 w 77"/>
              <a:gd name="T51" fmla="*/ 2147483647 h 114"/>
              <a:gd name="T52" fmla="*/ 2147483647 w 77"/>
              <a:gd name="T53" fmla="*/ 2147483647 h 114"/>
              <a:gd name="T54" fmla="*/ 2147483647 w 77"/>
              <a:gd name="T55" fmla="*/ 2147483647 h 114"/>
              <a:gd name="T56" fmla="*/ 2147483647 w 77"/>
              <a:gd name="T57" fmla="*/ 2147483647 h 114"/>
              <a:gd name="T58" fmla="*/ 2147483647 w 77"/>
              <a:gd name="T59" fmla="*/ 2147483647 h 114"/>
              <a:gd name="T60" fmla="*/ 2147483647 w 77"/>
              <a:gd name="T61" fmla="*/ 2147483647 h 114"/>
              <a:gd name="T62" fmla="*/ 2147483647 w 77"/>
              <a:gd name="T63" fmla="*/ 2147483647 h 114"/>
              <a:gd name="T64" fmla="*/ 2147483647 w 77"/>
              <a:gd name="T65" fmla="*/ 2147483647 h 114"/>
              <a:gd name="T66" fmla="*/ 2147483647 w 77"/>
              <a:gd name="T67" fmla="*/ 2147483647 h 114"/>
              <a:gd name="T68" fmla="*/ 2147483647 w 77"/>
              <a:gd name="T69" fmla="*/ 2147483647 h 114"/>
              <a:gd name="T70" fmla="*/ 2147483647 w 77"/>
              <a:gd name="T71" fmla="*/ 2147483647 h 114"/>
              <a:gd name="T72" fmla="*/ 2147483647 w 77"/>
              <a:gd name="T73" fmla="*/ 2147483647 h 114"/>
              <a:gd name="T74" fmla="*/ 2147483647 w 77"/>
              <a:gd name="T75" fmla="*/ 2147483647 h 114"/>
              <a:gd name="T76" fmla="*/ 2147483647 w 77"/>
              <a:gd name="T77" fmla="*/ 2147483647 h 114"/>
              <a:gd name="T78" fmla="*/ 2147483647 w 77"/>
              <a:gd name="T79" fmla="*/ 2147483647 h 114"/>
              <a:gd name="T80" fmla="*/ 2147483647 w 77"/>
              <a:gd name="T81" fmla="*/ 2147483647 h 114"/>
              <a:gd name="T82" fmla="*/ 2147483647 w 77"/>
              <a:gd name="T83" fmla="*/ 2147483647 h 114"/>
              <a:gd name="T84" fmla="*/ 2147483647 w 77"/>
              <a:gd name="T85" fmla="*/ 0 h 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114"/>
              <a:gd name="T131" fmla="*/ 77 w 77"/>
              <a:gd name="T132" fmla="*/ 114 h 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114">
                <a:moveTo>
                  <a:pt x="61" y="0"/>
                </a:moveTo>
                <a:lnTo>
                  <a:pt x="61" y="0"/>
                </a:lnTo>
                <a:lnTo>
                  <a:pt x="56" y="1"/>
                </a:lnTo>
                <a:lnTo>
                  <a:pt x="53" y="3"/>
                </a:lnTo>
                <a:lnTo>
                  <a:pt x="51" y="6"/>
                </a:lnTo>
                <a:lnTo>
                  <a:pt x="46" y="9"/>
                </a:lnTo>
                <a:lnTo>
                  <a:pt x="45" y="12"/>
                </a:lnTo>
                <a:lnTo>
                  <a:pt x="42" y="15"/>
                </a:lnTo>
                <a:lnTo>
                  <a:pt x="39" y="17"/>
                </a:lnTo>
                <a:lnTo>
                  <a:pt x="38" y="19"/>
                </a:lnTo>
                <a:lnTo>
                  <a:pt x="37" y="20"/>
                </a:lnTo>
                <a:lnTo>
                  <a:pt x="34" y="23"/>
                </a:lnTo>
                <a:lnTo>
                  <a:pt x="32" y="25"/>
                </a:lnTo>
                <a:lnTo>
                  <a:pt x="30" y="27"/>
                </a:lnTo>
                <a:lnTo>
                  <a:pt x="28" y="30"/>
                </a:lnTo>
                <a:lnTo>
                  <a:pt x="26" y="33"/>
                </a:lnTo>
                <a:lnTo>
                  <a:pt x="23" y="35"/>
                </a:lnTo>
                <a:lnTo>
                  <a:pt x="22" y="38"/>
                </a:lnTo>
                <a:lnTo>
                  <a:pt x="20" y="41"/>
                </a:lnTo>
                <a:lnTo>
                  <a:pt x="18" y="42"/>
                </a:lnTo>
                <a:lnTo>
                  <a:pt x="16" y="44"/>
                </a:lnTo>
                <a:lnTo>
                  <a:pt x="15" y="47"/>
                </a:lnTo>
                <a:lnTo>
                  <a:pt x="15" y="49"/>
                </a:lnTo>
                <a:lnTo>
                  <a:pt x="13" y="52"/>
                </a:lnTo>
                <a:lnTo>
                  <a:pt x="12" y="55"/>
                </a:lnTo>
                <a:lnTo>
                  <a:pt x="11" y="57"/>
                </a:lnTo>
                <a:lnTo>
                  <a:pt x="10" y="60"/>
                </a:lnTo>
                <a:lnTo>
                  <a:pt x="8" y="63"/>
                </a:lnTo>
                <a:lnTo>
                  <a:pt x="7" y="66"/>
                </a:lnTo>
                <a:lnTo>
                  <a:pt x="5" y="68"/>
                </a:lnTo>
                <a:lnTo>
                  <a:pt x="3" y="71"/>
                </a:lnTo>
                <a:lnTo>
                  <a:pt x="1" y="74"/>
                </a:lnTo>
                <a:lnTo>
                  <a:pt x="0" y="78"/>
                </a:lnTo>
                <a:lnTo>
                  <a:pt x="0" y="82"/>
                </a:lnTo>
                <a:lnTo>
                  <a:pt x="0" y="83"/>
                </a:lnTo>
                <a:lnTo>
                  <a:pt x="1" y="84"/>
                </a:lnTo>
                <a:lnTo>
                  <a:pt x="1" y="86"/>
                </a:lnTo>
                <a:lnTo>
                  <a:pt x="1" y="87"/>
                </a:lnTo>
                <a:lnTo>
                  <a:pt x="1" y="88"/>
                </a:lnTo>
                <a:lnTo>
                  <a:pt x="1" y="90"/>
                </a:lnTo>
                <a:lnTo>
                  <a:pt x="1" y="91"/>
                </a:lnTo>
                <a:lnTo>
                  <a:pt x="1" y="92"/>
                </a:lnTo>
                <a:lnTo>
                  <a:pt x="0" y="105"/>
                </a:lnTo>
                <a:lnTo>
                  <a:pt x="3" y="111"/>
                </a:lnTo>
                <a:lnTo>
                  <a:pt x="7" y="114"/>
                </a:lnTo>
                <a:lnTo>
                  <a:pt x="12" y="113"/>
                </a:lnTo>
                <a:lnTo>
                  <a:pt x="18" y="110"/>
                </a:lnTo>
                <a:lnTo>
                  <a:pt x="23" y="109"/>
                </a:lnTo>
                <a:lnTo>
                  <a:pt x="25" y="109"/>
                </a:lnTo>
                <a:lnTo>
                  <a:pt x="25" y="112"/>
                </a:lnTo>
                <a:lnTo>
                  <a:pt x="27" y="109"/>
                </a:lnTo>
                <a:lnTo>
                  <a:pt x="28" y="106"/>
                </a:lnTo>
                <a:lnTo>
                  <a:pt x="30" y="102"/>
                </a:lnTo>
                <a:lnTo>
                  <a:pt x="32" y="98"/>
                </a:lnTo>
                <a:lnTo>
                  <a:pt x="34" y="95"/>
                </a:lnTo>
                <a:lnTo>
                  <a:pt x="37" y="92"/>
                </a:lnTo>
                <a:lnTo>
                  <a:pt x="39" y="91"/>
                </a:lnTo>
                <a:lnTo>
                  <a:pt x="41" y="90"/>
                </a:lnTo>
                <a:lnTo>
                  <a:pt x="45" y="88"/>
                </a:lnTo>
                <a:lnTo>
                  <a:pt x="50" y="82"/>
                </a:lnTo>
                <a:lnTo>
                  <a:pt x="57" y="72"/>
                </a:lnTo>
                <a:lnTo>
                  <a:pt x="64" y="61"/>
                </a:lnTo>
                <a:lnTo>
                  <a:pt x="69" y="50"/>
                </a:lnTo>
                <a:lnTo>
                  <a:pt x="75" y="41"/>
                </a:lnTo>
                <a:lnTo>
                  <a:pt x="77" y="34"/>
                </a:lnTo>
                <a:lnTo>
                  <a:pt x="77" y="30"/>
                </a:lnTo>
                <a:lnTo>
                  <a:pt x="71" y="27"/>
                </a:lnTo>
                <a:lnTo>
                  <a:pt x="69" y="23"/>
                </a:lnTo>
                <a:lnTo>
                  <a:pt x="70" y="20"/>
                </a:lnTo>
                <a:lnTo>
                  <a:pt x="72" y="16"/>
                </a:lnTo>
                <a:lnTo>
                  <a:pt x="73" y="13"/>
                </a:lnTo>
                <a:lnTo>
                  <a:pt x="73" y="9"/>
                </a:lnTo>
                <a:lnTo>
                  <a:pt x="69" y="5"/>
                </a:lnTo>
                <a:lnTo>
                  <a:pt x="61" y="0"/>
                </a:lnTo>
                <a:close/>
              </a:path>
            </a:pathLst>
          </a:custGeom>
          <a:noFill/>
          <a:ln w="1588">
            <a:solidFill>
              <a:srgbClr val="000000"/>
            </a:solidFill>
            <a:round/>
            <a:headEnd/>
            <a:tailEnd/>
          </a:ln>
        </p:spPr>
        <p:txBody>
          <a:bodyPr/>
          <a:lstStyle/>
          <a:p>
            <a:endParaRPr lang="zh-CN" altLang="en-US"/>
          </a:p>
        </p:txBody>
      </p:sp>
      <p:sp>
        <p:nvSpPr>
          <p:cNvPr id="40158" name="Freeform 471"/>
          <p:cNvSpPr>
            <a:spLocks/>
          </p:cNvSpPr>
          <p:nvPr/>
        </p:nvSpPr>
        <p:spPr bwMode="auto">
          <a:xfrm>
            <a:off x="3778251" y="3447501"/>
            <a:ext cx="87313" cy="81709"/>
          </a:xfrm>
          <a:custGeom>
            <a:avLst/>
            <a:gdLst>
              <a:gd name="T0" fmla="*/ 2147483647 w 70"/>
              <a:gd name="T1" fmla="*/ 2147483647 h 53"/>
              <a:gd name="T2" fmla="*/ 2147483647 w 70"/>
              <a:gd name="T3" fmla="*/ 2147483647 h 53"/>
              <a:gd name="T4" fmla="*/ 0 w 70"/>
              <a:gd name="T5" fmla="*/ 2147483647 h 53"/>
              <a:gd name="T6" fmla="*/ 0 w 70"/>
              <a:gd name="T7" fmla="*/ 2147483647 h 53"/>
              <a:gd name="T8" fmla="*/ 2147483647 w 70"/>
              <a:gd name="T9" fmla="*/ 2147483647 h 53"/>
              <a:gd name="T10" fmla="*/ 2147483647 w 70"/>
              <a:gd name="T11" fmla="*/ 2147483647 h 53"/>
              <a:gd name="T12" fmla="*/ 2147483647 w 70"/>
              <a:gd name="T13" fmla="*/ 2147483647 h 53"/>
              <a:gd name="T14" fmla="*/ 2147483647 w 70"/>
              <a:gd name="T15" fmla="*/ 2147483647 h 53"/>
              <a:gd name="T16" fmla="*/ 2147483647 w 70"/>
              <a:gd name="T17" fmla="*/ 2147483647 h 53"/>
              <a:gd name="T18" fmla="*/ 2147483647 w 70"/>
              <a:gd name="T19" fmla="*/ 2147483647 h 53"/>
              <a:gd name="T20" fmla="*/ 2147483647 w 70"/>
              <a:gd name="T21" fmla="*/ 2147483647 h 53"/>
              <a:gd name="T22" fmla="*/ 2147483647 w 70"/>
              <a:gd name="T23" fmla="*/ 2147483647 h 53"/>
              <a:gd name="T24" fmla="*/ 2147483647 w 70"/>
              <a:gd name="T25" fmla="*/ 2147483647 h 53"/>
              <a:gd name="T26" fmla="*/ 2147483647 w 70"/>
              <a:gd name="T27" fmla="*/ 2147483647 h 53"/>
              <a:gd name="T28" fmla="*/ 2147483647 w 70"/>
              <a:gd name="T29" fmla="*/ 2147483647 h 53"/>
              <a:gd name="T30" fmla="*/ 2147483647 w 70"/>
              <a:gd name="T31" fmla="*/ 2147483647 h 53"/>
              <a:gd name="T32" fmla="*/ 2147483647 w 70"/>
              <a:gd name="T33" fmla="*/ 2147483647 h 53"/>
              <a:gd name="T34" fmla="*/ 2147483647 w 70"/>
              <a:gd name="T35" fmla="*/ 2147483647 h 53"/>
              <a:gd name="T36" fmla="*/ 2147483647 w 70"/>
              <a:gd name="T37" fmla="*/ 2147483647 h 53"/>
              <a:gd name="T38" fmla="*/ 2147483647 w 70"/>
              <a:gd name="T39" fmla="*/ 2147483647 h 53"/>
              <a:gd name="T40" fmla="*/ 2147483647 w 70"/>
              <a:gd name="T41" fmla="*/ 2147483647 h 53"/>
              <a:gd name="T42" fmla="*/ 2147483647 w 70"/>
              <a:gd name="T43" fmla="*/ 2147483647 h 53"/>
              <a:gd name="T44" fmla="*/ 2147483647 w 70"/>
              <a:gd name="T45" fmla="*/ 2147483647 h 53"/>
              <a:gd name="T46" fmla="*/ 2147483647 w 70"/>
              <a:gd name="T47" fmla="*/ 2147483647 h 53"/>
              <a:gd name="T48" fmla="*/ 2147483647 w 70"/>
              <a:gd name="T49" fmla="*/ 2147483647 h 53"/>
              <a:gd name="T50" fmla="*/ 2147483647 w 70"/>
              <a:gd name="T51" fmla="*/ 2147483647 h 53"/>
              <a:gd name="T52" fmla="*/ 2147483647 w 70"/>
              <a:gd name="T53" fmla="*/ 2147483647 h 53"/>
              <a:gd name="T54" fmla="*/ 2147483647 w 70"/>
              <a:gd name="T55" fmla="*/ 2147483647 h 53"/>
              <a:gd name="T56" fmla="*/ 2147483647 w 70"/>
              <a:gd name="T57" fmla="*/ 2147483647 h 53"/>
              <a:gd name="T58" fmla="*/ 2147483647 w 70"/>
              <a:gd name="T59" fmla="*/ 2147483647 h 53"/>
              <a:gd name="T60" fmla="*/ 2147483647 w 70"/>
              <a:gd name="T61" fmla="*/ 2147483647 h 53"/>
              <a:gd name="T62" fmla="*/ 2147483647 w 70"/>
              <a:gd name="T63" fmla="*/ 2147483647 h 53"/>
              <a:gd name="T64" fmla="*/ 2147483647 w 70"/>
              <a:gd name="T65" fmla="*/ 2147483647 h 53"/>
              <a:gd name="T66" fmla="*/ 2147483647 w 70"/>
              <a:gd name="T67" fmla="*/ 2147483647 h 53"/>
              <a:gd name="T68" fmla="*/ 2147483647 w 70"/>
              <a:gd name="T69" fmla="*/ 2147483647 h 53"/>
              <a:gd name="T70" fmla="*/ 2147483647 w 70"/>
              <a:gd name="T71" fmla="*/ 0 h 53"/>
              <a:gd name="T72" fmla="*/ 2147483647 w 70"/>
              <a:gd name="T73" fmla="*/ 2147483647 h 53"/>
              <a:gd name="T74" fmla="*/ 2147483647 w 70"/>
              <a:gd name="T75" fmla="*/ 2147483647 h 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53"/>
              <a:gd name="T116" fmla="*/ 70 w 70"/>
              <a:gd name="T117" fmla="*/ 53 h 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53">
                <a:moveTo>
                  <a:pt x="70" y="44"/>
                </a:moveTo>
                <a:lnTo>
                  <a:pt x="70" y="44"/>
                </a:lnTo>
                <a:lnTo>
                  <a:pt x="0" y="53"/>
                </a:lnTo>
                <a:lnTo>
                  <a:pt x="2" y="52"/>
                </a:lnTo>
                <a:lnTo>
                  <a:pt x="3" y="50"/>
                </a:lnTo>
                <a:lnTo>
                  <a:pt x="4" y="49"/>
                </a:lnTo>
                <a:lnTo>
                  <a:pt x="5" y="48"/>
                </a:lnTo>
                <a:lnTo>
                  <a:pt x="6" y="46"/>
                </a:lnTo>
                <a:lnTo>
                  <a:pt x="7" y="45"/>
                </a:lnTo>
                <a:lnTo>
                  <a:pt x="8" y="43"/>
                </a:lnTo>
                <a:lnTo>
                  <a:pt x="9" y="41"/>
                </a:lnTo>
                <a:lnTo>
                  <a:pt x="10" y="40"/>
                </a:lnTo>
                <a:lnTo>
                  <a:pt x="11" y="38"/>
                </a:lnTo>
                <a:lnTo>
                  <a:pt x="12" y="37"/>
                </a:lnTo>
                <a:lnTo>
                  <a:pt x="13" y="35"/>
                </a:lnTo>
                <a:lnTo>
                  <a:pt x="13" y="33"/>
                </a:lnTo>
                <a:lnTo>
                  <a:pt x="14" y="32"/>
                </a:lnTo>
                <a:lnTo>
                  <a:pt x="14" y="30"/>
                </a:lnTo>
                <a:lnTo>
                  <a:pt x="15" y="29"/>
                </a:lnTo>
                <a:lnTo>
                  <a:pt x="15" y="27"/>
                </a:lnTo>
                <a:lnTo>
                  <a:pt x="15" y="25"/>
                </a:lnTo>
                <a:lnTo>
                  <a:pt x="16" y="23"/>
                </a:lnTo>
                <a:lnTo>
                  <a:pt x="16" y="22"/>
                </a:lnTo>
                <a:lnTo>
                  <a:pt x="17" y="20"/>
                </a:lnTo>
                <a:lnTo>
                  <a:pt x="17" y="18"/>
                </a:lnTo>
                <a:lnTo>
                  <a:pt x="17" y="16"/>
                </a:lnTo>
                <a:lnTo>
                  <a:pt x="17" y="15"/>
                </a:lnTo>
                <a:lnTo>
                  <a:pt x="17" y="13"/>
                </a:lnTo>
                <a:lnTo>
                  <a:pt x="17" y="11"/>
                </a:lnTo>
                <a:lnTo>
                  <a:pt x="17" y="10"/>
                </a:lnTo>
                <a:lnTo>
                  <a:pt x="17" y="7"/>
                </a:lnTo>
                <a:lnTo>
                  <a:pt x="17" y="6"/>
                </a:lnTo>
                <a:lnTo>
                  <a:pt x="16" y="4"/>
                </a:lnTo>
                <a:lnTo>
                  <a:pt x="16" y="2"/>
                </a:lnTo>
                <a:lnTo>
                  <a:pt x="15" y="0"/>
                </a:lnTo>
                <a:lnTo>
                  <a:pt x="70" y="44"/>
                </a:lnTo>
                <a:close/>
              </a:path>
            </a:pathLst>
          </a:custGeom>
          <a:solidFill>
            <a:srgbClr val="FFFFFF"/>
          </a:solidFill>
          <a:ln w="9525">
            <a:noFill/>
            <a:round/>
            <a:headEnd/>
            <a:tailEnd/>
          </a:ln>
        </p:spPr>
        <p:txBody>
          <a:bodyPr/>
          <a:lstStyle/>
          <a:p>
            <a:endParaRPr lang="zh-CN" altLang="en-US"/>
          </a:p>
        </p:txBody>
      </p:sp>
      <p:sp>
        <p:nvSpPr>
          <p:cNvPr id="40159" name="Freeform 472"/>
          <p:cNvSpPr>
            <a:spLocks/>
          </p:cNvSpPr>
          <p:nvPr/>
        </p:nvSpPr>
        <p:spPr bwMode="auto">
          <a:xfrm>
            <a:off x="3538539" y="3396627"/>
            <a:ext cx="288925" cy="112541"/>
          </a:xfrm>
          <a:custGeom>
            <a:avLst/>
            <a:gdLst>
              <a:gd name="T0" fmla="*/ 2147483647 w 230"/>
              <a:gd name="T1" fmla="*/ 2147483647 h 73"/>
              <a:gd name="T2" fmla="*/ 0 w 230"/>
              <a:gd name="T3" fmla="*/ 2147483647 h 73"/>
              <a:gd name="T4" fmla="*/ 2147483647 w 230"/>
              <a:gd name="T5" fmla="*/ 2147483647 h 73"/>
              <a:gd name="T6" fmla="*/ 2147483647 w 230"/>
              <a:gd name="T7" fmla="*/ 2147483647 h 73"/>
              <a:gd name="T8" fmla="*/ 2147483647 w 230"/>
              <a:gd name="T9" fmla="*/ 0 h 73"/>
              <a:gd name="T10" fmla="*/ 2147483647 w 230"/>
              <a:gd name="T11" fmla="*/ 2147483647 h 73"/>
              <a:gd name="T12" fmla="*/ 0 60000 65536"/>
              <a:gd name="T13" fmla="*/ 0 60000 65536"/>
              <a:gd name="T14" fmla="*/ 0 60000 65536"/>
              <a:gd name="T15" fmla="*/ 0 60000 65536"/>
              <a:gd name="T16" fmla="*/ 0 60000 65536"/>
              <a:gd name="T17" fmla="*/ 0 60000 65536"/>
              <a:gd name="T18" fmla="*/ 0 w 230"/>
              <a:gd name="T19" fmla="*/ 0 h 73"/>
              <a:gd name="T20" fmla="*/ 230 w 230"/>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230" h="73">
                <a:moveTo>
                  <a:pt x="2" y="5"/>
                </a:moveTo>
                <a:lnTo>
                  <a:pt x="0" y="9"/>
                </a:lnTo>
                <a:lnTo>
                  <a:pt x="228" y="73"/>
                </a:lnTo>
                <a:lnTo>
                  <a:pt x="230" y="64"/>
                </a:lnTo>
                <a:lnTo>
                  <a:pt x="3" y="0"/>
                </a:lnTo>
                <a:lnTo>
                  <a:pt x="2" y="5"/>
                </a:lnTo>
                <a:close/>
              </a:path>
            </a:pathLst>
          </a:custGeom>
          <a:solidFill>
            <a:srgbClr val="FFFFFF"/>
          </a:solidFill>
          <a:ln w="9525">
            <a:noFill/>
            <a:round/>
            <a:headEnd/>
            <a:tailEnd/>
          </a:ln>
        </p:spPr>
        <p:txBody>
          <a:bodyPr/>
          <a:lstStyle/>
          <a:p>
            <a:endParaRPr lang="zh-CN" altLang="en-US"/>
          </a:p>
        </p:txBody>
      </p:sp>
      <p:grpSp>
        <p:nvGrpSpPr>
          <p:cNvPr id="2" name="Group 473"/>
          <p:cNvGrpSpPr>
            <a:grpSpLocks/>
          </p:cNvGrpSpPr>
          <p:nvPr/>
        </p:nvGrpSpPr>
        <p:grpSpPr bwMode="auto">
          <a:xfrm>
            <a:off x="5014913" y="3567750"/>
            <a:ext cx="254000" cy="194250"/>
            <a:chOff x="2419" y="2263"/>
            <a:chExt cx="202" cy="126"/>
          </a:xfrm>
        </p:grpSpPr>
        <p:sp>
          <p:nvSpPr>
            <p:cNvPr id="40181" name="Freeform 474"/>
            <p:cNvSpPr>
              <a:spLocks/>
            </p:cNvSpPr>
            <p:nvPr/>
          </p:nvSpPr>
          <p:spPr bwMode="auto">
            <a:xfrm>
              <a:off x="2419" y="2332"/>
              <a:ext cx="70" cy="57"/>
            </a:xfrm>
            <a:custGeom>
              <a:avLst/>
              <a:gdLst>
                <a:gd name="T0" fmla="*/ 0 w 70"/>
                <a:gd name="T1" fmla="*/ 57 h 57"/>
                <a:gd name="T2" fmla="*/ 0 w 70"/>
                <a:gd name="T3" fmla="*/ 57 h 57"/>
                <a:gd name="T4" fmla="*/ 41 w 70"/>
                <a:gd name="T5" fmla="*/ 0 h 57"/>
                <a:gd name="T6" fmla="*/ 41 w 70"/>
                <a:gd name="T7" fmla="*/ 0 h 57"/>
                <a:gd name="T8" fmla="*/ 41 w 70"/>
                <a:gd name="T9" fmla="*/ 2 h 57"/>
                <a:gd name="T10" fmla="*/ 41 w 70"/>
                <a:gd name="T11" fmla="*/ 4 h 57"/>
                <a:gd name="T12" fmla="*/ 41 w 70"/>
                <a:gd name="T13" fmla="*/ 5 h 57"/>
                <a:gd name="T14" fmla="*/ 41 w 70"/>
                <a:gd name="T15" fmla="*/ 8 h 57"/>
                <a:gd name="T16" fmla="*/ 42 w 70"/>
                <a:gd name="T17" fmla="*/ 9 h 57"/>
                <a:gd name="T18" fmla="*/ 43 w 70"/>
                <a:gd name="T19" fmla="*/ 11 h 57"/>
                <a:gd name="T20" fmla="*/ 43 w 70"/>
                <a:gd name="T21" fmla="*/ 13 h 57"/>
                <a:gd name="T22" fmla="*/ 43 w 70"/>
                <a:gd name="T23" fmla="*/ 15 h 57"/>
                <a:gd name="T24" fmla="*/ 44 w 70"/>
                <a:gd name="T25" fmla="*/ 16 h 57"/>
                <a:gd name="T26" fmla="*/ 44 w 70"/>
                <a:gd name="T27" fmla="*/ 18 h 57"/>
                <a:gd name="T28" fmla="*/ 46 w 70"/>
                <a:gd name="T29" fmla="*/ 19 h 57"/>
                <a:gd name="T30" fmla="*/ 46 w 70"/>
                <a:gd name="T31" fmla="*/ 21 h 57"/>
                <a:gd name="T32" fmla="*/ 47 w 70"/>
                <a:gd name="T33" fmla="*/ 23 h 57"/>
                <a:gd name="T34" fmla="*/ 47 w 70"/>
                <a:gd name="T35" fmla="*/ 24 h 57"/>
                <a:gd name="T36" fmla="*/ 48 w 70"/>
                <a:gd name="T37" fmla="*/ 26 h 57"/>
                <a:gd name="T38" fmla="*/ 49 w 70"/>
                <a:gd name="T39" fmla="*/ 27 h 57"/>
                <a:gd name="T40" fmla="*/ 50 w 70"/>
                <a:gd name="T41" fmla="*/ 28 h 57"/>
                <a:gd name="T42" fmla="*/ 51 w 70"/>
                <a:gd name="T43" fmla="*/ 30 h 57"/>
                <a:gd name="T44" fmla="*/ 52 w 70"/>
                <a:gd name="T45" fmla="*/ 31 h 57"/>
                <a:gd name="T46" fmla="*/ 53 w 70"/>
                <a:gd name="T47" fmla="*/ 33 h 57"/>
                <a:gd name="T48" fmla="*/ 54 w 70"/>
                <a:gd name="T49" fmla="*/ 34 h 57"/>
                <a:gd name="T50" fmla="*/ 55 w 70"/>
                <a:gd name="T51" fmla="*/ 35 h 57"/>
                <a:gd name="T52" fmla="*/ 56 w 70"/>
                <a:gd name="T53" fmla="*/ 37 h 57"/>
                <a:gd name="T54" fmla="*/ 58 w 70"/>
                <a:gd name="T55" fmla="*/ 38 h 57"/>
                <a:gd name="T56" fmla="*/ 59 w 70"/>
                <a:gd name="T57" fmla="*/ 39 h 57"/>
                <a:gd name="T58" fmla="*/ 60 w 70"/>
                <a:gd name="T59" fmla="*/ 41 h 57"/>
                <a:gd name="T60" fmla="*/ 62 w 70"/>
                <a:gd name="T61" fmla="*/ 42 h 57"/>
                <a:gd name="T62" fmla="*/ 63 w 70"/>
                <a:gd name="T63" fmla="*/ 43 h 57"/>
                <a:gd name="T64" fmla="*/ 65 w 70"/>
                <a:gd name="T65" fmla="*/ 44 h 57"/>
                <a:gd name="T66" fmla="*/ 66 w 70"/>
                <a:gd name="T67" fmla="*/ 45 h 57"/>
                <a:gd name="T68" fmla="*/ 68 w 70"/>
                <a:gd name="T69" fmla="*/ 46 h 57"/>
                <a:gd name="T70" fmla="*/ 70 w 70"/>
                <a:gd name="T71" fmla="*/ 47 h 57"/>
                <a:gd name="T72" fmla="*/ 0 w 70"/>
                <a:gd name="T73" fmla="*/ 57 h 57"/>
                <a:gd name="T74" fmla="*/ 0 w 70"/>
                <a:gd name="T75" fmla="*/ 57 h 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57"/>
                <a:gd name="T116" fmla="*/ 70 w 70"/>
                <a:gd name="T117" fmla="*/ 57 h 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57">
                  <a:moveTo>
                    <a:pt x="0" y="57"/>
                  </a:moveTo>
                  <a:lnTo>
                    <a:pt x="0" y="57"/>
                  </a:lnTo>
                  <a:lnTo>
                    <a:pt x="41" y="0"/>
                  </a:lnTo>
                  <a:lnTo>
                    <a:pt x="41" y="2"/>
                  </a:lnTo>
                  <a:lnTo>
                    <a:pt x="41" y="4"/>
                  </a:lnTo>
                  <a:lnTo>
                    <a:pt x="41" y="5"/>
                  </a:lnTo>
                  <a:lnTo>
                    <a:pt x="41" y="8"/>
                  </a:lnTo>
                  <a:lnTo>
                    <a:pt x="42" y="9"/>
                  </a:lnTo>
                  <a:lnTo>
                    <a:pt x="43" y="11"/>
                  </a:lnTo>
                  <a:lnTo>
                    <a:pt x="43" y="13"/>
                  </a:lnTo>
                  <a:lnTo>
                    <a:pt x="43" y="15"/>
                  </a:lnTo>
                  <a:lnTo>
                    <a:pt x="44" y="16"/>
                  </a:lnTo>
                  <a:lnTo>
                    <a:pt x="44" y="18"/>
                  </a:lnTo>
                  <a:lnTo>
                    <a:pt x="46" y="19"/>
                  </a:lnTo>
                  <a:lnTo>
                    <a:pt x="46" y="21"/>
                  </a:lnTo>
                  <a:lnTo>
                    <a:pt x="47" y="23"/>
                  </a:lnTo>
                  <a:lnTo>
                    <a:pt x="47" y="24"/>
                  </a:lnTo>
                  <a:lnTo>
                    <a:pt x="48" y="26"/>
                  </a:lnTo>
                  <a:lnTo>
                    <a:pt x="49" y="27"/>
                  </a:lnTo>
                  <a:lnTo>
                    <a:pt x="50" y="28"/>
                  </a:lnTo>
                  <a:lnTo>
                    <a:pt x="51" y="30"/>
                  </a:lnTo>
                  <a:lnTo>
                    <a:pt x="52" y="31"/>
                  </a:lnTo>
                  <a:lnTo>
                    <a:pt x="53" y="33"/>
                  </a:lnTo>
                  <a:lnTo>
                    <a:pt x="54" y="34"/>
                  </a:lnTo>
                  <a:lnTo>
                    <a:pt x="55" y="35"/>
                  </a:lnTo>
                  <a:lnTo>
                    <a:pt x="56" y="37"/>
                  </a:lnTo>
                  <a:lnTo>
                    <a:pt x="58" y="38"/>
                  </a:lnTo>
                  <a:lnTo>
                    <a:pt x="59" y="39"/>
                  </a:lnTo>
                  <a:lnTo>
                    <a:pt x="60" y="41"/>
                  </a:lnTo>
                  <a:lnTo>
                    <a:pt x="62" y="42"/>
                  </a:lnTo>
                  <a:lnTo>
                    <a:pt x="63" y="43"/>
                  </a:lnTo>
                  <a:lnTo>
                    <a:pt x="65" y="44"/>
                  </a:lnTo>
                  <a:lnTo>
                    <a:pt x="66" y="45"/>
                  </a:lnTo>
                  <a:lnTo>
                    <a:pt x="68" y="46"/>
                  </a:lnTo>
                  <a:lnTo>
                    <a:pt x="70" y="47"/>
                  </a:lnTo>
                  <a:lnTo>
                    <a:pt x="0" y="57"/>
                  </a:lnTo>
                  <a:close/>
                </a:path>
              </a:pathLst>
            </a:custGeom>
            <a:solidFill>
              <a:srgbClr val="FFFFFF"/>
            </a:solidFill>
            <a:ln w="9525">
              <a:noFill/>
              <a:round/>
              <a:headEnd/>
              <a:tailEnd/>
            </a:ln>
          </p:spPr>
          <p:txBody>
            <a:bodyPr/>
            <a:lstStyle/>
            <a:p>
              <a:endParaRPr lang="zh-CN" altLang="en-US"/>
            </a:p>
          </p:txBody>
        </p:sp>
        <p:sp>
          <p:nvSpPr>
            <p:cNvPr id="40182" name="Freeform 475"/>
            <p:cNvSpPr>
              <a:spLocks/>
            </p:cNvSpPr>
            <p:nvPr/>
          </p:nvSpPr>
          <p:spPr bwMode="auto">
            <a:xfrm>
              <a:off x="2444" y="2263"/>
              <a:ext cx="177" cy="114"/>
            </a:xfrm>
            <a:custGeom>
              <a:avLst/>
              <a:gdLst>
                <a:gd name="T0" fmla="*/ 175 w 177"/>
                <a:gd name="T1" fmla="*/ 4 h 114"/>
                <a:gd name="T2" fmla="*/ 173 w 177"/>
                <a:gd name="T3" fmla="*/ 0 h 114"/>
                <a:gd name="T4" fmla="*/ 0 w 177"/>
                <a:gd name="T5" fmla="*/ 106 h 114"/>
                <a:gd name="T6" fmla="*/ 5 w 177"/>
                <a:gd name="T7" fmla="*/ 114 h 114"/>
                <a:gd name="T8" fmla="*/ 177 w 177"/>
                <a:gd name="T9" fmla="*/ 8 h 114"/>
                <a:gd name="T10" fmla="*/ 175 w 177"/>
                <a:gd name="T11" fmla="*/ 4 h 114"/>
                <a:gd name="T12" fmla="*/ 0 60000 65536"/>
                <a:gd name="T13" fmla="*/ 0 60000 65536"/>
                <a:gd name="T14" fmla="*/ 0 60000 65536"/>
                <a:gd name="T15" fmla="*/ 0 60000 65536"/>
                <a:gd name="T16" fmla="*/ 0 60000 65536"/>
                <a:gd name="T17" fmla="*/ 0 60000 65536"/>
                <a:gd name="T18" fmla="*/ 0 w 177"/>
                <a:gd name="T19" fmla="*/ 0 h 114"/>
                <a:gd name="T20" fmla="*/ 177 w 177"/>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77" h="114">
                  <a:moveTo>
                    <a:pt x="175" y="4"/>
                  </a:moveTo>
                  <a:lnTo>
                    <a:pt x="173" y="0"/>
                  </a:lnTo>
                  <a:lnTo>
                    <a:pt x="0" y="106"/>
                  </a:lnTo>
                  <a:lnTo>
                    <a:pt x="5" y="114"/>
                  </a:lnTo>
                  <a:lnTo>
                    <a:pt x="177" y="8"/>
                  </a:lnTo>
                  <a:lnTo>
                    <a:pt x="175" y="4"/>
                  </a:lnTo>
                  <a:close/>
                </a:path>
              </a:pathLst>
            </a:custGeom>
            <a:solidFill>
              <a:srgbClr val="FFFFFF"/>
            </a:solidFill>
            <a:ln w="9525">
              <a:noFill/>
              <a:round/>
              <a:headEnd/>
              <a:tailEnd/>
            </a:ln>
          </p:spPr>
          <p:txBody>
            <a:bodyPr/>
            <a:lstStyle/>
            <a:p>
              <a:endParaRPr lang="zh-CN" altLang="en-US"/>
            </a:p>
          </p:txBody>
        </p:sp>
      </p:grpSp>
      <p:sp>
        <p:nvSpPr>
          <p:cNvPr id="40161" name="Freeform 476"/>
          <p:cNvSpPr>
            <a:spLocks/>
          </p:cNvSpPr>
          <p:nvPr/>
        </p:nvSpPr>
        <p:spPr bwMode="auto">
          <a:xfrm>
            <a:off x="4813300" y="4654625"/>
            <a:ext cx="84138" cy="97124"/>
          </a:xfrm>
          <a:custGeom>
            <a:avLst/>
            <a:gdLst>
              <a:gd name="T0" fmla="*/ 0 w 67"/>
              <a:gd name="T1" fmla="*/ 0 h 63"/>
              <a:gd name="T2" fmla="*/ 0 w 67"/>
              <a:gd name="T3" fmla="*/ 0 h 63"/>
              <a:gd name="T4" fmla="*/ 2147483647 w 67"/>
              <a:gd name="T5" fmla="*/ 2147483647 h 63"/>
              <a:gd name="T6" fmla="*/ 2147483647 w 67"/>
              <a:gd name="T7" fmla="*/ 2147483647 h 63"/>
              <a:gd name="T8" fmla="*/ 2147483647 w 67"/>
              <a:gd name="T9" fmla="*/ 2147483647 h 63"/>
              <a:gd name="T10" fmla="*/ 2147483647 w 67"/>
              <a:gd name="T11" fmla="*/ 2147483647 h 63"/>
              <a:gd name="T12" fmla="*/ 2147483647 w 67"/>
              <a:gd name="T13" fmla="*/ 2147483647 h 63"/>
              <a:gd name="T14" fmla="*/ 2147483647 w 67"/>
              <a:gd name="T15" fmla="*/ 2147483647 h 63"/>
              <a:gd name="T16" fmla="*/ 2147483647 w 67"/>
              <a:gd name="T17" fmla="*/ 2147483647 h 63"/>
              <a:gd name="T18" fmla="*/ 2147483647 w 67"/>
              <a:gd name="T19" fmla="*/ 2147483647 h 63"/>
              <a:gd name="T20" fmla="*/ 2147483647 w 67"/>
              <a:gd name="T21" fmla="*/ 2147483647 h 63"/>
              <a:gd name="T22" fmla="*/ 2147483647 w 67"/>
              <a:gd name="T23" fmla="*/ 2147483647 h 63"/>
              <a:gd name="T24" fmla="*/ 2147483647 w 67"/>
              <a:gd name="T25" fmla="*/ 2147483647 h 63"/>
              <a:gd name="T26" fmla="*/ 2147483647 w 67"/>
              <a:gd name="T27" fmla="*/ 2147483647 h 63"/>
              <a:gd name="T28" fmla="*/ 2147483647 w 67"/>
              <a:gd name="T29" fmla="*/ 2147483647 h 63"/>
              <a:gd name="T30" fmla="*/ 2147483647 w 67"/>
              <a:gd name="T31" fmla="*/ 2147483647 h 63"/>
              <a:gd name="T32" fmla="*/ 2147483647 w 67"/>
              <a:gd name="T33" fmla="*/ 2147483647 h 63"/>
              <a:gd name="T34" fmla="*/ 2147483647 w 67"/>
              <a:gd name="T35" fmla="*/ 2147483647 h 63"/>
              <a:gd name="T36" fmla="*/ 2147483647 w 67"/>
              <a:gd name="T37" fmla="*/ 2147483647 h 63"/>
              <a:gd name="T38" fmla="*/ 2147483647 w 67"/>
              <a:gd name="T39" fmla="*/ 2147483647 h 63"/>
              <a:gd name="T40" fmla="*/ 2147483647 w 67"/>
              <a:gd name="T41" fmla="*/ 2147483647 h 63"/>
              <a:gd name="T42" fmla="*/ 2147483647 w 67"/>
              <a:gd name="T43" fmla="*/ 2147483647 h 63"/>
              <a:gd name="T44" fmla="*/ 2147483647 w 67"/>
              <a:gd name="T45" fmla="*/ 2147483647 h 63"/>
              <a:gd name="T46" fmla="*/ 2147483647 w 67"/>
              <a:gd name="T47" fmla="*/ 2147483647 h 63"/>
              <a:gd name="T48" fmla="*/ 2147483647 w 67"/>
              <a:gd name="T49" fmla="*/ 2147483647 h 63"/>
              <a:gd name="T50" fmla="*/ 2147483647 w 67"/>
              <a:gd name="T51" fmla="*/ 2147483647 h 63"/>
              <a:gd name="T52" fmla="*/ 2147483647 w 67"/>
              <a:gd name="T53" fmla="*/ 2147483647 h 63"/>
              <a:gd name="T54" fmla="*/ 2147483647 w 67"/>
              <a:gd name="T55" fmla="*/ 2147483647 h 63"/>
              <a:gd name="T56" fmla="*/ 2147483647 w 67"/>
              <a:gd name="T57" fmla="*/ 2147483647 h 63"/>
              <a:gd name="T58" fmla="*/ 2147483647 w 67"/>
              <a:gd name="T59" fmla="*/ 2147483647 h 63"/>
              <a:gd name="T60" fmla="*/ 2147483647 w 67"/>
              <a:gd name="T61" fmla="*/ 2147483647 h 63"/>
              <a:gd name="T62" fmla="*/ 2147483647 w 67"/>
              <a:gd name="T63" fmla="*/ 2147483647 h 63"/>
              <a:gd name="T64" fmla="*/ 2147483647 w 67"/>
              <a:gd name="T65" fmla="*/ 2147483647 h 63"/>
              <a:gd name="T66" fmla="*/ 2147483647 w 67"/>
              <a:gd name="T67" fmla="*/ 2147483647 h 63"/>
              <a:gd name="T68" fmla="*/ 2147483647 w 67"/>
              <a:gd name="T69" fmla="*/ 2147483647 h 63"/>
              <a:gd name="T70" fmla="*/ 2147483647 w 67"/>
              <a:gd name="T71" fmla="*/ 2147483647 h 63"/>
              <a:gd name="T72" fmla="*/ 0 w 67"/>
              <a:gd name="T73" fmla="*/ 0 h 63"/>
              <a:gd name="T74" fmla="*/ 0 w 67"/>
              <a:gd name="T75" fmla="*/ 0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7"/>
              <a:gd name="T115" fmla="*/ 0 h 63"/>
              <a:gd name="T116" fmla="*/ 67 w 6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7" h="63">
                <a:moveTo>
                  <a:pt x="0" y="0"/>
                </a:moveTo>
                <a:lnTo>
                  <a:pt x="0" y="0"/>
                </a:lnTo>
                <a:lnTo>
                  <a:pt x="67" y="22"/>
                </a:lnTo>
                <a:lnTo>
                  <a:pt x="65" y="23"/>
                </a:lnTo>
                <a:lnTo>
                  <a:pt x="63" y="23"/>
                </a:lnTo>
                <a:lnTo>
                  <a:pt x="61" y="24"/>
                </a:lnTo>
                <a:lnTo>
                  <a:pt x="60" y="25"/>
                </a:lnTo>
                <a:lnTo>
                  <a:pt x="58" y="26"/>
                </a:lnTo>
                <a:lnTo>
                  <a:pt x="56" y="27"/>
                </a:lnTo>
                <a:lnTo>
                  <a:pt x="55" y="28"/>
                </a:lnTo>
                <a:lnTo>
                  <a:pt x="53" y="29"/>
                </a:lnTo>
                <a:lnTo>
                  <a:pt x="52" y="30"/>
                </a:lnTo>
                <a:lnTo>
                  <a:pt x="50" y="31"/>
                </a:lnTo>
                <a:lnTo>
                  <a:pt x="49" y="32"/>
                </a:lnTo>
                <a:lnTo>
                  <a:pt x="48" y="33"/>
                </a:lnTo>
                <a:lnTo>
                  <a:pt x="46" y="35"/>
                </a:lnTo>
                <a:lnTo>
                  <a:pt x="45" y="36"/>
                </a:lnTo>
                <a:lnTo>
                  <a:pt x="44" y="37"/>
                </a:lnTo>
                <a:lnTo>
                  <a:pt x="43" y="38"/>
                </a:lnTo>
                <a:lnTo>
                  <a:pt x="42" y="39"/>
                </a:lnTo>
                <a:lnTo>
                  <a:pt x="41" y="41"/>
                </a:lnTo>
                <a:lnTo>
                  <a:pt x="40" y="42"/>
                </a:lnTo>
                <a:lnTo>
                  <a:pt x="39" y="44"/>
                </a:lnTo>
                <a:lnTo>
                  <a:pt x="38" y="45"/>
                </a:lnTo>
                <a:lnTo>
                  <a:pt x="37" y="47"/>
                </a:lnTo>
                <a:lnTo>
                  <a:pt x="36" y="48"/>
                </a:lnTo>
                <a:lnTo>
                  <a:pt x="35" y="50"/>
                </a:lnTo>
                <a:lnTo>
                  <a:pt x="34" y="51"/>
                </a:lnTo>
                <a:lnTo>
                  <a:pt x="34" y="53"/>
                </a:lnTo>
                <a:lnTo>
                  <a:pt x="33" y="55"/>
                </a:lnTo>
                <a:lnTo>
                  <a:pt x="32" y="57"/>
                </a:lnTo>
                <a:lnTo>
                  <a:pt x="31" y="58"/>
                </a:lnTo>
                <a:lnTo>
                  <a:pt x="31" y="60"/>
                </a:lnTo>
                <a:lnTo>
                  <a:pt x="30" y="62"/>
                </a:lnTo>
                <a:lnTo>
                  <a:pt x="30" y="63"/>
                </a:lnTo>
                <a:lnTo>
                  <a:pt x="0" y="0"/>
                </a:lnTo>
                <a:close/>
              </a:path>
            </a:pathLst>
          </a:custGeom>
          <a:solidFill>
            <a:srgbClr val="FFFFFF"/>
          </a:solidFill>
          <a:ln w="9525">
            <a:noFill/>
            <a:round/>
            <a:headEnd/>
            <a:tailEnd/>
          </a:ln>
        </p:spPr>
        <p:txBody>
          <a:bodyPr/>
          <a:lstStyle/>
          <a:p>
            <a:endParaRPr lang="zh-CN" altLang="en-US"/>
          </a:p>
        </p:txBody>
      </p:sp>
      <p:sp>
        <p:nvSpPr>
          <p:cNvPr id="40162" name="Freeform 477"/>
          <p:cNvSpPr>
            <a:spLocks/>
          </p:cNvSpPr>
          <p:nvPr/>
        </p:nvSpPr>
        <p:spPr bwMode="auto">
          <a:xfrm>
            <a:off x="4840288" y="4682375"/>
            <a:ext cx="323850" cy="353041"/>
          </a:xfrm>
          <a:custGeom>
            <a:avLst/>
            <a:gdLst>
              <a:gd name="T0" fmla="*/ 2147483647 w 259"/>
              <a:gd name="T1" fmla="*/ 2147483647 h 229"/>
              <a:gd name="T2" fmla="*/ 2147483647 w 259"/>
              <a:gd name="T3" fmla="*/ 2147483647 h 229"/>
              <a:gd name="T4" fmla="*/ 2147483647 w 259"/>
              <a:gd name="T5" fmla="*/ 0 h 229"/>
              <a:gd name="T6" fmla="*/ 0 w 259"/>
              <a:gd name="T7" fmla="*/ 2147483647 h 229"/>
              <a:gd name="T8" fmla="*/ 2147483647 w 259"/>
              <a:gd name="T9" fmla="*/ 2147483647 h 229"/>
              <a:gd name="T10" fmla="*/ 2147483647 w 259"/>
              <a:gd name="T11" fmla="*/ 2147483647 h 229"/>
              <a:gd name="T12" fmla="*/ 0 60000 65536"/>
              <a:gd name="T13" fmla="*/ 0 60000 65536"/>
              <a:gd name="T14" fmla="*/ 0 60000 65536"/>
              <a:gd name="T15" fmla="*/ 0 60000 65536"/>
              <a:gd name="T16" fmla="*/ 0 60000 65536"/>
              <a:gd name="T17" fmla="*/ 0 60000 65536"/>
              <a:gd name="T18" fmla="*/ 0 w 259"/>
              <a:gd name="T19" fmla="*/ 0 h 229"/>
              <a:gd name="T20" fmla="*/ 259 w 259"/>
              <a:gd name="T21" fmla="*/ 229 h 229"/>
            </a:gdLst>
            <a:ahLst/>
            <a:cxnLst>
              <a:cxn ang="T12">
                <a:pos x="T0" y="T1"/>
              </a:cxn>
              <a:cxn ang="T13">
                <a:pos x="T2" y="T3"/>
              </a:cxn>
              <a:cxn ang="T14">
                <a:pos x="T4" y="T5"/>
              </a:cxn>
              <a:cxn ang="T15">
                <a:pos x="T6" y="T7"/>
              </a:cxn>
              <a:cxn ang="T16">
                <a:pos x="T8" y="T9"/>
              </a:cxn>
              <a:cxn ang="T17">
                <a:pos x="T10" y="T11"/>
              </a:cxn>
            </a:cxnLst>
            <a:rect l="T18" t="T19" r="T20" b="T21"/>
            <a:pathLst>
              <a:path w="259" h="229">
                <a:moveTo>
                  <a:pt x="256" y="226"/>
                </a:moveTo>
                <a:lnTo>
                  <a:pt x="259" y="222"/>
                </a:lnTo>
                <a:lnTo>
                  <a:pt x="6" y="0"/>
                </a:lnTo>
                <a:lnTo>
                  <a:pt x="0" y="7"/>
                </a:lnTo>
                <a:lnTo>
                  <a:pt x="253" y="229"/>
                </a:lnTo>
                <a:lnTo>
                  <a:pt x="256" y="226"/>
                </a:lnTo>
                <a:close/>
              </a:path>
            </a:pathLst>
          </a:custGeom>
          <a:solidFill>
            <a:srgbClr val="FFFFFF"/>
          </a:solidFill>
          <a:ln w="9525">
            <a:noFill/>
            <a:round/>
            <a:headEnd/>
            <a:tailEnd/>
          </a:ln>
        </p:spPr>
        <p:txBody>
          <a:bodyPr/>
          <a:lstStyle/>
          <a:p>
            <a:endParaRPr lang="zh-CN" altLang="en-US"/>
          </a:p>
        </p:txBody>
      </p:sp>
      <p:sp>
        <p:nvSpPr>
          <p:cNvPr id="40163" name="Freeform 478"/>
          <p:cNvSpPr>
            <a:spLocks/>
          </p:cNvSpPr>
          <p:nvPr/>
        </p:nvSpPr>
        <p:spPr bwMode="auto">
          <a:xfrm>
            <a:off x="3917950" y="4125833"/>
            <a:ext cx="88900" cy="83250"/>
          </a:xfrm>
          <a:custGeom>
            <a:avLst/>
            <a:gdLst>
              <a:gd name="T0" fmla="*/ 2147483647 w 69"/>
              <a:gd name="T1" fmla="*/ 2147483647 h 54"/>
              <a:gd name="T2" fmla="*/ 2147483647 w 69"/>
              <a:gd name="T3" fmla="*/ 2147483647 h 54"/>
              <a:gd name="T4" fmla="*/ 2147483647 w 69"/>
              <a:gd name="T5" fmla="*/ 2147483647 h 54"/>
              <a:gd name="T6" fmla="*/ 2147483647 w 69"/>
              <a:gd name="T7" fmla="*/ 2147483647 h 54"/>
              <a:gd name="T8" fmla="*/ 2147483647 w 69"/>
              <a:gd name="T9" fmla="*/ 2147483647 h 54"/>
              <a:gd name="T10" fmla="*/ 2147483647 w 69"/>
              <a:gd name="T11" fmla="*/ 2147483647 h 54"/>
              <a:gd name="T12" fmla="*/ 2147483647 w 69"/>
              <a:gd name="T13" fmla="*/ 2147483647 h 54"/>
              <a:gd name="T14" fmla="*/ 2147483647 w 69"/>
              <a:gd name="T15" fmla="*/ 2147483647 h 54"/>
              <a:gd name="T16" fmla="*/ 2147483647 w 69"/>
              <a:gd name="T17" fmla="*/ 2147483647 h 54"/>
              <a:gd name="T18" fmla="*/ 2147483647 w 69"/>
              <a:gd name="T19" fmla="*/ 2147483647 h 54"/>
              <a:gd name="T20" fmla="*/ 2147483647 w 69"/>
              <a:gd name="T21" fmla="*/ 2147483647 h 54"/>
              <a:gd name="T22" fmla="*/ 2147483647 w 69"/>
              <a:gd name="T23" fmla="*/ 2147483647 h 54"/>
              <a:gd name="T24" fmla="*/ 2147483647 w 69"/>
              <a:gd name="T25" fmla="*/ 2147483647 h 54"/>
              <a:gd name="T26" fmla="*/ 2147483647 w 69"/>
              <a:gd name="T27" fmla="*/ 2147483647 h 54"/>
              <a:gd name="T28" fmla="*/ 2147483647 w 69"/>
              <a:gd name="T29" fmla="*/ 2147483647 h 54"/>
              <a:gd name="T30" fmla="*/ 2147483647 w 69"/>
              <a:gd name="T31" fmla="*/ 2147483647 h 54"/>
              <a:gd name="T32" fmla="*/ 2147483647 w 69"/>
              <a:gd name="T33" fmla="*/ 2147483647 h 54"/>
              <a:gd name="T34" fmla="*/ 2147483647 w 69"/>
              <a:gd name="T35" fmla="*/ 2147483647 h 54"/>
              <a:gd name="T36" fmla="*/ 2147483647 w 69"/>
              <a:gd name="T37" fmla="*/ 2147483647 h 54"/>
              <a:gd name="T38" fmla="*/ 2147483647 w 69"/>
              <a:gd name="T39" fmla="*/ 2147483647 h 54"/>
              <a:gd name="T40" fmla="*/ 2147483647 w 69"/>
              <a:gd name="T41" fmla="*/ 2147483647 h 54"/>
              <a:gd name="T42" fmla="*/ 2147483647 w 69"/>
              <a:gd name="T43" fmla="*/ 2147483647 h 54"/>
              <a:gd name="T44" fmla="*/ 2147483647 w 69"/>
              <a:gd name="T45" fmla="*/ 2147483647 h 54"/>
              <a:gd name="T46" fmla="*/ 2147483647 w 69"/>
              <a:gd name="T47" fmla="*/ 2147483647 h 54"/>
              <a:gd name="T48" fmla="*/ 2147483647 w 69"/>
              <a:gd name="T49" fmla="*/ 2147483647 h 54"/>
              <a:gd name="T50" fmla="*/ 2147483647 w 69"/>
              <a:gd name="T51" fmla="*/ 2147483647 h 54"/>
              <a:gd name="T52" fmla="*/ 2147483647 w 69"/>
              <a:gd name="T53" fmla="*/ 2147483647 h 54"/>
              <a:gd name="T54" fmla="*/ 2147483647 w 69"/>
              <a:gd name="T55" fmla="*/ 2147483647 h 54"/>
              <a:gd name="T56" fmla="*/ 2147483647 w 69"/>
              <a:gd name="T57" fmla="*/ 2147483647 h 54"/>
              <a:gd name="T58" fmla="*/ 2147483647 w 69"/>
              <a:gd name="T59" fmla="*/ 2147483647 h 54"/>
              <a:gd name="T60" fmla="*/ 2147483647 w 69"/>
              <a:gd name="T61" fmla="*/ 2147483647 h 54"/>
              <a:gd name="T62" fmla="*/ 2147483647 w 69"/>
              <a:gd name="T63" fmla="*/ 2147483647 h 54"/>
              <a:gd name="T64" fmla="*/ 2147483647 w 69"/>
              <a:gd name="T65" fmla="*/ 2147483647 h 54"/>
              <a:gd name="T66" fmla="*/ 2147483647 w 69"/>
              <a:gd name="T67" fmla="*/ 2147483647 h 54"/>
              <a:gd name="T68" fmla="*/ 2147483647 w 69"/>
              <a:gd name="T69" fmla="*/ 2147483647 h 54"/>
              <a:gd name="T70" fmla="*/ 0 w 69"/>
              <a:gd name="T71" fmla="*/ 0 h 54"/>
              <a:gd name="T72" fmla="*/ 2147483647 w 69"/>
              <a:gd name="T73" fmla="*/ 2147483647 h 54"/>
              <a:gd name="T74" fmla="*/ 2147483647 w 69"/>
              <a:gd name="T75" fmla="*/ 2147483647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9"/>
              <a:gd name="T115" fmla="*/ 0 h 54"/>
              <a:gd name="T116" fmla="*/ 69 w 69"/>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9" h="54">
                <a:moveTo>
                  <a:pt x="69" y="13"/>
                </a:moveTo>
                <a:lnTo>
                  <a:pt x="69" y="13"/>
                </a:lnTo>
                <a:lnTo>
                  <a:pt x="12" y="54"/>
                </a:lnTo>
                <a:lnTo>
                  <a:pt x="12" y="52"/>
                </a:lnTo>
                <a:lnTo>
                  <a:pt x="12" y="50"/>
                </a:lnTo>
                <a:lnTo>
                  <a:pt x="13" y="48"/>
                </a:lnTo>
                <a:lnTo>
                  <a:pt x="13" y="46"/>
                </a:lnTo>
                <a:lnTo>
                  <a:pt x="14" y="45"/>
                </a:lnTo>
                <a:lnTo>
                  <a:pt x="14" y="43"/>
                </a:lnTo>
                <a:lnTo>
                  <a:pt x="14" y="41"/>
                </a:lnTo>
                <a:lnTo>
                  <a:pt x="14" y="39"/>
                </a:lnTo>
                <a:lnTo>
                  <a:pt x="14" y="37"/>
                </a:lnTo>
                <a:lnTo>
                  <a:pt x="14" y="36"/>
                </a:lnTo>
                <a:lnTo>
                  <a:pt x="14" y="34"/>
                </a:lnTo>
                <a:lnTo>
                  <a:pt x="14" y="32"/>
                </a:lnTo>
                <a:lnTo>
                  <a:pt x="14" y="30"/>
                </a:lnTo>
                <a:lnTo>
                  <a:pt x="13" y="29"/>
                </a:lnTo>
                <a:lnTo>
                  <a:pt x="13" y="27"/>
                </a:lnTo>
                <a:lnTo>
                  <a:pt x="12" y="25"/>
                </a:lnTo>
                <a:lnTo>
                  <a:pt x="12" y="23"/>
                </a:lnTo>
                <a:lnTo>
                  <a:pt x="12" y="22"/>
                </a:lnTo>
                <a:lnTo>
                  <a:pt x="11" y="21"/>
                </a:lnTo>
                <a:lnTo>
                  <a:pt x="11" y="19"/>
                </a:lnTo>
                <a:lnTo>
                  <a:pt x="10" y="17"/>
                </a:lnTo>
                <a:lnTo>
                  <a:pt x="10" y="15"/>
                </a:lnTo>
                <a:lnTo>
                  <a:pt x="9" y="14"/>
                </a:lnTo>
                <a:lnTo>
                  <a:pt x="8" y="12"/>
                </a:lnTo>
                <a:lnTo>
                  <a:pt x="7" y="11"/>
                </a:lnTo>
                <a:lnTo>
                  <a:pt x="6" y="9"/>
                </a:lnTo>
                <a:lnTo>
                  <a:pt x="5" y="7"/>
                </a:lnTo>
                <a:lnTo>
                  <a:pt x="4" y="6"/>
                </a:lnTo>
                <a:lnTo>
                  <a:pt x="3" y="4"/>
                </a:lnTo>
                <a:lnTo>
                  <a:pt x="2" y="3"/>
                </a:lnTo>
                <a:lnTo>
                  <a:pt x="1" y="2"/>
                </a:lnTo>
                <a:lnTo>
                  <a:pt x="0" y="0"/>
                </a:lnTo>
                <a:lnTo>
                  <a:pt x="69" y="13"/>
                </a:lnTo>
                <a:close/>
              </a:path>
            </a:pathLst>
          </a:custGeom>
          <a:solidFill>
            <a:srgbClr val="FFFFFF"/>
          </a:solidFill>
          <a:ln w="9525">
            <a:noFill/>
            <a:round/>
            <a:headEnd/>
            <a:tailEnd/>
          </a:ln>
        </p:spPr>
        <p:txBody>
          <a:bodyPr/>
          <a:lstStyle/>
          <a:p>
            <a:endParaRPr lang="zh-CN" altLang="en-US"/>
          </a:p>
        </p:txBody>
      </p:sp>
      <p:sp>
        <p:nvSpPr>
          <p:cNvPr id="40164" name="Freeform 479"/>
          <p:cNvSpPr>
            <a:spLocks/>
          </p:cNvSpPr>
          <p:nvPr/>
        </p:nvSpPr>
        <p:spPr bwMode="auto">
          <a:xfrm>
            <a:off x="3471865" y="4148958"/>
            <a:ext cx="496887" cy="146458"/>
          </a:xfrm>
          <a:custGeom>
            <a:avLst/>
            <a:gdLst>
              <a:gd name="T0" fmla="*/ 2147483647 w 396"/>
              <a:gd name="T1" fmla="*/ 2147483647 h 95"/>
              <a:gd name="T2" fmla="*/ 2147483647 w 396"/>
              <a:gd name="T3" fmla="*/ 2147483647 h 95"/>
              <a:gd name="T4" fmla="*/ 2147483647 w 396"/>
              <a:gd name="T5" fmla="*/ 2147483647 h 95"/>
              <a:gd name="T6" fmla="*/ 2147483647 w 396"/>
              <a:gd name="T7" fmla="*/ 0 h 95"/>
              <a:gd name="T8" fmla="*/ 0 w 396"/>
              <a:gd name="T9" fmla="*/ 2147483647 h 95"/>
              <a:gd name="T10" fmla="*/ 2147483647 w 396"/>
              <a:gd name="T11" fmla="*/ 2147483647 h 95"/>
              <a:gd name="T12" fmla="*/ 0 60000 65536"/>
              <a:gd name="T13" fmla="*/ 0 60000 65536"/>
              <a:gd name="T14" fmla="*/ 0 60000 65536"/>
              <a:gd name="T15" fmla="*/ 0 60000 65536"/>
              <a:gd name="T16" fmla="*/ 0 60000 65536"/>
              <a:gd name="T17" fmla="*/ 0 60000 65536"/>
              <a:gd name="T18" fmla="*/ 0 w 396"/>
              <a:gd name="T19" fmla="*/ 0 h 95"/>
              <a:gd name="T20" fmla="*/ 396 w 396"/>
              <a:gd name="T21" fmla="*/ 95 h 95"/>
            </a:gdLst>
            <a:ahLst/>
            <a:cxnLst>
              <a:cxn ang="T12">
                <a:pos x="T0" y="T1"/>
              </a:cxn>
              <a:cxn ang="T13">
                <a:pos x="T2" y="T3"/>
              </a:cxn>
              <a:cxn ang="T14">
                <a:pos x="T4" y="T5"/>
              </a:cxn>
              <a:cxn ang="T15">
                <a:pos x="T6" y="T7"/>
              </a:cxn>
              <a:cxn ang="T16">
                <a:pos x="T8" y="T9"/>
              </a:cxn>
              <a:cxn ang="T17">
                <a:pos x="T10" y="T11"/>
              </a:cxn>
            </a:cxnLst>
            <a:rect l="T18" t="T19" r="T20" b="T21"/>
            <a:pathLst>
              <a:path w="396" h="95">
                <a:moveTo>
                  <a:pt x="1" y="91"/>
                </a:moveTo>
                <a:lnTo>
                  <a:pt x="2" y="95"/>
                </a:lnTo>
                <a:lnTo>
                  <a:pt x="396" y="9"/>
                </a:lnTo>
                <a:lnTo>
                  <a:pt x="394" y="0"/>
                </a:lnTo>
                <a:lnTo>
                  <a:pt x="0" y="86"/>
                </a:lnTo>
                <a:lnTo>
                  <a:pt x="1" y="91"/>
                </a:lnTo>
                <a:close/>
              </a:path>
            </a:pathLst>
          </a:custGeom>
          <a:solidFill>
            <a:srgbClr val="FFFFFF"/>
          </a:solidFill>
          <a:ln w="9525">
            <a:noFill/>
            <a:round/>
            <a:headEnd/>
            <a:tailEnd/>
          </a:ln>
        </p:spPr>
        <p:txBody>
          <a:bodyPr/>
          <a:lstStyle/>
          <a:p>
            <a:endParaRPr lang="zh-CN" altLang="en-US"/>
          </a:p>
        </p:txBody>
      </p:sp>
      <p:sp>
        <p:nvSpPr>
          <p:cNvPr id="40165" name="Freeform 480"/>
          <p:cNvSpPr>
            <a:spLocks/>
          </p:cNvSpPr>
          <p:nvPr/>
        </p:nvSpPr>
        <p:spPr bwMode="auto">
          <a:xfrm>
            <a:off x="5467351" y="2790751"/>
            <a:ext cx="1687513" cy="306792"/>
          </a:xfrm>
          <a:custGeom>
            <a:avLst/>
            <a:gdLst>
              <a:gd name="T0" fmla="*/ 2147483647 w 1345"/>
              <a:gd name="T1" fmla="*/ 2147483647 h 199"/>
              <a:gd name="T2" fmla="*/ 2147483647 w 1345"/>
              <a:gd name="T3" fmla="*/ 0 h 199"/>
              <a:gd name="T4" fmla="*/ 2147483647 w 1345"/>
              <a:gd name="T5" fmla="*/ 2147483647 h 199"/>
              <a:gd name="T6" fmla="*/ 0 w 1345"/>
              <a:gd name="T7" fmla="*/ 2147483647 h 199"/>
              <a:gd name="T8" fmla="*/ 0 w 1345"/>
              <a:gd name="T9" fmla="*/ 2147483647 h 199"/>
              <a:gd name="T10" fmla="*/ 2147483647 w 1345"/>
              <a:gd name="T11" fmla="*/ 2147483647 h 199"/>
              <a:gd name="T12" fmla="*/ 2147483647 w 1345"/>
              <a:gd name="T13" fmla="*/ 2147483647 h 199"/>
              <a:gd name="T14" fmla="*/ 2147483647 w 1345"/>
              <a:gd name="T15" fmla="*/ 2147483647 h 199"/>
              <a:gd name="T16" fmla="*/ 0 60000 65536"/>
              <a:gd name="T17" fmla="*/ 0 60000 65536"/>
              <a:gd name="T18" fmla="*/ 0 60000 65536"/>
              <a:gd name="T19" fmla="*/ 0 60000 65536"/>
              <a:gd name="T20" fmla="*/ 0 60000 65536"/>
              <a:gd name="T21" fmla="*/ 0 60000 65536"/>
              <a:gd name="T22" fmla="*/ 0 60000 65536"/>
              <a:gd name="T23" fmla="*/ 0 60000 65536"/>
              <a:gd name="T24" fmla="*/ 0 w 1345"/>
              <a:gd name="T25" fmla="*/ 0 h 199"/>
              <a:gd name="T26" fmla="*/ 1345 w 1345"/>
              <a:gd name="T27" fmla="*/ 199 h 1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45" h="199">
                <a:moveTo>
                  <a:pt x="1345" y="98"/>
                </a:moveTo>
                <a:lnTo>
                  <a:pt x="1071" y="0"/>
                </a:lnTo>
                <a:lnTo>
                  <a:pt x="1109" y="66"/>
                </a:lnTo>
                <a:lnTo>
                  <a:pt x="0" y="66"/>
                </a:lnTo>
                <a:lnTo>
                  <a:pt x="0" y="133"/>
                </a:lnTo>
                <a:lnTo>
                  <a:pt x="1109" y="133"/>
                </a:lnTo>
                <a:lnTo>
                  <a:pt x="1071" y="199"/>
                </a:lnTo>
                <a:lnTo>
                  <a:pt x="1345" y="98"/>
                </a:lnTo>
                <a:close/>
              </a:path>
            </a:pathLst>
          </a:custGeom>
          <a:solidFill>
            <a:srgbClr val="FF99CC"/>
          </a:solidFill>
          <a:ln w="1588">
            <a:solidFill>
              <a:srgbClr val="000000"/>
            </a:solidFill>
            <a:round/>
            <a:headEnd/>
            <a:tailEnd/>
          </a:ln>
        </p:spPr>
        <p:txBody>
          <a:bodyPr/>
          <a:lstStyle/>
          <a:p>
            <a:endParaRPr lang="zh-CN" altLang="en-US"/>
          </a:p>
        </p:txBody>
      </p:sp>
      <p:sp>
        <p:nvSpPr>
          <p:cNvPr id="40166" name="Text Box 481"/>
          <p:cNvSpPr txBox="1">
            <a:spLocks noChangeArrowheads="1"/>
          </p:cNvSpPr>
          <p:nvPr/>
        </p:nvSpPr>
        <p:spPr bwMode="auto">
          <a:xfrm>
            <a:off x="2336800" y="3068251"/>
            <a:ext cx="2528888"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肌肉内脂肪</a:t>
            </a:r>
          </a:p>
        </p:txBody>
      </p:sp>
      <p:sp>
        <p:nvSpPr>
          <p:cNvPr id="40167" name="Text Box 482"/>
          <p:cNvSpPr txBox="1">
            <a:spLocks noChangeArrowheads="1"/>
          </p:cNvSpPr>
          <p:nvPr/>
        </p:nvSpPr>
        <p:spPr bwMode="auto">
          <a:xfrm>
            <a:off x="2584450" y="4318542"/>
            <a:ext cx="2527300"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肝内脂肪</a:t>
            </a:r>
          </a:p>
        </p:txBody>
      </p:sp>
      <p:sp>
        <p:nvSpPr>
          <p:cNvPr id="40168" name="Text Box 483"/>
          <p:cNvSpPr txBox="1">
            <a:spLocks noChangeArrowheads="1"/>
          </p:cNvSpPr>
          <p:nvPr/>
        </p:nvSpPr>
        <p:spPr bwMode="auto">
          <a:xfrm>
            <a:off x="5253039" y="4853500"/>
            <a:ext cx="2528887"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腹腔内脂肪</a:t>
            </a:r>
          </a:p>
        </p:txBody>
      </p:sp>
      <p:sp>
        <p:nvSpPr>
          <p:cNvPr id="40169" name="Text Box 484"/>
          <p:cNvSpPr txBox="1">
            <a:spLocks noChangeArrowheads="1"/>
          </p:cNvSpPr>
          <p:nvPr/>
        </p:nvSpPr>
        <p:spPr bwMode="auto">
          <a:xfrm>
            <a:off x="5276851" y="3304127"/>
            <a:ext cx="2527300"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皮下脂肪</a:t>
            </a:r>
          </a:p>
        </p:txBody>
      </p:sp>
      <p:sp>
        <p:nvSpPr>
          <p:cNvPr id="40171" name="Text Box 486"/>
          <p:cNvSpPr txBox="1">
            <a:spLocks noChangeArrowheads="1"/>
          </p:cNvSpPr>
          <p:nvPr/>
        </p:nvSpPr>
        <p:spPr bwMode="auto">
          <a:xfrm>
            <a:off x="2514601" y="1949003"/>
            <a:ext cx="1569388" cy="646219"/>
          </a:xfrm>
          <a:prstGeom prst="rect">
            <a:avLst/>
          </a:prstGeom>
          <a:noFill/>
          <a:ln w="9525">
            <a:noFill/>
            <a:miter lim="800000"/>
            <a:headEnd/>
            <a:tailEnd/>
          </a:ln>
        </p:spPr>
        <p:txBody>
          <a:bodyPr wrap="none">
            <a:spAutoFit/>
          </a:bodyPr>
          <a:lstStyle/>
          <a:p>
            <a:r>
              <a:rPr lang="zh-CN" altLang="en-US">
                <a:solidFill>
                  <a:srgbClr val="FF6600"/>
                </a:solidFill>
                <a:latin typeface="Tahoma" pitchFamily="34" charset="0"/>
              </a:rPr>
              <a:t>高甘油三酯</a:t>
            </a:r>
          </a:p>
          <a:p>
            <a:r>
              <a:rPr lang="zh-CN" altLang="en-US">
                <a:solidFill>
                  <a:srgbClr val="FF6600"/>
                </a:solidFill>
                <a:latin typeface="Tahoma" pitchFamily="34" charset="0"/>
              </a:rPr>
              <a:t>高游离脂肪酸</a:t>
            </a:r>
          </a:p>
        </p:txBody>
      </p:sp>
      <p:sp>
        <p:nvSpPr>
          <p:cNvPr id="40172" name="Text Box 487"/>
          <p:cNvSpPr txBox="1">
            <a:spLocks noChangeArrowheads="1"/>
          </p:cNvSpPr>
          <p:nvPr/>
        </p:nvSpPr>
        <p:spPr bwMode="auto">
          <a:xfrm>
            <a:off x="6629400" y="1918170"/>
            <a:ext cx="1524000" cy="646219"/>
          </a:xfrm>
          <a:prstGeom prst="rect">
            <a:avLst/>
          </a:prstGeom>
          <a:noFill/>
          <a:ln w="9525">
            <a:noFill/>
            <a:miter lim="800000"/>
            <a:headEnd/>
            <a:tailEnd/>
          </a:ln>
        </p:spPr>
        <p:txBody>
          <a:bodyPr>
            <a:spAutoFit/>
          </a:bodyPr>
          <a:lstStyle/>
          <a:p>
            <a:r>
              <a:rPr lang="zh-CN" altLang="en-US">
                <a:solidFill>
                  <a:srgbClr val="FF7F00"/>
                </a:solidFill>
                <a:latin typeface="Helvetica" pitchFamily="-84" charset="0"/>
              </a:rPr>
              <a:t>甘油三酯 </a:t>
            </a:r>
          </a:p>
          <a:p>
            <a:r>
              <a:rPr lang="zh-CN" altLang="en-US">
                <a:solidFill>
                  <a:srgbClr val="FF7F00"/>
                </a:solidFill>
                <a:latin typeface="Helvetica" pitchFamily="-84" charset="0"/>
              </a:rPr>
              <a:t>游离脂肪酸</a:t>
            </a:r>
          </a:p>
        </p:txBody>
      </p:sp>
      <p:sp>
        <p:nvSpPr>
          <p:cNvPr id="40173" name="Text Box 488"/>
          <p:cNvSpPr txBox="1">
            <a:spLocks noChangeArrowheads="1"/>
          </p:cNvSpPr>
          <p:nvPr/>
        </p:nvSpPr>
        <p:spPr bwMode="auto">
          <a:xfrm>
            <a:off x="5511800" y="2605752"/>
            <a:ext cx="1727200" cy="341573"/>
          </a:xfrm>
          <a:prstGeom prst="rect">
            <a:avLst/>
          </a:prstGeom>
          <a:noFill/>
          <a:ln w="9525">
            <a:noFill/>
            <a:miter lim="800000"/>
            <a:headEnd/>
            <a:tailEnd/>
          </a:ln>
        </p:spPr>
        <p:txBody>
          <a:bodyPr>
            <a:spAutoFit/>
          </a:bodyPr>
          <a:lstStyle/>
          <a:p>
            <a:pPr>
              <a:lnSpc>
                <a:spcPct val="90000"/>
              </a:lnSpc>
            </a:pPr>
            <a:r>
              <a:rPr lang="zh-CN" altLang="en-US">
                <a:solidFill>
                  <a:srgbClr val="FF99CC"/>
                </a:solidFill>
                <a:latin typeface="Helvetica" pitchFamily="-84" charset="0"/>
              </a:rPr>
              <a:t>噻唑烷二酮</a:t>
            </a:r>
          </a:p>
        </p:txBody>
      </p:sp>
      <p:sp>
        <p:nvSpPr>
          <p:cNvPr id="40174" name="Line 489"/>
          <p:cNvSpPr>
            <a:spLocks noChangeShapeType="1"/>
          </p:cNvSpPr>
          <p:nvPr/>
        </p:nvSpPr>
        <p:spPr bwMode="auto">
          <a:xfrm flipH="1">
            <a:off x="5021265" y="3541543"/>
            <a:ext cx="300037" cy="21275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5" name="Line 490"/>
          <p:cNvSpPr>
            <a:spLocks noChangeShapeType="1"/>
          </p:cNvSpPr>
          <p:nvPr/>
        </p:nvSpPr>
        <p:spPr bwMode="auto">
          <a:xfrm rot="13490415" flipH="1">
            <a:off x="3535365" y="3351918"/>
            <a:ext cx="301625" cy="21275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6" name="Line 491"/>
          <p:cNvSpPr>
            <a:spLocks noChangeShapeType="1"/>
          </p:cNvSpPr>
          <p:nvPr/>
        </p:nvSpPr>
        <p:spPr bwMode="auto">
          <a:xfrm rot="11917222" flipH="1">
            <a:off x="3457575" y="4053376"/>
            <a:ext cx="514350" cy="343791"/>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7" name="Line 492"/>
          <p:cNvSpPr>
            <a:spLocks noChangeShapeType="1"/>
          </p:cNvSpPr>
          <p:nvPr/>
        </p:nvSpPr>
        <p:spPr bwMode="auto">
          <a:xfrm rot="4032361" flipH="1">
            <a:off x="4729033" y="4743092"/>
            <a:ext cx="632082" cy="27940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8" name="Text Box 493"/>
          <p:cNvSpPr txBox="1">
            <a:spLocks noChangeArrowheads="1"/>
          </p:cNvSpPr>
          <p:nvPr/>
        </p:nvSpPr>
        <p:spPr bwMode="auto">
          <a:xfrm>
            <a:off x="2057401" y="6437628"/>
            <a:ext cx="4430713" cy="276951"/>
          </a:xfrm>
          <a:prstGeom prst="rect">
            <a:avLst/>
          </a:prstGeom>
          <a:noFill/>
          <a:ln w="9525">
            <a:noFill/>
            <a:miter lim="800000"/>
            <a:headEnd/>
            <a:tailEnd/>
          </a:ln>
        </p:spPr>
        <p:txBody>
          <a:bodyPr>
            <a:spAutoFit/>
          </a:bodyPr>
          <a:lstStyle/>
          <a:p>
            <a:pPr eaLnBrk="0" hangingPunct="0"/>
            <a:r>
              <a:rPr lang="en-US" altLang="zh-CN" sz="1200" dirty="0" err="1">
                <a:latin typeface="Helvetica" pitchFamily="-84" charset="0"/>
              </a:rPr>
              <a:t>DeFronzo</a:t>
            </a:r>
            <a:r>
              <a:rPr lang="en-US" altLang="zh-CN" sz="1200" dirty="0">
                <a:latin typeface="Helvetica" pitchFamily="-84" charset="0"/>
              </a:rPr>
              <a:t> RA, JCEM 89:463-478, 2004</a:t>
            </a:r>
          </a:p>
        </p:txBody>
      </p:sp>
      <p:sp>
        <p:nvSpPr>
          <p:cNvPr id="40179" name="Line 494"/>
          <p:cNvSpPr>
            <a:spLocks noChangeShapeType="1"/>
          </p:cNvSpPr>
          <p:nvPr/>
        </p:nvSpPr>
        <p:spPr bwMode="auto">
          <a:xfrm>
            <a:off x="7848600" y="1939753"/>
            <a:ext cx="0" cy="280583"/>
          </a:xfrm>
          <a:prstGeom prst="line">
            <a:avLst/>
          </a:prstGeom>
          <a:noFill/>
          <a:ln w="9525">
            <a:solidFill>
              <a:schemeClr val="bg1"/>
            </a:solidFill>
            <a:round/>
            <a:headEnd/>
            <a:tailEnd type="triangle" w="med" len="med"/>
          </a:ln>
        </p:spPr>
        <p:txBody>
          <a:bodyPr/>
          <a:lstStyle/>
          <a:p>
            <a:endParaRPr lang="zh-CN" altLang="en-US"/>
          </a:p>
        </p:txBody>
      </p:sp>
      <p:sp>
        <p:nvSpPr>
          <p:cNvPr id="40180" name="Line 495"/>
          <p:cNvSpPr>
            <a:spLocks noChangeShapeType="1"/>
          </p:cNvSpPr>
          <p:nvPr/>
        </p:nvSpPr>
        <p:spPr bwMode="auto">
          <a:xfrm>
            <a:off x="8040688" y="2220336"/>
            <a:ext cx="0" cy="280583"/>
          </a:xfrm>
          <a:prstGeom prst="line">
            <a:avLst/>
          </a:prstGeom>
          <a:noFill/>
          <a:ln w="9525">
            <a:solidFill>
              <a:schemeClr val="bg1"/>
            </a:solidFill>
            <a:round/>
            <a:headEnd/>
            <a:tailEnd type="triangle" w="med" len="med"/>
          </a:ln>
        </p:spPr>
        <p:txBody>
          <a:bodyPr/>
          <a:lstStyle/>
          <a:p>
            <a:endParaRPr lang="zh-CN" altLang="en-US"/>
          </a:p>
        </p:txBody>
      </p:sp>
      <p:sp>
        <p:nvSpPr>
          <p:cNvPr id="3" name="标题 2"/>
          <p:cNvSpPr>
            <a:spLocks noGrp="1"/>
          </p:cNvSpPr>
          <p:nvPr>
            <p:ph type="title"/>
          </p:nvPr>
        </p:nvSpPr>
        <p:spPr/>
        <p:txBody>
          <a:bodyPr>
            <a:normAutofit/>
          </a:bodyPr>
          <a:lstStyle/>
          <a:p>
            <a:r>
              <a:rPr lang="zh-CN" altLang="en-US" sz="3200" dirty="0"/>
              <a:t>噻唑烷二酮对脂肪分布的</a:t>
            </a:r>
            <a:r>
              <a:rPr lang="zh-CN" altLang="en-US" sz="3200" dirty="0"/>
              <a:t>影响</a:t>
            </a:r>
            <a:endParaRPr kumimoji="1" lang="zh-CN" altLang="en-US" sz="3200" dirty="0"/>
          </a:p>
        </p:txBody>
      </p:sp>
    </p:spTree>
    <p:extLst>
      <p:ext uri="{BB962C8B-B14F-4D97-AF65-F5344CB8AC3E}">
        <p14:creationId xmlns:p14="http://schemas.microsoft.com/office/powerpoint/2010/main" val="73205414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p:cNvSpPr>
          <p:nvPr>
            <p:ph type="title"/>
          </p:nvPr>
        </p:nvSpPr>
        <p:spPr/>
        <p:txBody>
          <a:bodyPr>
            <a:normAutofit/>
          </a:bodyPr>
          <a:lstStyle/>
          <a:p>
            <a:r>
              <a:rPr lang="zh-CN" altLang="en-US" sz="3199" dirty="0"/>
              <a:t>噻唑烷二酮类药物</a:t>
            </a:r>
          </a:p>
        </p:txBody>
      </p:sp>
      <p:sp>
        <p:nvSpPr>
          <p:cNvPr id="40962" name="内容占位符 2"/>
          <p:cNvSpPr>
            <a:spLocks noGrp="1"/>
          </p:cNvSpPr>
          <p:nvPr>
            <p:ph idx="1"/>
          </p:nvPr>
        </p:nvSpPr>
        <p:spPr>
          <a:xfrm>
            <a:off x="1199456" y="1303110"/>
            <a:ext cx="10188921" cy="4743704"/>
          </a:xfrm>
        </p:spPr>
        <p:txBody>
          <a:bodyPr/>
          <a:lstStyle/>
          <a:p>
            <a:pPr>
              <a:lnSpc>
                <a:spcPct val="140000"/>
              </a:lnSpc>
              <a:spcBef>
                <a:spcPts val="1200"/>
              </a:spcBef>
            </a:pPr>
            <a:r>
              <a:rPr lang="zh-CN" altLang="en-US" sz="2000" dirty="0"/>
              <a:t>罗格列酮和吡格列酮及其与二甲双胍的复方制剂</a:t>
            </a:r>
            <a:endParaRPr lang="en-US" altLang="zh-CN" sz="2000" dirty="0"/>
          </a:p>
          <a:p>
            <a:pPr>
              <a:lnSpc>
                <a:spcPct val="140000"/>
              </a:lnSpc>
              <a:spcBef>
                <a:spcPts val="1200"/>
              </a:spcBef>
            </a:pPr>
            <a:r>
              <a:rPr lang="zh-CN" altLang="en-US" sz="2000" dirty="0"/>
              <a:t>增加</a:t>
            </a:r>
            <a:r>
              <a:rPr lang="zh-CN" altLang="en-US" sz="2000" dirty="0"/>
              <a:t>靶细胞对胰岛素的敏感性</a:t>
            </a:r>
          </a:p>
          <a:p>
            <a:pPr>
              <a:lnSpc>
                <a:spcPct val="140000"/>
              </a:lnSpc>
              <a:spcBef>
                <a:spcPts val="1200"/>
              </a:spcBef>
            </a:pPr>
            <a:r>
              <a:rPr lang="en-US" altLang="zh-CN" sz="2000" dirty="0"/>
              <a:t>HbA1c</a:t>
            </a:r>
            <a:r>
              <a:rPr lang="zh-CN" altLang="en-US" sz="2000" dirty="0"/>
              <a:t>下降</a:t>
            </a:r>
            <a:r>
              <a:rPr lang="en-US" altLang="zh-CN" sz="2000" dirty="0"/>
              <a:t>0.7%-1.0%</a:t>
            </a:r>
            <a:endParaRPr lang="zh-CN" altLang="en-US" sz="2000" dirty="0"/>
          </a:p>
          <a:p>
            <a:pPr>
              <a:lnSpc>
                <a:spcPct val="140000"/>
              </a:lnSpc>
              <a:spcBef>
                <a:spcPts val="1200"/>
              </a:spcBef>
            </a:pPr>
            <a:r>
              <a:rPr lang="zh-CN" altLang="en-US" sz="2000" dirty="0"/>
              <a:t>单用时不导致低血糖，但与胰岛素或促胰岛素分泌剂联用时可增加发生低血糖的风险</a:t>
            </a:r>
            <a:endParaRPr lang="en-US" altLang="zh-CN" sz="2000" dirty="0"/>
          </a:p>
          <a:p>
            <a:pPr>
              <a:lnSpc>
                <a:spcPct val="140000"/>
              </a:lnSpc>
              <a:spcBef>
                <a:spcPts val="1200"/>
              </a:spcBef>
            </a:pPr>
            <a:r>
              <a:rPr lang="zh-CN" altLang="en-US" sz="2000" dirty="0"/>
              <a:t>体重增加和水肿，在与胰岛素联合使用时更加明显 </a:t>
            </a:r>
            <a:endParaRPr lang="en-US" altLang="zh-CN" sz="2000" dirty="0"/>
          </a:p>
          <a:p>
            <a:pPr>
              <a:lnSpc>
                <a:spcPct val="140000"/>
              </a:lnSpc>
              <a:spcBef>
                <a:spcPts val="1200"/>
              </a:spcBef>
            </a:pPr>
            <a:r>
              <a:rPr lang="zh-CN" altLang="en-US" sz="2000" dirty="0"/>
              <a:t>还与骨折和心衰风险增加相关。</a:t>
            </a:r>
            <a:r>
              <a:rPr lang="zh-CN" altLang="en-US" sz="2000" dirty="0">
                <a:solidFill>
                  <a:srgbClr val="FF0000"/>
                </a:solidFill>
              </a:rPr>
              <a:t>在有心衰（纽约心衰分级</a:t>
            </a:r>
            <a:r>
              <a:rPr lang="en-US" altLang="zh-CN" sz="2000" dirty="0">
                <a:solidFill>
                  <a:srgbClr val="FF0000"/>
                </a:solidFill>
              </a:rPr>
              <a:t>II</a:t>
            </a:r>
            <a:r>
              <a:rPr lang="zh-CN" altLang="en-US" sz="2000" dirty="0">
                <a:solidFill>
                  <a:srgbClr val="FF0000"/>
                </a:solidFill>
              </a:rPr>
              <a:t>级以上）的患者、有活动性肝病或转氨酶增高超过正常上限</a:t>
            </a:r>
            <a:r>
              <a:rPr lang="en-US" altLang="zh-CN" sz="2000" dirty="0">
                <a:solidFill>
                  <a:srgbClr val="FF0000"/>
                </a:solidFill>
              </a:rPr>
              <a:t>2.5</a:t>
            </a:r>
            <a:r>
              <a:rPr lang="zh-CN" altLang="en-US" sz="2000" dirty="0">
                <a:solidFill>
                  <a:srgbClr val="FF0000"/>
                </a:solidFill>
              </a:rPr>
              <a:t>倍的患者、以及有严重骨质疏松和骨折病史</a:t>
            </a:r>
            <a:r>
              <a:rPr lang="zh-CN" altLang="en-US" sz="2000" dirty="0"/>
              <a:t>的患者中应禁用本类药物</a:t>
            </a:r>
          </a:p>
          <a:p>
            <a:pPr>
              <a:lnSpc>
                <a:spcPct val="140000"/>
              </a:lnSpc>
              <a:spcBef>
                <a:spcPts val="1200"/>
              </a:spcBef>
            </a:pPr>
            <a:endParaRPr lang="zh-CN" altLang="en-US" sz="2000"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001173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2336801" y="106157"/>
            <a:ext cx="6654801" cy="846418"/>
          </a:xfrm>
        </p:spPr>
        <p:txBody>
          <a:bodyPr>
            <a:normAutofit/>
          </a:bodyPr>
          <a:lstStyle/>
          <a:p>
            <a:r>
              <a:rPr lang="en-US" altLang="zh-CN" sz="3199" dirty="0"/>
              <a:t>α-</a:t>
            </a:r>
            <a:r>
              <a:rPr lang="zh-CN" altLang="en-US" sz="3199" dirty="0"/>
              <a:t>葡萄糖苷酶抑制剂</a:t>
            </a:r>
            <a:r>
              <a:rPr lang="zh-CN" altLang="en-US" sz="3199" noProof="1"/>
              <a:t>的作用机理</a:t>
            </a:r>
            <a:endParaRPr lang="zh-CN" altLang="en-US" sz="3199" dirty="0"/>
          </a:p>
        </p:txBody>
      </p:sp>
      <p:grpSp>
        <p:nvGrpSpPr>
          <p:cNvPr id="2" name="Group 3"/>
          <p:cNvGrpSpPr>
            <a:grpSpLocks/>
          </p:cNvGrpSpPr>
          <p:nvPr/>
        </p:nvGrpSpPr>
        <p:grpSpPr bwMode="auto">
          <a:xfrm>
            <a:off x="2336801" y="1727001"/>
            <a:ext cx="7264401" cy="4495496"/>
            <a:chOff x="672" y="1068"/>
            <a:chExt cx="4576" cy="2916"/>
          </a:xfrm>
        </p:grpSpPr>
        <p:sp>
          <p:nvSpPr>
            <p:cNvPr id="43011" name="Text Box 4"/>
            <p:cNvSpPr txBox="1">
              <a:spLocks noChangeArrowheads="1"/>
            </p:cNvSpPr>
            <p:nvPr/>
          </p:nvSpPr>
          <p:spPr bwMode="auto">
            <a:xfrm>
              <a:off x="3712" y="2544"/>
              <a:ext cx="664" cy="1059"/>
            </a:xfrm>
            <a:prstGeom prst="rect">
              <a:avLst/>
            </a:prstGeom>
            <a:noFill/>
            <a:ln w="9525">
              <a:noFill/>
              <a:miter lim="800000"/>
              <a:headEnd/>
              <a:tailEnd/>
            </a:ln>
          </p:spPr>
          <p:txBody>
            <a:bodyPr/>
            <a:lstStyle/>
            <a:p>
              <a:pPr algn="ctr"/>
              <a:r>
                <a:rPr lang="zh-CN" altLang="en-US">
                  <a:solidFill>
                    <a:srgbClr val="21409A"/>
                  </a:solidFill>
                  <a:latin typeface="宋体" pitchFamily="2" charset="-122"/>
                </a:rPr>
                <a:t>双</a:t>
              </a:r>
            </a:p>
            <a:p>
              <a:pPr algn="ctr"/>
              <a:r>
                <a:rPr lang="zh-CN" altLang="en-US">
                  <a:solidFill>
                    <a:srgbClr val="21409A"/>
                  </a:solidFill>
                  <a:latin typeface="宋体" pitchFamily="2" charset="-122"/>
                </a:rPr>
                <a:t>糖</a:t>
              </a:r>
            </a:p>
            <a:p>
              <a:pPr algn="ctr"/>
              <a:r>
                <a:rPr lang="zh-CN" altLang="en-US">
                  <a:solidFill>
                    <a:srgbClr val="21409A"/>
                  </a:solidFill>
                  <a:latin typeface="宋体" pitchFamily="2" charset="-122"/>
                </a:rPr>
                <a:t>酶</a:t>
              </a:r>
            </a:p>
          </p:txBody>
        </p:sp>
        <p:sp>
          <p:nvSpPr>
            <p:cNvPr id="43012" name="AutoShape 5"/>
            <p:cNvSpPr>
              <a:spLocks noChangeArrowheads="1"/>
            </p:cNvSpPr>
            <p:nvPr/>
          </p:nvSpPr>
          <p:spPr bwMode="auto">
            <a:xfrm rot="1561664">
              <a:off x="3371" y="2473"/>
              <a:ext cx="407" cy="1511"/>
            </a:xfrm>
            <a:prstGeom prst="curvedLeftArrow">
              <a:avLst>
                <a:gd name="adj1" fmla="val 38500"/>
                <a:gd name="adj2" fmla="val 112751"/>
                <a:gd name="adj3" fmla="val 33333"/>
              </a:avLst>
            </a:prstGeom>
            <a:solidFill>
              <a:srgbClr val="FFFF99"/>
            </a:solidFill>
            <a:ln w="9525">
              <a:solidFill>
                <a:srgbClr val="000000"/>
              </a:solidFill>
              <a:miter lim="800000"/>
              <a:headEnd/>
              <a:tailEnd/>
            </a:ln>
          </p:spPr>
          <p:txBody>
            <a:bodyPr/>
            <a:lstStyle/>
            <a:p>
              <a:endParaRPr lang="zh-CN" altLang="en-US"/>
            </a:p>
          </p:txBody>
        </p:sp>
        <p:sp>
          <p:nvSpPr>
            <p:cNvPr id="43013" name="Text Box 6"/>
            <p:cNvSpPr txBox="1">
              <a:spLocks noChangeArrowheads="1"/>
            </p:cNvSpPr>
            <p:nvPr/>
          </p:nvSpPr>
          <p:spPr bwMode="auto">
            <a:xfrm>
              <a:off x="1463" y="1433"/>
              <a:ext cx="1870" cy="391"/>
            </a:xfrm>
            <a:prstGeom prst="rect">
              <a:avLst/>
            </a:prstGeom>
            <a:noFill/>
            <a:ln w="9525">
              <a:noFill/>
              <a:miter lim="800000"/>
              <a:headEnd/>
              <a:tailEnd/>
            </a:ln>
          </p:spPr>
          <p:txBody>
            <a:bodyPr tIns="0" bIns="0"/>
            <a:lstStyle/>
            <a:p>
              <a:pPr algn="ctr"/>
              <a:r>
                <a:rPr lang="zh-CN" altLang="en-US">
                  <a:solidFill>
                    <a:srgbClr val="21409A"/>
                  </a:solidFill>
                  <a:latin typeface="宋体" pitchFamily="2" charset="-122"/>
                </a:rPr>
                <a:t>葡萄糖淀粉酶</a:t>
              </a:r>
            </a:p>
          </p:txBody>
        </p:sp>
        <p:sp>
          <p:nvSpPr>
            <p:cNvPr id="43014" name="Text Box 7"/>
            <p:cNvSpPr txBox="1">
              <a:spLocks noChangeArrowheads="1"/>
            </p:cNvSpPr>
            <p:nvPr/>
          </p:nvSpPr>
          <p:spPr bwMode="auto">
            <a:xfrm>
              <a:off x="672" y="2400"/>
              <a:ext cx="996" cy="456"/>
            </a:xfrm>
            <a:prstGeom prst="rect">
              <a:avLst/>
            </a:prstGeom>
            <a:gradFill rotWithShape="0">
              <a:gsLst>
                <a:gs pos="0">
                  <a:srgbClr val="FFCC99"/>
                </a:gs>
                <a:gs pos="100000">
                  <a:srgbClr val="FFFFFF"/>
                </a:gs>
              </a:gsLst>
              <a:lin ang="2700000" scaled="1"/>
            </a:gradFill>
            <a:ln w="9525">
              <a:solidFill>
                <a:schemeClr val="tx1"/>
              </a:solidFill>
              <a:miter lim="800000"/>
              <a:headEnd/>
              <a:tailEnd/>
            </a:ln>
          </p:spPr>
          <p:txBody>
            <a:bodyPr anchor="ctr"/>
            <a:lstStyle/>
            <a:p>
              <a:pPr algn="ctr"/>
              <a:r>
                <a:rPr lang="zh-CN" altLang="en-US">
                  <a:solidFill>
                    <a:srgbClr val="21409A"/>
                  </a:solidFill>
                  <a:latin typeface="宋体" pitchFamily="2" charset="-122"/>
                </a:rPr>
                <a:t>多糖</a:t>
              </a:r>
            </a:p>
          </p:txBody>
        </p:sp>
        <p:sp>
          <p:nvSpPr>
            <p:cNvPr id="43015" name="Text Box 8"/>
            <p:cNvSpPr txBox="1">
              <a:spLocks noChangeArrowheads="1"/>
            </p:cNvSpPr>
            <p:nvPr/>
          </p:nvSpPr>
          <p:spPr bwMode="auto">
            <a:xfrm>
              <a:off x="2165" y="3388"/>
              <a:ext cx="995" cy="453"/>
            </a:xfrm>
            <a:prstGeom prst="rect">
              <a:avLst/>
            </a:prstGeom>
            <a:gradFill rotWithShape="0">
              <a:gsLst>
                <a:gs pos="0">
                  <a:srgbClr val="CCFFCC"/>
                </a:gs>
                <a:gs pos="100000">
                  <a:srgbClr val="FFFFFF"/>
                </a:gs>
              </a:gsLst>
              <a:lin ang="18900000" scaled="1"/>
            </a:gradFill>
            <a:ln w="9525">
              <a:solidFill>
                <a:schemeClr val="tx1"/>
              </a:solidFill>
              <a:miter lim="800000"/>
              <a:headEnd/>
              <a:tailEnd/>
            </a:ln>
          </p:spPr>
          <p:txBody>
            <a:bodyPr anchor="ctr"/>
            <a:lstStyle/>
            <a:p>
              <a:pPr algn="ctr"/>
              <a:r>
                <a:rPr lang="zh-CN" altLang="en-US">
                  <a:solidFill>
                    <a:srgbClr val="21409A"/>
                  </a:solidFill>
                  <a:latin typeface="宋体" pitchFamily="2" charset="-122"/>
                </a:rPr>
                <a:t>单糖</a:t>
              </a:r>
            </a:p>
          </p:txBody>
        </p:sp>
        <p:sp>
          <p:nvSpPr>
            <p:cNvPr id="43016" name="Text Box 9"/>
            <p:cNvSpPr txBox="1">
              <a:spLocks noChangeArrowheads="1"/>
            </p:cNvSpPr>
            <p:nvPr/>
          </p:nvSpPr>
          <p:spPr bwMode="auto">
            <a:xfrm>
              <a:off x="3100" y="2056"/>
              <a:ext cx="1252" cy="453"/>
            </a:xfrm>
            <a:prstGeom prst="rect">
              <a:avLst/>
            </a:prstGeom>
            <a:gradFill rotWithShape="0">
              <a:gsLst>
                <a:gs pos="0">
                  <a:srgbClr val="FFFFFF"/>
                </a:gs>
                <a:gs pos="50000">
                  <a:srgbClr val="99CCFF"/>
                </a:gs>
                <a:gs pos="100000">
                  <a:srgbClr val="FFFFFF"/>
                </a:gs>
              </a:gsLst>
              <a:lin ang="18900000" scaled="1"/>
            </a:gradFill>
            <a:ln w="9525">
              <a:solidFill>
                <a:schemeClr val="tx1"/>
              </a:solidFill>
              <a:miter lim="800000"/>
              <a:headEnd/>
              <a:tailEnd/>
            </a:ln>
          </p:spPr>
          <p:txBody>
            <a:bodyPr anchor="ctr" anchorCtr="1"/>
            <a:lstStyle/>
            <a:p>
              <a:pPr algn="ctr"/>
              <a:r>
                <a:rPr lang="zh-CN" altLang="en-US">
                  <a:solidFill>
                    <a:srgbClr val="21409A"/>
                  </a:solidFill>
                  <a:latin typeface="宋体" pitchFamily="2" charset="-122"/>
                </a:rPr>
                <a:t>寡糖或双糖</a:t>
              </a:r>
            </a:p>
          </p:txBody>
        </p:sp>
        <p:sp>
          <p:nvSpPr>
            <p:cNvPr id="43017" name="AutoShape 10"/>
            <p:cNvSpPr>
              <a:spLocks noChangeArrowheads="1"/>
            </p:cNvSpPr>
            <p:nvPr/>
          </p:nvSpPr>
          <p:spPr bwMode="auto">
            <a:xfrm rot="-630001">
              <a:off x="1220" y="1727"/>
              <a:ext cx="2262" cy="429"/>
            </a:xfrm>
            <a:prstGeom prst="curvedDownArrow">
              <a:avLst>
                <a:gd name="adj1" fmla="val 44086"/>
                <a:gd name="adj2" fmla="val 149540"/>
                <a:gd name="adj3" fmla="val 29060"/>
              </a:avLst>
            </a:prstGeom>
            <a:solidFill>
              <a:srgbClr val="FFFF99"/>
            </a:solidFill>
            <a:ln w="9525">
              <a:solidFill>
                <a:srgbClr val="008000"/>
              </a:solidFill>
              <a:miter lim="800000"/>
              <a:headEnd/>
              <a:tailEnd/>
            </a:ln>
          </p:spPr>
          <p:txBody>
            <a:bodyPr/>
            <a:lstStyle/>
            <a:p>
              <a:endParaRPr lang="zh-CN" altLang="en-US"/>
            </a:p>
          </p:txBody>
        </p:sp>
        <p:sp>
          <p:nvSpPr>
            <p:cNvPr id="168971" name="Text Box 11"/>
            <p:cNvSpPr txBox="1">
              <a:spLocks noChangeArrowheads="1"/>
            </p:cNvSpPr>
            <p:nvPr/>
          </p:nvSpPr>
          <p:spPr bwMode="auto">
            <a:xfrm>
              <a:off x="1903" y="2644"/>
              <a:ext cx="1021" cy="33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spAutoFit/>
            </a:bodyPr>
            <a:lstStyle/>
            <a:p>
              <a:pPr algn="just"/>
              <a:r>
                <a:rPr lang="zh-CN" altLang="en-US" sz="2799">
                  <a:solidFill>
                    <a:srgbClr val="000000"/>
                  </a:solidFill>
                  <a:effectLst>
                    <a:outerShdw blurRad="38100" dist="38100" dir="2700000" algn="tl">
                      <a:srgbClr val="C0C0C0"/>
                    </a:outerShdw>
                  </a:effectLst>
                  <a:latin typeface="宋体" pitchFamily="2" charset="-122"/>
                </a:rPr>
                <a:t>阿卡波糖</a:t>
              </a:r>
            </a:p>
          </p:txBody>
        </p:sp>
        <p:sp>
          <p:nvSpPr>
            <p:cNvPr id="168972" name="AutoShape 12"/>
            <p:cNvSpPr>
              <a:spLocks noChangeArrowheads="1"/>
            </p:cNvSpPr>
            <p:nvPr/>
          </p:nvSpPr>
          <p:spPr bwMode="auto">
            <a:xfrm>
              <a:off x="2134" y="1872"/>
              <a:ext cx="298" cy="768"/>
            </a:xfrm>
            <a:prstGeom prst="upArrow">
              <a:avLst>
                <a:gd name="adj1" fmla="val 50000"/>
                <a:gd name="adj2" fmla="val 76516"/>
              </a:avLst>
            </a:prstGeom>
            <a:gradFill rotWithShape="0">
              <a:gsLst>
                <a:gs pos="0">
                  <a:srgbClr val="CCECFF">
                    <a:gamma/>
                    <a:shade val="82353"/>
                    <a:invGamma/>
                  </a:srgbClr>
                </a:gs>
                <a:gs pos="100000">
                  <a:srgbClr val="CCECFF"/>
                </a:gs>
              </a:gsLst>
              <a:lin ang="5400000" scaled="1"/>
            </a:gra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eaVert" wrap="none" anchor="ctr"/>
            <a:lstStyle/>
            <a:p>
              <a:pPr>
                <a:defRPr/>
              </a:pPr>
              <a:endParaRPr lang="zh-CN" altLang="en-US">
                <a:latin typeface="Arial" charset="0"/>
                <a:ea typeface="宋体" charset="0"/>
                <a:cs typeface="宋体" charset="0"/>
              </a:endParaRPr>
            </a:p>
          </p:txBody>
        </p:sp>
        <p:sp>
          <p:nvSpPr>
            <p:cNvPr id="168973" name="AutoShape 13"/>
            <p:cNvSpPr>
              <a:spLocks noChangeArrowheads="1"/>
            </p:cNvSpPr>
            <p:nvPr/>
          </p:nvSpPr>
          <p:spPr bwMode="auto">
            <a:xfrm rot="-21080607">
              <a:off x="2648" y="2902"/>
              <a:ext cx="896" cy="166"/>
            </a:xfrm>
            <a:prstGeom prst="rightArrow">
              <a:avLst>
                <a:gd name="adj1" fmla="val 50000"/>
                <a:gd name="adj2" fmla="val 134940"/>
              </a:avLst>
            </a:prstGeom>
            <a:solidFill>
              <a:srgbClr val="FFFFCC"/>
            </a:soli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zh-CN" altLang="en-US">
                <a:latin typeface="Arial" charset="0"/>
                <a:ea typeface="宋体" charset="0"/>
                <a:cs typeface="宋体" charset="0"/>
              </a:endParaRPr>
            </a:p>
          </p:txBody>
        </p:sp>
        <p:sp>
          <p:nvSpPr>
            <p:cNvPr id="168974" name="Oval 14"/>
            <p:cNvSpPr>
              <a:spLocks noChangeArrowheads="1"/>
            </p:cNvSpPr>
            <p:nvPr/>
          </p:nvSpPr>
          <p:spPr bwMode="auto">
            <a:xfrm>
              <a:off x="2390" y="2208"/>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effectLst>
                    <a:outerShdw blurRad="38100" dist="38100" dir="2700000" algn="tl">
                      <a:srgbClr val="C0C0C0"/>
                    </a:outerShdw>
                  </a:effectLst>
                  <a:latin typeface="宋体" pitchFamily="2" charset="-122"/>
                </a:rPr>
                <a:t>-</a:t>
              </a:r>
            </a:p>
          </p:txBody>
        </p:sp>
        <p:sp>
          <p:nvSpPr>
            <p:cNvPr id="168975" name="Oval 15"/>
            <p:cNvSpPr>
              <a:spLocks noChangeArrowheads="1"/>
            </p:cNvSpPr>
            <p:nvPr/>
          </p:nvSpPr>
          <p:spPr bwMode="auto">
            <a:xfrm>
              <a:off x="2390" y="240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effectLst>
                    <a:outerShdw blurRad="38100" dist="38100" dir="2700000" algn="tl">
                      <a:srgbClr val="C0C0C0"/>
                    </a:outerShdw>
                  </a:effectLst>
                  <a:latin typeface="宋体" pitchFamily="2" charset="-122"/>
                </a:rPr>
                <a:t>-</a:t>
              </a:r>
            </a:p>
          </p:txBody>
        </p:sp>
        <p:sp>
          <p:nvSpPr>
            <p:cNvPr id="168976" name="Oval 16"/>
            <p:cNvSpPr>
              <a:spLocks noChangeArrowheads="1"/>
            </p:cNvSpPr>
            <p:nvPr/>
          </p:nvSpPr>
          <p:spPr bwMode="auto">
            <a:xfrm>
              <a:off x="2987" y="2736"/>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77" name="AutoShape 17"/>
            <p:cNvSpPr>
              <a:spLocks noChangeArrowheads="1"/>
            </p:cNvSpPr>
            <p:nvPr/>
          </p:nvSpPr>
          <p:spPr bwMode="auto">
            <a:xfrm rot="12294277">
              <a:off x="2279" y="1068"/>
              <a:ext cx="2700" cy="841"/>
            </a:xfrm>
            <a:prstGeom prst="curvedUpArrow">
              <a:avLst>
                <a:gd name="adj1" fmla="val 15443"/>
                <a:gd name="adj2" fmla="val 87262"/>
                <a:gd name="adj3" fmla="val 24676"/>
              </a:avLst>
            </a:prstGeom>
            <a:solidFill>
              <a:srgbClr val="FFFF99"/>
            </a:solidFill>
            <a:ln w="9525">
              <a:solidFill>
                <a:srgbClr val="008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zh-CN" altLang="en-US">
                <a:latin typeface="Arial" charset="0"/>
                <a:ea typeface="宋体" charset="0"/>
                <a:cs typeface="宋体" charset="0"/>
              </a:endParaRPr>
            </a:p>
          </p:txBody>
        </p:sp>
        <p:sp>
          <p:nvSpPr>
            <p:cNvPr id="168978" name="AutoShape 18"/>
            <p:cNvSpPr>
              <a:spLocks noChangeArrowheads="1"/>
            </p:cNvSpPr>
            <p:nvPr/>
          </p:nvSpPr>
          <p:spPr bwMode="auto">
            <a:xfrm rot="21578423" flipH="1">
              <a:off x="4179" y="2832"/>
              <a:ext cx="557" cy="192"/>
            </a:xfrm>
            <a:prstGeom prst="rightArrow">
              <a:avLst>
                <a:gd name="adj1" fmla="val 49889"/>
                <a:gd name="adj2" fmla="val 73050"/>
              </a:avLst>
            </a:prstGeom>
            <a:solidFill>
              <a:srgbClr val="FFFFCC"/>
            </a:soli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zh-CN" altLang="en-US">
                <a:latin typeface="Arial" charset="0"/>
                <a:ea typeface="宋体" charset="0"/>
                <a:cs typeface="宋体" charset="0"/>
              </a:endParaRPr>
            </a:p>
          </p:txBody>
        </p:sp>
        <p:sp>
          <p:nvSpPr>
            <p:cNvPr id="168979" name="Text Box 19"/>
            <p:cNvSpPr txBox="1">
              <a:spLocks noChangeArrowheads="1"/>
            </p:cNvSpPr>
            <p:nvPr/>
          </p:nvSpPr>
          <p:spPr bwMode="auto">
            <a:xfrm>
              <a:off x="4864" y="2448"/>
              <a:ext cx="384" cy="14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lgn="ctr">
                <a:defRPr/>
              </a:pPr>
              <a:r>
                <a:rPr lang="zh-CN" altLang="en-US" sz="2799" dirty="0">
                  <a:solidFill>
                    <a:srgbClr val="000000"/>
                  </a:solidFill>
                  <a:latin typeface="+mn-ea"/>
                  <a:cs typeface="SimSun" charset="0"/>
                </a:rPr>
                <a:t>伏格列波糖</a:t>
              </a:r>
            </a:p>
          </p:txBody>
        </p:sp>
        <p:sp>
          <p:nvSpPr>
            <p:cNvPr id="168980" name="Oval 20"/>
            <p:cNvSpPr>
              <a:spLocks noChangeArrowheads="1"/>
            </p:cNvSpPr>
            <p:nvPr/>
          </p:nvSpPr>
          <p:spPr bwMode="auto">
            <a:xfrm>
              <a:off x="3926" y="1392"/>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81" name="Oval 21"/>
            <p:cNvSpPr>
              <a:spLocks noChangeArrowheads="1"/>
            </p:cNvSpPr>
            <p:nvPr/>
          </p:nvSpPr>
          <p:spPr bwMode="auto">
            <a:xfrm>
              <a:off x="4395" y="264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82" name="Oval 22"/>
            <p:cNvSpPr>
              <a:spLocks noChangeArrowheads="1"/>
            </p:cNvSpPr>
            <p:nvPr/>
          </p:nvSpPr>
          <p:spPr bwMode="auto">
            <a:xfrm>
              <a:off x="4566" y="264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grpSp>
    </p:spTree>
    <p:extLst>
      <p:ext uri="{BB962C8B-B14F-4D97-AF65-F5344CB8AC3E}">
        <p14:creationId xmlns:p14="http://schemas.microsoft.com/office/powerpoint/2010/main" val="808844906"/>
      </p:ext>
    </p:extLst>
  </p:cSld>
  <p:clrMapOvr>
    <a:masterClrMapping/>
  </p:clrMapOvr>
  <p:transition>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a:normAutofit/>
          </a:bodyPr>
          <a:lstStyle/>
          <a:p>
            <a:r>
              <a:rPr lang="en-US" altLang="zh-CN" sz="3199" dirty="0"/>
              <a:t>α-</a:t>
            </a:r>
            <a:r>
              <a:rPr lang="zh-CN" altLang="en-US" sz="3199" dirty="0"/>
              <a:t>糖苷酶抑制剂</a:t>
            </a:r>
          </a:p>
        </p:txBody>
      </p:sp>
      <p:sp>
        <p:nvSpPr>
          <p:cNvPr id="46082" name="内容占位符 2"/>
          <p:cNvSpPr>
            <a:spLocks noGrp="1"/>
          </p:cNvSpPr>
          <p:nvPr>
            <p:ph idx="1"/>
          </p:nvPr>
        </p:nvSpPr>
        <p:spPr>
          <a:xfrm>
            <a:off x="695400" y="1212318"/>
            <a:ext cx="10657184" cy="4883995"/>
          </a:xfrm>
        </p:spPr>
        <p:txBody>
          <a:bodyPr/>
          <a:lstStyle/>
          <a:p>
            <a:pPr>
              <a:lnSpc>
                <a:spcPct val="140000"/>
              </a:lnSpc>
              <a:spcBef>
                <a:spcPts val="600"/>
              </a:spcBef>
            </a:pPr>
            <a:r>
              <a:rPr lang="zh-CN" altLang="en-US" sz="2000" dirty="0"/>
              <a:t>阿卡波糖，伏格列波糖和米格列醇</a:t>
            </a:r>
            <a:endParaRPr lang="en-US" altLang="zh-CN" sz="2000" dirty="0"/>
          </a:p>
          <a:p>
            <a:pPr>
              <a:lnSpc>
                <a:spcPct val="140000"/>
              </a:lnSpc>
              <a:spcBef>
                <a:spcPts val="600"/>
              </a:spcBef>
            </a:pPr>
            <a:r>
              <a:rPr lang="zh-CN" altLang="en-US" sz="2000" dirty="0"/>
              <a:t>抑制</a:t>
            </a:r>
            <a:r>
              <a:rPr lang="zh-CN" altLang="en-US" sz="2000" dirty="0"/>
              <a:t>碳水化合物在小肠上部的吸收而降低餐后血糖</a:t>
            </a:r>
          </a:p>
          <a:p>
            <a:pPr>
              <a:lnSpc>
                <a:spcPct val="140000"/>
              </a:lnSpc>
              <a:spcBef>
                <a:spcPts val="600"/>
              </a:spcBef>
            </a:pPr>
            <a:r>
              <a:rPr lang="zh-CN" altLang="en-US" sz="2000" dirty="0"/>
              <a:t>适用于以碳水化合物为主要食物成分和餐后血糖升高的患者</a:t>
            </a:r>
            <a:endParaRPr lang="en-US" altLang="zh-CN" sz="2000" dirty="0"/>
          </a:p>
          <a:p>
            <a:pPr>
              <a:lnSpc>
                <a:spcPct val="140000"/>
              </a:lnSpc>
              <a:spcBef>
                <a:spcPts val="600"/>
              </a:spcBef>
            </a:pPr>
            <a:r>
              <a:rPr lang="en-US" altLang="zh-CN" sz="2000" dirty="0"/>
              <a:t>HbA1c</a:t>
            </a:r>
            <a:r>
              <a:rPr lang="zh-CN" altLang="en-US" sz="2000" dirty="0"/>
              <a:t>下降</a:t>
            </a:r>
            <a:r>
              <a:rPr lang="en-US" altLang="zh-CN" sz="2000" dirty="0"/>
              <a:t>0.5</a:t>
            </a:r>
            <a:r>
              <a:rPr lang="en-US" altLang="zh-CN" sz="2000" dirty="0"/>
              <a:t>%</a:t>
            </a:r>
            <a:endParaRPr lang="en-US" altLang="zh-CN" sz="2000" dirty="0"/>
          </a:p>
          <a:p>
            <a:pPr>
              <a:lnSpc>
                <a:spcPct val="140000"/>
              </a:lnSpc>
              <a:spcBef>
                <a:spcPts val="600"/>
              </a:spcBef>
            </a:pPr>
            <a:r>
              <a:rPr lang="zh-CN" altLang="en-US" sz="2000" dirty="0"/>
              <a:t>不增加体重，可与磺脲类、双胍类、噻唑烷二酮类或胰岛素合用</a:t>
            </a:r>
            <a:endParaRPr lang="en-US" altLang="zh-CN" sz="2000" dirty="0"/>
          </a:p>
          <a:p>
            <a:pPr>
              <a:lnSpc>
                <a:spcPct val="140000"/>
              </a:lnSpc>
              <a:spcBef>
                <a:spcPts val="600"/>
              </a:spcBef>
            </a:pPr>
            <a:r>
              <a:rPr lang="zh-CN" altLang="en-US" sz="2000" dirty="0"/>
              <a:t>胃肠道反应（腹胀、排气多）。服药时从小剂量开始，逐渐加量是减少不良反应的有效方法</a:t>
            </a:r>
            <a:endParaRPr lang="en-US" altLang="zh-CN" sz="2000" dirty="0"/>
          </a:p>
          <a:p>
            <a:pPr>
              <a:lnSpc>
                <a:spcPct val="140000"/>
              </a:lnSpc>
              <a:spcBef>
                <a:spcPts val="600"/>
              </a:spcBef>
            </a:pPr>
            <a:r>
              <a:rPr lang="zh-CN" altLang="en-US" sz="2000" dirty="0"/>
              <a:t>单用时通常不会发生低血糖；合用</a:t>
            </a:r>
            <a:r>
              <a:rPr lang="en-US" altLang="zh-CN" sz="2000" dirty="0"/>
              <a:t>α-</a:t>
            </a:r>
            <a:r>
              <a:rPr lang="zh-CN" altLang="en-US" sz="2000" dirty="0"/>
              <a:t>糖苷酶抑制剂的患者如果出现</a:t>
            </a:r>
            <a:r>
              <a:rPr lang="zh-CN" altLang="en-US" sz="2000" dirty="0">
                <a:solidFill>
                  <a:srgbClr val="FF0000"/>
                </a:solidFill>
              </a:rPr>
              <a:t>低血糖，治疗时需使用葡萄糖或蜂蜜，</a:t>
            </a:r>
            <a:r>
              <a:rPr lang="zh-CN" altLang="en-US" sz="2000" dirty="0">
                <a:solidFill>
                  <a:srgbClr val="000000"/>
                </a:solidFill>
              </a:rPr>
              <a:t>而食用蔗糖或淀粉类食物纠正低血糖的效果差</a:t>
            </a:r>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684849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7045325" y="2129378"/>
            <a:ext cx="1588" cy="2990831"/>
          </a:xfrm>
          <a:prstGeom prst="line">
            <a:avLst/>
          </a:prstGeom>
          <a:noFill/>
          <a:ln w="19050">
            <a:solidFill>
              <a:schemeClr val="tx1"/>
            </a:solidFill>
            <a:round/>
            <a:headEnd/>
            <a:tailEnd/>
          </a:ln>
        </p:spPr>
        <p:txBody>
          <a:bodyPr/>
          <a:lstStyle/>
          <a:p>
            <a:endParaRPr lang="zh-CN" altLang="en-US"/>
          </a:p>
        </p:txBody>
      </p:sp>
      <p:sp>
        <p:nvSpPr>
          <p:cNvPr id="47107" name="Rectangle 3"/>
          <p:cNvSpPr>
            <a:spLocks noChangeArrowheads="1"/>
          </p:cNvSpPr>
          <p:nvPr/>
        </p:nvSpPr>
        <p:spPr bwMode="auto">
          <a:xfrm rot="-5400000">
            <a:off x="812336" y="3546878"/>
            <a:ext cx="2651228" cy="369268"/>
          </a:xfrm>
          <a:prstGeom prst="rect">
            <a:avLst/>
          </a:prstGeom>
          <a:noFill/>
          <a:ln w="9525">
            <a:noFill/>
            <a:miter lim="800000"/>
            <a:headEnd/>
            <a:tailEnd/>
          </a:ln>
        </p:spPr>
        <p:txBody>
          <a:bodyPr wrap="none">
            <a:spAutoFit/>
          </a:bodyPr>
          <a:lstStyle/>
          <a:p>
            <a:pPr algn="ctr"/>
            <a:r>
              <a:rPr lang="zh-CN" altLang="en-US" dirty="0"/>
              <a:t>静脉血浆葡萄糖 </a:t>
            </a:r>
            <a:r>
              <a:rPr lang="en-US" altLang="zh-CN" dirty="0"/>
              <a:t>(mg/</a:t>
            </a:r>
            <a:r>
              <a:rPr lang="en-US" altLang="zh-CN" dirty="0" err="1"/>
              <a:t>dL</a:t>
            </a:r>
            <a:r>
              <a:rPr lang="en-US" altLang="zh-CN" dirty="0"/>
              <a:t>)</a:t>
            </a:r>
          </a:p>
        </p:txBody>
      </p:sp>
      <p:sp>
        <p:nvSpPr>
          <p:cNvPr id="47108" name="Rectangle 4"/>
          <p:cNvSpPr>
            <a:spLocks noChangeArrowheads="1"/>
          </p:cNvSpPr>
          <p:nvPr/>
        </p:nvSpPr>
        <p:spPr bwMode="auto">
          <a:xfrm>
            <a:off x="3262314" y="5491749"/>
            <a:ext cx="1966913" cy="276951"/>
          </a:xfrm>
          <a:prstGeom prst="rect">
            <a:avLst/>
          </a:prstGeom>
          <a:noFill/>
          <a:ln w="9525">
            <a:noFill/>
            <a:miter lim="800000"/>
            <a:headEnd/>
            <a:tailEnd/>
          </a:ln>
        </p:spPr>
        <p:txBody>
          <a:bodyPr lIns="0" tIns="0" rIns="0" bIns="0">
            <a:spAutoFit/>
          </a:bodyPr>
          <a:lstStyle/>
          <a:p>
            <a:pPr algn="ctr" eaLnBrk="0" hangingPunct="0">
              <a:spcAft>
                <a:spcPct val="40000"/>
              </a:spcAft>
            </a:pPr>
            <a:r>
              <a:rPr lang="zh-CN" altLang="en-US"/>
              <a:t>时间 </a:t>
            </a:r>
            <a:r>
              <a:rPr lang="en-US" altLang="zh-CN"/>
              <a:t>(min)</a:t>
            </a:r>
          </a:p>
        </p:txBody>
      </p:sp>
      <p:sp>
        <p:nvSpPr>
          <p:cNvPr id="47109" name="Rectangle 5"/>
          <p:cNvSpPr>
            <a:spLocks noChangeArrowheads="1"/>
          </p:cNvSpPr>
          <p:nvPr/>
        </p:nvSpPr>
        <p:spPr bwMode="auto">
          <a:xfrm rot="-5400000">
            <a:off x="5664281" y="3396992"/>
            <a:ext cx="1453992" cy="369268"/>
          </a:xfrm>
          <a:prstGeom prst="rect">
            <a:avLst/>
          </a:prstGeom>
          <a:noFill/>
          <a:ln w="9525">
            <a:noFill/>
            <a:miter lim="800000"/>
            <a:headEnd/>
            <a:tailEnd/>
          </a:ln>
        </p:spPr>
        <p:txBody>
          <a:bodyPr wrap="none">
            <a:spAutoFit/>
          </a:bodyPr>
          <a:lstStyle/>
          <a:p>
            <a:pPr algn="ctr"/>
            <a:r>
              <a:rPr lang="en-US" altLang="zh-CN"/>
              <a:t>C</a:t>
            </a:r>
            <a:r>
              <a:rPr lang="zh-CN" altLang="en-US"/>
              <a:t>肽 </a:t>
            </a:r>
            <a:r>
              <a:rPr lang="en-US" altLang="zh-CN"/>
              <a:t>(nmol/L)</a:t>
            </a:r>
          </a:p>
        </p:txBody>
      </p:sp>
      <p:sp>
        <p:nvSpPr>
          <p:cNvPr id="47110" name="Freeform 6"/>
          <p:cNvSpPr>
            <a:spLocks/>
          </p:cNvSpPr>
          <p:nvPr/>
        </p:nvSpPr>
        <p:spPr bwMode="auto">
          <a:xfrm>
            <a:off x="2746376" y="2050751"/>
            <a:ext cx="3001963" cy="1542"/>
          </a:xfrm>
          <a:custGeom>
            <a:avLst/>
            <a:gdLst>
              <a:gd name="T0" fmla="*/ 0 w 1891"/>
              <a:gd name="T1" fmla="*/ 0 h 1588"/>
              <a:gd name="T2" fmla="*/ 2147483647 w 1891"/>
              <a:gd name="T3" fmla="*/ 0 h 1588"/>
              <a:gd name="T4" fmla="*/ 0 w 1891"/>
              <a:gd name="T5" fmla="*/ 0 h 1588"/>
              <a:gd name="T6" fmla="*/ 0 60000 65536"/>
              <a:gd name="T7" fmla="*/ 0 60000 65536"/>
              <a:gd name="T8" fmla="*/ 0 60000 65536"/>
              <a:gd name="T9" fmla="*/ 0 w 1891"/>
              <a:gd name="T10" fmla="*/ 0 h 1588"/>
              <a:gd name="T11" fmla="*/ 1891 w 1891"/>
              <a:gd name="T12" fmla="*/ 1588 h 1588"/>
            </a:gdLst>
            <a:ahLst/>
            <a:cxnLst>
              <a:cxn ang="T6">
                <a:pos x="T0" y="T1"/>
              </a:cxn>
              <a:cxn ang="T7">
                <a:pos x="T2" y="T3"/>
              </a:cxn>
              <a:cxn ang="T8">
                <a:pos x="T4" y="T5"/>
              </a:cxn>
            </a:cxnLst>
            <a:rect l="T9" t="T10" r="T11" b="T12"/>
            <a:pathLst>
              <a:path w="1891" h="1588">
                <a:moveTo>
                  <a:pt x="0" y="0"/>
                </a:moveTo>
                <a:lnTo>
                  <a:pt x="1891" y="0"/>
                </a:lnTo>
                <a:lnTo>
                  <a:pt x="0" y="0"/>
                </a:lnTo>
                <a:close/>
              </a:path>
            </a:pathLst>
          </a:custGeom>
          <a:solidFill>
            <a:srgbClr val="000000"/>
          </a:solidFill>
          <a:ln w="9525">
            <a:noFill/>
            <a:round/>
            <a:headEnd/>
            <a:tailEnd/>
          </a:ln>
        </p:spPr>
        <p:txBody>
          <a:bodyPr/>
          <a:lstStyle/>
          <a:p>
            <a:endParaRPr lang="zh-CN" altLang="en-US"/>
          </a:p>
        </p:txBody>
      </p:sp>
      <p:sp>
        <p:nvSpPr>
          <p:cNvPr id="47111" name="Freeform 7"/>
          <p:cNvSpPr>
            <a:spLocks/>
          </p:cNvSpPr>
          <p:nvPr/>
        </p:nvSpPr>
        <p:spPr bwMode="auto">
          <a:xfrm>
            <a:off x="5748340" y="1939752"/>
            <a:ext cx="1587" cy="3305330"/>
          </a:xfrm>
          <a:custGeom>
            <a:avLst/>
            <a:gdLst>
              <a:gd name="T0" fmla="*/ 0 w 1587"/>
              <a:gd name="T1" fmla="*/ 0 h 2144"/>
              <a:gd name="T2" fmla="*/ 0 w 1587"/>
              <a:gd name="T3" fmla="*/ 2147483647 h 2144"/>
              <a:gd name="T4" fmla="*/ 0 w 1587"/>
              <a:gd name="T5" fmla="*/ 0 h 2144"/>
              <a:gd name="T6" fmla="*/ 0 60000 65536"/>
              <a:gd name="T7" fmla="*/ 0 60000 65536"/>
              <a:gd name="T8" fmla="*/ 0 60000 65536"/>
              <a:gd name="T9" fmla="*/ 0 w 1587"/>
              <a:gd name="T10" fmla="*/ 0 h 2144"/>
              <a:gd name="T11" fmla="*/ 1587 w 1587"/>
              <a:gd name="T12" fmla="*/ 2144 h 2144"/>
            </a:gdLst>
            <a:ahLst/>
            <a:cxnLst>
              <a:cxn ang="T6">
                <a:pos x="T0" y="T1"/>
              </a:cxn>
              <a:cxn ang="T7">
                <a:pos x="T2" y="T3"/>
              </a:cxn>
              <a:cxn ang="T8">
                <a:pos x="T4" y="T5"/>
              </a:cxn>
            </a:cxnLst>
            <a:rect l="T9" t="T10" r="T11" b="T12"/>
            <a:pathLst>
              <a:path w="1587" h="2144">
                <a:moveTo>
                  <a:pt x="0" y="0"/>
                </a:moveTo>
                <a:lnTo>
                  <a:pt x="0" y="2144"/>
                </a:lnTo>
                <a:lnTo>
                  <a:pt x="0" y="0"/>
                </a:lnTo>
                <a:close/>
              </a:path>
            </a:pathLst>
          </a:custGeom>
          <a:solidFill>
            <a:srgbClr val="000000"/>
          </a:solidFill>
          <a:ln w="9525">
            <a:noFill/>
            <a:round/>
            <a:headEnd/>
            <a:tailEnd/>
          </a:ln>
        </p:spPr>
        <p:txBody>
          <a:bodyPr/>
          <a:lstStyle/>
          <a:p>
            <a:endParaRPr lang="zh-CN" altLang="en-US"/>
          </a:p>
        </p:txBody>
      </p:sp>
      <p:sp>
        <p:nvSpPr>
          <p:cNvPr id="47112" name="Text Box 8"/>
          <p:cNvSpPr txBox="1">
            <a:spLocks noChangeArrowheads="1"/>
          </p:cNvSpPr>
          <p:nvPr/>
        </p:nvSpPr>
        <p:spPr bwMode="auto">
          <a:xfrm>
            <a:off x="2097087" y="1978295"/>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a:t>200</a:t>
            </a:r>
            <a:endParaRPr lang="en-US" altLang="zh-CN"/>
          </a:p>
        </p:txBody>
      </p:sp>
      <p:sp>
        <p:nvSpPr>
          <p:cNvPr id="47113" name="Text Box 9"/>
          <p:cNvSpPr txBox="1">
            <a:spLocks noChangeArrowheads="1"/>
          </p:cNvSpPr>
          <p:nvPr/>
        </p:nvSpPr>
        <p:spPr bwMode="auto">
          <a:xfrm>
            <a:off x="2097087" y="3402794"/>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dirty="0"/>
              <a:t>100</a:t>
            </a:r>
            <a:endParaRPr lang="en-US" altLang="zh-CN" dirty="0"/>
          </a:p>
        </p:txBody>
      </p:sp>
      <p:sp>
        <p:nvSpPr>
          <p:cNvPr id="47114" name="Text Box 10"/>
          <p:cNvSpPr txBox="1">
            <a:spLocks noChangeArrowheads="1"/>
          </p:cNvSpPr>
          <p:nvPr/>
        </p:nvSpPr>
        <p:spPr bwMode="auto">
          <a:xfrm>
            <a:off x="2097087" y="4941375"/>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a:t>0</a:t>
            </a:r>
            <a:endParaRPr lang="en-US" altLang="zh-CN"/>
          </a:p>
        </p:txBody>
      </p:sp>
      <p:sp>
        <p:nvSpPr>
          <p:cNvPr id="47115" name="Line 11"/>
          <p:cNvSpPr>
            <a:spLocks noChangeShapeType="1"/>
          </p:cNvSpPr>
          <p:nvPr/>
        </p:nvSpPr>
        <p:spPr bwMode="auto">
          <a:xfrm>
            <a:off x="2736850" y="2126296"/>
            <a:ext cx="1588" cy="3006247"/>
          </a:xfrm>
          <a:prstGeom prst="line">
            <a:avLst/>
          </a:prstGeom>
          <a:noFill/>
          <a:ln w="19050">
            <a:solidFill>
              <a:schemeClr val="tx1"/>
            </a:solidFill>
            <a:round/>
            <a:headEnd/>
            <a:tailEnd/>
          </a:ln>
        </p:spPr>
        <p:txBody>
          <a:bodyPr/>
          <a:lstStyle/>
          <a:p>
            <a:endParaRPr lang="zh-CN" altLang="en-US"/>
          </a:p>
        </p:txBody>
      </p:sp>
      <p:sp>
        <p:nvSpPr>
          <p:cNvPr id="47116" name="Rectangle 12"/>
          <p:cNvSpPr>
            <a:spLocks noChangeArrowheads="1"/>
          </p:cNvSpPr>
          <p:nvPr/>
        </p:nvSpPr>
        <p:spPr bwMode="auto">
          <a:xfrm>
            <a:off x="2679701" y="5251250"/>
            <a:ext cx="203547"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0</a:t>
            </a:r>
            <a:r>
              <a:rPr lang="en-US" altLang="zh-CN" baseline="-25000"/>
              <a:t>1</a:t>
            </a:r>
          </a:p>
        </p:txBody>
      </p:sp>
      <p:sp>
        <p:nvSpPr>
          <p:cNvPr id="47117" name="Rectangle 13"/>
          <p:cNvSpPr>
            <a:spLocks noChangeArrowheads="1"/>
          </p:cNvSpPr>
          <p:nvPr/>
        </p:nvSpPr>
        <p:spPr bwMode="auto">
          <a:xfrm>
            <a:off x="3646488" y="5251250"/>
            <a:ext cx="243614"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60</a:t>
            </a:r>
          </a:p>
        </p:txBody>
      </p:sp>
      <p:sp>
        <p:nvSpPr>
          <p:cNvPr id="47118" name="Rectangle 14"/>
          <p:cNvSpPr>
            <a:spLocks noChangeArrowheads="1"/>
          </p:cNvSpPr>
          <p:nvPr/>
        </p:nvSpPr>
        <p:spPr bwMode="auto">
          <a:xfrm>
            <a:off x="4613275" y="5251250"/>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120</a:t>
            </a:r>
          </a:p>
        </p:txBody>
      </p:sp>
      <p:sp>
        <p:nvSpPr>
          <p:cNvPr id="47119" name="Rectangle 15"/>
          <p:cNvSpPr>
            <a:spLocks noChangeArrowheads="1"/>
          </p:cNvSpPr>
          <p:nvPr/>
        </p:nvSpPr>
        <p:spPr bwMode="auto">
          <a:xfrm>
            <a:off x="5622925" y="5251250"/>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180</a:t>
            </a:r>
          </a:p>
        </p:txBody>
      </p:sp>
      <p:sp>
        <p:nvSpPr>
          <p:cNvPr id="47120" name="Freeform 16"/>
          <p:cNvSpPr>
            <a:spLocks/>
          </p:cNvSpPr>
          <p:nvPr/>
        </p:nvSpPr>
        <p:spPr bwMode="auto">
          <a:xfrm>
            <a:off x="2697164" y="4492749"/>
            <a:ext cx="49212" cy="1542"/>
          </a:xfrm>
          <a:custGeom>
            <a:avLst/>
            <a:gdLst>
              <a:gd name="T0" fmla="*/ 0 w 31"/>
              <a:gd name="T1" fmla="*/ 0 h 1588"/>
              <a:gd name="T2" fmla="*/ 2147483647 w 31"/>
              <a:gd name="T3" fmla="*/ 0 h 1588"/>
              <a:gd name="T4" fmla="*/ 0 w 31"/>
              <a:gd name="T5" fmla="*/ 0 h 1588"/>
              <a:gd name="T6" fmla="*/ 0 60000 65536"/>
              <a:gd name="T7" fmla="*/ 0 60000 65536"/>
              <a:gd name="T8" fmla="*/ 0 60000 65536"/>
              <a:gd name="T9" fmla="*/ 0 w 31"/>
              <a:gd name="T10" fmla="*/ 0 h 1588"/>
              <a:gd name="T11" fmla="*/ 31 w 31"/>
              <a:gd name="T12" fmla="*/ 1588 h 1588"/>
            </a:gdLst>
            <a:ahLst/>
            <a:cxnLst>
              <a:cxn ang="T6">
                <a:pos x="T0" y="T1"/>
              </a:cxn>
              <a:cxn ang="T7">
                <a:pos x="T2" y="T3"/>
              </a:cxn>
              <a:cxn ang="T8">
                <a:pos x="T4" y="T5"/>
              </a:cxn>
            </a:cxnLst>
            <a:rect l="T9" t="T10" r="T11" b="T12"/>
            <a:pathLst>
              <a:path w="31" h="1588">
                <a:moveTo>
                  <a:pt x="0" y="0"/>
                </a:moveTo>
                <a:lnTo>
                  <a:pt x="31" y="0"/>
                </a:lnTo>
                <a:lnTo>
                  <a:pt x="0" y="0"/>
                </a:lnTo>
                <a:close/>
              </a:path>
            </a:pathLst>
          </a:custGeom>
          <a:solidFill>
            <a:srgbClr val="000000"/>
          </a:solidFill>
          <a:ln w="9525">
            <a:solidFill>
              <a:schemeClr val="bg1"/>
            </a:solidFill>
            <a:round/>
            <a:headEnd/>
            <a:tailEnd/>
          </a:ln>
        </p:spPr>
        <p:txBody>
          <a:bodyPr/>
          <a:lstStyle/>
          <a:p>
            <a:endParaRPr lang="zh-CN" altLang="en-US"/>
          </a:p>
        </p:txBody>
      </p:sp>
      <p:sp>
        <p:nvSpPr>
          <p:cNvPr id="47121" name="Line 17"/>
          <p:cNvSpPr>
            <a:spLocks noChangeShapeType="1"/>
          </p:cNvSpPr>
          <p:nvPr/>
        </p:nvSpPr>
        <p:spPr bwMode="auto">
          <a:xfrm flipH="1">
            <a:off x="2736851" y="5117126"/>
            <a:ext cx="3046413" cy="1541"/>
          </a:xfrm>
          <a:prstGeom prst="line">
            <a:avLst/>
          </a:prstGeom>
          <a:noFill/>
          <a:ln w="19050">
            <a:solidFill>
              <a:schemeClr val="tx1"/>
            </a:solidFill>
            <a:round/>
            <a:headEnd/>
            <a:tailEnd/>
          </a:ln>
        </p:spPr>
        <p:txBody>
          <a:bodyPr/>
          <a:lstStyle/>
          <a:p>
            <a:endParaRPr lang="zh-CN" altLang="en-US"/>
          </a:p>
        </p:txBody>
      </p:sp>
      <p:sp>
        <p:nvSpPr>
          <p:cNvPr id="47122" name="Line 18"/>
          <p:cNvSpPr>
            <a:spLocks noChangeShapeType="1"/>
          </p:cNvSpPr>
          <p:nvPr/>
        </p:nvSpPr>
        <p:spPr bwMode="auto">
          <a:xfrm>
            <a:off x="2673351" y="2132460"/>
            <a:ext cx="65088" cy="0"/>
          </a:xfrm>
          <a:prstGeom prst="line">
            <a:avLst/>
          </a:prstGeom>
          <a:noFill/>
          <a:ln w="19050">
            <a:solidFill>
              <a:schemeClr val="bg1"/>
            </a:solidFill>
            <a:round/>
            <a:headEnd/>
            <a:tailEnd/>
          </a:ln>
        </p:spPr>
        <p:txBody>
          <a:bodyPr/>
          <a:lstStyle/>
          <a:p>
            <a:endParaRPr lang="zh-CN" altLang="en-US"/>
          </a:p>
        </p:txBody>
      </p:sp>
      <p:sp>
        <p:nvSpPr>
          <p:cNvPr id="47123" name="Line 19"/>
          <p:cNvSpPr>
            <a:spLocks noChangeShapeType="1"/>
          </p:cNvSpPr>
          <p:nvPr/>
        </p:nvSpPr>
        <p:spPr bwMode="auto">
          <a:xfrm>
            <a:off x="2673351" y="3600125"/>
            <a:ext cx="65088" cy="0"/>
          </a:xfrm>
          <a:prstGeom prst="line">
            <a:avLst/>
          </a:prstGeom>
          <a:noFill/>
          <a:ln w="19050">
            <a:solidFill>
              <a:schemeClr val="bg1"/>
            </a:solidFill>
            <a:round/>
            <a:headEnd/>
            <a:tailEnd/>
          </a:ln>
        </p:spPr>
        <p:txBody>
          <a:bodyPr/>
          <a:lstStyle/>
          <a:p>
            <a:endParaRPr lang="zh-CN" altLang="en-US"/>
          </a:p>
        </p:txBody>
      </p:sp>
      <p:sp>
        <p:nvSpPr>
          <p:cNvPr id="47124" name="Line 20"/>
          <p:cNvSpPr>
            <a:spLocks noChangeShapeType="1"/>
          </p:cNvSpPr>
          <p:nvPr/>
        </p:nvSpPr>
        <p:spPr bwMode="auto">
          <a:xfrm>
            <a:off x="2673351" y="5118665"/>
            <a:ext cx="65088" cy="0"/>
          </a:xfrm>
          <a:prstGeom prst="line">
            <a:avLst/>
          </a:prstGeom>
          <a:noFill/>
          <a:ln w="19050">
            <a:solidFill>
              <a:schemeClr val="bg1"/>
            </a:solidFill>
            <a:round/>
            <a:headEnd/>
            <a:tailEnd/>
          </a:ln>
        </p:spPr>
        <p:txBody>
          <a:bodyPr/>
          <a:lstStyle/>
          <a:p>
            <a:endParaRPr lang="zh-CN" altLang="en-US"/>
          </a:p>
        </p:txBody>
      </p:sp>
      <p:sp>
        <p:nvSpPr>
          <p:cNvPr id="47125" name="Line 21"/>
          <p:cNvSpPr>
            <a:spLocks noChangeShapeType="1"/>
          </p:cNvSpPr>
          <p:nvPr/>
        </p:nvSpPr>
        <p:spPr bwMode="auto">
          <a:xfrm rot="5400000">
            <a:off x="2699081" y="5161061"/>
            <a:ext cx="75541" cy="0"/>
          </a:xfrm>
          <a:prstGeom prst="line">
            <a:avLst/>
          </a:prstGeom>
          <a:noFill/>
          <a:ln w="19050">
            <a:solidFill>
              <a:schemeClr val="bg1"/>
            </a:solidFill>
            <a:round/>
            <a:headEnd/>
            <a:tailEnd/>
          </a:ln>
        </p:spPr>
        <p:txBody>
          <a:bodyPr/>
          <a:lstStyle/>
          <a:p>
            <a:endParaRPr lang="zh-CN" altLang="en-US"/>
          </a:p>
        </p:txBody>
      </p:sp>
      <p:sp>
        <p:nvSpPr>
          <p:cNvPr id="47126" name="Line 22"/>
          <p:cNvSpPr>
            <a:spLocks noChangeShapeType="1"/>
          </p:cNvSpPr>
          <p:nvPr/>
        </p:nvSpPr>
        <p:spPr bwMode="auto">
          <a:xfrm rot="5400000">
            <a:off x="3711906" y="5161061"/>
            <a:ext cx="75541" cy="0"/>
          </a:xfrm>
          <a:prstGeom prst="line">
            <a:avLst/>
          </a:prstGeom>
          <a:noFill/>
          <a:ln w="19050">
            <a:solidFill>
              <a:schemeClr val="bg1"/>
            </a:solidFill>
            <a:round/>
            <a:headEnd/>
            <a:tailEnd/>
          </a:ln>
        </p:spPr>
        <p:txBody>
          <a:bodyPr/>
          <a:lstStyle/>
          <a:p>
            <a:endParaRPr lang="zh-CN" altLang="en-US"/>
          </a:p>
        </p:txBody>
      </p:sp>
      <p:sp>
        <p:nvSpPr>
          <p:cNvPr id="47127" name="Line 23"/>
          <p:cNvSpPr>
            <a:spLocks noChangeShapeType="1"/>
          </p:cNvSpPr>
          <p:nvPr/>
        </p:nvSpPr>
        <p:spPr bwMode="auto">
          <a:xfrm rot="5400000">
            <a:off x="4726319" y="5161061"/>
            <a:ext cx="75541" cy="0"/>
          </a:xfrm>
          <a:prstGeom prst="line">
            <a:avLst/>
          </a:prstGeom>
          <a:noFill/>
          <a:ln w="19050">
            <a:solidFill>
              <a:schemeClr val="bg1"/>
            </a:solidFill>
            <a:round/>
            <a:headEnd/>
            <a:tailEnd/>
          </a:ln>
        </p:spPr>
        <p:txBody>
          <a:bodyPr/>
          <a:lstStyle/>
          <a:p>
            <a:endParaRPr lang="zh-CN" altLang="en-US"/>
          </a:p>
        </p:txBody>
      </p:sp>
      <p:sp>
        <p:nvSpPr>
          <p:cNvPr id="47128" name="Line 24"/>
          <p:cNvSpPr>
            <a:spLocks noChangeShapeType="1"/>
          </p:cNvSpPr>
          <p:nvPr/>
        </p:nvSpPr>
        <p:spPr bwMode="auto">
          <a:xfrm rot="5400000">
            <a:off x="5750254" y="5147186"/>
            <a:ext cx="75542" cy="0"/>
          </a:xfrm>
          <a:prstGeom prst="line">
            <a:avLst/>
          </a:prstGeom>
          <a:noFill/>
          <a:ln w="19050">
            <a:solidFill>
              <a:schemeClr val="bg1"/>
            </a:solidFill>
            <a:round/>
            <a:headEnd/>
            <a:tailEnd/>
          </a:ln>
        </p:spPr>
        <p:txBody>
          <a:bodyPr/>
          <a:lstStyle/>
          <a:p>
            <a:endParaRPr lang="zh-CN" altLang="en-US"/>
          </a:p>
        </p:txBody>
      </p:sp>
      <p:sp>
        <p:nvSpPr>
          <p:cNvPr id="47129" name="Line 25"/>
          <p:cNvSpPr>
            <a:spLocks noChangeShapeType="1"/>
          </p:cNvSpPr>
          <p:nvPr/>
        </p:nvSpPr>
        <p:spPr bwMode="auto">
          <a:xfrm flipH="1">
            <a:off x="7053263" y="5110959"/>
            <a:ext cx="2989262" cy="1541"/>
          </a:xfrm>
          <a:prstGeom prst="line">
            <a:avLst/>
          </a:prstGeom>
          <a:noFill/>
          <a:ln w="19050">
            <a:solidFill>
              <a:schemeClr val="tx1"/>
            </a:solidFill>
            <a:round/>
            <a:headEnd/>
            <a:tailEnd/>
          </a:ln>
        </p:spPr>
        <p:txBody>
          <a:bodyPr/>
          <a:lstStyle/>
          <a:p>
            <a:endParaRPr lang="zh-CN" altLang="en-US"/>
          </a:p>
        </p:txBody>
      </p:sp>
      <p:sp>
        <p:nvSpPr>
          <p:cNvPr id="47130" name="Freeform 26"/>
          <p:cNvSpPr>
            <a:spLocks/>
          </p:cNvSpPr>
          <p:nvPr/>
        </p:nvSpPr>
        <p:spPr bwMode="auto">
          <a:xfrm>
            <a:off x="10171115" y="1928961"/>
            <a:ext cx="1587" cy="3303788"/>
          </a:xfrm>
          <a:custGeom>
            <a:avLst/>
            <a:gdLst>
              <a:gd name="T0" fmla="*/ 0 w 1587"/>
              <a:gd name="T1" fmla="*/ 0 h 2143"/>
              <a:gd name="T2" fmla="*/ 0 w 1587"/>
              <a:gd name="T3" fmla="*/ 2147483647 h 2143"/>
              <a:gd name="T4" fmla="*/ 0 w 1587"/>
              <a:gd name="T5" fmla="*/ 0 h 2143"/>
              <a:gd name="T6" fmla="*/ 0 60000 65536"/>
              <a:gd name="T7" fmla="*/ 0 60000 65536"/>
              <a:gd name="T8" fmla="*/ 0 60000 65536"/>
              <a:gd name="T9" fmla="*/ 0 w 1587"/>
              <a:gd name="T10" fmla="*/ 0 h 2143"/>
              <a:gd name="T11" fmla="*/ 1587 w 1587"/>
              <a:gd name="T12" fmla="*/ 2143 h 2143"/>
            </a:gdLst>
            <a:ahLst/>
            <a:cxnLst>
              <a:cxn ang="T6">
                <a:pos x="T0" y="T1"/>
              </a:cxn>
              <a:cxn ang="T7">
                <a:pos x="T2" y="T3"/>
              </a:cxn>
              <a:cxn ang="T8">
                <a:pos x="T4" y="T5"/>
              </a:cxn>
            </a:cxnLst>
            <a:rect l="T9" t="T10" r="T11" b="T12"/>
            <a:pathLst>
              <a:path w="1587" h="2143">
                <a:moveTo>
                  <a:pt x="0" y="0"/>
                </a:moveTo>
                <a:lnTo>
                  <a:pt x="0" y="2143"/>
                </a:lnTo>
                <a:lnTo>
                  <a:pt x="0" y="0"/>
                </a:lnTo>
                <a:close/>
              </a:path>
            </a:pathLst>
          </a:custGeom>
          <a:solidFill>
            <a:srgbClr val="000000"/>
          </a:solidFill>
          <a:ln w="9525">
            <a:noFill/>
            <a:round/>
            <a:headEnd/>
            <a:tailEnd/>
          </a:ln>
        </p:spPr>
        <p:txBody>
          <a:bodyPr/>
          <a:lstStyle/>
          <a:p>
            <a:endParaRPr lang="zh-CN" altLang="en-US"/>
          </a:p>
        </p:txBody>
      </p:sp>
      <p:sp>
        <p:nvSpPr>
          <p:cNvPr id="47131" name="Freeform 27"/>
          <p:cNvSpPr>
            <a:spLocks/>
          </p:cNvSpPr>
          <p:nvPr/>
        </p:nvSpPr>
        <p:spPr bwMode="auto">
          <a:xfrm>
            <a:off x="9628190" y="5423916"/>
            <a:ext cx="1587" cy="47792"/>
          </a:xfrm>
          <a:custGeom>
            <a:avLst/>
            <a:gdLst>
              <a:gd name="T0" fmla="*/ 0 w 1587"/>
              <a:gd name="T1" fmla="*/ 2147483647 h 31"/>
              <a:gd name="T2" fmla="*/ 0 w 1587"/>
              <a:gd name="T3" fmla="*/ 0 h 31"/>
              <a:gd name="T4" fmla="*/ 0 w 1587"/>
              <a:gd name="T5" fmla="*/ 2147483647 h 31"/>
              <a:gd name="T6" fmla="*/ 0 60000 65536"/>
              <a:gd name="T7" fmla="*/ 0 60000 65536"/>
              <a:gd name="T8" fmla="*/ 0 60000 65536"/>
              <a:gd name="T9" fmla="*/ 0 w 1587"/>
              <a:gd name="T10" fmla="*/ 0 h 31"/>
              <a:gd name="T11" fmla="*/ 1587 w 1587"/>
              <a:gd name="T12" fmla="*/ 31 h 31"/>
            </a:gdLst>
            <a:ahLst/>
            <a:cxnLst>
              <a:cxn ang="T6">
                <a:pos x="T0" y="T1"/>
              </a:cxn>
              <a:cxn ang="T7">
                <a:pos x="T2" y="T3"/>
              </a:cxn>
              <a:cxn ang="T8">
                <a:pos x="T4" y="T5"/>
              </a:cxn>
            </a:cxnLst>
            <a:rect l="T9" t="T10" r="T11" b="T12"/>
            <a:pathLst>
              <a:path w="1587" h="31">
                <a:moveTo>
                  <a:pt x="0" y="31"/>
                </a:moveTo>
                <a:lnTo>
                  <a:pt x="0" y="0"/>
                </a:lnTo>
                <a:lnTo>
                  <a:pt x="0" y="31"/>
                </a:lnTo>
                <a:close/>
              </a:path>
            </a:pathLst>
          </a:custGeom>
          <a:solidFill>
            <a:srgbClr val="000000"/>
          </a:solidFill>
          <a:ln w="9525">
            <a:noFill/>
            <a:round/>
            <a:headEnd/>
            <a:tailEnd/>
          </a:ln>
        </p:spPr>
        <p:txBody>
          <a:bodyPr/>
          <a:lstStyle/>
          <a:p>
            <a:endParaRPr lang="zh-CN" altLang="en-US"/>
          </a:p>
        </p:txBody>
      </p:sp>
      <p:sp>
        <p:nvSpPr>
          <p:cNvPr id="47132" name="Rectangle 28"/>
          <p:cNvSpPr>
            <a:spLocks noChangeArrowheads="1"/>
          </p:cNvSpPr>
          <p:nvPr/>
        </p:nvSpPr>
        <p:spPr bwMode="auto">
          <a:xfrm>
            <a:off x="6996114" y="5237376"/>
            <a:ext cx="203547"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0</a:t>
            </a:r>
            <a:r>
              <a:rPr lang="en-US" altLang="zh-CN" baseline="-25000"/>
              <a:t>1</a:t>
            </a:r>
          </a:p>
        </p:txBody>
      </p:sp>
      <p:sp>
        <p:nvSpPr>
          <p:cNvPr id="47133" name="Rectangle 29"/>
          <p:cNvSpPr>
            <a:spLocks noChangeArrowheads="1"/>
          </p:cNvSpPr>
          <p:nvPr/>
        </p:nvSpPr>
        <p:spPr bwMode="auto">
          <a:xfrm>
            <a:off x="7943850" y="5237376"/>
            <a:ext cx="243614"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60</a:t>
            </a:r>
          </a:p>
        </p:txBody>
      </p:sp>
      <p:sp>
        <p:nvSpPr>
          <p:cNvPr id="47134" name="Rectangle 30"/>
          <p:cNvSpPr>
            <a:spLocks noChangeArrowheads="1"/>
          </p:cNvSpPr>
          <p:nvPr/>
        </p:nvSpPr>
        <p:spPr bwMode="auto">
          <a:xfrm>
            <a:off x="8901113" y="5237376"/>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120</a:t>
            </a:r>
          </a:p>
        </p:txBody>
      </p:sp>
      <p:sp>
        <p:nvSpPr>
          <p:cNvPr id="47135" name="Rectangle 31"/>
          <p:cNvSpPr>
            <a:spLocks noChangeArrowheads="1"/>
          </p:cNvSpPr>
          <p:nvPr/>
        </p:nvSpPr>
        <p:spPr bwMode="auto">
          <a:xfrm>
            <a:off x="9870214" y="5237376"/>
            <a:ext cx="365423" cy="276951"/>
          </a:xfrm>
          <a:prstGeom prst="rect">
            <a:avLst/>
          </a:prstGeom>
          <a:noFill/>
          <a:ln w="9525">
            <a:noFill/>
            <a:miter lim="800000"/>
            <a:headEnd/>
            <a:tailEnd/>
          </a:ln>
        </p:spPr>
        <p:txBody>
          <a:bodyPr wrap="none" lIns="0" tIns="0" rIns="0" bIns="0">
            <a:spAutoFit/>
          </a:bodyPr>
          <a:lstStyle/>
          <a:p>
            <a:pPr algn="ctr" eaLnBrk="0" hangingPunct="0">
              <a:spcAft>
                <a:spcPct val="40000"/>
              </a:spcAft>
            </a:pPr>
            <a:r>
              <a:rPr lang="en-US" altLang="zh-CN"/>
              <a:t>180</a:t>
            </a:r>
          </a:p>
        </p:txBody>
      </p:sp>
      <p:sp>
        <p:nvSpPr>
          <p:cNvPr id="47136" name="Text Box 32"/>
          <p:cNvSpPr txBox="1">
            <a:spLocks noChangeArrowheads="1"/>
          </p:cNvSpPr>
          <p:nvPr/>
        </p:nvSpPr>
        <p:spPr bwMode="auto">
          <a:xfrm>
            <a:off x="6567488" y="4942915"/>
            <a:ext cx="609600" cy="369268"/>
          </a:xfrm>
          <a:prstGeom prst="rect">
            <a:avLst/>
          </a:prstGeom>
          <a:noFill/>
          <a:ln w="9525">
            <a:noFill/>
            <a:miter lim="800000"/>
            <a:headEnd/>
            <a:tailEnd/>
          </a:ln>
        </p:spPr>
        <p:txBody>
          <a:bodyPr>
            <a:spAutoFit/>
          </a:bodyPr>
          <a:lstStyle/>
          <a:p>
            <a:pPr>
              <a:spcBef>
                <a:spcPct val="50000"/>
              </a:spcBef>
            </a:pPr>
            <a:r>
              <a:rPr lang="en-US" altLang="zh-CN"/>
              <a:t>0.0</a:t>
            </a:r>
          </a:p>
        </p:txBody>
      </p:sp>
      <p:sp>
        <p:nvSpPr>
          <p:cNvPr id="47137" name="Text Box 33"/>
          <p:cNvSpPr txBox="1">
            <a:spLocks noChangeArrowheads="1"/>
          </p:cNvSpPr>
          <p:nvPr/>
        </p:nvSpPr>
        <p:spPr bwMode="auto">
          <a:xfrm>
            <a:off x="6567488" y="4290791"/>
            <a:ext cx="609600" cy="369268"/>
          </a:xfrm>
          <a:prstGeom prst="rect">
            <a:avLst/>
          </a:prstGeom>
          <a:noFill/>
          <a:ln w="9525">
            <a:noFill/>
            <a:miter lim="800000"/>
            <a:headEnd/>
            <a:tailEnd/>
          </a:ln>
        </p:spPr>
        <p:txBody>
          <a:bodyPr>
            <a:spAutoFit/>
          </a:bodyPr>
          <a:lstStyle/>
          <a:p>
            <a:pPr>
              <a:spcBef>
                <a:spcPct val="50000"/>
              </a:spcBef>
            </a:pPr>
            <a:r>
              <a:rPr lang="en-US" altLang="zh-CN"/>
              <a:t>0.5</a:t>
            </a:r>
          </a:p>
        </p:txBody>
      </p:sp>
      <p:sp>
        <p:nvSpPr>
          <p:cNvPr id="47138" name="Text Box 34"/>
          <p:cNvSpPr txBox="1">
            <a:spLocks noChangeArrowheads="1"/>
          </p:cNvSpPr>
          <p:nvPr/>
        </p:nvSpPr>
        <p:spPr bwMode="auto">
          <a:xfrm>
            <a:off x="6567488" y="3492209"/>
            <a:ext cx="609600" cy="369268"/>
          </a:xfrm>
          <a:prstGeom prst="rect">
            <a:avLst/>
          </a:prstGeom>
          <a:noFill/>
          <a:ln w="9525">
            <a:noFill/>
            <a:miter lim="800000"/>
            <a:headEnd/>
            <a:tailEnd/>
          </a:ln>
        </p:spPr>
        <p:txBody>
          <a:bodyPr>
            <a:spAutoFit/>
          </a:bodyPr>
          <a:lstStyle/>
          <a:p>
            <a:pPr>
              <a:spcBef>
                <a:spcPct val="50000"/>
              </a:spcBef>
            </a:pPr>
            <a:r>
              <a:rPr lang="en-US" altLang="zh-CN"/>
              <a:t>1.0</a:t>
            </a:r>
          </a:p>
        </p:txBody>
      </p:sp>
      <p:sp>
        <p:nvSpPr>
          <p:cNvPr id="47139" name="Text Box 35"/>
          <p:cNvSpPr txBox="1">
            <a:spLocks noChangeArrowheads="1"/>
          </p:cNvSpPr>
          <p:nvPr/>
        </p:nvSpPr>
        <p:spPr bwMode="auto">
          <a:xfrm>
            <a:off x="6567488" y="2721376"/>
            <a:ext cx="609600" cy="369268"/>
          </a:xfrm>
          <a:prstGeom prst="rect">
            <a:avLst/>
          </a:prstGeom>
          <a:noFill/>
          <a:ln w="9525">
            <a:noFill/>
            <a:miter lim="800000"/>
            <a:headEnd/>
            <a:tailEnd/>
          </a:ln>
        </p:spPr>
        <p:txBody>
          <a:bodyPr>
            <a:spAutoFit/>
          </a:bodyPr>
          <a:lstStyle/>
          <a:p>
            <a:pPr>
              <a:spcBef>
                <a:spcPct val="50000"/>
              </a:spcBef>
            </a:pPr>
            <a:r>
              <a:rPr lang="en-US" altLang="zh-CN"/>
              <a:t>1.5</a:t>
            </a:r>
          </a:p>
        </p:txBody>
      </p:sp>
      <p:sp>
        <p:nvSpPr>
          <p:cNvPr id="47140" name="Text Box 36"/>
          <p:cNvSpPr txBox="1">
            <a:spLocks noChangeArrowheads="1"/>
          </p:cNvSpPr>
          <p:nvPr/>
        </p:nvSpPr>
        <p:spPr bwMode="auto">
          <a:xfrm>
            <a:off x="6580188" y="1955168"/>
            <a:ext cx="609600" cy="369268"/>
          </a:xfrm>
          <a:prstGeom prst="rect">
            <a:avLst/>
          </a:prstGeom>
          <a:noFill/>
          <a:ln w="9525">
            <a:noFill/>
            <a:miter lim="800000"/>
            <a:headEnd/>
            <a:tailEnd/>
          </a:ln>
        </p:spPr>
        <p:txBody>
          <a:bodyPr>
            <a:spAutoFit/>
          </a:bodyPr>
          <a:lstStyle/>
          <a:p>
            <a:pPr>
              <a:spcBef>
                <a:spcPct val="50000"/>
              </a:spcBef>
            </a:pPr>
            <a:r>
              <a:rPr lang="en-US" altLang="zh-CN"/>
              <a:t>2.0</a:t>
            </a:r>
          </a:p>
        </p:txBody>
      </p:sp>
      <p:sp>
        <p:nvSpPr>
          <p:cNvPr id="47141" name="Line 37"/>
          <p:cNvSpPr>
            <a:spLocks noChangeShapeType="1"/>
          </p:cNvSpPr>
          <p:nvPr/>
        </p:nvSpPr>
        <p:spPr bwMode="auto">
          <a:xfrm>
            <a:off x="6986589" y="5112499"/>
            <a:ext cx="65087" cy="0"/>
          </a:xfrm>
          <a:prstGeom prst="line">
            <a:avLst/>
          </a:prstGeom>
          <a:noFill/>
          <a:ln w="19050">
            <a:solidFill>
              <a:schemeClr val="bg1"/>
            </a:solidFill>
            <a:round/>
            <a:headEnd/>
            <a:tailEnd/>
          </a:ln>
        </p:spPr>
        <p:txBody>
          <a:bodyPr/>
          <a:lstStyle/>
          <a:p>
            <a:endParaRPr lang="zh-CN" altLang="en-US"/>
          </a:p>
        </p:txBody>
      </p:sp>
      <p:sp>
        <p:nvSpPr>
          <p:cNvPr id="47142" name="Line 38"/>
          <p:cNvSpPr>
            <a:spLocks noChangeShapeType="1"/>
          </p:cNvSpPr>
          <p:nvPr/>
        </p:nvSpPr>
        <p:spPr bwMode="auto">
          <a:xfrm>
            <a:off x="6986589" y="4364792"/>
            <a:ext cx="65087" cy="0"/>
          </a:xfrm>
          <a:prstGeom prst="line">
            <a:avLst/>
          </a:prstGeom>
          <a:noFill/>
          <a:ln w="19050">
            <a:solidFill>
              <a:schemeClr val="bg1"/>
            </a:solidFill>
            <a:round/>
            <a:headEnd/>
            <a:tailEnd/>
          </a:ln>
        </p:spPr>
        <p:txBody>
          <a:bodyPr/>
          <a:lstStyle/>
          <a:p>
            <a:endParaRPr lang="zh-CN" altLang="en-US"/>
          </a:p>
        </p:txBody>
      </p:sp>
      <p:sp>
        <p:nvSpPr>
          <p:cNvPr id="47143" name="Line 39"/>
          <p:cNvSpPr>
            <a:spLocks noChangeShapeType="1"/>
          </p:cNvSpPr>
          <p:nvPr/>
        </p:nvSpPr>
        <p:spPr bwMode="auto">
          <a:xfrm>
            <a:off x="6986589" y="3618625"/>
            <a:ext cx="65087" cy="0"/>
          </a:xfrm>
          <a:prstGeom prst="line">
            <a:avLst/>
          </a:prstGeom>
          <a:noFill/>
          <a:ln w="19050">
            <a:solidFill>
              <a:schemeClr val="bg1"/>
            </a:solidFill>
            <a:round/>
            <a:headEnd/>
            <a:tailEnd/>
          </a:ln>
        </p:spPr>
        <p:txBody>
          <a:bodyPr/>
          <a:lstStyle/>
          <a:p>
            <a:endParaRPr lang="zh-CN" altLang="en-US"/>
          </a:p>
        </p:txBody>
      </p:sp>
      <p:sp>
        <p:nvSpPr>
          <p:cNvPr id="47144" name="Line 40"/>
          <p:cNvSpPr>
            <a:spLocks noChangeShapeType="1"/>
          </p:cNvSpPr>
          <p:nvPr/>
        </p:nvSpPr>
        <p:spPr bwMode="auto">
          <a:xfrm>
            <a:off x="6986589" y="2872460"/>
            <a:ext cx="65087" cy="0"/>
          </a:xfrm>
          <a:prstGeom prst="line">
            <a:avLst/>
          </a:prstGeom>
          <a:noFill/>
          <a:ln w="19050">
            <a:solidFill>
              <a:schemeClr val="bg1"/>
            </a:solidFill>
            <a:round/>
            <a:headEnd/>
            <a:tailEnd/>
          </a:ln>
        </p:spPr>
        <p:txBody>
          <a:bodyPr/>
          <a:lstStyle/>
          <a:p>
            <a:endParaRPr lang="zh-CN" altLang="en-US"/>
          </a:p>
        </p:txBody>
      </p:sp>
      <p:sp>
        <p:nvSpPr>
          <p:cNvPr id="47145" name="Line 41"/>
          <p:cNvSpPr>
            <a:spLocks noChangeShapeType="1"/>
          </p:cNvSpPr>
          <p:nvPr/>
        </p:nvSpPr>
        <p:spPr bwMode="auto">
          <a:xfrm>
            <a:off x="6986589" y="2126293"/>
            <a:ext cx="65087" cy="0"/>
          </a:xfrm>
          <a:prstGeom prst="line">
            <a:avLst/>
          </a:prstGeom>
          <a:noFill/>
          <a:ln w="19050">
            <a:solidFill>
              <a:schemeClr val="bg1"/>
            </a:solidFill>
            <a:round/>
            <a:headEnd/>
            <a:tailEnd/>
          </a:ln>
        </p:spPr>
        <p:txBody>
          <a:bodyPr/>
          <a:lstStyle/>
          <a:p>
            <a:endParaRPr lang="zh-CN" altLang="en-US"/>
          </a:p>
        </p:txBody>
      </p:sp>
      <p:sp>
        <p:nvSpPr>
          <p:cNvPr id="47146" name="Line 42"/>
          <p:cNvSpPr>
            <a:spLocks noChangeShapeType="1"/>
          </p:cNvSpPr>
          <p:nvPr/>
        </p:nvSpPr>
        <p:spPr bwMode="auto">
          <a:xfrm rot="5400000">
            <a:off x="7018484" y="5151812"/>
            <a:ext cx="63208" cy="0"/>
          </a:xfrm>
          <a:prstGeom prst="line">
            <a:avLst/>
          </a:prstGeom>
          <a:noFill/>
          <a:ln w="19050">
            <a:solidFill>
              <a:schemeClr val="bg1"/>
            </a:solidFill>
            <a:round/>
            <a:headEnd/>
            <a:tailEnd/>
          </a:ln>
        </p:spPr>
        <p:txBody>
          <a:bodyPr/>
          <a:lstStyle/>
          <a:p>
            <a:endParaRPr lang="zh-CN" altLang="en-US"/>
          </a:p>
        </p:txBody>
      </p:sp>
      <p:sp>
        <p:nvSpPr>
          <p:cNvPr id="47147" name="Line 43"/>
          <p:cNvSpPr>
            <a:spLocks noChangeShapeType="1"/>
          </p:cNvSpPr>
          <p:nvPr/>
        </p:nvSpPr>
        <p:spPr bwMode="auto">
          <a:xfrm rot="5400000">
            <a:off x="8013847" y="5151812"/>
            <a:ext cx="63208" cy="0"/>
          </a:xfrm>
          <a:prstGeom prst="line">
            <a:avLst/>
          </a:prstGeom>
          <a:noFill/>
          <a:ln w="19050">
            <a:solidFill>
              <a:schemeClr val="bg1"/>
            </a:solidFill>
            <a:round/>
            <a:headEnd/>
            <a:tailEnd/>
          </a:ln>
        </p:spPr>
        <p:txBody>
          <a:bodyPr/>
          <a:lstStyle/>
          <a:p>
            <a:endParaRPr lang="zh-CN" altLang="en-US"/>
          </a:p>
        </p:txBody>
      </p:sp>
      <p:sp>
        <p:nvSpPr>
          <p:cNvPr id="47148" name="Line 44"/>
          <p:cNvSpPr>
            <a:spLocks noChangeShapeType="1"/>
          </p:cNvSpPr>
          <p:nvPr/>
        </p:nvSpPr>
        <p:spPr bwMode="auto">
          <a:xfrm rot="5400000">
            <a:off x="9009210" y="5151812"/>
            <a:ext cx="63208" cy="0"/>
          </a:xfrm>
          <a:prstGeom prst="line">
            <a:avLst/>
          </a:prstGeom>
          <a:noFill/>
          <a:ln w="19050">
            <a:solidFill>
              <a:schemeClr val="bg1"/>
            </a:solidFill>
            <a:round/>
            <a:headEnd/>
            <a:tailEnd/>
          </a:ln>
        </p:spPr>
        <p:txBody>
          <a:bodyPr/>
          <a:lstStyle/>
          <a:p>
            <a:endParaRPr lang="zh-CN" altLang="en-US"/>
          </a:p>
        </p:txBody>
      </p:sp>
      <p:sp>
        <p:nvSpPr>
          <p:cNvPr id="47149" name="Line 45"/>
          <p:cNvSpPr>
            <a:spLocks noChangeShapeType="1"/>
          </p:cNvSpPr>
          <p:nvPr/>
        </p:nvSpPr>
        <p:spPr bwMode="auto">
          <a:xfrm rot="5400000">
            <a:off x="10006160" y="5151812"/>
            <a:ext cx="63208" cy="0"/>
          </a:xfrm>
          <a:prstGeom prst="line">
            <a:avLst/>
          </a:prstGeom>
          <a:noFill/>
          <a:ln w="19050">
            <a:solidFill>
              <a:schemeClr val="bg1"/>
            </a:solidFill>
            <a:round/>
            <a:headEnd/>
            <a:tailEnd/>
          </a:ln>
        </p:spPr>
        <p:txBody>
          <a:bodyPr/>
          <a:lstStyle/>
          <a:p>
            <a:endParaRPr lang="zh-CN" altLang="en-US"/>
          </a:p>
        </p:txBody>
      </p:sp>
      <p:sp>
        <p:nvSpPr>
          <p:cNvPr id="47150" name="Rectangle 46"/>
          <p:cNvSpPr>
            <a:spLocks noChangeArrowheads="1"/>
          </p:cNvSpPr>
          <p:nvPr/>
        </p:nvSpPr>
        <p:spPr bwMode="auto">
          <a:xfrm>
            <a:off x="7562851" y="5488667"/>
            <a:ext cx="1966914" cy="276951"/>
          </a:xfrm>
          <a:prstGeom prst="rect">
            <a:avLst/>
          </a:prstGeom>
          <a:noFill/>
          <a:ln w="9525">
            <a:noFill/>
            <a:miter lim="800000"/>
            <a:headEnd/>
            <a:tailEnd/>
          </a:ln>
        </p:spPr>
        <p:txBody>
          <a:bodyPr lIns="0" tIns="0" rIns="0" bIns="0">
            <a:spAutoFit/>
          </a:bodyPr>
          <a:lstStyle/>
          <a:p>
            <a:pPr algn="ctr" eaLnBrk="0" hangingPunct="0">
              <a:spcAft>
                <a:spcPct val="40000"/>
              </a:spcAft>
            </a:pPr>
            <a:r>
              <a:rPr lang="zh-CN" altLang="en-US"/>
              <a:t>时间 </a:t>
            </a:r>
            <a:r>
              <a:rPr lang="en-US" altLang="zh-CN"/>
              <a:t>(min)</a:t>
            </a:r>
          </a:p>
        </p:txBody>
      </p:sp>
      <p:sp>
        <p:nvSpPr>
          <p:cNvPr id="47151" name="Text Box 47"/>
          <p:cNvSpPr txBox="1">
            <a:spLocks noChangeArrowheads="1"/>
          </p:cNvSpPr>
          <p:nvPr/>
        </p:nvSpPr>
        <p:spPr bwMode="auto">
          <a:xfrm>
            <a:off x="2946401" y="5209624"/>
            <a:ext cx="203547" cy="369268"/>
          </a:xfrm>
          <a:prstGeom prst="rect">
            <a:avLst/>
          </a:prstGeom>
          <a:noFill/>
          <a:ln w="9525">
            <a:noFill/>
            <a:miter lim="800000"/>
            <a:headEnd/>
            <a:tailEnd/>
          </a:ln>
        </p:spPr>
        <p:txBody>
          <a:bodyPr wrap="none" lIns="0" rIns="0">
            <a:spAutoFit/>
          </a:bodyPr>
          <a:lstStyle/>
          <a:p>
            <a:r>
              <a:rPr lang="en-US" altLang="zh-CN"/>
              <a:t>0</a:t>
            </a:r>
            <a:r>
              <a:rPr lang="en-US" altLang="zh-CN" baseline="-25000"/>
              <a:t>2</a:t>
            </a:r>
          </a:p>
        </p:txBody>
      </p:sp>
      <p:sp>
        <p:nvSpPr>
          <p:cNvPr id="47152" name="Text Box 48"/>
          <p:cNvSpPr txBox="1">
            <a:spLocks noChangeArrowheads="1"/>
          </p:cNvSpPr>
          <p:nvPr/>
        </p:nvSpPr>
        <p:spPr bwMode="auto">
          <a:xfrm>
            <a:off x="7307264" y="5175707"/>
            <a:ext cx="203547" cy="369268"/>
          </a:xfrm>
          <a:prstGeom prst="rect">
            <a:avLst/>
          </a:prstGeom>
          <a:noFill/>
          <a:ln w="9525">
            <a:noFill/>
            <a:miter lim="800000"/>
            <a:headEnd/>
            <a:tailEnd/>
          </a:ln>
        </p:spPr>
        <p:txBody>
          <a:bodyPr wrap="none" lIns="0" rIns="0">
            <a:spAutoFit/>
          </a:bodyPr>
          <a:lstStyle/>
          <a:p>
            <a:r>
              <a:rPr lang="en-US" altLang="zh-CN"/>
              <a:t>0</a:t>
            </a:r>
            <a:r>
              <a:rPr lang="en-US" altLang="zh-CN" baseline="-25000"/>
              <a:t>2</a:t>
            </a:r>
          </a:p>
        </p:txBody>
      </p:sp>
      <p:sp>
        <p:nvSpPr>
          <p:cNvPr id="47153" name="Line 49"/>
          <p:cNvSpPr>
            <a:spLocks noChangeShapeType="1"/>
          </p:cNvSpPr>
          <p:nvPr/>
        </p:nvSpPr>
        <p:spPr bwMode="auto">
          <a:xfrm rot="5400000">
            <a:off x="7328046" y="5144103"/>
            <a:ext cx="63209" cy="0"/>
          </a:xfrm>
          <a:prstGeom prst="line">
            <a:avLst/>
          </a:prstGeom>
          <a:noFill/>
          <a:ln w="19050">
            <a:solidFill>
              <a:schemeClr val="bg1"/>
            </a:solidFill>
            <a:round/>
            <a:headEnd/>
            <a:tailEnd/>
          </a:ln>
        </p:spPr>
        <p:txBody>
          <a:bodyPr/>
          <a:lstStyle/>
          <a:p>
            <a:endParaRPr lang="zh-CN" altLang="en-US"/>
          </a:p>
        </p:txBody>
      </p:sp>
      <p:sp>
        <p:nvSpPr>
          <p:cNvPr id="47154" name="Line 50"/>
          <p:cNvSpPr>
            <a:spLocks noChangeShapeType="1"/>
          </p:cNvSpPr>
          <p:nvPr/>
        </p:nvSpPr>
        <p:spPr bwMode="auto">
          <a:xfrm rot="5400000">
            <a:off x="2992584" y="5154895"/>
            <a:ext cx="63208" cy="0"/>
          </a:xfrm>
          <a:prstGeom prst="line">
            <a:avLst/>
          </a:prstGeom>
          <a:noFill/>
          <a:ln w="19050">
            <a:solidFill>
              <a:schemeClr val="bg1"/>
            </a:solidFill>
            <a:round/>
            <a:headEnd/>
            <a:tailEnd/>
          </a:ln>
        </p:spPr>
        <p:txBody>
          <a:bodyPr/>
          <a:lstStyle/>
          <a:p>
            <a:endParaRPr lang="zh-CN" altLang="en-US"/>
          </a:p>
        </p:txBody>
      </p:sp>
      <p:sp>
        <p:nvSpPr>
          <p:cNvPr id="660531" name="Text Box 51"/>
          <p:cNvSpPr txBox="1">
            <a:spLocks noChangeArrowheads="1"/>
          </p:cNvSpPr>
          <p:nvPr/>
        </p:nvSpPr>
        <p:spPr bwMode="auto">
          <a:xfrm>
            <a:off x="8767763" y="3051293"/>
            <a:ext cx="1649412" cy="369268"/>
          </a:xfrm>
          <a:prstGeom prst="rect">
            <a:avLst/>
          </a:prstGeom>
          <a:noFill/>
          <a:ln w="9525">
            <a:noFill/>
            <a:miter lim="800000"/>
            <a:headEnd/>
            <a:tailEnd/>
          </a:ln>
        </p:spPr>
        <p:txBody>
          <a:bodyPr>
            <a:spAutoFit/>
          </a:bodyPr>
          <a:lstStyle/>
          <a:p>
            <a:pPr eaLnBrk="0" hangingPunct="0"/>
            <a:r>
              <a:rPr lang="zh-CN" altLang="en-US"/>
              <a:t>肠促胰素效应</a:t>
            </a:r>
          </a:p>
        </p:txBody>
      </p:sp>
      <p:sp>
        <p:nvSpPr>
          <p:cNvPr id="47156" name="Text Box 52"/>
          <p:cNvSpPr txBox="1">
            <a:spLocks noChangeArrowheads="1"/>
          </p:cNvSpPr>
          <p:nvPr/>
        </p:nvSpPr>
        <p:spPr bwMode="auto">
          <a:xfrm>
            <a:off x="8553451" y="1323086"/>
            <a:ext cx="1530512" cy="599879"/>
          </a:xfrm>
          <a:prstGeom prst="rect">
            <a:avLst/>
          </a:prstGeom>
          <a:noFill/>
          <a:ln w="12700" cap="sq">
            <a:noFill/>
            <a:miter lim="800000"/>
            <a:headEnd type="none" w="sm" len="sm"/>
            <a:tailEnd type="none" w="sm" len="sm"/>
          </a:ln>
        </p:spPr>
        <p:txBody>
          <a:bodyPr wrap="none" lIns="91221" tIns="45622" rIns="91221" bIns="45622">
            <a:spAutoFit/>
          </a:bodyPr>
          <a:lstStyle/>
          <a:p>
            <a:pPr eaLnBrk="0" hangingPunct="0">
              <a:lnSpc>
                <a:spcPct val="110000"/>
              </a:lnSpc>
            </a:pPr>
            <a:r>
              <a:rPr kumimoji="1" lang="zh-CN" altLang="en-US" sz="1500"/>
              <a:t>口服葡萄糖 </a:t>
            </a:r>
            <a:br>
              <a:rPr kumimoji="1" lang="zh-CN" altLang="en-US" sz="1500"/>
            </a:br>
            <a:r>
              <a:rPr kumimoji="1" lang="zh-CN" altLang="en-US" sz="1500"/>
              <a:t>静脉注射葡萄糖</a:t>
            </a:r>
          </a:p>
        </p:txBody>
      </p:sp>
      <p:sp>
        <p:nvSpPr>
          <p:cNvPr id="47157" name="Line 53"/>
          <p:cNvSpPr>
            <a:spLocks noChangeShapeType="1"/>
          </p:cNvSpPr>
          <p:nvPr/>
        </p:nvSpPr>
        <p:spPr bwMode="auto">
          <a:xfrm>
            <a:off x="8247064" y="1733168"/>
            <a:ext cx="284162" cy="0"/>
          </a:xfrm>
          <a:prstGeom prst="line">
            <a:avLst/>
          </a:prstGeom>
          <a:noFill/>
          <a:ln w="19050">
            <a:solidFill>
              <a:srgbClr val="F6691A"/>
            </a:solidFill>
            <a:round/>
            <a:headEnd/>
            <a:tailEnd/>
          </a:ln>
        </p:spPr>
        <p:txBody>
          <a:bodyPr/>
          <a:lstStyle/>
          <a:p>
            <a:endParaRPr lang="zh-CN" altLang="en-US"/>
          </a:p>
        </p:txBody>
      </p:sp>
      <p:sp>
        <p:nvSpPr>
          <p:cNvPr id="47158" name="Line 54"/>
          <p:cNvSpPr>
            <a:spLocks noChangeShapeType="1"/>
          </p:cNvSpPr>
          <p:nvPr/>
        </p:nvSpPr>
        <p:spPr bwMode="auto">
          <a:xfrm>
            <a:off x="8247064" y="1480335"/>
            <a:ext cx="284162" cy="0"/>
          </a:xfrm>
          <a:prstGeom prst="line">
            <a:avLst/>
          </a:prstGeom>
          <a:noFill/>
          <a:ln w="19050">
            <a:solidFill>
              <a:srgbClr val="4CAC5C"/>
            </a:solidFill>
            <a:round/>
            <a:headEnd/>
            <a:tailEnd/>
          </a:ln>
        </p:spPr>
        <p:txBody>
          <a:bodyPr/>
          <a:lstStyle/>
          <a:p>
            <a:endParaRPr lang="zh-CN" altLang="en-US"/>
          </a:p>
        </p:txBody>
      </p:sp>
      <p:sp>
        <p:nvSpPr>
          <p:cNvPr id="47159" name="Oval 55"/>
          <p:cNvSpPr>
            <a:spLocks noChangeArrowheads="1"/>
          </p:cNvSpPr>
          <p:nvPr/>
        </p:nvSpPr>
        <p:spPr bwMode="auto">
          <a:xfrm>
            <a:off x="8359776" y="1696170"/>
            <a:ext cx="73025" cy="70917"/>
          </a:xfrm>
          <a:prstGeom prst="ellipse">
            <a:avLst/>
          </a:prstGeom>
          <a:solidFill>
            <a:srgbClr val="F6691A"/>
          </a:solidFill>
          <a:ln w="12700">
            <a:solidFill>
              <a:srgbClr val="F6691A"/>
            </a:solidFill>
            <a:round/>
            <a:headEnd/>
            <a:tailEnd/>
          </a:ln>
        </p:spPr>
        <p:txBody>
          <a:bodyPr wrap="none" anchor="ctr"/>
          <a:lstStyle/>
          <a:p>
            <a:endParaRPr lang="zh-CN" altLang="en-US"/>
          </a:p>
        </p:txBody>
      </p:sp>
      <p:sp>
        <p:nvSpPr>
          <p:cNvPr id="47160" name="Rectangle 56"/>
          <p:cNvSpPr>
            <a:spLocks noChangeArrowheads="1"/>
          </p:cNvSpPr>
          <p:nvPr/>
        </p:nvSpPr>
        <p:spPr bwMode="auto">
          <a:xfrm>
            <a:off x="8359776" y="1446421"/>
            <a:ext cx="73025" cy="70917"/>
          </a:xfrm>
          <a:prstGeom prst="rect">
            <a:avLst/>
          </a:prstGeom>
          <a:solidFill>
            <a:srgbClr val="4CAC5C"/>
          </a:solidFill>
          <a:ln w="9525">
            <a:solidFill>
              <a:srgbClr val="4CAC5C"/>
            </a:solidFill>
            <a:miter lim="800000"/>
            <a:headEnd/>
            <a:tailEnd/>
          </a:ln>
        </p:spPr>
        <p:txBody>
          <a:bodyPr wrap="none" anchor="ctr"/>
          <a:lstStyle/>
          <a:p>
            <a:endParaRPr lang="zh-CN" altLang="en-US"/>
          </a:p>
        </p:txBody>
      </p:sp>
      <p:sp>
        <p:nvSpPr>
          <p:cNvPr id="47161" name="Freeform 57"/>
          <p:cNvSpPr>
            <a:spLocks/>
          </p:cNvSpPr>
          <p:nvPr/>
        </p:nvSpPr>
        <p:spPr bwMode="auto">
          <a:xfrm>
            <a:off x="2759074" y="2937211"/>
            <a:ext cx="3005138" cy="1063749"/>
          </a:xfrm>
          <a:custGeom>
            <a:avLst/>
            <a:gdLst>
              <a:gd name="T0" fmla="*/ 0 w 1893"/>
              <a:gd name="T1" fmla="*/ 2147483647 h 690"/>
              <a:gd name="T2" fmla="*/ 2147483647 w 1893"/>
              <a:gd name="T3" fmla="*/ 2147483647 h 690"/>
              <a:gd name="T4" fmla="*/ 2147483647 w 1893"/>
              <a:gd name="T5" fmla="*/ 2147483647 h 690"/>
              <a:gd name="T6" fmla="*/ 2147483647 w 1893"/>
              <a:gd name="T7" fmla="*/ 2147483647 h 690"/>
              <a:gd name="T8" fmla="*/ 2147483647 w 1893"/>
              <a:gd name="T9" fmla="*/ 2147483647 h 690"/>
              <a:gd name="T10" fmla="*/ 2147483647 w 1893"/>
              <a:gd name="T11" fmla="*/ 2147483647 h 690"/>
              <a:gd name="T12" fmla="*/ 2147483647 w 1893"/>
              <a:gd name="T13" fmla="*/ 2147483647 h 690"/>
              <a:gd name="T14" fmla="*/ 2147483647 w 1893"/>
              <a:gd name="T15" fmla="*/ 2147483647 h 690"/>
              <a:gd name="T16" fmla="*/ 2147483647 w 1893"/>
              <a:gd name="T17" fmla="*/ 2147483647 h 690"/>
              <a:gd name="T18" fmla="*/ 2147483647 w 1893"/>
              <a:gd name="T19" fmla="*/ 2147483647 h 690"/>
              <a:gd name="T20" fmla="*/ 2147483647 w 1893"/>
              <a:gd name="T21" fmla="*/ 2147483647 h 690"/>
              <a:gd name="T22" fmla="*/ 2147483647 w 1893"/>
              <a:gd name="T23" fmla="*/ 2147483647 h 690"/>
              <a:gd name="T24" fmla="*/ 2147483647 w 1893"/>
              <a:gd name="T25" fmla="*/ 2147483647 h 690"/>
              <a:gd name="T26" fmla="*/ 2147483647 w 1893"/>
              <a:gd name="T27" fmla="*/ 2147483647 h 690"/>
              <a:gd name="T28" fmla="*/ 2147483647 w 1893"/>
              <a:gd name="T29" fmla="*/ 2147483647 h 690"/>
              <a:gd name="T30" fmla="*/ 2147483647 w 1893"/>
              <a:gd name="T31" fmla="*/ 2147483647 h 690"/>
              <a:gd name="T32" fmla="*/ 2147483647 w 1893"/>
              <a:gd name="T33" fmla="*/ 2147483647 h 690"/>
              <a:gd name="T34" fmla="*/ 2147483647 w 1893"/>
              <a:gd name="T35" fmla="*/ 2147483647 h 6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93"/>
              <a:gd name="T55" fmla="*/ 0 h 690"/>
              <a:gd name="T56" fmla="*/ 1893 w 1893"/>
              <a:gd name="T57" fmla="*/ 690 h 69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93" h="690">
                <a:moveTo>
                  <a:pt x="0" y="601"/>
                </a:moveTo>
                <a:cubicBezTo>
                  <a:pt x="20" y="600"/>
                  <a:pt x="91" y="611"/>
                  <a:pt x="120" y="597"/>
                </a:cubicBezTo>
                <a:cubicBezTo>
                  <a:pt x="149" y="583"/>
                  <a:pt x="147" y="570"/>
                  <a:pt x="177" y="519"/>
                </a:cubicBezTo>
                <a:cubicBezTo>
                  <a:pt x="207" y="468"/>
                  <a:pt x="271" y="340"/>
                  <a:pt x="300" y="287"/>
                </a:cubicBezTo>
                <a:cubicBezTo>
                  <a:pt x="329" y="235"/>
                  <a:pt x="325" y="246"/>
                  <a:pt x="348" y="209"/>
                </a:cubicBezTo>
                <a:cubicBezTo>
                  <a:pt x="371" y="172"/>
                  <a:pt x="411" y="97"/>
                  <a:pt x="437" y="66"/>
                </a:cubicBezTo>
                <a:cubicBezTo>
                  <a:pt x="463" y="36"/>
                  <a:pt x="483" y="32"/>
                  <a:pt x="507" y="21"/>
                </a:cubicBezTo>
                <a:cubicBezTo>
                  <a:pt x="531" y="11"/>
                  <a:pt x="559" y="0"/>
                  <a:pt x="583" y="2"/>
                </a:cubicBezTo>
                <a:cubicBezTo>
                  <a:pt x="607" y="5"/>
                  <a:pt x="624" y="19"/>
                  <a:pt x="651" y="36"/>
                </a:cubicBezTo>
                <a:cubicBezTo>
                  <a:pt x="678" y="52"/>
                  <a:pt x="719" y="74"/>
                  <a:pt x="747" y="102"/>
                </a:cubicBezTo>
                <a:cubicBezTo>
                  <a:pt x="775" y="131"/>
                  <a:pt x="792" y="170"/>
                  <a:pt x="817" y="204"/>
                </a:cubicBezTo>
                <a:cubicBezTo>
                  <a:pt x="842" y="239"/>
                  <a:pt x="868" y="272"/>
                  <a:pt x="897" y="312"/>
                </a:cubicBezTo>
                <a:cubicBezTo>
                  <a:pt x="926" y="353"/>
                  <a:pt x="954" y="394"/>
                  <a:pt x="993" y="444"/>
                </a:cubicBezTo>
                <a:cubicBezTo>
                  <a:pt x="1032" y="494"/>
                  <a:pt x="1106" y="577"/>
                  <a:pt x="1134" y="611"/>
                </a:cubicBezTo>
                <a:cubicBezTo>
                  <a:pt x="1162" y="646"/>
                  <a:pt x="1133" y="645"/>
                  <a:pt x="1161" y="651"/>
                </a:cubicBezTo>
                <a:cubicBezTo>
                  <a:pt x="1189" y="657"/>
                  <a:pt x="1223" y="643"/>
                  <a:pt x="1300" y="649"/>
                </a:cubicBezTo>
                <a:cubicBezTo>
                  <a:pt x="1377" y="655"/>
                  <a:pt x="1527" y="690"/>
                  <a:pt x="1626" y="689"/>
                </a:cubicBezTo>
                <a:cubicBezTo>
                  <a:pt x="1725" y="688"/>
                  <a:pt x="1849" y="648"/>
                  <a:pt x="1893" y="640"/>
                </a:cubicBezTo>
              </a:path>
            </a:pathLst>
          </a:custGeom>
          <a:noFill/>
          <a:ln w="19050">
            <a:solidFill>
              <a:srgbClr val="F6691A"/>
            </a:solidFill>
            <a:round/>
            <a:headEnd type="none" w="sm" len="sm"/>
            <a:tailEnd type="none" w="sm" len="sm"/>
          </a:ln>
        </p:spPr>
        <p:txBody>
          <a:bodyPr/>
          <a:lstStyle/>
          <a:p>
            <a:endParaRPr lang="zh-CN" altLang="en-US"/>
          </a:p>
        </p:txBody>
      </p:sp>
      <p:grpSp>
        <p:nvGrpSpPr>
          <p:cNvPr id="2" name="Group 58"/>
          <p:cNvGrpSpPr>
            <a:grpSpLocks/>
          </p:cNvGrpSpPr>
          <p:nvPr/>
        </p:nvGrpSpPr>
        <p:grpSpPr bwMode="auto">
          <a:xfrm>
            <a:off x="2706688" y="2914086"/>
            <a:ext cx="3089276" cy="1219457"/>
            <a:chOff x="745" y="1826"/>
            <a:chExt cx="1946" cy="791"/>
          </a:xfrm>
        </p:grpSpPr>
        <p:sp>
          <p:nvSpPr>
            <p:cNvPr id="47262" name="Line 59"/>
            <p:cNvSpPr>
              <a:spLocks noChangeShapeType="1"/>
            </p:cNvSpPr>
            <p:nvPr/>
          </p:nvSpPr>
          <p:spPr bwMode="auto">
            <a:xfrm flipV="1">
              <a:off x="1807" y="2325"/>
              <a:ext cx="0" cy="11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3" name="Line 60"/>
            <p:cNvSpPr>
              <a:spLocks noChangeShapeType="1"/>
            </p:cNvSpPr>
            <p:nvPr/>
          </p:nvSpPr>
          <p:spPr bwMode="auto">
            <a:xfrm flipV="1">
              <a:off x="1937" y="2488"/>
              <a:ext cx="0" cy="12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4" name="Line 61"/>
            <p:cNvSpPr>
              <a:spLocks noChangeShapeType="1"/>
            </p:cNvSpPr>
            <p:nvPr/>
          </p:nvSpPr>
          <p:spPr bwMode="auto">
            <a:xfrm flipV="1">
              <a:off x="2073" y="2517"/>
              <a:ext cx="0" cy="8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5" name="Line 62"/>
            <p:cNvSpPr>
              <a:spLocks noChangeShapeType="1"/>
            </p:cNvSpPr>
            <p:nvPr/>
          </p:nvSpPr>
          <p:spPr bwMode="auto">
            <a:xfrm flipV="1">
              <a:off x="1077" y="2151"/>
              <a:ext cx="0" cy="14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6" name="Line 63"/>
            <p:cNvSpPr>
              <a:spLocks noChangeShapeType="1"/>
            </p:cNvSpPr>
            <p:nvPr/>
          </p:nvSpPr>
          <p:spPr bwMode="auto">
            <a:xfrm flipV="1">
              <a:off x="1223" y="1924"/>
              <a:ext cx="0" cy="8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7" name="Line 64"/>
            <p:cNvSpPr>
              <a:spLocks noChangeShapeType="1"/>
            </p:cNvSpPr>
            <p:nvPr/>
          </p:nvSpPr>
          <p:spPr bwMode="auto">
            <a:xfrm flipV="1">
              <a:off x="1361" y="1857"/>
              <a:ext cx="0" cy="146"/>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8" name="Line 65"/>
            <p:cNvSpPr>
              <a:spLocks noChangeShapeType="1"/>
            </p:cNvSpPr>
            <p:nvPr/>
          </p:nvSpPr>
          <p:spPr bwMode="auto">
            <a:xfrm flipV="1">
              <a:off x="1527" y="1942"/>
              <a:ext cx="0" cy="12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9" name="Line 66"/>
            <p:cNvSpPr>
              <a:spLocks noChangeShapeType="1"/>
            </p:cNvSpPr>
            <p:nvPr/>
          </p:nvSpPr>
          <p:spPr bwMode="auto">
            <a:xfrm flipV="1">
              <a:off x="1653" y="2151"/>
              <a:ext cx="0" cy="94"/>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0" name="Line 67"/>
            <p:cNvSpPr>
              <a:spLocks noChangeShapeType="1"/>
            </p:cNvSpPr>
            <p:nvPr/>
          </p:nvSpPr>
          <p:spPr bwMode="auto">
            <a:xfrm flipV="1">
              <a:off x="2663" y="2492"/>
              <a:ext cx="0" cy="75"/>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1" name="Line 68"/>
            <p:cNvSpPr>
              <a:spLocks noChangeShapeType="1"/>
            </p:cNvSpPr>
            <p:nvPr/>
          </p:nvSpPr>
          <p:spPr bwMode="auto">
            <a:xfrm flipV="1">
              <a:off x="2402" y="2538"/>
              <a:ext cx="0" cy="65"/>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2" name="Line 69"/>
            <p:cNvSpPr>
              <a:spLocks noChangeShapeType="1"/>
            </p:cNvSpPr>
            <p:nvPr/>
          </p:nvSpPr>
          <p:spPr bwMode="auto">
            <a:xfrm flipV="1">
              <a:off x="895" y="2427"/>
              <a:ext cx="0" cy="7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3" name="Oval 70"/>
            <p:cNvSpPr>
              <a:spLocks noChangeArrowheads="1"/>
            </p:cNvSpPr>
            <p:nvPr/>
          </p:nvSpPr>
          <p:spPr bwMode="auto">
            <a:xfrm>
              <a:off x="745" y="240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4" name="Oval 71"/>
            <p:cNvSpPr>
              <a:spLocks noChangeArrowheads="1"/>
            </p:cNvSpPr>
            <p:nvPr/>
          </p:nvSpPr>
          <p:spPr bwMode="auto">
            <a:xfrm>
              <a:off x="868" y="2399"/>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5" name="Oval 72"/>
            <p:cNvSpPr>
              <a:spLocks noChangeArrowheads="1"/>
            </p:cNvSpPr>
            <p:nvPr/>
          </p:nvSpPr>
          <p:spPr bwMode="auto">
            <a:xfrm>
              <a:off x="1042" y="2104"/>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6" name="Oval 73"/>
            <p:cNvSpPr>
              <a:spLocks noChangeArrowheads="1"/>
            </p:cNvSpPr>
            <p:nvPr/>
          </p:nvSpPr>
          <p:spPr bwMode="auto">
            <a:xfrm>
              <a:off x="1189" y="1869"/>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7" name="Oval 74"/>
            <p:cNvSpPr>
              <a:spLocks noChangeArrowheads="1"/>
            </p:cNvSpPr>
            <p:nvPr/>
          </p:nvSpPr>
          <p:spPr bwMode="auto">
            <a:xfrm>
              <a:off x="1330" y="182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8" name="Oval 75"/>
            <p:cNvSpPr>
              <a:spLocks noChangeArrowheads="1"/>
            </p:cNvSpPr>
            <p:nvPr/>
          </p:nvSpPr>
          <p:spPr bwMode="auto">
            <a:xfrm>
              <a:off x="1501" y="1894"/>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9" name="Oval 76"/>
            <p:cNvSpPr>
              <a:spLocks noChangeArrowheads="1"/>
            </p:cNvSpPr>
            <p:nvPr/>
          </p:nvSpPr>
          <p:spPr bwMode="auto">
            <a:xfrm>
              <a:off x="1627" y="2111"/>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0" name="Oval 77"/>
            <p:cNvSpPr>
              <a:spLocks noChangeArrowheads="1"/>
            </p:cNvSpPr>
            <p:nvPr/>
          </p:nvSpPr>
          <p:spPr bwMode="auto">
            <a:xfrm>
              <a:off x="1780" y="2278"/>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1" name="Oval 78"/>
            <p:cNvSpPr>
              <a:spLocks noChangeArrowheads="1"/>
            </p:cNvSpPr>
            <p:nvPr/>
          </p:nvSpPr>
          <p:spPr bwMode="auto">
            <a:xfrm>
              <a:off x="1906" y="245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2" name="Oval 79"/>
            <p:cNvSpPr>
              <a:spLocks noChangeArrowheads="1"/>
            </p:cNvSpPr>
            <p:nvPr/>
          </p:nvSpPr>
          <p:spPr bwMode="auto">
            <a:xfrm>
              <a:off x="2047" y="2460"/>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3" name="Oval 80"/>
            <p:cNvSpPr>
              <a:spLocks noChangeArrowheads="1"/>
            </p:cNvSpPr>
            <p:nvPr/>
          </p:nvSpPr>
          <p:spPr bwMode="auto">
            <a:xfrm>
              <a:off x="2371" y="2492"/>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4" name="Oval 81"/>
            <p:cNvSpPr>
              <a:spLocks noChangeArrowheads="1"/>
            </p:cNvSpPr>
            <p:nvPr/>
          </p:nvSpPr>
          <p:spPr bwMode="auto">
            <a:xfrm>
              <a:off x="2635" y="2452"/>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grpSp>
      <p:sp>
        <p:nvSpPr>
          <p:cNvPr id="47163" name="Freeform 82"/>
          <p:cNvSpPr>
            <a:spLocks/>
          </p:cNvSpPr>
          <p:nvPr/>
        </p:nvSpPr>
        <p:spPr bwMode="auto">
          <a:xfrm>
            <a:off x="2720977" y="2920252"/>
            <a:ext cx="3040063" cy="1097665"/>
          </a:xfrm>
          <a:custGeom>
            <a:avLst/>
            <a:gdLst>
              <a:gd name="T0" fmla="*/ 0 w 1915"/>
              <a:gd name="T1" fmla="*/ 2147483647 h 712"/>
              <a:gd name="T2" fmla="*/ 2147483647 w 1915"/>
              <a:gd name="T3" fmla="*/ 2147483647 h 712"/>
              <a:gd name="T4" fmla="*/ 2147483647 w 1915"/>
              <a:gd name="T5" fmla="*/ 2147483647 h 712"/>
              <a:gd name="T6" fmla="*/ 2147483647 w 1915"/>
              <a:gd name="T7" fmla="*/ 2147483647 h 712"/>
              <a:gd name="T8" fmla="*/ 2147483647 w 1915"/>
              <a:gd name="T9" fmla="*/ 2147483647 h 712"/>
              <a:gd name="T10" fmla="*/ 2147483647 w 1915"/>
              <a:gd name="T11" fmla="*/ 2147483647 h 712"/>
              <a:gd name="T12" fmla="*/ 2147483647 w 1915"/>
              <a:gd name="T13" fmla="*/ 2147483647 h 712"/>
              <a:gd name="T14" fmla="*/ 2147483647 w 1915"/>
              <a:gd name="T15" fmla="*/ 2147483647 h 712"/>
              <a:gd name="T16" fmla="*/ 2147483647 w 1915"/>
              <a:gd name="T17" fmla="*/ 2147483647 h 712"/>
              <a:gd name="T18" fmla="*/ 2147483647 w 1915"/>
              <a:gd name="T19" fmla="*/ 2147483647 h 712"/>
              <a:gd name="T20" fmla="*/ 2147483647 w 1915"/>
              <a:gd name="T21" fmla="*/ 2147483647 h 712"/>
              <a:gd name="T22" fmla="*/ 2147483647 w 1915"/>
              <a:gd name="T23" fmla="*/ 2147483647 h 712"/>
              <a:gd name="T24" fmla="*/ 2147483647 w 1915"/>
              <a:gd name="T25" fmla="*/ 2147483647 h 712"/>
              <a:gd name="T26" fmla="*/ 2147483647 w 1915"/>
              <a:gd name="T27" fmla="*/ 2147483647 h 712"/>
              <a:gd name="T28" fmla="*/ 2147483647 w 1915"/>
              <a:gd name="T29" fmla="*/ 2147483647 h 7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15"/>
              <a:gd name="T46" fmla="*/ 0 h 712"/>
              <a:gd name="T47" fmla="*/ 1915 w 1915"/>
              <a:gd name="T48" fmla="*/ 712 h 7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15" h="712">
                <a:moveTo>
                  <a:pt x="0" y="630"/>
                </a:moveTo>
                <a:cubicBezTo>
                  <a:pt x="28" y="630"/>
                  <a:pt x="128" y="638"/>
                  <a:pt x="171" y="627"/>
                </a:cubicBezTo>
                <a:cubicBezTo>
                  <a:pt x="194" y="554"/>
                  <a:pt x="260" y="369"/>
                  <a:pt x="309" y="278"/>
                </a:cubicBezTo>
                <a:cubicBezTo>
                  <a:pt x="358" y="186"/>
                  <a:pt x="435" y="115"/>
                  <a:pt x="465" y="78"/>
                </a:cubicBezTo>
                <a:cubicBezTo>
                  <a:pt x="495" y="42"/>
                  <a:pt x="469" y="66"/>
                  <a:pt x="492" y="53"/>
                </a:cubicBezTo>
                <a:cubicBezTo>
                  <a:pt x="515" y="40"/>
                  <a:pt x="580" y="7"/>
                  <a:pt x="606" y="4"/>
                </a:cubicBezTo>
                <a:cubicBezTo>
                  <a:pt x="632" y="0"/>
                  <a:pt x="630" y="14"/>
                  <a:pt x="651" y="32"/>
                </a:cubicBezTo>
                <a:cubicBezTo>
                  <a:pt x="672" y="50"/>
                  <a:pt x="697" y="61"/>
                  <a:pt x="735" y="110"/>
                </a:cubicBezTo>
                <a:cubicBezTo>
                  <a:pt x="773" y="160"/>
                  <a:pt x="829" y="263"/>
                  <a:pt x="879" y="328"/>
                </a:cubicBezTo>
                <a:cubicBezTo>
                  <a:pt x="929" y="392"/>
                  <a:pt x="982" y="449"/>
                  <a:pt x="1032" y="495"/>
                </a:cubicBezTo>
                <a:cubicBezTo>
                  <a:pt x="1082" y="541"/>
                  <a:pt x="1138" y="568"/>
                  <a:pt x="1182" y="606"/>
                </a:cubicBezTo>
                <a:cubicBezTo>
                  <a:pt x="1224" y="646"/>
                  <a:pt x="1256" y="676"/>
                  <a:pt x="1314" y="704"/>
                </a:cubicBezTo>
                <a:cubicBezTo>
                  <a:pt x="1390" y="712"/>
                  <a:pt x="1522" y="706"/>
                  <a:pt x="1614" y="705"/>
                </a:cubicBezTo>
                <a:cubicBezTo>
                  <a:pt x="1706" y="704"/>
                  <a:pt x="1817" y="698"/>
                  <a:pt x="1866" y="698"/>
                </a:cubicBezTo>
                <a:cubicBezTo>
                  <a:pt x="1915" y="698"/>
                  <a:pt x="1899" y="704"/>
                  <a:pt x="1908" y="705"/>
                </a:cubicBezTo>
              </a:path>
            </a:pathLst>
          </a:custGeom>
          <a:noFill/>
          <a:ln w="19050">
            <a:solidFill>
              <a:srgbClr val="4CAC5C"/>
            </a:solidFill>
            <a:round/>
            <a:headEnd type="none" w="sm" len="sm"/>
            <a:tailEnd type="none" w="sm" len="sm"/>
          </a:ln>
        </p:spPr>
        <p:txBody>
          <a:bodyPr/>
          <a:lstStyle/>
          <a:p>
            <a:endParaRPr lang="zh-CN" altLang="en-US"/>
          </a:p>
        </p:txBody>
      </p:sp>
      <p:grpSp>
        <p:nvGrpSpPr>
          <p:cNvPr id="3" name="Group 83"/>
          <p:cNvGrpSpPr>
            <a:grpSpLocks/>
          </p:cNvGrpSpPr>
          <p:nvPr/>
        </p:nvGrpSpPr>
        <p:grpSpPr bwMode="auto">
          <a:xfrm>
            <a:off x="2687638" y="2673585"/>
            <a:ext cx="3098800" cy="1373625"/>
            <a:chOff x="733" y="1670"/>
            <a:chExt cx="1952" cy="891"/>
          </a:xfrm>
        </p:grpSpPr>
        <p:grpSp>
          <p:nvGrpSpPr>
            <p:cNvPr id="4" name="Group 84"/>
            <p:cNvGrpSpPr>
              <a:grpSpLocks/>
            </p:cNvGrpSpPr>
            <p:nvPr/>
          </p:nvGrpSpPr>
          <p:grpSpPr bwMode="auto">
            <a:xfrm>
              <a:off x="733" y="1770"/>
              <a:ext cx="1952" cy="791"/>
              <a:chOff x="733" y="1770"/>
              <a:chExt cx="1952" cy="791"/>
            </a:xfrm>
          </p:grpSpPr>
          <p:sp>
            <p:nvSpPr>
              <p:cNvPr id="47250" name="Rectangle 85"/>
              <p:cNvSpPr>
                <a:spLocks noChangeArrowheads="1"/>
              </p:cNvSpPr>
              <p:nvPr/>
            </p:nvSpPr>
            <p:spPr bwMode="auto">
              <a:xfrm>
                <a:off x="733" y="2424"/>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1" name="Rectangle 86"/>
              <p:cNvSpPr>
                <a:spLocks noChangeArrowheads="1"/>
              </p:cNvSpPr>
              <p:nvPr/>
            </p:nvSpPr>
            <p:spPr bwMode="auto">
              <a:xfrm>
                <a:off x="901" y="2431"/>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2" name="Rectangle 87"/>
              <p:cNvSpPr>
                <a:spLocks noChangeArrowheads="1"/>
              </p:cNvSpPr>
              <p:nvPr/>
            </p:nvSpPr>
            <p:spPr bwMode="auto">
              <a:xfrm>
                <a:off x="1039" y="2065"/>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3" name="Rectangle 88"/>
              <p:cNvSpPr>
                <a:spLocks noChangeArrowheads="1"/>
              </p:cNvSpPr>
              <p:nvPr/>
            </p:nvSpPr>
            <p:spPr bwMode="auto">
              <a:xfrm>
                <a:off x="1201" y="186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4" name="Rectangle 89"/>
              <p:cNvSpPr>
                <a:spLocks noChangeArrowheads="1"/>
              </p:cNvSpPr>
              <p:nvPr/>
            </p:nvSpPr>
            <p:spPr bwMode="auto">
              <a:xfrm>
                <a:off x="1333" y="1770"/>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5" name="Rectangle 90"/>
              <p:cNvSpPr>
                <a:spLocks noChangeArrowheads="1"/>
              </p:cNvSpPr>
              <p:nvPr/>
            </p:nvSpPr>
            <p:spPr bwMode="auto">
              <a:xfrm>
                <a:off x="1462" y="190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6" name="Rectangle 91"/>
              <p:cNvSpPr>
                <a:spLocks noChangeArrowheads="1"/>
              </p:cNvSpPr>
              <p:nvPr/>
            </p:nvSpPr>
            <p:spPr bwMode="auto">
              <a:xfrm>
                <a:off x="1600" y="212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7" name="Rectangle 92"/>
              <p:cNvSpPr>
                <a:spLocks noChangeArrowheads="1"/>
              </p:cNvSpPr>
              <p:nvPr/>
            </p:nvSpPr>
            <p:spPr bwMode="auto">
              <a:xfrm>
                <a:off x="1759" y="228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8" name="Rectangle 93"/>
              <p:cNvSpPr>
                <a:spLocks noChangeArrowheads="1"/>
              </p:cNvSpPr>
              <p:nvPr/>
            </p:nvSpPr>
            <p:spPr bwMode="auto">
              <a:xfrm>
                <a:off x="1906" y="239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9" name="Rectangle 94"/>
              <p:cNvSpPr>
                <a:spLocks noChangeArrowheads="1"/>
              </p:cNvSpPr>
              <p:nvPr/>
            </p:nvSpPr>
            <p:spPr bwMode="auto">
              <a:xfrm>
                <a:off x="2041" y="249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60" name="Rectangle 95"/>
              <p:cNvSpPr>
                <a:spLocks noChangeArrowheads="1"/>
              </p:cNvSpPr>
              <p:nvPr/>
            </p:nvSpPr>
            <p:spPr bwMode="auto">
              <a:xfrm>
                <a:off x="2332" y="249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61" name="Rectangle 96"/>
              <p:cNvSpPr>
                <a:spLocks noChangeArrowheads="1"/>
              </p:cNvSpPr>
              <p:nvPr/>
            </p:nvSpPr>
            <p:spPr bwMode="auto">
              <a:xfrm>
                <a:off x="2629" y="2503"/>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grpSp>
        <p:sp>
          <p:nvSpPr>
            <p:cNvPr id="47238" name="Line 97"/>
            <p:cNvSpPr>
              <a:spLocks noChangeShapeType="1"/>
            </p:cNvSpPr>
            <p:nvPr/>
          </p:nvSpPr>
          <p:spPr bwMode="auto">
            <a:xfrm>
              <a:off x="1071" y="1917"/>
              <a:ext cx="2" cy="162"/>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39" name="Line 98"/>
            <p:cNvSpPr>
              <a:spLocks noChangeShapeType="1"/>
            </p:cNvSpPr>
            <p:nvPr/>
          </p:nvSpPr>
          <p:spPr bwMode="auto">
            <a:xfrm>
              <a:off x="1219" y="1744"/>
              <a:ext cx="0" cy="13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0" name="Line 99"/>
            <p:cNvSpPr>
              <a:spLocks noChangeShapeType="1"/>
            </p:cNvSpPr>
            <p:nvPr/>
          </p:nvSpPr>
          <p:spPr bwMode="auto">
            <a:xfrm>
              <a:off x="1359" y="1670"/>
              <a:ext cx="0" cy="12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1" name="Line 100"/>
            <p:cNvSpPr>
              <a:spLocks noChangeShapeType="1"/>
            </p:cNvSpPr>
            <p:nvPr/>
          </p:nvSpPr>
          <p:spPr bwMode="auto">
            <a:xfrm>
              <a:off x="1493" y="1854"/>
              <a:ext cx="0" cy="63"/>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2" name="Line 101"/>
            <p:cNvSpPr>
              <a:spLocks noChangeShapeType="1"/>
            </p:cNvSpPr>
            <p:nvPr/>
          </p:nvSpPr>
          <p:spPr bwMode="auto">
            <a:xfrm>
              <a:off x="1629" y="2036"/>
              <a:ext cx="0" cy="106"/>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3" name="Line 102"/>
            <p:cNvSpPr>
              <a:spLocks noChangeShapeType="1"/>
            </p:cNvSpPr>
            <p:nvPr/>
          </p:nvSpPr>
          <p:spPr bwMode="auto">
            <a:xfrm>
              <a:off x="1785" y="2230"/>
              <a:ext cx="0" cy="6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4" name="Line 103"/>
            <p:cNvSpPr>
              <a:spLocks noChangeShapeType="1"/>
            </p:cNvSpPr>
            <p:nvPr/>
          </p:nvSpPr>
          <p:spPr bwMode="auto">
            <a:xfrm>
              <a:off x="1939" y="2296"/>
              <a:ext cx="0" cy="134"/>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5" name="Line 104"/>
            <p:cNvSpPr>
              <a:spLocks noChangeShapeType="1"/>
            </p:cNvSpPr>
            <p:nvPr/>
          </p:nvSpPr>
          <p:spPr bwMode="auto">
            <a:xfrm>
              <a:off x="2663" y="2436"/>
              <a:ext cx="0" cy="7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6" name="Line 105"/>
            <p:cNvSpPr>
              <a:spLocks noChangeShapeType="1"/>
            </p:cNvSpPr>
            <p:nvPr/>
          </p:nvSpPr>
          <p:spPr bwMode="auto">
            <a:xfrm>
              <a:off x="2364" y="2439"/>
              <a:ext cx="0" cy="6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7" name="Line 106"/>
            <p:cNvSpPr>
              <a:spLocks noChangeShapeType="1"/>
            </p:cNvSpPr>
            <p:nvPr/>
          </p:nvSpPr>
          <p:spPr bwMode="auto">
            <a:xfrm>
              <a:off x="2075" y="2402"/>
              <a:ext cx="0" cy="7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8" name="Line 107"/>
            <p:cNvSpPr>
              <a:spLocks noChangeShapeType="1"/>
            </p:cNvSpPr>
            <p:nvPr/>
          </p:nvSpPr>
          <p:spPr bwMode="auto">
            <a:xfrm>
              <a:off x="931" y="2365"/>
              <a:ext cx="0" cy="70"/>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9" name="Line 108"/>
            <p:cNvSpPr>
              <a:spLocks noChangeShapeType="1"/>
            </p:cNvSpPr>
            <p:nvPr/>
          </p:nvSpPr>
          <p:spPr bwMode="auto">
            <a:xfrm>
              <a:off x="779" y="2371"/>
              <a:ext cx="0" cy="75"/>
            </a:xfrm>
            <a:prstGeom prst="line">
              <a:avLst/>
            </a:prstGeom>
            <a:noFill/>
            <a:ln w="19050" cap="sq">
              <a:solidFill>
                <a:srgbClr val="4CAC5C"/>
              </a:solidFill>
              <a:round/>
              <a:headEnd type="none" w="sm" len="sm"/>
              <a:tailEnd type="none" w="sm" len="sm"/>
            </a:ln>
          </p:spPr>
          <p:txBody>
            <a:bodyPr/>
            <a:lstStyle/>
            <a:p>
              <a:endParaRPr lang="zh-CN" altLang="en-US"/>
            </a:p>
          </p:txBody>
        </p:sp>
      </p:grpSp>
      <p:grpSp>
        <p:nvGrpSpPr>
          <p:cNvPr id="5" name="Group 109"/>
          <p:cNvGrpSpPr>
            <a:grpSpLocks/>
          </p:cNvGrpSpPr>
          <p:nvPr/>
        </p:nvGrpSpPr>
        <p:grpSpPr bwMode="auto">
          <a:xfrm>
            <a:off x="7629525" y="2393002"/>
            <a:ext cx="2103438" cy="2158331"/>
            <a:chOff x="3846" y="1488"/>
            <a:chExt cx="1325" cy="1400"/>
          </a:xfrm>
        </p:grpSpPr>
        <p:sp>
          <p:nvSpPr>
            <p:cNvPr id="47230" name="Rectangle 111"/>
            <p:cNvSpPr>
              <a:spLocks noChangeArrowheads="1"/>
            </p:cNvSpPr>
            <p:nvPr/>
          </p:nvSpPr>
          <p:spPr bwMode="auto">
            <a:xfrm>
              <a:off x="3846" y="2256"/>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1" name="Rectangle 112"/>
            <p:cNvSpPr>
              <a:spLocks noChangeArrowheads="1"/>
            </p:cNvSpPr>
            <p:nvPr/>
          </p:nvSpPr>
          <p:spPr bwMode="auto">
            <a:xfrm>
              <a:off x="4013" y="1872"/>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2" name="Rectangle 113"/>
            <p:cNvSpPr>
              <a:spLocks noChangeArrowheads="1"/>
            </p:cNvSpPr>
            <p:nvPr/>
          </p:nvSpPr>
          <p:spPr bwMode="auto">
            <a:xfrm>
              <a:off x="4160" y="148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3" name="Rectangle 114"/>
            <p:cNvSpPr>
              <a:spLocks noChangeArrowheads="1"/>
            </p:cNvSpPr>
            <p:nvPr/>
          </p:nvSpPr>
          <p:spPr bwMode="auto">
            <a:xfrm>
              <a:off x="4296" y="196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4" name="Rectangle 115"/>
            <p:cNvSpPr>
              <a:spLocks noChangeArrowheads="1"/>
            </p:cNvSpPr>
            <p:nvPr/>
          </p:nvSpPr>
          <p:spPr bwMode="auto">
            <a:xfrm>
              <a:off x="4432" y="2304"/>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5" name="Rectangle 116"/>
            <p:cNvSpPr>
              <a:spLocks noChangeArrowheads="1"/>
            </p:cNvSpPr>
            <p:nvPr/>
          </p:nvSpPr>
          <p:spPr bwMode="auto">
            <a:xfrm>
              <a:off x="4571" y="2400"/>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6" name="Rectangle 117"/>
            <p:cNvSpPr>
              <a:spLocks noChangeArrowheads="1"/>
            </p:cNvSpPr>
            <p:nvPr/>
          </p:nvSpPr>
          <p:spPr bwMode="auto">
            <a:xfrm>
              <a:off x="4996" y="268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grpSp>
      <p:grpSp>
        <p:nvGrpSpPr>
          <p:cNvPr id="6" name="Group 118"/>
          <p:cNvGrpSpPr>
            <a:grpSpLocks/>
          </p:cNvGrpSpPr>
          <p:nvPr/>
        </p:nvGrpSpPr>
        <p:grpSpPr bwMode="auto">
          <a:xfrm>
            <a:off x="7097713" y="4024083"/>
            <a:ext cx="2984500" cy="824792"/>
            <a:chOff x="3511" y="2546"/>
            <a:chExt cx="1880" cy="535"/>
          </a:xfrm>
        </p:grpSpPr>
        <p:grpSp>
          <p:nvGrpSpPr>
            <p:cNvPr id="7" name="Group 119"/>
            <p:cNvGrpSpPr>
              <a:grpSpLocks/>
            </p:cNvGrpSpPr>
            <p:nvPr/>
          </p:nvGrpSpPr>
          <p:grpSpPr bwMode="auto">
            <a:xfrm>
              <a:off x="3542" y="2587"/>
              <a:ext cx="1824" cy="494"/>
              <a:chOff x="3539" y="2526"/>
              <a:chExt cx="1824" cy="494"/>
            </a:xfrm>
          </p:grpSpPr>
          <p:sp>
            <p:nvSpPr>
              <p:cNvPr id="47218" name="Line 120"/>
              <p:cNvSpPr>
                <a:spLocks noChangeShapeType="1"/>
              </p:cNvSpPr>
              <p:nvPr/>
            </p:nvSpPr>
            <p:spPr bwMode="auto">
              <a:xfrm>
                <a:off x="3812" y="2730"/>
                <a:ext cx="0" cy="7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19" name="Line 121"/>
              <p:cNvSpPr>
                <a:spLocks noChangeShapeType="1"/>
              </p:cNvSpPr>
              <p:nvPr/>
            </p:nvSpPr>
            <p:spPr bwMode="auto">
              <a:xfrm>
                <a:off x="3949" y="2628"/>
                <a:ext cx="0" cy="111"/>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0" name="Line 122"/>
              <p:cNvSpPr>
                <a:spLocks noChangeShapeType="1"/>
              </p:cNvSpPr>
              <p:nvPr/>
            </p:nvSpPr>
            <p:spPr bwMode="auto">
              <a:xfrm>
                <a:off x="4090" y="2533"/>
                <a:ext cx="0" cy="132"/>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1" name="Line 123"/>
              <p:cNvSpPr>
                <a:spLocks noChangeShapeType="1"/>
              </p:cNvSpPr>
              <p:nvPr/>
            </p:nvSpPr>
            <p:spPr bwMode="auto">
              <a:xfrm>
                <a:off x="4230" y="2526"/>
                <a:ext cx="0" cy="107"/>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2" name="Line 124"/>
              <p:cNvSpPr>
                <a:spLocks noChangeShapeType="1"/>
              </p:cNvSpPr>
              <p:nvPr/>
            </p:nvSpPr>
            <p:spPr bwMode="auto">
              <a:xfrm>
                <a:off x="4368" y="2578"/>
                <a:ext cx="0" cy="8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3" name="Line 125"/>
              <p:cNvSpPr>
                <a:spLocks noChangeShapeType="1"/>
              </p:cNvSpPr>
              <p:nvPr/>
            </p:nvSpPr>
            <p:spPr bwMode="auto">
              <a:xfrm>
                <a:off x="4511" y="2651"/>
                <a:ext cx="0" cy="76"/>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4" name="Line 126"/>
              <p:cNvSpPr>
                <a:spLocks noChangeShapeType="1"/>
              </p:cNvSpPr>
              <p:nvPr/>
            </p:nvSpPr>
            <p:spPr bwMode="auto">
              <a:xfrm>
                <a:off x="4654" y="2737"/>
                <a:ext cx="0" cy="11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5" name="Line 127"/>
              <p:cNvSpPr>
                <a:spLocks noChangeShapeType="1"/>
              </p:cNvSpPr>
              <p:nvPr/>
            </p:nvSpPr>
            <p:spPr bwMode="auto">
              <a:xfrm>
                <a:off x="5363" y="2954"/>
                <a:ext cx="0" cy="6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6" name="Line 128"/>
              <p:cNvSpPr>
                <a:spLocks noChangeShapeType="1"/>
              </p:cNvSpPr>
              <p:nvPr/>
            </p:nvSpPr>
            <p:spPr bwMode="auto">
              <a:xfrm>
                <a:off x="5078" y="2890"/>
                <a:ext cx="0" cy="7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7" name="Line 129"/>
              <p:cNvSpPr>
                <a:spLocks noChangeShapeType="1"/>
              </p:cNvSpPr>
              <p:nvPr/>
            </p:nvSpPr>
            <p:spPr bwMode="auto">
              <a:xfrm>
                <a:off x="4799" y="2784"/>
                <a:ext cx="0" cy="82"/>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8" name="Line 130"/>
              <p:cNvSpPr>
                <a:spLocks noChangeShapeType="1"/>
              </p:cNvSpPr>
              <p:nvPr/>
            </p:nvSpPr>
            <p:spPr bwMode="auto">
              <a:xfrm>
                <a:off x="3691" y="2961"/>
                <a:ext cx="0" cy="5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9" name="Line 131"/>
              <p:cNvSpPr>
                <a:spLocks noChangeShapeType="1"/>
              </p:cNvSpPr>
              <p:nvPr/>
            </p:nvSpPr>
            <p:spPr bwMode="auto">
              <a:xfrm>
                <a:off x="3539" y="2941"/>
                <a:ext cx="0" cy="63"/>
              </a:xfrm>
              <a:prstGeom prst="line">
                <a:avLst/>
              </a:prstGeom>
              <a:noFill/>
              <a:ln w="19050" cap="sq">
                <a:solidFill>
                  <a:srgbClr val="F6691A"/>
                </a:solidFill>
                <a:round/>
                <a:headEnd type="none" w="sm" len="sm"/>
                <a:tailEnd type="none" w="sm" len="sm"/>
              </a:ln>
            </p:spPr>
            <p:txBody>
              <a:bodyPr/>
              <a:lstStyle/>
              <a:p>
                <a:endParaRPr lang="zh-CN" altLang="en-US"/>
              </a:p>
            </p:txBody>
          </p:sp>
        </p:grpSp>
        <p:sp>
          <p:nvSpPr>
            <p:cNvPr id="47204" name="Freeform 132"/>
            <p:cNvSpPr>
              <a:spLocks/>
            </p:cNvSpPr>
            <p:nvPr/>
          </p:nvSpPr>
          <p:spPr bwMode="auto">
            <a:xfrm>
              <a:off x="3544" y="2567"/>
              <a:ext cx="1827" cy="438"/>
            </a:xfrm>
            <a:custGeom>
              <a:avLst/>
              <a:gdLst>
                <a:gd name="T0" fmla="*/ 0 w 1827"/>
                <a:gd name="T1" fmla="*/ 435 h 438"/>
                <a:gd name="T2" fmla="*/ 150 w 1827"/>
                <a:gd name="T3" fmla="*/ 432 h 438"/>
                <a:gd name="T4" fmla="*/ 273 w 1827"/>
                <a:gd name="T5" fmla="*/ 195 h 438"/>
                <a:gd name="T6" fmla="*/ 405 w 1827"/>
                <a:gd name="T7" fmla="*/ 105 h 438"/>
                <a:gd name="T8" fmla="*/ 543 w 1827"/>
                <a:gd name="T9" fmla="*/ 9 h 438"/>
                <a:gd name="T10" fmla="*/ 561 w 1827"/>
                <a:gd name="T11" fmla="*/ 0 h 438"/>
                <a:gd name="T12" fmla="*/ 702 w 1827"/>
                <a:gd name="T13" fmla="*/ 0 h 438"/>
                <a:gd name="T14" fmla="*/ 834 w 1827"/>
                <a:gd name="T15" fmla="*/ 48 h 438"/>
                <a:gd name="T16" fmla="*/ 972 w 1827"/>
                <a:gd name="T17" fmla="*/ 123 h 438"/>
                <a:gd name="T18" fmla="*/ 1131 w 1827"/>
                <a:gd name="T19" fmla="*/ 210 h 438"/>
                <a:gd name="T20" fmla="*/ 1260 w 1827"/>
                <a:gd name="T21" fmla="*/ 258 h 438"/>
                <a:gd name="T22" fmla="*/ 1533 w 1827"/>
                <a:gd name="T23" fmla="*/ 372 h 438"/>
                <a:gd name="T24" fmla="*/ 1827 w 1827"/>
                <a:gd name="T25" fmla="*/ 438 h 4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27"/>
                <a:gd name="T40" fmla="*/ 0 h 438"/>
                <a:gd name="T41" fmla="*/ 1827 w 1827"/>
                <a:gd name="T42" fmla="*/ 438 h 4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27" h="438">
                  <a:moveTo>
                    <a:pt x="0" y="435"/>
                  </a:moveTo>
                  <a:lnTo>
                    <a:pt x="150" y="432"/>
                  </a:lnTo>
                  <a:lnTo>
                    <a:pt x="273" y="195"/>
                  </a:lnTo>
                  <a:lnTo>
                    <a:pt x="405" y="105"/>
                  </a:lnTo>
                  <a:lnTo>
                    <a:pt x="543" y="9"/>
                  </a:lnTo>
                  <a:lnTo>
                    <a:pt x="561" y="0"/>
                  </a:lnTo>
                  <a:lnTo>
                    <a:pt x="702" y="0"/>
                  </a:lnTo>
                  <a:lnTo>
                    <a:pt x="834" y="48"/>
                  </a:lnTo>
                  <a:lnTo>
                    <a:pt x="972" y="123"/>
                  </a:lnTo>
                  <a:lnTo>
                    <a:pt x="1131" y="210"/>
                  </a:lnTo>
                  <a:lnTo>
                    <a:pt x="1260" y="258"/>
                  </a:lnTo>
                  <a:lnTo>
                    <a:pt x="1533" y="372"/>
                  </a:lnTo>
                  <a:lnTo>
                    <a:pt x="1827" y="438"/>
                  </a:lnTo>
                </a:path>
              </a:pathLst>
            </a:custGeom>
            <a:noFill/>
            <a:ln w="19050">
              <a:solidFill>
                <a:srgbClr val="F6691A"/>
              </a:solidFill>
              <a:round/>
              <a:headEnd type="none" w="sm" len="sm"/>
              <a:tailEnd type="none" w="sm" len="sm"/>
            </a:ln>
          </p:spPr>
          <p:txBody>
            <a:bodyPr/>
            <a:lstStyle/>
            <a:p>
              <a:endParaRPr lang="zh-CN" altLang="en-US"/>
            </a:p>
          </p:txBody>
        </p:sp>
        <p:grpSp>
          <p:nvGrpSpPr>
            <p:cNvPr id="8" name="Group 133"/>
            <p:cNvGrpSpPr>
              <a:grpSpLocks/>
            </p:cNvGrpSpPr>
            <p:nvPr/>
          </p:nvGrpSpPr>
          <p:grpSpPr bwMode="auto">
            <a:xfrm>
              <a:off x="3511" y="2546"/>
              <a:ext cx="1880" cy="491"/>
              <a:chOff x="3588" y="2376"/>
              <a:chExt cx="1880" cy="491"/>
            </a:xfrm>
          </p:grpSpPr>
          <p:sp>
            <p:nvSpPr>
              <p:cNvPr id="47206" name="Oval 134"/>
              <p:cNvSpPr>
                <a:spLocks noChangeArrowheads="1"/>
              </p:cNvSpPr>
              <p:nvPr/>
            </p:nvSpPr>
            <p:spPr bwMode="auto">
              <a:xfrm>
                <a:off x="3588" y="280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7" name="Oval 135"/>
              <p:cNvSpPr>
                <a:spLocks noChangeArrowheads="1"/>
              </p:cNvSpPr>
              <p:nvPr/>
            </p:nvSpPr>
            <p:spPr bwMode="auto">
              <a:xfrm>
                <a:off x="3741" y="280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8" name="Oval 136"/>
              <p:cNvSpPr>
                <a:spLocks noChangeArrowheads="1"/>
              </p:cNvSpPr>
              <p:nvPr/>
            </p:nvSpPr>
            <p:spPr bwMode="auto">
              <a:xfrm>
                <a:off x="3861" y="256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9" name="Oval 137"/>
              <p:cNvSpPr>
                <a:spLocks noChangeArrowheads="1"/>
              </p:cNvSpPr>
              <p:nvPr/>
            </p:nvSpPr>
            <p:spPr bwMode="auto">
              <a:xfrm>
                <a:off x="3999" y="247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0" name="Oval 138"/>
              <p:cNvSpPr>
                <a:spLocks noChangeArrowheads="1"/>
              </p:cNvSpPr>
              <p:nvPr/>
            </p:nvSpPr>
            <p:spPr bwMode="auto">
              <a:xfrm>
                <a:off x="4143" y="237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1" name="Oval 139"/>
              <p:cNvSpPr>
                <a:spLocks noChangeArrowheads="1"/>
              </p:cNvSpPr>
              <p:nvPr/>
            </p:nvSpPr>
            <p:spPr bwMode="auto">
              <a:xfrm>
                <a:off x="4284" y="237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2" name="Oval 140"/>
              <p:cNvSpPr>
                <a:spLocks noChangeArrowheads="1"/>
              </p:cNvSpPr>
              <p:nvPr/>
            </p:nvSpPr>
            <p:spPr bwMode="auto">
              <a:xfrm>
                <a:off x="4419" y="241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3" name="Oval 141"/>
              <p:cNvSpPr>
                <a:spLocks noChangeArrowheads="1"/>
              </p:cNvSpPr>
              <p:nvPr/>
            </p:nvSpPr>
            <p:spPr bwMode="auto">
              <a:xfrm>
                <a:off x="4560" y="2493"/>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4" name="Oval 142"/>
              <p:cNvSpPr>
                <a:spLocks noChangeArrowheads="1"/>
              </p:cNvSpPr>
              <p:nvPr/>
            </p:nvSpPr>
            <p:spPr bwMode="auto">
              <a:xfrm>
                <a:off x="4707" y="2580"/>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5" name="Oval 143"/>
              <p:cNvSpPr>
                <a:spLocks noChangeArrowheads="1"/>
              </p:cNvSpPr>
              <p:nvPr/>
            </p:nvSpPr>
            <p:spPr bwMode="auto">
              <a:xfrm>
                <a:off x="4848" y="262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6" name="Oval 144"/>
              <p:cNvSpPr>
                <a:spLocks noChangeArrowheads="1"/>
              </p:cNvSpPr>
              <p:nvPr/>
            </p:nvSpPr>
            <p:spPr bwMode="auto">
              <a:xfrm>
                <a:off x="5124" y="273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7" name="Oval 145"/>
              <p:cNvSpPr>
                <a:spLocks noChangeArrowheads="1"/>
              </p:cNvSpPr>
              <p:nvPr/>
            </p:nvSpPr>
            <p:spPr bwMode="auto">
              <a:xfrm>
                <a:off x="5412" y="2811"/>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grpSp>
      </p:grpSp>
      <p:grpSp>
        <p:nvGrpSpPr>
          <p:cNvPr id="9" name="Group 146"/>
          <p:cNvGrpSpPr>
            <a:grpSpLocks/>
          </p:cNvGrpSpPr>
          <p:nvPr/>
        </p:nvGrpSpPr>
        <p:grpSpPr bwMode="auto">
          <a:xfrm>
            <a:off x="7089775" y="2305128"/>
            <a:ext cx="2992438" cy="2412705"/>
            <a:chOff x="3578" y="1464"/>
            <a:chExt cx="1885" cy="1565"/>
          </a:xfrm>
        </p:grpSpPr>
        <p:sp>
          <p:nvSpPr>
            <p:cNvPr id="47183" name="Rectangle 147"/>
            <p:cNvSpPr>
              <a:spLocks noChangeArrowheads="1"/>
            </p:cNvSpPr>
            <p:nvPr/>
          </p:nvSpPr>
          <p:spPr bwMode="auto">
            <a:xfrm>
              <a:off x="3894" y="2088"/>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4" name="Rectangle 148"/>
            <p:cNvSpPr>
              <a:spLocks noChangeArrowheads="1"/>
            </p:cNvSpPr>
            <p:nvPr/>
          </p:nvSpPr>
          <p:spPr bwMode="auto">
            <a:xfrm>
              <a:off x="4044" y="1842"/>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5" name="Rectangle 149"/>
            <p:cNvSpPr>
              <a:spLocks noChangeArrowheads="1"/>
            </p:cNvSpPr>
            <p:nvPr/>
          </p:nvSpPr>
          <p:spPr bwMode="auto">
            <a:xfrm>
              <a:off x="4206" y="1464"/>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6" name="Rectangle 150"/>
            <p:cNvSpPr>
              <a:spLocks noChangeArrowheads="1"/>
            </p:cNvSpPr>
            <p:nvPr/>
          </p:nvSpPr>
          <p:spPr bwMode="auto">
            <a:xfrm>
              <a:off x="4373" y="195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7" name="Rectangle 151"/>
            <p:cNvSpPr>
              <a:spLocks noChangeArrowheads="1"/>
            </p:cNvSpPr>
            <p:nvPr/>
          </p:nvSpPr>
          <p:spPr bwMode="auto">
            <a:xfrm>
              <a:off x="4495" y="220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8" name="Rectangle 152"/>
            <p:cNvSpPr>
              <a:spLocks noChangeArrowheads="1"/>
            </p:cNvSpPr>
            <p:nvPr/>
          </p:nvSpPr>
          <p:spPr bwMode="auto">
            <a:xfrm>
              <a:off x="4626" y="2324"/>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9" name="Rectangle 153"/>
            <p:cNvSpPr>
              <a:spLocks noChangeArrowheads="1"/>
            </p:cNvSpPr>
            <p:nvPr/>
          </p:nvSpPr>
          <p:spPr bwMode="auto">
            <a:xfrm>
              <a:off x="5049" y="270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90" name="Freeform 154"/>
            <p:cNvSpPr>
              <a:spLocks/>
            </p:cNvSpPr>
            <p:nvPr/>
          </p:nvSpPr>
          <p:spPr bwMode="auto">
            <a:xfrm>
              <a:off x="3604" y="1633"/>
              <a:ext cx="1836" cy="1374"/>
            </a:xfrm>
            <a:custGeom>
              <a:avLst/>
              <a:gdLst>
                <a:gd name="T0" fmla="*/ 0 w 1836"/>
                <a:gd name="T1" fmla="*/ 1374 h 1374"/>
                <a:gd name="T2" fmla="*/ 153 w 1836"/>
                <a:gd name="T3" fmla="*/ 1374 h 1374"/>
                <a:gd name="T4" fmla="*/ 279 w 1836"/>
                <a:gd name="T5" fmla="*/ 939 h 1374"/>
                <a:gd name="T6" fmla="*/ 426 w 1836"/>
                <a:gd name="T7" fmla="*/ 633 h 1374"/>
                <a:gd name="T8" fmla="*/ 573 w 1836"/>
                <a:gd name="T9" fmla="*/ 315 h 1374"/>
                <a:gd name="T10" fmla="*/ 711 w 1836"/>
                <a:gd name="T11" fmla="*/ 0 h 1374"/>
                <a:gd name="T12" fmla="*/ 852 w 1836"/>
                <a:gd name="T13" fmla="*/ 513 h 1374"/>
                <a:gd name="T14" fmla="*/ 993 w 1836"/>
                <a:gd name="T15" fmla="*/ 774 h 1374"/>
                <a:gd name="T16" fmla="*/ 1128 w 1836"/>
                <a:gd name="T17" fmla="*/ 864 h 1374"/>
                <a:gd name="T18" fmla="*/ 1272 w 1836"/>
                <a:gd name="T19" fmla="*/ 1086 h 1374"/>
                <a:gd name="T20" fmla="*/ 1458 w 1836"/>
                <a:gd name="T21" fmla="*/ 1197 h 1374"/>
                <a:gd name="T22" fmla="*/ 1548 w 1836"/>
                <a:gd name="T23" fmla="*/ 1245 h 1374"/>
                <a:gd name="T24" fmla="*/ 1608 w 1836"/>
                <a:gd name="T25" fmla="*/ 1272 h 1374"/>
                <a:gd name="T26" fmla="*/ 1836 w 1836"/>
                <a:gd name="T27" fmla="*/ 1353 h 13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36"/>
                <a:gd name="T43" fmla="*/ 0 h 1374"/>
                <a:gd name="T44" fmla="*/ 1836 w 1836"/>
                <a:gd name="T45" fmla="*/ 1374 h 13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36" h="1374">
                  <a:moveTo>
                    <a:pt x="0" y="1374"/>
                  </a:moveTo>
                  <a:lnTo>
                    <a:pt x="153" y="1374"/>
                  </a:lnTo>
                  <a:lnTo>
                    <a:pt x="279" y="939"/>
                  </a:lnTo>
                  <a:lnTo>
                    <a:pt x="426" y="633"/>
                  </a:lnTo>
                  <a:lnTo>
                    <a:pt x="573" y="315"/>
                  </a:lnTo>
                  <a:lnTo>
                    <a:pt x="711" y="0"/>
                  </a:lnTo>
                  <a:lnTo>
                    <a:pt x="852" y="513"/>
                  </a:lnTo>
                  <a:lnTo>
                    <a:pt x="993" y="774"/>
                  </a:lnTo>
                  <a:lnTo>
                    <a:pt x="1128" y="864"/>
                  </a:lnTo>
                  <a:lnTo>
                    <a:pt x="1272" y="1086"/>
                  </a:lnTo>
                  <a:lnTo>
                    <a:pt x="1458" y="1197"/>
                  </a:lnTo>
                  <a:lnTo>
                    <a:pt x="1548" y="1245"/>
                  </a:lnTo>
                  <a:lnTo>
                    <a:pt x="1608" y="1272"/>
                  </a:lnTo>
                  <a:lnTo>
                    <a:pt x="1836" y="1353"/>
                  </a:lnTo>
                </a:path>
              </a:pathLst>
            </a:custGeom>
            <a:noFill/>
            <a:ln w="19050">
              <a:solidFill>
                <a:srgbClr val="4CAC5C"/>
              </a:solidFill>
              <a:round/>
              <a:headEnd type="none" w="sm" len="sm"/>
              <a:tailEnd type="none" w="sm" len="sm"/>
            </a:ln>
          </p:spPr>
          <p:txBody>
            <a:bodyPr/>
            <a:lstStyle/>
            <a:p>
              <a:endParaRPr lang="zh-CN" altLang="en-US"/>
            </a:p>
          </p:txBody>
        </p:sp>
        <p:sp>
          <p:nvSpPr>
            <p:cNvPr id="47191" name="Rectangle 155"/>
            <p:cNvSpPr>
              <a:spLocks noChangeArrowheads="1"/>
            </p:cNvSpPr>
            <p:nvPr/>
          </p:nvSpPr>
          <p:spPr bwMode="auto">
            <a:xfrm>
              <a:off x="3578" y="2969"/>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2" name="Rectangle 156"/>
            <p:cNvSpPr>
              <a:spLocks noChangeArrowheads="1"/>
            </p:cNvSpPr>
            <p:nvPr/>
          </p:nvSpPr>
          <p:spPr bwMode="auto">
            <a:xfrm>
              <a:off x="3724" y="2973"/>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3" name="Rectangle 157"/>
            <p:cNvSpPr>
              <a:spLocks noChangeArrowheads="1"/>
            </p:cNvSpPr>
            <p:nvPr/>
          </p:nvSpPr>
          <p:spPr bwMode="auto">
            <a:xfrm>
              <a:off x="3858" y="256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4" name="Rectangle 158"/>
            <p:cNvSpPr>
              <a:spLocks noChangeArrowheads="1"/>
            </p:cNvSpPr>
            <p:nvPr/>
          </p:nvSpPr>
          <p:spPr bwMode="auto">
            <a:xfrm>
              <a:off x="3992" y="2260"/>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5" name="Rectangle 159"/>
            <p:cNvSpPr>
              <a:spLocks noChangeArrowheads="1"/>
            </p:cNvSpPr>
            <p:nvPr/>
          </p:nvSpPr>
          <p:spPr bwMode="auto">
            <a:xfrm>
              <a:off x="4144" y="1939"/>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6" name="Rectangle 160"/>
            <p:cNvSpPr>
              <a:spLocks noChangeArrowheads="1"/>
            </p:cNvSpPr>
            <p:nvPr/>
          </p:nvSpPr>
          <p:spPr bwMode="auto">
            <a:xfrm>
              <a:off x="4283" y="161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7" name="Rectangle 161"/>
            <p:cNvSpPr>
              <a:spLocks noChangeArrowheads="1"/>
            </p:cNvSpPr>
            <p:nvPr/>
          </p:nvSpPr>
          <p:spPr bwMode="auto">
            <a:xfrm>
              <a:off x="4423" y="210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8" name="Rectangle 162"/>
            <p:cNvSpPr>
              <a:spLocks noChangeArrowheads="1"/>
            </p:cNvSpPr>
            <p:nvPr/>
          </p:nvSpPr>
          <p:spPr bwMode="auto">
            <a:xfrm>
              <a:off x="4568" y="237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9" name="Rectangle 163"/>
            <p:cNvSpPr>
              <a:spLocks noChangeArrowheads="1"/>
            </p:cNvSpPr>
            <p:nvPr/>
          </p:nvSpPr>
          <p:spPr bwMode="auto">
            <a:xfrm>
              <a:off x="4702" y="2470"/>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0" name="Rectangle 164"/>
            <p:cNvSpPr>
              <a:spLocks noChangeArrowheads="1"/>
            </p:cNvSpPr>
            <p:nvPr/>
          </p:nvSpPr>
          <p:spPr bwMode="auto">
            <a:xfrm>
              <a:off x="4840" y="2685"/>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1" name="Rectangle 165"/>
            <p:cNvSpPr>
              <a:spLocks noChangeArrowheads="1"/>
            </p:cNvSpPr>
            <p:nvPr/>
          </p:nvSpPr>
          <p:spPr bwMode="auto">
            <a:xfrm>
              <a:off x="5123" y="2851"/>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2" name="Rectangle 166"/>
            <p:cNvSpPr>
              <a:spLocks noChangeArrowheads="1"/>
            </p:cNvSpPr>
            <p:nvPr/>
          </p:nvSpPr>
          <p:spPr bwMode="auto">
            <a:xfrm>
              <a:off x="5407" y="2947"/>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grpSp>
      <p:grpSp>
        <p:nvGrpSpPr>
          <p:cNvPr id="10" name="Group 167"/>
          <p:cNvGrpSpPr>
            <a:grpSpLocks/>
          </p:cNvGrpSpPr>
          <p:nvPr/>
        </p:nvGrpSpPr>
        <p:grpSpPr bwMode="auto">
          <a:xfrm>
            <a:off x="7142164" y="2605753"/>
            <a:ext cx="2900362" cy="2095123"/>
            <a:chOff x="3539" y="1626"/>
            <a:chExt cx="1827" cy="1359"/>
          </a:xfrm>
        </p:grpSpPr>
        <p:sp>
          <p:nvSpPr>
            <p:cNvPr id="47171" name="Line 168"/>
            <p:cNvSpPr>
              <a:spLocks noChangeShapeType="1"/>
            </p:cNvSpPr>
            <p:nvPr/>
          </p:nvSpPr>
          <p:spPr bwMode="auto">
            <a:xfrm flipV="1">
              <a:off x="4098" y="1950"/>
              <a:ext cx="0" cy="268"/>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2" name="Line 169"/>
            <p:cNvSpPr>
              <a:spLocks noChangeShapeType="1"/>
            </p:cNvSpPr>
            <p:nvPr/>
          </p:nvSpPr>
          <p:spPr bwMode="auto">
            <a:xfrm flipV="1">
              <a:off x="4371" y="1900"/>
              <a:ext cx="0" cy="182"/>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3" name="Line 170"/>
            <p:cNvSpPr>
              <a:spLocks noChangeShapeType="1"/>
            </p:cNvSpPr>
            <p:nvPr/>
          </p:nvSpPr>
          <p:spPr bwMode="auto">
            <a:xfrm flipV="1">
              <a:off x="3807" y="2430"/>
              <a:ext cx="0" cy="12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4" name="Line 171"/>
            <p:cNvSpPr>
              <a:spLocks noChangeShapeType="1"/>
            </p:cNvSpPr>
            <p:nvPr/>
          </p:nvSpPr>
          <p:spPr bwMode="auto">
            <a:xfrm flipV="1">
              <a:off x="3946" y="2035"/>
              <a:ext cx="0" cy="20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5" name="Line 172"/>
            <p:cNvSpPr>
              <a:spLocks noChangeShapeType="1"/>
            </p:cNvSpPr>
            <p:nvPr/>
          </p:nvSpPr>
          <p:spPr bwMode="auto">
            <a:xfrm flipV="1">
              <a:off x="4517" y="2202"/>
              <a:ext cx="0" cy="15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6" name="Line 173"/>
            <p:cNvSpPr>
              <a:spLocks noChangeShapeType="1"/>
            </p:cNvSpPr>
            <p:nvPr/>
          </p:nvSpPr>
          <p:spPr bwMode="auto">
            <a:xfrm flipV="1">
              <a:off x="4654" y="2298"/>
              <a:ext cx="0" cy="16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7" name="Line 174"/>
            <p:cNvSpPr>
              <a:spLocks noChangeShapeType="1"/>
            </p:cNvSpPr>
            <p:nvPr/>
          </p:nvSpPr>
          <p:spPr bwMode="auto">
            <a:xfrm flipV="1">
              <a:off x="4793" y="2540"/>
              <a:ext cx="0" cy="10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8" name="Line 175"/>
            <p:cNvSpPr>
              <a:spLocks noChangeShapeType="1"/>
            </p:cNvSpPr>
            <p:nvPr/>
          </p:nvSpPr>
          <p:spPr bwMode="auto">
            <a:xfrm flipV="1">
              <a:off x="5366" y="2878"/>
              <a:ext cx="0" cy="5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9" name="Line 176"/>
            <p:cNvSpPr>
              <a:spLocks noChangeShapeType="1"/>
            </p:cNvSpPr>
            <p:nvPr/>
          </p:nvSpPr>
          <p:spPr bwMode="auto">
            <a:xfrm flipV="1">
              <a:off x="5073" y="2782"/>
              <a:ext cx="0" cy="6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0" name="Line 177"/>
            <p:cNvSpPr>
              <a:spLocks noChangeShapeType="1"/>
            </p:cNvSpPr>
            <p:nvPr/>
          </p:nvSpPr>
          <p:spPr bwMode="auto">
            <a:xfrm flipV="1">
              <a:off x="3679" y="2914"/>
              <a:ext cx="0" cy="5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1" name="Line 178"/>
            <p:cNvSpPr>
              <a:spLocks noChangeShapeType="1"/>
            </p:cNvSpPr>
            <p:nvPr/>
          </p:nvSpPr>
          <p:spPr bwMode="auto">
            <a:xfrm flipV="1">
              <a:off x="3539" y="2922"/>
              <a:ext cx="0" cy="63"/>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2" name="Line 179"/>
            <p:cNvSpPr>
              <a:spLocks noChangeShapeType="1"/>
            </p:cNvSpPr>
            <p:nvPr/>
          </p:nvSpPr>
          <p:spPr bwMode="auto">
            <a:xfrm flipV="1">
              <a:off x="4240" y="1626"/>
              <a:ext cx="0" cy="322"/>
            </a:xfrm>
            <a:prstGeom prst="line">
              <a:avLst/>
            </a:prstGeom>
            <a:noFill/>
            <a:ln w="19050" cap="sq">
              <a:solidFill>
                <a:srgbClr val="4CAC5C"/>
              </a:solidFill>
              <a:round/>
              <a:headEnd type="none" w="sm" len="sm"/>
              <a:tailEnd type="none" w="sm" len="sm"/>
            </a:ln>
          </p:spPr>
          <p:txBody>
            <a:bodyPr/>
            <a:lstStyle/>
            <a:p>
              <a:endParaRPr lang="zh-CN" altLang="en-US"/>
            </a:p>
          </p:txBody>
        </p:sp>
      </p:grpSp>
      <p:sp>
        <p:nvSpPr>
          <p:cNvPr id="47169" name="Text Box 180"/>
          <p:cNvSpPr txBox="1">
            <a:spLocks noChangeArrowheads="1"/>
          </p:cNvSpPr>
          <p:nvPr/>
        </p:nvSpPr>
        <p:spPr bwMode="auto">
          <a:xfrm>
            <a:off x="5418530" y="6345205"/>
            <a:ext cx="4714091" cy="461585"/>
          </a:xfrm>
          <a:prstGeom prst="rect">
            <a:avLst/>
          </a:prstGeom>
          <a:noFill/>
          <a:ln w="9525">
            <a:noFill/>
            <a:miter lim="800000"/>
            <a:headEnd/>
            <a:tailEnd/>
          </a:ln>
        </p:spPr>
        <p:txBody>
          <a:bodyPr wrap="square">
            <a:spAutoFit/>
          </a:bodyPr>
          <a:lstStyle/>
          <a:p>
            <a:r>
              <a:rPr lang="fr-FR" altLang="zh-CN" sz="1200" dirty="0"/>
              <a:t>Mean </a:t>
            </a:r>
            <a:r>
              <a:rPr lang="en-US" altLang="zh-CN" sz="1200" dirty="0"/>
              <a:t>± </a:t>
            </a:r>
            <a:r>
              <a:rPr lang="fr-FR" altLang="zh-CN" sz="1200" dirty="0"/>
              <a:t>SE; N=6; *p</a:t>
            </a:r>
            <a:r>
              <a:rPr lang="fr-FR" altLang="zh-CN" sz="1200" dirty="0">
                <a:sym typeface="Symbol" pitchFamily="18" charset="2"/>
              </a:rPr>
              <a:t>.05; 0</a:t>
            </a:r>
            <a:r>
              <a:rPr lang="fr-FR" altLang="zh-CN" sz="1200" baseline="-25000" dirty="0">
                <a:sym typeface="Symbol" pitchFamily="18" charset="2"/>
              </a:rPr>
              <a:t>1</a:t>
            </a:r>
            <a:r>
              <a:rPr lang="fr-FR" altLang="zh-CN" sz="1200" dirty="0">
                <a:sym typeface="Symbol" pitchFamily="18" charset="2"/>
              </a:rPr>
              <a:t>-0</a:t>
            </a:r>
            <a:r>
              <a:rPr lang="fr-FR" altLang="zh-CN" sz="1200" baseline="-25000" dirty="0">
                <a:sym typeface="Symbol" pitchFamily="18" charset="2"/>
              </a:rPr>
              <a:t>2</a:t>
            </a:r>
            <a:r>
              <a:rPr lang="fr-FR" altLang="zh-CN" sz="1200" dirty="0">
                <a:sym typeface="Symbol" pitchFamily="18" charset="2"/>
              </a:rPr>
              <a:t>=glucose infusion time.</a:t>
            </a:r>
            <a:endParaRPr lang="it-IT" altLang="zh-CN" sz="1200" dirty="0"/>
          </a:p>
          <a:p>
            <a:r>
              <a:rPr lang="it-IT" altLang="zh-CN" sz="1200" dirty="0"/>
              <a:t>Nauck MA, et al. </a:t>
            </a:r>
            <a:r>
              <a:rPr lang="it-IT" altLang="zh-CN" sz="1200" i="1" dirty="0"/>
              <a:t>J Clin Endocrinol Metab. </a:t>
            </a:r>
            <a:r>
              <a:rPr lang="it-IT" altLang="zh-CN" sz="1200" dirty="0"/>
              <a:t>1986;63:492-498. </a:t>
            </a:r>
            <a:endParaRPr lang="en-US" altLang="zh-CN" sz="1200" dirty="0"/>
          </a:p>
        </p:txBody>
      </p:sp>
      <p:sp>
        <p:nvSpPr>
          <p:cNvPr id="47170" name="Rectangle 181"/>
          <p:cNvSpPr>
            <a:spLocks noChangeArrowheads="1"/>
          </p:cNvSpPr>
          <p:nvPr/>
        </p:nvSpPr>
        <p:spPr bwMode="auto">
          <a:xfrm>
            <a:off x="2286002" y="99004"/>
            <a:ext cx="4891087" cy="715333"/>
          </a:xfrm>
          <a:prstGeom prst="rect">
            <a:avLst/>
          </a:prstGeom>
          <a:noFill/>
          <a:ln w="9525">
            <a:noFill/>
            <a:miter lim="800000"/>
            <a:headEnd/>
            <a:tailEnd/>
          </a:ln>
        </p:spPr>
        <p:txBody>
          <a:bodyPr anchor="b"/>
          <a:lstStyle/>
          <a:p>
            <a:r>
              <a:rPr lang="zh-CN" altLang="en-US" sz="3199" b="1" dirty="0">
                <a:latin typeface="Microsoft YaHei" charset="-122"/>
                <a:ea typeface="Microsoft YaHei" charset="-122"/>
                <a:cs typeface="Microsoft YaHei" charset="-122"/>
              </a:rPr>
              <a:t>肠促胰素</a:t>
            </a:r>
            <a:r>
              <a:rPr lang="zh-CN" altLang="en-US" sz="3199" b="1" dirty="0">
                <a:latin typeface="Microsoft YaHei" charset="-122"/>
                <a:ea typeface="Microsoft YaHei" charset="-122"/>
                <a:cs typeface="Microsoft YaHei" charset="-122"/>
              </a:rPr>
              <a:t>效应</a:t>
            </a:r>
            <a:endParaRPr lang="zh-CN" altLang="en-US" sz="3199"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902900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60531"/>
                                        </p:tgtEl>
                                        <p:attrNameLst>
                                          <p:attrName>style.visibility</p:attrName>
                                        </p:attrNameLst>
                                      </p:cBhvr>
                                      <p:to>
                                        <p:strVal val="visible"/>
                                      </p:to>
                                    </p:set>
                                    <p:animEffect transition="in" filter="wipe(left)">
                                      <p:cBhvr>
                                        <p:cTn id="11" dur="500"/>
                                        <p:tgtEl>
                                          <p:spTgt spid="66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5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Line 2"/>
          <p:cNvSpPr>
            <a:spLocks noChangeShapeType="1"/>
          </p:cNvSpPr>
          <p:nvPr/>
        </p:nvSpPr>
        <p:spPr bwMode="auto">
          <a:xfrm flipV="1">
            <a:off x="2832100" y="2054819"/>
            <a:ext cx="1588" cy="2967705"/>
          </a:xfrm>
          <a:prstGeom prst="line">
            <a:avLst/>
          </a:prstGeom>
          <a:noFill/>
          <a:ln w="19050">
            <a:solidFill>
              <a:schemeClr val="tx1"/>
            </a:solidFill>
            <a:round/>
            <a:headEnd/>
            <a:tailEnd/>
          </a:ln>
        </p:spPr>
        <p:txBody>
          <a:bodyPr/>
          <a:lstStyle/>
          <a:p>
            <a:endParaRPr lang="zh-CN" altLang="en-US"/>
          </a:p>
        </p:txBody>
      </p:sp>
      <p:sp>
        <p:nvSpPr>
          <p:cNvPr id="49154" name="Rectangle 3"/>
          <p:cNvSpPr>
            <a:spLocks noGrp="1" noChangeArrowheads="1"/>
          </p:cNvSpPr>
          <p:nvPr>
            <p:ph type="title"/>
          </p:nvPr>
        </p:nvSpPr>
        <p:spPr/>
        <p:txBody>
          <a:bodyPr>
            <a:normAutofit/>
          </a:bodyPr>
          <a:lstStyle/>
          <a:p>
            <a:pPr>
              <a:spcAft>
                <a:spcPct val="20000"/>
              </a:spcAft>
            </a:pPr>
            <a:r>
              <a:rPr lang="en-US" altLang="zh-CN" sz="3199" dirty="0"/>
              <a:t>2</a:t>
            </a:r>
            <a:r>
              <a:rPr lang="zh-CN" altLang="en-US" sz="3199" dirty="0"/>
              <a:t>型糖尿病中肠促胰素作用减弱</a:t>
            </a:r>
          </a:p>
        </p:txBody>
      </p:sp>
      <p:sp>
        <p:nvSpPr>
          <p:cNvPr id="49155" name="Line 4"/>
          <p:cNvSpPr>
            <a:spLocks noChangeShapeType="1"/>
          </p:cNvSpPr>
          <p:nvPr/>
        </p:nvSpPr>
        <p:spPr bwMode="auto">
          <a:xfrm>
            <a:off x="2776538" y="5010190"/>
            <a:ext cx="31750" cy="1542"/>
          </a:xfrm>
          <a:prstGeom prst="line">
            <a:avLst/>
          </a:prstGeom>
          <a:noFill/>
          <a:ln w="22225">
            <a:solidFill>
              <a:schemeClr val="bg1"/>
            </a:solidFill>
            <a:round/>
            <a:headEnd/>
            <a:tailEnd/>
          </a:ln>
        </p:spPr>
        <p:txBody>
          <a:bodyPr/>
          <a:lstStyle/>
          <a:p>
            <a:endParaRPr lang="zh-CN" altLang="en-US"/>
          </a:p>
        </p:txBody>
      </p:sp>
      <p:sp>
        <p:nvSpPr>
          <p:cNvPr id="49156" name="Line 5"/>
          <p:cNvSpPr>
            <a:spLocks noChangeShapeType="1"/>
          </p:cNvSpPr>
          <p:nvPr/>
        </p:nvSpPr>
        <p:spPr bwMode="auto">
          <a:xfrm>
            <a:off x="2776538" y="4273274"/>
            <a:ext cx="31750" cy="1542"/>
          </a:xfrm>
          <a:prstGeom prst="line">
            <a:avLst/>
          </a:prstGeom>
          <a:noFill/>
          <a:ln w="22225">
            <a:solidFill>
              <a:schemeClr val="bg1"/>
            </a:solidFill>
            <a:round/>
            <a:headEnd/>
            <a:tailEnd/>
          </a:ln>
        </p:spPr>
        <p:txBody>
          <a:bodyPr/>
          <a:lstStyle/>
          <a:p>
            <a:endParaRPr lang="zh-CN" altLang="en-US"/>
          </a:p>
        </p:txBody>
      </p:sp>
      <p:sp>
        <p:nvSpPr>
          <p:cNvPr id="49157" name="Line 6"/>
          <p:cNvSpPr>
            <a:spLocks noChangeShapeType="1"/>
          </p:cNvSpPr>
          <p:nvPr/>
        </p:nvSpPr>
        <p:spPr bwMode="auto">
          <a:xfrm>
            <a:off x="2762250" y="3537902"/>
            <a:ext cx="31750" cy="1541"/>
          </a:xfrm>
          <a:prstGeom prst="line">
            <a:avLst/>
          </a:prstGeom>
          <a:noFill/>
          <a:ln w="22225">
            <a:solidFill>
              <a:schemeClr val="bg1"/>
            </a:solidFill>
            <a:round/>
            <a:headEnd/>
            <a:tailEnd/>
          </a:ln>
        </p:spPr>
        <p:txBody>
          <a:bodyPr/>
          <a:lstStyle/>
          <a:p>
            <a:endParaRPr lang="zh-CN" altLang="en-US"/>
          </a:p>
        </p:txBody>
      </p:sp>
      <p:sp>
        <p:nvSpPr>
          <p:cNvPr id="49158" name="Line 7"/>
          <p:cNvSpPr>
            <a:spLocks noChangeShapeType="1"/>
          </p:cNvSpPr>
          <p:nvPr/>
        </p:nvSpPr>
        <p:spPr bwMode="auto">
          <a:xfrm>
            <a:off x="2776539" y="2065609"/>
            <a:ext cx="30162" cy="1542"/>
          </a:xfrm>
          <a:prstGeom prst="line">
            <a:avLst/>
          </a:prstGeom>
          <a:noFill/>
          <a:ln w="22225">
            <a:solidFill>
              <a:schemeClr val="bg1"/>
            </a:solidFill>
            <a:round/>
            <a:headEnd/>
            <a:tailEnd/>
          </a:ln>
        </p:spPr>
        <p:txBody>
          <a:bodyPr/>
          <a:lstStyle/>
          <a:p>
            <a:endParaRPr lang="zh-CN" altLang="en-US"/>
          </a:p>
        </p:txBody>
      </p:sp>
      <p:sp>
        <p:nvSpPr>
          <p:cNvPr id="49159" name="Line 8"/>
          <p:cNvSpPr>
            <a:spLocks noChangeShapeType="1"/>
          </p:cNvSpPr>
          <p:nvPr/>
        </p:nvSpPr>
        <p:spPr bwMode="auto">
          <a:xfrm>
            <a:off x="2832100" y="5037942"/>
            <a:ext cx="1588" cy="32375"/>
          </a:xfrm>
          <a:prstGeom prst="line">
            <a:avLst/>
          </a:prstGeom>
          <a:noFill/>
          <a:ln w="22225">
            <a:solidFill>
              <a:schemeClr val="bg1"/>
            </a:solidFill>
            <a:round/>
            <a:headEnd/>
            <a:tailEnd/>
          </a:ln>
        </p:spPr>
        <p:txBody>
          <a:bodyPr/>
          <a:lstStyle/>
          <a:p>
            <a:endParaRPr lang="zh-CN" altLang="en-US"/>
          </a:p>
        </p:txBody>
      </p:sp>
      <p:sp>
        <p:nvSpPr>
          <p:cNvPr id="49160" name="Line 9"/>
          <p:cNvSpPr>
            <a:spLocks noChangeShapeType="1"/>
          </p:cNvSpPr>
          <p:nvPr/>
        </p:nvSpPr>
        <p:spPr bwMode="auto">
          <a:xfrm>
            <a:off x="3276600" y="5037942"/>
            <a:ext cx="1588" cy="32375"/>
          </a:xfrm>
          <a:prstGeom prst="line">
            <a:avLst/>
          </a:prstGeom>
          <a:noFill/>
          <a:ln w="22225">
            <a:solidFill>
              <a:schemeClr val="bg1"/>
            </a:solidFill>
            <a:round/>
            <a:headEnd/>
            <a:tailEnd/>
          </a:ln>
        </p:spPr>
        <p:txBody>
          <a:bodyPr/>
          <a:lstStyle/>
          <a:p>
            <a:endParaRPr lang="zh-CN" altLang="en-US"/>
          </a:p>
        </p:txBody>
      </p:sp>
      <p:sp>
        <p:nvSpPr>
          <p:cNvPr id="49161" name="Line 10"/>
          <p:cNvSpPr>
            <a:spLocks noChangeShapeType="1"/>
          </p:cNvSpPr>
          <p:nvPr/>
        </p:nvSpPr>
        <p:spPr bwMode="auto">
          <a:xfrm>
            <a:off x="3721100" y="5037942"/>
            <a:ext cx="1588" cy="32375"/>
          </a:xfrm>
          <a:prstGeom prst="line">
            <a:avLst/>
          </a:prstGeom>
          <a:noFill/>
          <a:ln w="22225">
            <a:solidFill>
              <a:schemeClr val="bg1"/>
            </a:solidFill>
            <a:round/>
            <a:headEnd/>
            <a:tailEnd/>
          </a:ln>
        </p:spPr>
        <p:txBody>
          <a:bodyPr/>
          <a:lstStyle/>
          <a:p>
            <a:endParaRPr lang="zh-CN" altLang="en-US"/>
          </a:p>
        </p:txBody>
      </p:sp>
      <p:sp>
        <p:nvSpPr>
          <p:cNvPr id="49162" name="Line 11"/>
          <p:cNvSpPr>
            <a:spLocks noChangeShapeType="1"/>
          </p:cNvSpPr>
          <p:nvPr/>
        </p:nvSpPr>
        <p:spPr bwMode="auto">
          <a:xfrm>
            <a:off x="4179890" y="5037942"/>
            <a:ext cx="1587" cy="32375"/>
          </a:xfrm>
          <a:prstGeom prst="line">
            <a:avLst/>
          </a:prstGeom>
          <a:noFill/>
          <a:ln w="22225">
            <a:solidFill>
              <a:schemeClr val="bg1"/>
            </a:solidFill>
            <a:round/>
            <a:headEnd/>
            <a:tailEnd/>
          </a:ln>
        </p:spPr>
        <p:txBody>
          <a:bodyPr/>
          <a:lstStyle/>
          <a:p>
            <a:endParaRPr lang="zh-CN" altLang="en-US"/>
          </a:p>
        </p:txBody>
      </p:sp>
      <p:sp>
        <p:nvSpPr>
          <p:cNvPr id="49163" name="Line 12"/>
          <p:cNvSpPr>
            <a:spLocks noChangeShapeType="1"/>
          </p:cNvSpPr>
          <p:nvPr/>
        </p:nvSpPr>
        <p:spPr bwMode="auto">
          <a:xfrm>
            <a:off x="4624390" y="5037942"/>
            <a:ext cx="1587" cy="32375"/>
          </a:xfrm>
          <a:prstGeom prst="line">
            <a:avLst/>
          </a:prstGeom>
          <a:noFill/>
          <a:ln w="22225">
            <a:solidFill>
              <a:schemeClr val="bg1"/>
            </a:solidFill>
            <a:round/>
            <a:headEnd/>
            <a:tailEnd/>
          </a:ln>
        </p:spPr>
        <p:txBody>
          <a:bodyPr/>
          <a:lstStyle/>
          <a:p>
            <a:endParaRPr lang="zh-CN" altLang="en-US"/>
          </a:p>
        </p:txBody>
      </p:sp>
      <p:sp>
        <p:nvSpPr>
          <p:cNvPr id="49164" name="Line 13"/>
          <p:cNvSpPr>
            <a:spLocks noChangeShapeType="1"/>
          </p:cNvSpPr>
          <p:nvPr/>
        </p:nvSpPr>
        <p:spPr bwMode="auto">
          <a:xfrm>
            <a:off x="5068890" y="5037942"/>
            <a:ext cx="1587" cy="32375"/>
          </a:xfrm>
          <a:prstGeom prst="line">
            <a:avLst/>
          </a:prstGeom>
          <a:noFill/>
          <a:ln w="22225">
            <a:solidFill>
              <a:schemeClr val="bg1"/>
            </a:solidFill>
            <a:round/>
            <a:headEnd/>
            <a:tailEnd/>
          </a:ln>
        </p:spPr>
        <p:txBody>
          <a:bodyPr/>
          <a:lstStyle/>
          <a:p>
            <a:endParaRPr lang="zh-CN" altLang="en-US"/>
          </a:p>
        </p:txBody>
      </p:sp>
      <p:sp>
        <p:nvSpPr>
          <p:cNvPr id="49165" name="Line 14"/>
          <p:cNvSpPr>
            <a:spLocks noChangeShapeType="1"/>
          </p:cNvSpPr>
          <p:nvPr/>
        </p:nvSpPr>
        <p:spPr bwMode="auto">
          <a:xfrm>
            <a:off x="5527675" y="5037942"/>
            <a:ext cx="1588" cy="32375"/>
          </a:xfrm>
          <a:prstGeom prst="line">
            <a:avLst/>
          </a:prstGeom>
          <a:noFill/>
          <a:ln w="22225">
            <a:solidFill>
              <a:schemeClr val="bg1"/>
            </a:solidFill>
            <a:round/>
            <a:headEnd/>
            <a:tailEnd/>
          </a:ln>
        </p:spPr>
        <p:txBody>
          <a:bodyPr/>
          <a:lstStyle/>
          <a:p>
            <a:endParaRPr lang="zh-CN" altLang="en-US"/>
          </a:p>
        </p:txBody>
      </p:sp>
      <p:sp>
        <p:nvSpPr>
          <p:cNvPr id="49166" name="Line 15"/>
          <p:cNvSpPr>
            <a:spLocks noChangeShapeType="1"/>
          </p:cNvSpPr>
          <p:nvPr/>
        </p:nvSpPr>
        <p:spPr bwMode="auto">
          <a:xfrm>
            <a:off x="2844802" y="5010190"/>
            <a:ext cx="2670175" cy="1542"/>
          </a:xfrm>
          <a:prstGeom prst="line">
            <a:avLst/>
          </a:prstGeom>
          <a:noFill/>
          <a:ln w="19050">
            <a:solidFill>
              <a:schemeClr val="tx1"/>
            </a:solidFill>
            <a:round/>
            <a:headEnd/>
            <a:tailEnd/>
          </a:ln>
        </p:spPr>
        <p:txBody>
          <a:bodyPr/>
          <a:lstStyle/>
          <a:p>
            <a:endParaRPr lang="zh-CN" altLang="en-US"/>
          </a:p>
        </p:txBody>
      </p:sp>
      <p:sp>
        <p:nvSpPr>
          <p:cNvPr id="49167" name="Rectangle 16"/>
          <p:cNvSpPr>
            <a:spLocks noChangeArrowheads="1"/>
          </p:cNvSpPr>
          <p:nvPr/>
        </p:nvSpPr>
        <p:spPr bwMode="auto">
          <a:xfrm>
            <a:off x="2628901" y="4939275"/>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68" name="Rectangle 17"/>
          <p:cNvSpPr>
            <a:spLocks noChangeArrowheads="1"/>
          </p:cNvSpPr>
          <p:nvPr/>
        </p:nvSpPr>
        <p:spPr bwMode="auto">
          <a:xfrm>
            <a:off x="2524125" y="4202359"/>
            <a:ext cx="243614" cy="276951"/>
          </a:xfrm>
          <a:prstGeom prst="rect">
            <a:avLst/>
          </a:prstGeom>
          <a:noFill/>
          <a:ln w="9525">
            <a:noFill/>
            <a:miter lim="800000"/>
            <a:headEnd/>
            <a:tailEnd/>
          </a:ln>
        </p:spPr>
        <p:txBody>
          <a:bodyPr wrap="none" lIns="0" tIns="0" rIns="0" bIns="0">
            <a:spAutoFit/>
          </a:bodyPr>
          <a:lstStyle/>
          <a:p>
            <a:r>
              <a:rPr lang="en-US" altLang="zh-CN"/>
              <a:t>20</a:t>
            </a:r>
          </a:p>
        </p:txBody>
      </p:sp>
      <p:sp>
        <p:nvSpPr>
          <p:cNvPr id="49169" name="Rectangle 18"/>
          <p:cNvSpPr>
            <a:spLocks noChangeArrowheads="1"/>
          </p:cNvSpPr>
          <p:nvPr/>
        </p:nvSpPr>
        <p:spPr bwMode="auto">
          <a:xfrm>
            <a:off x="2524125" y="3463902"/>
            <a:ext cx="243614" cy="276951"/>
          </a:xfrm>
          <a:prstGeom prst="rect">
            <a:avLst/>
          </a:prstGeom>
          <a:noFill/>
          <a:ln w="9525">
            <a:noFill/>
            <a:miter lim="800000"/>
            <a:headEnd/>
            <a:tailEnd/>
          </a:ln>
        </p:spPr>
        <p:txBody>
          <a:bodyPr wrap="none" lIns="0" tIns="0" rIns="0" bIns="0">
            <a:spAutoFit/>
          </a:bodyPr>
          <a:lstStyle/>
          <a:p>
            <a:r>
              <a:rPr lang="en-US" altLang="zh-CN"/>
              <a:t>40</a:t>
            </a:r>
          </a:p>
        </p:txBody>
      </p:sp>
      <p:sp>
        <p:nvSpPr>
          <p:cNvPr id="49170" name="Rectangle 19"/>
          <p:cNvSpPr>
            <a:spLocks noChangeArrowheads="1"/>
          </p:cNvSpPr>
          <p:nvPr/>
        </p:nvSpPr>
        <p:spPr bwMode="auto">
          <a:xfrm>
            <a:off x="2524125" y="2728526"/>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71" name="Rectangle 20"/>
          <p:cNvSpPr>
            <a:spLocks noChangeArrowheads="1"/>
          </p:cNvSpPr>
          <p:nvPr/>
        </p:nvSpPr>
        <p:spPr bwMode="auto">
          <a:xfrm>
            <a:off x="2533650" y="2002402"/>
            <a:ext cx="243614" cy="276951"/>
          </a:xfrm>
          <a:prstGeom prst="rect">
            <a:avLst/>
          </a:prstGeom>
          <a:noFill/>
          <a:ln w="9525">
            <a:noFill/>
            <a:miter lim="800000"/>
            <a:headEnd/>
            <a:tailEnd/>
          </a:ln>
        </p:spPr>
        <p:txBody>
          <a:bodyPr wrap="none" lIns="0" tIns="0" rIns="0" bIns="0">
            <a:spAutoFit/>
          </a:bodyPr>
          <a:lstStyle/>
          <a:p>
            <a:r>
              <a:rPr lang="en-US" altLang="zh-CN"/>
              <a:t>80</a:t>
            </a:r>
          </a:p>
        </p:txBody>
      </p:sp>
      <p:sp>
        <p:nvSpPr>
          <p:cNvPr id="49172" name="Rectangle 21"/>
          <p:cNvSpPr>
            <a:spLocks noChangeArrowheads="1"/>
          </p:cNvSpPr>
          <p:nvPr/>
        </p:nvSpPr>
        <p:spPr bwMode="auto">
          <a:xfrm rot="-5400000">
            <a:off x="1468783" y="3357030"/>
            <a:ext cx="1431234" cy="276951"/>
          </a:xfrm>
          <a:prstGeom prst="rect">
            <a:avLst/>
          </a:prstGeom>
          <a:noFill/>
          <a:ln w="9525">
            <a:noFill/>
            <a:miter lim="800000"/>
            <a:headEnd/>
            <a:tailEnd/>
          </a:ln>
        </p:spPr>
        <p:txBody>
          <a:bodyPr wrap="none" lIns="0" tIns="0" rIns="0" bIns="0">
            <a:spAutoFit/>
          </a:bodyPr>
          <a:lstStyle/>
          <a:p>
            <a:r>
              <a:rPr lang="zh-CN" altLang="en-US"/>
              <a:t>胰岛素 </a:t>
            </a:r>
            <a:r>
              <a:rPr lang="en-US" altLang="zh-CN"/>
              <a:t>(mU/L)</a:t>
            </a:r>
          </a:p>
        </p:txBody>
      </p:sp>
      <p:sp>
        <p:nvSpPr>
          <p:cNvPr id="49173" name="Rectangle 22"/>
          <p:cNvSpPr>
            <a:spLocks noChangeArrowheads="1"/>
          </p:cNvSpPr>
          <p:nvPr/>
        </p:nvSpPr>
        <p:spPr bwMode="auto">
          <a:xfrm>
            <a:off x="2784476" y="5144317"/>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74" name="Rectangle 23"/>
          <p:cNvSpPr>
            <a:spLocks noChangeArrowheads="1"/>
          </p:cNvSpPr>
          <p:nvPr/>
        </p:nvSpPr>
        <p:spPr bwMode="auto">
          <a:xfrm>
            <a:off x="3189288" y="5144317"/>
            <a:ext cx="243614" cy="276951"/>
          </a:xfrm>
          <a:prstGeom prst="rect">
            <a:avLst/>
          </a:prstGeom>
          <a:noFill/>
          <a:ln w="9525">
            <a:noFill/>
            <a:miter lim="800000"/>
            <a:headEnd/>
            <a:tailEnd/>
          </a:ln>
        </p:spPr>
        <p:txBody>
          <a:bodyPr wrap="none" lIns="0" tIns="0" rIns="0" bIns="0">
            <a:spAutoFit/>
          </a:bodyPr>
          <a:lstStyle/>
          <a:p>
            <a:r>
              <a:rPr lang="en-US" altLang="zh-CN"/>
              <a:t>30</a:t>
            </a:r>
          </a:p>
        </p:txBody>
      </p:sp>
      <p:sp>
        <p:nvSpPr>
          <p:cNvPr id="49175" name="Rectangle 24"/>
          <p:cNvSpPr>
            <a:spLocks noChangeArrowheads="1"/>
          </p:cNvSpPr>
          <p:nvPr/>
        </p:nvSpPr>
        <p:spPr bwMode="auto">
          <a:xfrm>
            <a:off x="3633788" y="5144317"/>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76" name="Rectangle 25"/>
          <p:cNvSpPr>
            <a:spLocks noChangeArrowheads="1"/>
          </p:cNvSpPr>
          <p:nvPr/>
        </p:nvSpPr>
        <p:spPr bwMode="auto">
          <a:xfrm>
            <a:off x="4092576" y="5144317"/>
            <a:ext cx="243614" cy="276951"/>
          </a:xfrm>
          <a:prstGeom prst="rect">
            <a:avLst/>
          </a:prstGeom>
          <a:noFill/>
          <a:ln w="9525">
            <a:noFill/>
            <a:miter lim="800000"/>
            <a:headEnd/>
            <a:tailEnd/>
          </a:ln>
        </p:spPr>
        <p:txBody>
          <a:bodyPr wrap="none" lIns="0" tIns="0" rIns="0" bIns="0">
            <a:spAutoFit/>
          </a:bodyPr>
          <a:lstStyle/>
          <a:p>
            <a:r>
              <a:rPr lang="en-US" altLang="zh-CN"/>
              <a:t>90</a:t>
            </a:r>
          </a:p>
        </p:txBody>
      </p:sp>
      <p:sp>
        <p:nvSpPr>
          <p:cNvPr id="49177" name="Rectangle 26"/>
          <p:cNvSpPr>
            <a:spLocks noChangeArrowheads="1"/>
          </p:cNvSpPr>
          <p:nvPr/>
        </p:nvSpPr>
        <p:spPr bwMode="auto">
          <a:xfrm>
            <a:off x="4481514" y="5144316"/>
            <a:ext cx="365422" cy="276951"/>
          </a:xfrm>
          <a:prstGeom prst="rect">
            <a:avLst/>
          </a:prstGeom>
          <a:noFill/>
          <a:ln w="9525">
            <a:noFill/>
            <a:miter lim="800000"/>
            <a:headEnd/>
            <a:tailEnd/>
          </a:ln>
        </p:spPr>
        <p:txBody>
          <a:bodyPr wrap="none" lIns="0" tIns="0" rIns="0" bIns="0">
            <a:spAutoFit/>
          </a:bodyPr>
          <a:lstStyle/>
          <a:p>
            <a:r>
              <a:rPr lang="en-US" altLang="zh-CN"/>
              <a:t>120</a:t>
            </a:r>
          </a:p>
        </p:txBody>
      </p:sp>
      <p:sp>
        <p:nvSpPr>
          <p:cNvPr id="49178" name="Rectangle 27"/>
          <p:cNvSpPr>
            <a:spLocks noChangeArrowheads="1"/>
          </p:cNvSpPr>
          <p:nvPr/>
        </p:nvSpPr>
        <p:spPr bwMode="auto">
          <a:xfrm>
            <a:off x="4940300" y="5144317"/>
            <a:ext cx="365422" cy="276951"/>
          </a:xfrm>
          <a:prstGeom prst="rect">
            <a:avLst/>
          </a:prstGeom>
          <a:noFill/>
          <a:ln w="9525">
            <a:noFill/>
            <a:miter lim="800000"/>
            <a:headEnd/>
            <a:tailEnd/>
          </a:ln>
        </p:spPr>
        <p:txBody>
          <a:bodyPr wrap="none" lIns="0" tIns="0" rIns="0" bIns="0">
            <a:spAutoFit/>
          </a:bodyPr>
          <a:lstStyle/>
          <a:p>
            <a:r>
              <a:rPr lang="en-US" altLang="zh-CN"/>
              <a:t>150</a:t>
            </a:r>
          </a:p>
        </p:txBody>
      </p:sp>
      <p:sp>
        <p:nvSpPr>
          <p:cNvPr id="49179" name="Rectangle 28"/>
          <p:cNvSpPr>
            <a:spLocks noChangeArrowheads="1"/>
          </p:cNvSpPr>
          <p:nvPr/>
        </p:nvSpPr>
        <p:spPr bwMode="auto">
          <a:xfrm>
            <a:off x="5384800" y="5144317"/>
            <a:ext cx="365422" cy="276951"/>
          </a:xfrm>
          <a:prstGeom prst="rect">
            <a:avLst/>
          </a:prstGeom>
          <a:noFill/>
          <a:ln w="9525">
            <a:noFill/>
            <a:miter lim="800000"/>
            <a:headEnd/>
            <a:tailEnd/>
          </a:ln>
        </p:spPr>
        <p:txBody>
          <a:bodyPr wrap="none" lIns="0" tIns="0" rIns="0" bIns="0">
            <a:spAutoFit/>
          </a:bodyPr>
          <a:lstStyle/>
          <a:p>
            <a:r>
              <a:rPr lang="en-US" altLang="zh-CN"/>
              <a:t>180</a:t>
            </a:r>
          </a:p>
        </p:txBody>
      </p:sp>
      <p:sp>
        <p:nvSpPr>
          <p:cNvPr id="49180" name="Rectangle 29"/>
          <p:cNvSpPr>
            <a:spLocks noChangeArrowheads="1"/>
          </p:cNvSpPr>
          <p:nvPr/>
        </p:nvSpPr>
        <p:spPr bwMode="auto">
          <a:xfrm>
            <a:off x="3817938" y="5406400"/>
            <a:ext cx="1030552" cy="276951"/>
          </a:xfrm>
          <a:prstGeom prst="rect">
            <a:avLst/>
          </a:prstGeom>
          <a:noFill/>
          <a:ln w="9525">
            <a:noFill/>
            <a:miter lim="800000"/>
            <a:headEnd/>
            <a:tailEnd/>
          </a:ln>
        </p:spPr>
        <p:txBody>
          <a:bodyPr wrap="none" lIns="0" tIns="0" rIns="0" bIns="0">
            <a:spAutoFit/>
          </a:bodyPr>
          <a:lstStyle/>
          <a:p>
            <a:r>
              <a:rPr lang="zh-CN" altLang="en-US"/>
              <a:t>时间 </a:t>
            </a:r>
            <a:r>
              <a:rPr lang="en-US" altLang="zh-CN"/>
              <a:t>(min)</a:t>
            </a:r>
          </a:p>
        </p:txBody>
      </p:sp>
      <p:grpSp>
        <p:nvGrpSpPr>
          <p:cNvPr id="2" name="Group 30"/>
          <p:cNvGrpSpPr>
            <a:grpSpLocks/>
          </p:cNvGrpSpPr>
          <p:nvPr/>
        </p:nvGrpSpPr>
        <p:grpSpPr bwMode="auto">
          <a:xfrm>
            <a:off x="3014665" y="4082111"/>
            <a:ext cx="1409700" cy="562708"/>
            <a:chOff x="939" y="2814"/>
            <a:chExt cx="888" cy="365"/>
          </a:xfrm>
        </p:grpSpPr>
        <p:sp>
          <p:nvSpPr>
            <p:cNvPr id="49416" name="Rectangle 31"/>
            <p:cNvSpPr>
              <a:spLocks noChangeArrowheads="1"/>
            </p:cNvSpPr>
            <p:nvPr/>
          </p:nvSpPr>
          <p:spPr bwMode="auto">
            <a:xfrm>
              <a:off x="939" y="3029"/>
              <a:ext cx="71" cy="150"/>
            </a:xfrm>
            <a:prstGeom prst="rect">
              <a:avLst/>
            </a:prstGeom>
            <a:noFill/>
            <a:ln w="9525">
              <a:noFill/>
              <a:miter lim="800000"/>
              <a:headEnd/>
              <a:tailEnd/>
            </a:ln>
          </p:spPr>
          <p:txBody>
            <a:bodyPr lIns="0" tIns="0" rIns="0" bIns="0">
              <a:spAutoFit/>
            </a:bodyPr>
            <a:lstStyle/>
            <a:p>
              <a:r>
                <a:rPr lang="zh-CN" altLang="en-US" sz="1500"/>
                <a:t>*</a:t>
              </a:r>
              <a:endParaRPr lang="zh-CN" altLang="en-US"/>
            </a:p>
          </p:txBody>
        </p:sp>
        <p:sp>
          <p:nvSpPr>
            <p:cNvPr id="49417" name="Rectangle 32"/>
            <p:cNvSpPr>
              <a:spLocks noChangeArrowheads="1"/>
            </p:cNvSpPr>
            <p:nvPr/>
          </p:nvSpPr>
          <p:spPr bwMode="auto">
            <a:xfrm>
              <a:off x="1073" y="2934"/>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8" name="Rectangle 33"/>
            <p:cNvSpPr>
              <a:spLocks noChangeArrowheads="1"/>
            </p:cNvSpPr>
            <p:nvPr/>
          </p:nvSpPr>
          <p:spPr bwMode="auto">
            <a:xfrm>
              <a:off x="1221" y="2886"/>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9" name="Rectangle 34"/>
            <p:cNvSpPr>
              <a:spLocks noChangeArrowheads="1"/>
            </p:cNvSpPr>
            <p:nvPr/>
          </p:nvSpPr>
          <p:spPr bwMode="auto">
            <a:xfrm>
              <a:off x="1509" y="2814"/>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20" name="Rectangle 35"/>
            <p:cNvSpPr>
              <a:spLocks noChangeArrowheads="1"/>
            </p:cNvSpPr>
            <p:nvPr/>
          </p:nvSpPr>
          <p:spPr bwMode="auto">
            <a:xfrm>
              <a:off x="1358" y="2857"/>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21" name="Rectangle 36"/>
            <p:cNvSpPr>
              <a:spLocks noChangeArrowheads="1"/>
            </p:cNvSpPr>
            <p:nvPr/>
          </p:nvSpPr>
          <p:spPr bwMode="auto">
            <a:xfrm>
              <a:off x="1656" y="2900"/>
              <a:ext cx="59" cy="150"/>
            </a:xfrm>
            <a:prstGeom prst="rect">
              <a:avLst/>
            </a:prstGeom>
            <a:noFill/>
            <a:ln w="9525">
              <a:noFill/>
              <a:miter lim="800000"/>
              <a:headEnd/>
              <a:tailEnd/>
            </a:ln>
          </p:spPr>
          <p:txBody>
            <a:bodyPr lIns="0" tIns="0" rIns="0" bIns="0">
              <a:spAutoFit/>
            </a:bodyPr>
            <a:lstStyle/>
            <a:p>
              <a:r>
                <a:rPr lang="zh-CN" altLang="en-US" sz="1500"/>
                <a:t>*</a:t>
              </a:r>
              <a:endParaRPr lang="zh-CN" altLang="en-US"/>
            </a:p>
          </p:txBody>
        </p:sp>
        <p:sp>
          <p:nvSpPr>
            <p:cNvPr id="49422" name="Rectangle 37"/>
            <p:cNvSpPr>
              <a:spLocks noChangeArrowheads="1"/>
            </p:cNvSpPr>
            <p:nvPr/>
          </p:nvSpPr>
          <p:spPr bwMode="auto">
            <a:xfrm>
              <a:off x="1778" y="2971"/>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grpSp>
      <p:sp>
        <p:nvSpPr>
          <p:cNvPr id="49182" name="Line 38"/>
          <p:cNvSpPr>
            <a:spLocks noChangeShapeType="1"/>
          </p:cNvSpPr>
          <p:nvPr/>
        </p:nvSpPr>
        <p:spPr bwMode="auto">
          <a:xfrm>
            <a:off x="7035802" y="4273274"/>
            <a:ext cx="28575" cy="1542"/>
          </a:xfrm>
          <a:prstGeom prst="line">
            <a:avLst/>
          </a:prstGeom>
          <a:noFill/>
          <a:ln w="22225">
            <a:solidFill>
              <a:schemeClr val="bg1"/>
            </a:solidFill>
            <a:round/>
            <a:headEnd/>
            <a:tailEnd/>
          </a:ln>
        </p:spPr>
        <p:txBody>
          <a:bodyPr/>
          <a:lstStyle/>
          <a:p>
            <a:endParaRPr lang="zh-CN" altLang="en-US"/>
          </a:p>
        </p:txBody>
      </p:sp>
      <p:sp>
        <p:nvSpPr>
          <p:cNvPr id="49183" name="Line 39"/>
          <p:cNvSpPr>
            <a:spLocks noChangeShapeType="1"/>
          </p:cNvSpPr>
          <p:nvPr/>
        </p:nvSpPr>
        <p:spPr bwMode="auto">
          <a:xfrm>
            <a:off x="7035802" y="3537902"/>
            <a:ext cx="28575" cy="1541"/>
          </a:xfrm>
          <a:prstGeom prst="line">
            <a:avLst/>
          </a:prstGeom>
          <a:noFill/>
          <a:ln w="22225">
            <a:solidFill>
              <a:schemeClr val="bg1"/>
            </a:solidFill>
            <a:round/>
            <a:headEnd/>
            <a:tailEnd/>
          </a:ln>
        </p:spPr>
        <p:txBody>
          <a:bodyPr/>
          <a:lstStyle/>
          <a:p>
            <a:endParaRPr lang="zh-CN" altLang="en-US"/>
          </a:p>
        </p:txBody>
      </p:sp>
      <p:sp>
        <p:nvSpPr>
          <p:cNvPr id="49184" name="Line 40"/>
          <p:cNvSpPr>
            <a:spLocks noChangeShapeType="1"/>
          </p:cNvSpPr>
          <p:nvPr/>
        </p:nvSpPr>
        <p:spPr bwMode="auto">
          <a:xfrm>
            <a:off x="7035802" y="2799443"/>
            <a:ext cx="28575" cy="3083"/>
          </a:xfrm>
          <a:prstGeom prst="line">
            <a:avLst/>
          </a:prstGeom>
          <a:noFill/>
          <a:ln w="22225">
            <a:solidFill>
              <a:schemeClr val="bg1"/>
            </a:solidFill>
            <a:round/>
            <a:headEnd/>
            <a:tailEnd/>
          </a:ln>
        </p:spPr>
        <p:txBody>
          <a:bodyPr/>
          <a:lstStyle/>
          <a:p>
            <a:endParaRPr lang="zh-CN" altLang="en-US"/>
          </a:p>
        </p:txBody>
      </p:sp>
      <p:sp>
        <p:nvSpPr>
          <p:cNvPr id="49185" name="Line 41"/>
          <p:cNvSpPr>
            <a:spLocks noChangeShapeType="1"/>
          </p:cNvSpPr>
          <p:nvPr/>
        </p:nvSpPr>
        <p:spPr bwMode="auto">
          <a:xfrm>
            <a:off x="7035802" y="2064070"/>
            <a:ext cx="28575" cy="3083"/>
          </a:xfrm>
          <a:prstGeom prst="line">
            <a:avLst/>
          </a:prstGeom>
          <a:noFill/>
          <a:ln w="22225">
            <a:solidFill>
              <a:schemeClr val="bg1"/>
            </a:solidFill>
            <a:round/>
            <a:headEnd/>
            <a:tailEnd/>
          </a:ln>
        </p:spPr>
        <p:txBody>
          <a:bodyPr/>
          <a:lstStyle/>
          <a:p>
            <a:endParaRPr lang="zh-CN" altLang="en-US"/>
          </a:p>
        </p:txBody>
      </p:sp>
      <p:sp>
        <p:nvSpPr>
          <p:cNvPr id="49186" name="Line 42"/>
          <p:cNvSpPr>
            <a:spLocks noChangeShapeType="1"/>
          </p:cNvSpPr>
          <p:nvPr/>
        </p:nvSpPr>
        <p:spPr bwMode="auto">
          <a:xfrm>
            <a:off x="7089775" y="5037942"/>
            <a:ext cx="1588" cy="32375"/>
          </a:xfrm>
          <a:prstGeom prst="line">
            <a:avLst/>
          </a:prstGeom>
          <a:noFill/>
          <a:ln w="22225">
            <a:solidFill>
              <a:schemeClr val="bg1"/>
            </a:solidFill>
            <a:round/>
            <a:headEnd/>
            <a:tailEnd/>
          </a:ln>
        </p:spPr>
        <p:txBody>
          <a:bodyPr/>
          <a:lstStyle/>
          <a:p>
            <a:endParaRPr lang="zh-CN" altLang="en-US"/>
          </a:p>
        </p:txBody>
      </p:sp>
      <p:sp>
        <p:nvSpPr>
          <p:cNvPr id="49187" name="Line 43"/>
          <p:cNvSpPr>
            <a:spLocks noChangeShapeType="1"/>
          </p:cNvSpPr>
          <p:nvPr/>
        </p:nvSpPr>
        <p:spPr bwMode="auto">
          <a:xfrm>
            <a:off x="7534275" y="5037942"/>
            <a:ext cx="1588" cy="32375"/>
          </a:xfrm>
          <a:prstGeom prst="line">
            <a:avLst/>
          </a:prstGeom>
          <a:noFill/>
          <a:ln w="22225">
            <a:solidFill>
              <a:schemeClr val="bg1"/>
            </a:solidFill>
            <a:round/>
            <a:headEnd/>
            <a:tailEnd/>
          </a:ln>
        </p:spPr>
        <p:txBody>
          <a:bodyPr/>
          <a:lstStyle/>
          <a:p>
            <a:endParaRPr lang="zh-CN" altLang="en-US"/>
          </a:p>
        </p:txBody>
      </p:sp>
      <p:sp>
        <p:nvSpPr>
          <p:cNvPr id="49188" name="Line 44"/>
          <p:cNvSpPr>
            <a:spLocks noChangeShapeType="1"/>
          </p:cNvSpPr>
          <p:nvPr/>
        </p:nvSpPr>
        <p:spPr bwMode="auto">
          <a:xfrm>
            <a:off x="7978775" y="5037942"/>
            <a:ext cx="1588" cy="32375"/>
          </a:xfrm>
          <a:prstGeom prst="line">
            <a:avLst/>
          </a:prstGeom>
          <a:noFill/>
          <a:ln w="22225">
            <a:solidFill>
              <a:schemeClr val="bg1"/>
            </a:solidFill>
            <a:round/>
            <a:headEnd/>
            <a:tailEnd/>
          </a:ln>
        </p:spPr>
        <p:txBody>
          <a:bodyPr/>
          <a:lstStyle/>
          <a:p>
            <a:endParaRPr lang="zh-CN" altLang="en-US"/>
          </a:p>
        </p:txBody>
      </p:sp>
      <p:sp>
        <p:nvSpPr>
          <p:cNvPr id="49189" name="Line 45"/>
          <p:cNvSpPr>
            <a:spLocks noChangeShapeType="1"/>
          </p:cNvSpPr>
          <p:nvPr/>
        </p:nvSpPr>
        <p:spPr bwMode="auto">
          <a:xfrm>
            <a:off x="8437565" y="5037942"/>
            <a:ext cx="1587" cy="32375"/>
          </a:xfrm>
          <a:prstGeom prst="line">
            <a:avLst/>
          </a:prstGeom>
          <a:noFill/>
          <a:ln w="22225">
            <a:solidFill>
              <a:schemeClr val="bg1"/>
            </a:solidFill>
            <a:round/>
            <a:headEnd/>
            <a:tailEnd/>
          </a:ln>
        </p:spPr>
        <p:txBody>
          <a:bodyPr/>
          <a:lstStyle/>
          <a:p>
            <a:endParaRPr lang="zh-CN" altLang="en-US"/>
          </a:p>
        </p:txBody>
      </p:sp>
      <p:sp>
        <p:nvSpPr>
          <p:cNvPr id="49190" name="Line 46"/>
          <p:cNvSpPr>
            <a:spLocks noChangeShapeType="1"/>
          </p:cNvSpPr>
          <p:nvPr/>
        </p:nvSpPr>
        <p:spPr bwMode="auto">
          <a:xfrm>
            <a:off x="8882065" y="5037942"/>
            <a:ext cx="1587" cy="32375"/>
          </a:xfrm>
          <a:prstGeom prst="line">
            <a:avLst/>
          </a:prstGeom>
          <a:noFill/>
          <a:ln w="22225">
            <a:solidFill>
              <a:schemeClr val="bg1"/>
            </a:solidFill>
            <a:round/>
            <a:headEnd/>
            <a:tailEnd/>
          </a:ln>
        </p:spPr>
        <p:txBody>
          <a:bodyPr/>
          <a:lstStyle/>
          <a:p>
            <a:endParaRPr lang="zh-CN" altLang="en-US"/>
          </a:p>
        </p:txBody>
      </p:sp>
      <p:sp>
        <p:nvSpPr>
          <p:cNvPr id="49191" name="Line 47"/>
          <p:cNvSpPr>
            <a:spLocks noChangeShapeType="1"/>
          </p:cNvSpPr>
          <p:nvPr/>
        </p:nvSpPr>
        <p:spPr bwMode="auto">
          <a:xfrm>
            <a:off x="9326566" y="5037942"/>
            <a:ext cx="1587" cy="32375"/>
          </a:xfrm>
          <a:prstGeom prst="line">
            <a:avLst/>
          </a:prstGeom>
          <a:noFill/>
          <a:ln w="22225">
            <a:solidFill>
              <a:schemeClr val="bg1"/>
            </a:solidFill>
            <a:round/>
            <a:headEnd/>
            <a:tailEnd/>
          </a:ln>
        </p:spPr>
        <p:txBody>
          <a:bodyPr/>
          <a:lstStyle/>
          <a:p>
            <a:endParaRPr lang="zh-CN" altLang="en-US"/>
          </a:p>
        </p:txBody>
      </p:sp>
      <p:sp>
        <p:nvSpPr>
          <p:cNvPr id="49192" name="Line 48"/>
          <p:cNvSpPr>
            <a:spLocks noChangeShapeType="1"/>
          </p:cNvSpPr>
          <p:nvPr/>
        </p:nvSpPr>
        <p:spPr bwMode="auto">
          <a:xfrm>
            <a:off x="9785350" y="5037942"/>
            <a:ext cx="1588" cy="32375"/>
          </a:xfrm>
          <a:prstGeom prst="line">
            <a:avLst/>
          </a:prstGeom>
          <a:noFill/>
          <a:ln w="22225">
            <a:solidFill>
              <a:schemeClr val="bg1"/>
            </a:solidFill>
            <a:round/>
            <a:headEnd/>
            <a:tailEnd/>
          </a:ln>
        </p:spPr>
        <p:txBody>
          <a:bodyPr/>
          <a:lstStyle/>
          <a:p>
            <a:endParaRPr lang="zh-CN" altLang="en-US"/>
          </a:p>
        </p:txBody>
      </p:sp>
      <p:sp>
        <p:nvSpPr>
          <p:cNvPr id="49193" name="Line 49"/>
          <p:cNvSpPr>
            <a:spLocks noChangeShapeType="1"/>
          </p:cNvSpPr>
          <p:nvPr/>
        </p:nvSpPr>
        <p:spPr bwMode="auto">
          <a:xfrm>
            <a:off x="7102477" y="5031774"/>
            <a:ext cx="2671763" cy="3083"/>
          </a:xfrm>
          <a:prstGeom prst="line">
            <a:avLst/>
          </a:prstGeom>
          <a:noFill/>
          <a:ln w="19050">
            <a:solidFill>
              <a:schemeClr val="tx1"/>
            </a:solidFill>
            <a:round/>
            <a:headEnd/>
            <a:tailEnd/>
          </a:ln>
        </p:spPr>
        <p:txBody>
          <a:bodyPr/>
          <a:lstStyle/>
          <a:p>
            <a:endParaRPr lang="zh-CN" altLang="en-US"/>
          </a:p>
        </p:txBody>
      </p:sp>
      <p:sp>
        <p:nvSpPr>
          <p:cNvPr id="49194" name="Rectangle 50"/>
          <p:cNvSpPr>
            <a:spLocks noChangeArrowheads="1"/>
          </p:cNvSpPr>
          <p:nvPr/>
        </p:nvSpPr>
        <p:spPr bwMode="auto">
          <a:xfrm>
            <a:off x="6894514" y="4936191"/>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95" name="Rectangle 51"/>
          <p:cNvSpPr>
            <a:spLocks noChangeArrowheads="1"/>
          </p:cNvSpPr>
          <p:nvPr/>
        </p:nvSpPr>
        <p:spPr bwMode="auto">
          <a:xfrm>
            <a:off x="6800850" y="4200818"/>
            <a:ext cx="243614" cy="276951"/>
          </a:xfrm>
          <a:prstGeom prst="rect">
            <a:avLst/>
          </a:prstGeom>
          <a:noFill/>
          <a:ln w="9525">
            <a:noFill/>
            <a:miter lim="800000"/>
            <a:headEnd/>
            <a:tailEnd/>
          </a:ln>
        </p:spPr>
        <p:txBody>
          <a:bodyPr wrap="none" lIns="0" tIns="0" rIns="0" bIns="0">
            <a:spAutoFit/>
          </a:bodyPr>
          <a:lstStyle/>
          <a:p>
            <a:r>
              <a:rPr lang="en-US" altLang="zh-CN"/>
              <a:t>20</a:t>
            </a:r>
          </a:p>
        </p:txBody>
      </p:sp>
      <p:sp>
        <p:nvSpPr>
          <p:cNvPr id="49196" name="Rectangle 52"/>
          <p:cNvSpPr>
            <a:spLocks noChangeArrowheads="1"/>
          </p:cNvSpPr>
          <p:nvPr/>
        </p:nvSpPr>
        <p:spPr bwMode="auto">
          <a:xfrm>
            <a:off x="6800850" y="3465442"/>
            <a:ext cx="243614" cy="276951"/>
          </a:xfrm>
          <a:prstGeom prst="rect">
            <a:avLst/>
          </a:prstGeom>
          <a:noFill/>
          <a:ln w="9525">
            <a:noFill/>
            <a:miter lim="800000"/>
            <a:headEnd/>
            <a:tailEnd/>
          </a:ln>
        </p:spPr>
        <p:txBody>
          <a:bodyPr wrap="none" lIns="0" tIns="0" rIns="0" bIns="0">
            <a:spAutoFit/>
          </a:bodyPr>
          <a:lstStyle/>
          <a:p>
            <a:r>
              <a:rPr lang="en-US" altLang="zh-CN"/>
              <a:t>40</a:t>
            </a:r>
          </a:p>
        </p:txBody>
      </p:sp>
      <p:sp>
        <p:nvSpPr>
          <p:cNvPr id="49197" name="Rectangle 53"/>
          <p:cNvSpPr>
            <a:spLocks noChangeArrowheads="1"/>
          </p:cNvSpPr>
          <p:nvPr/>
        </p:nvSpPr>
        <p:spPr bwMode="auto">
          <a:xfrm>
            <a:off x="6800850" y="2728526"/>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98" name="Rectangle 54"/>
          <p:cNvSpPr>
            <a:spLocks noChangeArrowheads="1"/>
          </p:cNvSpPr>
          <p:nvPr/>
        </p:nvSpPr>
        <p:spPr bwMode="auto">
          <a:xfrm>
            <a:off x="6800850" y="1993153"/>
            <a:ext cx="243614" cy="276951"/>
          </a:xfrm>
          <a:prstGeom prst="rect">
            <a:avLst/>
          </a:prstGeom>
          <a:noFill/>
          <a:ln w="9525">
            <a:noFill/>
            <a:miter lim="800000"/>
            <a:headEnd/>
            <a:tailEnd/>
          </a:ln>
        </p:spPr>
        <p:txBody>
          <a:bodyPr wrap="none" lIns="0" tIns="0" rIns="0" bIns="0">
            <a:spAutoFit/>
          </a:bodyPr>
          <a:lstStyle/>
          <a:p>
            <a:r>
              <a:rPr lang="en-US" altLang="zh-CN"/>
              <a:t>80</a:t>
            </a:r>
          </a:p>
        </p:txBody>
      </p:sp>
      <p:sp>
        <p:nvSpPr>
          <p:cNvPr id="49199" name="Rectangle 55"/>
          <p:cNvSpPr>
            <a:spLocks noChangeArrowheads="1"/>
          </p:cNvSpPr>
          <p:nvPr/>
        </p:nvSpPr>
        <p:spPr bwMode="auto">
          <a:xfrm>
            <a:off x="7042152" y="5144317"/>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200" name="Rectangle 56"/>
          <p:cNvSpPr>
            <a:spLocks noChangeArrowheads="1"/>
          </p:cNvSpPr>
          <p:nvPr/>
        </p:nvSpPr>
        <p:spPr bwMode="auto">
          <a:xfrm>
            <a:off x="7446963" y="5144317"/>
            <a:ext cx="243614" cy="276951"/>
          </a:xfrm>
          <a:prstGeom prst="rect">
            <a:avLst/>
          </a:prstGeom>
          <a:noFill/>
          <a:ln w="9525">
            <a:noFill/>
            <a:miter lim="800000"/>
            <a:headEnd/>
            <a:tailEnd/>
          </a:ln>
        </p:spPr>
        <p:txBody>
          <a:bodyPr wrap="none" lIns="0" tIns="0" rIns="0" bIns="0">
            <a:spAutoFit/>
          </a:bodyPr>
          <a:lstStyle/>
          <a:p>
            <a:r>
              <a:rPr lang="en-US" altLang="zh-CN"/>
              <a:t>30</a:t>
            </a:r>
          </a:p>
        </p:txBody>
      </p:sp>
      <p:sp>
        <p:nvSpPr>
          <p:cNvPr id="49201" name="Rectangle 57"/>
          <p:cNvSpPr>
            <a:spLocks noChangeArrowheads="1"/>
          </p:cNvSpPr>
          <p:nvPr/>
        </p:nvSpPr>
        <p:spPr bwMode="auto">
          <a:xfrm>
            <a:off x="7893051" y="5144317"/>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202" name="Rectangle 58"/>
          <p:cNvSpPr>
            <a:spLocks noChangeArrowheads="1"/>
          </p:cNvSpPr>
          <p:nvPr/>
        </p:nvSpPr>
        <p:spPr bwMode="auto">
          <a:xfrm>
            <a:off x="8350250" y="5144317"/>
            <a:ext cx="243614" cy="276951"/>
          </a:xfrm>
          <a:prstGeom prst="rect">
            <a:avLst/>
          </a:prstGeom>
          <a:noFill/>
          <a:ln w="9525">
            <a:noFill/>
            <a:miter lim="800000"/>
            <a:headEnd/>
            <a:tailEnd/>
          </a:ln>
        </p:spPr>
        <p:txBody>
          <a:bodyPr wrap="none" lIns="0" tIns="0" rIns="0" bIns="0">
            <a:spAutoFit/>
          </a:bodyPr>
          <a:lstStyle/>
          <a:p>
            <a:r>
              <a:rPr lang="en-US" altLang="zh-CN"/>
              <a:t>90</a:t>
            </a:r>
          </a:p>
        </p:txBody>
      </p:sp>
      <p:sp>
        <p:nvSpPr>
          <p:cNvPr id="49203" name="Rectangle 59"/>
          <p:cNvSpPr>
            <a:spLocks noChangeArrowheads="1"/>
          </p:cNvSpPr>
          <p:nvPr/>
        </p:nvSpPr>
        <p:spPr bwMode="auto">
          <a:xfrm>
            <a:off x="8755064" y="5144316"/>
            <a:ext cx="365422" cy="276951"/>
          </a:xfrm>
          <a:prstGeom prst="rect">
            <a:avLst/>
          </a:prstGeom>
          <a:noFill/>
          <a:ln w="9525">
            <a:noFill/>
            <a:miter lim="800000"/>
            <a:headEnd/>
            <a:tailEnd/>
          </a:ln>
        </p:spPr>
        <p:txBody>
          <a:bodyPr wrap="none" lIns="0" tIns="0" rIns="0" bIns="0">
            <a:spAutoFit/>
          </a:bodyPr>
          <a:lstStyle/>
          <a:p>
            <a:r>
              <a:rPr lang="en-US" altLang="zh-CN"/>
              <a:t>120</a:t>
            </a:r>
          </a:p>
        </p:txBody>
      </p:sp>
      <p:sp>
        <p:nvSpPr>
          <p:cNvPr id="49204" name="Rectangle 60"/>
          <p:cNvSpPr>
            <a:spLocks noChangeArrowheads="1"/>
          </p:cNvSpPr>
          <p:nvPr/>
        </p:nvSpPr>
        <p:spPr bwMode="auto">
          <a:xfrm>
            <a:off x="9199563" y="5144316"/>
            <a:ext cx="365422" cy="276951"/>
          </a:xfrm>
          <a:prstGeom prst="rect">
            <a:avLst/>
          </a:prstGeom>
          <a:noFill/>
          <a:ln w="9525">
            <a:noFill/>
            <a:miter lim="800000"/>
            <a:headEnd/>
            <a:tailEnd/>
          </a:ln>
        </p:spPr>
        <p:txBody>
          <a:bodyPr wrap="none" lIns="0" tIns="0" rIns="0" bIns="0">
            <a:spAutoFit/>
          </a:bodyPr>
          <a:lstStyle/>
          <a:p>
            <a:r>
              <a:rPr lang="en-US" altLang="zh-CN"/>
              <a:t>150</a:t>
            </a:r>
          </a:p>
        </p:txBody>
      </p:sp>
      <p:sp>
        <p:nvSpPr>
          <p:cNvPr id="49205" name="Rectangle 61"/>
          <p:cNvSpPr>
            <a:spLocks noChangeArrowheads="1"/>
          </p:cNvSpPr>
          <p:nvPr/>
        </p:nvSpPr>
        <p:spPr bwMode="auto">
          <a:xfrm>
            <a:off x="9644063" y="5144316"/>
            <a:ext cx="365422" cy="276951"/>
          </a:xfrm>
          <a:prstGeom prst="rect">
            <a:avLst/>
          </a:prstGeom>
          <a:noFill/>
          <a:ln w="9525">
            <a:noFill/>
            <a:miter lim="800000"/>
            <a:headEnd/>
            <a:tailEnd/>
          </a:ln>
        </p:spPr>
        <p:txBody>
          <a:bodyPr wrap="none" lIns="0" tIns="0" rIns="0" bIns="0">
            <a:spAutoFit/>
          </a:bodyPr>
          <a:lstStyle/>
          <a:p>
            <a:r>
              <a:rPr lang="en-US" altLang="zh-CN"/>
              <a:t>180</a:t>
            </a:r>
          </a:p>
        </p:txBody>
      </p:sp>
      <p:sp>
        <p:nvSpPr>
          <p:cNvPr id="49206" name="Rectangle 62"/>
          <p:cNvSpPr>
            <a:spLocks noChangeArrowheads="1"/>
          </p:cNvSpPr>
          <p:nvPr/>
        </p:nvSpPr>
        <p:spPr bwMode="auto">
          <a:xfrm>
            <a:off x="7993063" y="5407941"/>
            <a:ext cx="1030552" cy="276951"/>
          </a:xfrm>
          <a:prstGeom prst="rect">
            <a:avLst/>
          </a:prstGeom>
          <a:noFill/>
          <a:ln w="9525">
            <a:noFill/>
            <a:miter lim="800000"/>
            <a:headEnd/>
            <a:tailEnd/>
          </a:ln>
        </p:spPr>
        <p:txBody>
          <a:bodyPr wrap="none" lIns="0" tIns="0" rIns="0" bIns="0">
            <a:spAutoFit/>
          </a:bodyPr>
          <a:lstStyle/>
          <a:p>
            <a:r>
              <a:rPr lang="zh-CN" altLang="en-US"/>
              <a:t>时间 </a:t>
            </a:r>
            <a:r>
              <a:rPr lang="en-US" altLang="zh-CN"/>
              <a:t>(min)</a:t>
            </a:r>
          </a:p>
        </p:txBody>
      </p:sp>
      <p:grpSp>
        <p:nvGrpSpPr>
          <p:cNvPr id="3" name="Group 63"/>
          <p:cNvGrpSpPr>
            <a:grpSpLocks/>
          </p:cNvGrpSpPr>
          <p:nvPr/>
        </p:nvGrpSpPr>
        <p:grpSpPr bwMode="auto">
          <a:xfrm>
            <a:off x="7494594" y="3809237"/>
            <a:ext cx="522287" cy="480999"/>
            <a:chOff x="3761" y="2637"/>
            <a:chExt cx="329" cy="312"/>
          </a:xfrm>
        </p:grpSpPr>
        <p:sp>
          <p:nvSpPr>
            <p:cNvPr id="49413" name="Rectangle 64"/>
            <p:cNvSpPr>
              <a:spLocks noChangeArrowheads="1"/>
            </p:cNvSpPr>
            <p:nvPr/>
          </p:nvSpPr>
          <p:spPr bwMode="auto">
            <a:xfrm>
              <a:off x="3897" y="2761"/>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4" name="Rectangle 65"/>
            <p:cNvSpPr>
              <a:spLocks noChangeArrowheads="1"/>
            </p:cNvSpPr>
            <p:nvPr/>
          </p:nvSpPr>
          <p:spPr bwMode="auto">
            <a:xfrm>
              <a:off x="4041" y="2637"/>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5" name="Rectangle 66"/>
            <p:cNvSpPr>
              <a:spLocks noChangeArrowheads="1"/>
            </p:cNvSpPr>
            <p:nvPr/>
          </p:nvSpPr>
          <p:spPr bwMode="auto">
            <a:xfrm>
              <a:off x="3761" y="2799"/>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grpSp>
      <p:sp>
        <p:nvSpPr>
          <p:cNvPr id="49208" name="Line 67"/>
          <p:cNvSpPr>
            <a:spLocks noChangeShapeType="1"/>
          </p:cNvSpPr>
          <p:nvPr/>
        </p:nvSpPr>
        <p:spPr bwMode="auto">
          <a:xfrm flipV="1">
            <a:off x="7089775" y="2054818"/>
            <a:ext cx="1588" cy="2966164"/>
          </a:xfrm>
          <a:prstGeom prst="line">
            <a:avLst/>
          </a:prstGeom>
          <a:noFill/>
          <a:ln w="19050">
            <a:solidFill>
              <a:schemeClr val="tx1"/>
            </a:solidFill>
            <a:round/>
            <a:headEnd/>
            <a:tailEnd/>
          </a:ln>
        </p:spPr>
        <p:txBody>
          <a:bodyPr/>
          <a:lstStyle/>
          <a:p>
            <a:endParaRPr lang="zh-CN" altLang="en-US"/>
          </a:p>
        </p:txBody>
      </p:sp>
      <p:grpSp>
        <p:nvGrpSpPr>
          <p:cNvPr id="4" name="Group 68"/>
          <p:cNvGrpSpPr>
            <a:grpSpLocks/>
          </p:cNvGrpSpPr>
          <p:nvPr/>
        </p:nvGrpSpPr>
        <p:grpSpPr bwMode="auto">
          <a:xfrm>
            <a:off x="7046915" y="3638109"/>
            <a:ext cx="2795587" cy="1063749"/>
            <a:chOff x="3479" y="2526"/>
            <a:chExt cx="1761" cy="690"/>
          </a:xfrm>
        </p:grpSpPr>
        <p:grpSp>
          <p:nvGrpSpPr>
            <p:cNvPr id="5" name="Group 69"/>
            <p:cNvGrpSpPr>
              <a:grpSpLocks/>
            </p:cNvGrpSpPr>
            <p:nvPr/>
          </p:nvGrpSpPr>
          <p:grpSpPr bwMode="auto">
            <a:xfrm>
              <a:off x="3479" y="3117"/>
              <a:ext cx="63" cy="71"/>
              <a:chOff x="3399" y="2896"/>
              <a:chExt cx="63" cy="71"/>
            </a:xfrm>
          </p:grpSpPr>
          <p:sp>
            <p:nvSpPr>
              <p:cNvPr id="49411" name="Rectangle 70"/>
              <p:cNvSpPr>
                <a:spLocks noChangeArrowheads="1"/>
              </p:cNvSpPr>
              <p:nvPr/>
            </p:nvSpPr>
            <p:spPr bwMode="auto">
              <a:xfrm>
                <a:off x="3399" y="2896"/>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12" name="Rectangle 71"/>
              <p:cNvSpPr>
                <a:spLocks noChangeArrowheads="1"/>
              </p:cNvSpPr>
              <p:nvPr/>
            </p:nvSpPr>
            <p:spPr bwMode="auto">
              <a:xfrm>
                <a:off x="3399" y="2896"/>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6" name="Group 72"/>
            <p:cNvGrpSpPr>
              <a:grpSpLocks/>
            </p:cNvGrpSpPr>
            <p:nvPr/>
          </p:nvGrpSpPr>
          <p:grpSpPr bwMode="auto">
            <a:xfrm>
              <a:off x="3522" y="3146"/>
              <a:ext cx="63" cy="70"/>
              <a:chOff x="3442" y="2925"/>
              <a:chExt cx="63" cy="70"/>
            </a:xfrm>
          </p:grpSpPr>
          <p:sp>
            <p:nvSpPr>
              <p:cNvPr id="49409" name="Rectangle 73"/>
              <p:cNvSpPr>
                <a:spLocks noChangeArrowheads="1"/>
              </p:cNvSpPr>
              <p:nvPr/>
            </p:nvSpPr>
            <p:spPr bwMode="auto">
              <a:xfrm>
                <a:off x="3442" y="292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10" name="Rectangle 74"/>
              <p:cNvSpPr>
                <a:spLocks noChangeArrowheads="1"/>
              </p:cNvSpPr>
              <p:nvPr/>
            </p:nvSpPr>
            <p:spPr bwMode="auto">
              <a:xfrm>
                <a:off x="3442" y="292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7" name="Group 75"/>
            <p:cNvGrpSpPr>
              <a:grpSpLocks/>
            </p:cNvGrpSpPr>
            <p:nvPr/>
          </p:nvGrpSpPr>
          <p:grpSpPr bwMode="auto">
            <a:xfrm>
              <a:off x="3615" y="3003"/>
              <a:ext cx="63" cy="70"/>
              <a:chOff x="3535" y="2782"/>
              <a:chExt cx="63" cy="70"/>
            </a:xfrm>
          </p:grpSpPr>
          <p:sp>
            <p:nvSpPr>
              <p:cNvPr id="49407" name="Rectangle 76"/>
              <p:cNvSpPr>
                <a:spLocks noChangeArrowheads="1"/>
              </p:cNvSpPr>
              <p:nvPr/>
            </p:nvSpPr>
            <p:spPr bwMode="auto">
              <a:xfrm>
                <a:off x="3535" y="2782"/>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8" name="Rectangle 77"/>
              <p:cNvSpPr>
                <a:spLocks noChangeArrowheads="1"/>
              </p:cNvSpPr>
              <p:nvPr/>
            </p:nvSpPr>
            <p:spPr bwMode="auto">
              <a:xfrm>
                <a:off x="3535" y="2782"/>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8" name="Group 78"/>
            <p:cNvGrpSpPr>
              <a:grpSpLocks/>
            </p:cNvGrpSpPr>
            <p:nvPr/>
          </p:nvGrpSpPr>
          <p:grpSpPr bwMode="auto">
            <a:xfrm>
              <a:off x="3759" y="2908"/>
              <a:ext cx="63" cy="70"/>
              <a:chOff x="3679" y="2687"/>
              <a:chExt cx="63" cy="70"/>
            </a:xfrm>
          </p:grpSpPr>
          <p:sp>
            <p:nvSpPr>
              <p:cNvPr id="49405" name="Rectangle 79"/>
              <p:cNvSpPr>
                <a:spLocks noChangeArrowheads="1"/>
              </p:cNvSpPr>
              <p:nvPr/>
            </p:nvSpPr>
            <p:spPr bwMode="auto">
              <a:xfrm>
                <a:off x="3679" y="2687"/>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6" name="Rectangle 80"/>
              <p:cNvSpPr>
                <a:spLocks noChangeArrowheads="1"/>
              </p:cNvSpPr>
              <p:nvPr/>
            </p:nvSpPr>
            <p:spPr bwMode="auto">
              <a:xfrm>
                <a:off x="3679" y="2687"/>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9" name="Group 81"/>
            <p:cNvGrpSpPr>
              <a:grpSpLocks/>
            </p:cNvGrpSpPr>
            <p:nvPr/>
          </p:nvGrpSpPr>
          <p:grpSpPr bwMode="auto">
            <a:xfrm>
              <a:off x="3904" y="2859"/>
              <a:ext cx="63" cy="71"/>
              <a:chOff x="3824" y="2638"/>
              <a:chExt cx="63" cy="71"/>
            </a:xfrm>
          </p:grpSpPr>
          <p:sp>
            <p:nvSpPr>
              <p:cNvPr id="49403" name="Rectangle 82"/>
              <p:cNvSpPr>
                <a:spLocks noChangeArrowheads="1"/>
              </p:cNvSpPr>
              <p:nvPr/>
            </p:nvSpPr>
            <p:spPr bwMode="auto">
              <a:xfrm>
                <a:off x="3824" y="2638"/>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4" name="Rectangle 83"/>
              <p:cNvSpPr>
                <a:spLocks noChangeArrowheads="1"/>
              </p:cNvSpPr>
              <p:nvPr/>
            </p:nvSpPr>
            <p:spPr bwMode="auto">
              <a:xfrm>
                <a:off x="3824" y="2638"/>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0" name="Group 84"/>
            <p:cNvGrpSpPr>
              <a:grpSpLocks/>
            </p:cNvGrpSpPr>
            <p:nvPr/>
          </p:nvGrpSpPr>
          <p:grpSpPr bwMode="auto">
            <a:xfrm>
              <a:off x="4039" y="2735"/>
              <a:ext cx="63" cy="72"/>
              <a:chOff x="3959" y="2514"/>
              <a:chExt cx="63" cy="72"/>
            </a:xfrm>
          </p:grpSpPr>
          <p:sp>
            <p:nvSpPr>
              <p:cNvPr id="49401" name="Rectangle 85"/>
              <p:cNvSpPr>
                <a:spLocks noChangeArrowheads="1"/>
              </p:cNvSpPr>
              <p:nvPr/>
            </p:nvSpPr>
            <p:spPr bwMode="auto">
              <a:xfrm>
                <a:off x="3959" y="2514"/>
                <a:ext cx="63" cy="72"/>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2" name="Rectangle 86"/>
              <p:cNvSpPr>
                <a:spLocks noChangeArrowheads="1"/>
              </p:cNvSpPr>
              <p:nvPr/>
            </p:nvSpPr>
            <p:spPr bwMode="auto">
              <a:xfrm>
                <a:off x="3959" y="2514"/>
                <a:ext cx="63" cy="72"/>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1" name="Group 87"/>
            <p:cNvGrpSpPr>
              <a:grpSpLocks/>
            </p:cNvGrpSpPr>
            <p:nvPr/>
          </p:nvGrpSpPr>
          <p:grpSpPr bwMode="auto">
            <a:xfrm>
              <a:off x="4184" y="2668"/>
              <a:ext cx="63" cy="71"/>
              <a:chOff x="4104" y="2447"/>
              <a:chExt cx="63" cy="71"/>
            </a:xfrm>
          </p:grpSpPr>
          <p:sp>
            <p:nvSpPr>
              <p:cNvPr id="49399" name="Rectangle 88"/>
              <p:cNvSpPr>
                <a:spLocks noChangeArrowheads="1"/>
              </p:cNvSpPr>
              <p:nvPr/>
            </p:nvSpPr>
            <p:spPr bwMode="auto">
              <a:xfrm>
                <a:off x="4104" y="2447"/>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0" name="Rectangle 89"/>
              <p:cNvSpPr>
                <a:spLocks noChangeArrowheads="1"/>
              </p:cNvSpPr>
              <p:nvPr/>
            </p:nvSpPr>
            <p:spPr bwMode="auto">
              <a:xfrm>
                <a:off x="4104" y="2447"/>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2" name="Group 90"/>
            <p:cNvGrpSpPr>
              <a:grpSpLocks/>
            </p:cNvGrpSpPr>
            <p:nvPr/>
          </p:nvGrpSpPr>
          <p:grpSpPr bwMode="auto">
            <a:xfrm>
              <a:off x="4328" y="2621"/>
              <a:ext cx="63" cy="70"/>
              <a:chOff x="4248" y="2400"/>
              <a:chExt cx="63" cy="70"/>
            </a:xfrm>
          </p:grpSpPr>
          <p:sp>
            <p:nvSpPr>
              <p:cNvPr id="49397" name="Rectangle 91"/>
              <p:cNvSpPr>
                <a:spLocks noChangeArrowheads="1"/>
              </p:cNvSpPr>
              <p:nvPr/>
            </p:nvSpPr>
            <p:spPr bwMode="auto">
              <a:xfrm>
                <a:off x="4248" y="2400"/>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8" name="Rectangle 92"/>
              <p:cNvSpPr>
                <a:spLocks noChangeArrowheads="1"/>
              </p:cNvSpPr>
              <p:nvPr/>
            </p:nvSpPr>
            <p:spPr bwMode="auto">
              <a:xfrm>
                <a:off x="4248" y="2400"/>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3" name="Group 93"/>
            <p:cNvGrpSpPr>
              <a:grpSpLocks/>
            </p:cNvGrpSpPr>
            <p:nvPr/>
          </p:nvGrpSpPr>
          <p:grpSpPr bwMode="auto">
            <a:xfrm>
              <a:off x="4464" y="2574"/>
              <a:ext cx="63" cy="69"/>
              <a:chOff x="4384" y="2353"/>
              <a:chExt cx="63" cy="69"/>
            </a:xfrm>
          </p:grpSpPr>
          <p:sp>
            <p:nvSpPr>
              <p:cNvPr id="49395" name="Rectangle 94"/>
              <p:cNvSpPr>
                <a:spLocks noChangeArrowheads="1"/>
              </p:cNvSpPr>
              <p:nvPr/>
            </p:nvSpPr>
            <p:spPr bwMode="auto">
              <a:xfrm>
                <a:off x="4384" y="2353"/>
                <a:ext cx="63" cy="69"/>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6" name="Rectangle 95"/>
              <p:cNvSpPr>
                <a:spLocks noChangeArrowheads="1"/>
              </p:cNvSpPr>
              <p:nvPr/>
            </p:nvSpPr>
            <p:spPr bwMode="auto">
              <a:xfrm>
                <a:off x="4384" y="2353"/>
                <a:ext cx="63" cy="69"/>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4" name="Group 96"/>
            <p:cNvGrpSpPr>
              <a:grpSpLocks/>
            </p:cNvGrpSpPr>
            <p:nvPr/>
          </p:nvGrpSpPr>
          <p:grpSpPr bwMode="auto">
            <a:xfrm>
              <a:off x="4608" y="2526"/>
              <a:ext cx="63" cy="70"/>
              <a:chOff x="4528" y="2305"/>
              <a:chExt cx="63" cy="70"/>
            </a:xfrm>
          </p:grpSpPr>
          <p:sp>
            <p:nvSpPr>
              <p:cNvPr id="49393" name="Rectangle 97"/>
              <p:cNvSpPr>
                <a:spLocks noChangeArrowheads="1"/>
              </p:cNvSpPr>
              <p:nvPr/>
            </p:nvSpPr>
            <p:spPr bwMode="auto">
              <a:xfrm>
                <a:off x="4528" y="230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4" name="Rectangle 98"/>
              <p:cNvSpPr>
                <a:spLocks noChangeArrowheads="1"/>
              </p:cNvSpPr>
              <p:nvPr/>
            </p:nvSpPr>
            <p:spPr bwMode="auto">
              <a:xfrm>
                <a:off x="4528" y="230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5" name="Group 99"/>
            <p:cNvGrpSpPr>
              <a:grpSpLocks/>
            </p:cNvGrpSpPr>
            <p:nvPr/>
          </p:nvGrpSpPr>
          <p:grpSpPr bwMode="auto">
            <a:xfrm>
              <a:off x="4888" y="2526"/>
              <a:ext cx="63" cy="70"/>
              <a:chOff x="4808" y="2305"/>
              <a:chExt cx="63" cy="70"/>
            </a:xfrm>
          </p:grpSpPr>
          <p:sp>
            <p:nvSpPr>
              <p:cNvPr id="49391" name="Rectangle 100"/>
              <p:cNvSpPr>
                <a:spLocks noChangeArrowheads="1"/>
              </p:cNvSpPr>
              <p:nvPr/>
            </p:nvSpPr>
            <p:spPr bwMode="auto">
              <a:xfrm>
                <a:off x="4808" y="230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2" name="Rectangle 101"/>
              <p:cNvSpPr>
                <a:spLocks noChangeArrowheads="1"/>
              </p:cNvSpPr>
              <p:nvPr/>
            </p:nvSpPr>
            <p:spPr bwMode="auto">
              <a:xfrm>
                <a:off x="4808" y="230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6" name="Group 102"/>
            <p:cNvGrpSpPr>
              <a:grpSpLocks/>
            </p:cNvGrpSpPr>
            <p:nvPr/>
          </p:nvGrpSpPr>
          <p:grpSpPr bwMode="auto">
            <a:xfrm>
              <a:off x="5177" y="2621"/>
              <a:ext cx="63" cy="70"/>
              <a:chOff x="5097" y="2400"/>
              <a:chExt cx="63" cy="70"/>
            </a:xfrm>
          </p:grpSpPr>
          <p:sp>
            <p:nvSpPr>
              <p:cNvPr id="49389" name="Rectangle 103"/>
              <p:cNvSpPr>
                <a:spLocks noChangeArrowheads="1"/>
              </p:cNvSpPr>
              <p:nvPr/>
            </p:nvSpPr>
            <p:spPr bwMode="auto">
              <a:xfrm>
                <a:off x="5097" y="2400"/>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0" name="Rectangle 104"/>
              <p:cNvSpPr>
                <a:spLocks noChangeArrowheads="1"/>
              </p:cNvSpPr>
              <p:nvPr/>
            </p:nvSpPr>
            <p:spPr bwMode="auto">
              <a:xfrm>
                <a:off x="5097" y="2400"/>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sp>
          <p:nvSpPr>
            <p:cNvPr id="49364" name="Line 105"/>
            <p:cNvSpPr>
              <a:spLocks noChangeShapeType="1"/>
            </p:cNvSpPr>
            <p:nvPr/>
          </p:nvSpPr>
          <p:spPr bwMode="auto">
            <a:xfrm>
              <a:off x="3549" y="3109"/>
              <a:ext cx="1" cy="1"/>
            </a:xfrm>
            <a:prstGeom prst="line">
              <a:avLst/>
            </a:prstGeom>
            <a:noFill/>
            <a:ln w="11113">
              <a:solidFill>
                <a:srgbClr val="F6691A"/>
              </a:solidFill>
              <a:round/>
              <a:headEnd/>
              <a:tailEnd/>
            </a:ln>
          </p:spPr>
          <p:txBody>
            <a:bodyPr/>
            <a:lstStyle/>
            <a:p>
              <a:endParaRPr lang="zh-CN" altLang="en-US"/>
            </a:p>
          </p:txBody>
        </p:sp>
        <p:sp>
          <p:nvSpPr>
            <p:cNvPr id="49365" name="Line 106"/>
            <p:cNvSpPr>
              <a:spLocks noChangeShapeType="1"/>
            </p:cNvSpPr>
            <p:nvPr/>
          </p:nvSpPr>
          <p:spPr bwMode="auto">
            <a:xfrm>
              <a:off x="3506" y="3192"/>
              <a:ext cx="1" cy="1"/>
            </a:xfrm>
            <a:prstGeom prst="line">
              <a:avLst/>
            </a:prstGeom>
            <a:noFill/>
            <a:ln w="11113">
              <a:solidFill>
                <a:srgbClr val="F6691A"/>
              </a:solidFill>
              <a:round/>
              <a:headEnd/>
              <a:tailEnd/>
            </a:ln>
          </p:spPr>
          <p:txBody>
            <a:bodyPr/>
            <a:lstStyle/>
            <a:p>
              <a:endParaRPr lang="zh-CN" altLang="en-US"/>
            </a:p>
          </p:txBody>
        </p:sp>
        <p:sp>
          <p:nvSpPr>
            <p:cNvPr id="49366" name="Freeform 107"/>
            <p:cNvSpPr>
              <a:spLocks noEditPoints="1"/>
            </p:cNvSpPr>
            <p:nvPr/>
          </p:nvSpPr>
          <p:spPr bwMode="auto">
            <a:xfrm>
              <a:off x="3498" y="2548"/>
              <a:ext cx="1671" cy="634"/>
            </a:xfrm>
            <a:custGeom>
              <a:avLst/>
              <a:gdLst>
                <a:gd name="T0" fmla="*/ 0 w 8035"/>
                <a:gd name="T1" fmla="*/ 0 h 2707"/>
                <a:gd name="T2" fmla="*/ 0 w 8035"/>
                <a:gd name="T3" fmla="*/ 0 h 2707"/>
                <a:gd name="T4" fmla="*/ 0 w 8035"/>
                <a:gd name="T5" fmla="*/ 0 h 2707"/>
                <a:gd name="T6" fmla="*/ 0 w 8035"/>
                <a:gd name="T7" fmla="*/ 0 h 2707"/>
                <a:gd name="T8" fmla="*/ 0 w 8035"/>
                <a:gd name="T9" fmla="*/ 0 h 2707"/>
                <a:gd name="T10" fmla="*/ 0 w 8035"/>
                <a:gd name="T11" fmla="*/ 0 h 2707"/>
                <a:gd name="T12" fmla="*/ 0 w 8035"/>
                <a:gd name="T13" fmla="*/ 0 h 2707"/>
                <a:gd name="T14" fmla="*/ 0 w 8035"/>
                <a:gd name="T15" fmla="*/ 0 h 2707"/>
                <a:gd name="T16" fmla="*/ 0 w 8035"/>
                <a:gd name="T17" fmla="*/ 0 h 2707"/>
                <a:gd name="T18" fmla="*/ 0 w 8035"/>
                <a:gd name="T19" fmla="*/ 0 h 2707"/>
                <a:gd name="T20" fmla="*/ 0 w 8035"/>
                <a:gd name="T21" fmla="*/ 0 h 2707"/>
                <a:gd name="T22" fmla="*/ 0 w 8035"/>
                <a:gd name="T23" fmla="*/ 0 h 2707"/>
                <a:gd name="T24" fmla="*/ 0 w 8035"/>
                <a:gd name="T25" fmla="*/ 0 h 2707"/>
                <a:gd name="T26" fmla="*/ 0 w 8035"/>
                <a:gd name="T27" fmla="*/ 0 h 2707"/>
                <a:gd name="T28" fmla="*/ 0 w 8035"/>
                <a:gd name="T29" fmla="*/ 0 h 2707"/>
                <a:gd name="T30" fmla="*/ 0 w 8035"/>
                <a:gd name="T31" fmla="*/ 0 h 2707"/>
                <a:gd name="T32" fmla="*/ 0 w 8035"/>
                <a:gd name="T33" fmla="*/ 0 h 2707"/>
                <a:gd name="T34" fmla="*/ 0 w 8035"/>
                <a:gd name="T35" fmla="*/ 0 h 2707"/>
                <a:gd name="T36" fmla="*/ 0 w 8035"/>
                <a:gd name="T37" fmla="*/ 0 h 2707"/>
                <a:gd name="T38" fmla="*/ 0 w 8035"/>
                <a:gd name="T39" fmla="*/ 0 h 2707"/>
                <a:gd name="T40" fmla="*/ 0 w 8035"/>
                <a:gd name="T41" fmla="*/ 0 h 2707"/>
                <a:gd name="T42" fmla="*/ 0 w 8035"/>
                <a:gd name="T43" fmla="*/ 0 h 2707"/>
                <a:gd name="T44" fmla="*/ 0 w 8035"/>
                <a:gd name="T45" fmla="*/ 0 h 2707"/>
                <a:gd name="T46" fmla="*/ 0 w 8035"/>
                <a:gd name="T47" fmla="*/ 0 h 2707"/>
                <a:gd name="T48" fmla="*/ 0 w 8035"/>
                <a:gd name="T49" fmla="*/ 0 h 2707"/>
                <a:gd name="T50" fmla="*/ 0 w 8035"/>
                <a:gd name="T51" fmla="*/ 0 h 2707"/>
                <a:gd name="T52" fmla="*/ 0 w 8035"/>
                <a:gd name="T53" fmla="*/ 0 h 2707"/>
                <a:gd name="T54" fmla="*/ 0 w 8035"/>
                <a:gd name="T55" fmla="*/ 0 h 2707"/>
                <a:gd name="T56" fmla="*/ 0 w 8035"/>
                <a:gd name="T57" fmla="*/ 0 h 2707"/>
                <a:gd name="T58" fmla="*/ 0 w 8035"/>
                <a:gd name="T59" fmla="*/ 0 h 2707"/>
                <a:gd name="T60" fmla="*/ 0 w 8035"/>
                <a:gd name="T61" fmla="*/ 0 h 2707"/>
                <a:gd name="T62" fmla="*/ 0 w 8035"/>
                <a:gd name="T63" fmla="*/ 0 h 2707"/>
                <a:gd name="T64" fmla="*/ 0 w 8035"/>
                <a:gd name="T65" fmla="*/ 0 h 2707"/>
                <a:gd name="T66" fmla="*/ 0 w 8035"/>
                <a:gd name="T67" fmla="*/ 0 h 2707"/>
                <a:gd name="T68" fmla="*/ 0 w 8035"/>
                <a:gd name="T69" fmla="*/ 0 h 2707"/>
                <a:gd name="T70" fmla="*/ 0 w 8035"/>
                <a:gd name="T71" fmla="*/ 0 h 2707"/>
                <a:gd name="T72" fmla="*/ 0 w 8035"/>
                <a:gd name="T73" fmla="*/ 0 h 2707"/>
                <a:gd name="T74" fmla="*/ 0 w 8035"/>
                <a:gd name="T75" fmla="*/ 0 h 2707"/>
                <a:gd name="T76" fmla="*/ 0 w 8035"/>
                <a:gd name="T77" fmla="*/ 0 h 2707"/>
                <a:gd name="T78" fmla="*/ 0 w 8035"/>
                <a:gd name="T79" fmla="*/ 0 h 2707"/>
                <a:gd name="T80" fmla="*/ 0 w 8035"/>
                <a:gd name="T81" fmla="*/ 0 h 2707"/>
                <a:gd name="T82" fmla="*/ 0 w 8035"/>
                <a:gd name="T83" fmla="*/ 0 h 2707"/>
                <a:gd name="T84" fmla="*/ 0 w 8035"/>
                <a:gd name="T85" fmla="*/ 0 h 2707"/>
                <a:gd name="T86" fmla="*/ 0 w 8035"/>
                <a:gd name="T87" fmla="*/ 0 h 2707"/>
                <a:gd name="T88" fmla="*/ 0 w 8035"/>
                <a:gd name="T89" fmla="*/ 0 h 2707"/>
                <a:gd name="T90" fmla="*/ 0 w 8035"/>
                <a:gd name="T91" fmla="*/ 0 h 2707"/>
                <a:gd name="T92" fmla="*/ 0 w 8035"/>
                <a:gd name="T93" fmla="*/ 0 h 2707"/>
                <a:gd name="T94" fmla="*/ 0 w 8035"/>
                <a:gd name="T95" fmla="*/ 0 h 2707"/>
                <a:gd name="T96" fmla="*/ 0 w 8035"/>
                <a:gd name="T97" fmla="*/ 0 h 2707"/>
                <a:gd name="T98" fmla="*/ 0 w 8035"/>
                <a:gd name="T99" fmla="*/ 0 h 27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035"/>
                <a:gd name="T151" fmla="*/ 0 h 2707"/>
                <a:gd name="T152" fmla="*/ 8035 w 8035"/>
                <a:gd name="T153" fmla="*/ 2707 h 27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035" h="2707">
                  <a:moveTo>
                    <a:pt x="57" y="2535"/>
                  </a:moveTo>
                  <a:lnTo>
                    <a:pt x="234" y="2639"/>
                  </a:lnTo>
                  <a:cubicBezTo>
                    <a:pt x="250" y="2648"/>
                    <a:pt x="256" y="2669"/>
                    <a:pt x="246" y="2685"/>
                  </a:cubicBezTo>
                  <a:cubicBezTo>
                    <a:pt x="237" y="2702"/>
                    <a:pt x="216" y="2707"/>
                    <a:pt x="199" y="2698"/>
                  </a:cubicBezTo>
                  <a:lnTo>
                    <a:pt x="22" y="2594"/>
                  </a:lnTo>
                  <a:cubicBezTo>
                    <a:pt x="6" y="2585"/>
                    <a:pt x="0" y="2564"/>
                    <a:pt x="10" y="2548"/>
                  </a:cubicBezTo>
                  <a:cubicBezTo>
                    <a:pt x="19" y="2531"/>
                    <a:pt x="40" y="2526"/>
                    <a:pt x="57" y="2535"/>
                  </a:cubicBezTo>
                  <a:close/>
                  <a:moveTo>
                    <a:pt x="360" y="2470"/>
                  </a:moveTo>
                  <a:lnTo>
                    <a:pt x="481" y="2304"/>
                  </a:lnTo>
                  <a:cubicBezTo>
                    <a:pt x="492" y="2289"/>
                    <a:pt x="514" y="2286"/>
                    <a:pt x="529" y="2297"/>
                  </a:cubicBezTo>
                  <a:cubicBezTo>
                    <a:pt x="544" y="2308"/>
                    <a:pt x="548" y="2330"/>
                    <a:pt x="536" y="2345"/>
                  </a:cubicBezTo>
                  <a:lnTo>
                    <a:pt x="415" y="2510"/>
                  </a:lnTo>
                  <a:cubicBezTo>
                    <a:pt x="404" y="2525"/>
                    <a:pt x="382" y="2529"/>
                    <a:pt x="367" y="2518"/>
                  </a:cubicBezTo>
                  <a:cubicBezTo>
                    <a:pt x="352" y="2506"/>
                    <a:pt x="349" y="2485"/>
                    <a:pt x="360" y="2470"/>
                  </a:cubicBezTo>
                  <a:close/>
                  <a:moveTo>
                    <a:pt x="643" y="2084"/>
                  </a:moveTo>
                  <a:lnTo>
                    <a:pt x="666" y="2053"/>
                  </a:lnTo>
                  <a:cubicBezTo>
                    <a:pt x="669" y="2049"/>
                    <a:pt x="672" y="2046"/>
                    <a:pt x="676" y="2044"/>
                  </a:cubicBezTo>
                  <a:lnTo>
                    <a:pt x="820" y="1959"/>
                  </a:lnTo>
                  <a:cubicBezTo>
                    <a:pt x="836" y="1950"/>
                    <a:pt x="857" y="1955"/>
                    <a:pt x="867" y="1971"/>
                  </a:cubicBezTo>
                  <a:cubicBezTo>
                    <a:pt x="876" y="1988"/>
                    <a:pt x="871" y="2009"/>
                    <a:pt x="855" y="2018"/>
                  </a:cubicBezTo>
                  <a:lnTo>
                    <a:pt x="711" y="2103"/>
                  </a:lnTo>
                  <a:lnTo>
                    <a:pt x="721" y="2093"/>
                  </a:lnTo>
                  <a:lnTo>
                    <a:pt x="698" y="2124"/>
                  </a:lnTo>
                  <a:cubicBezTo>
                    <a:pt x="687" y="2140"/>
                    <a:pt x="666" y="2143"/>
                    <a:pt x="650" y="2132"/>
                  </a:cubicBezTo>
                  <a:cubicBezTo>
                    <a:pt x="635" y="2120"/>
                    <a:pt x="632" y="2099"/>
                    <a:pt x="643" y="2084"/>
                  </a:cubicBezTo>
                  <a:close/>
                  <a:moveTo>
                    <a:pt x="1056" y="1821"/>
                  </a:moveTo>
                  <a:lnTo>
                    <a:pt x="1233" y="1717"/>
                  </a:lnTo>
                  <a:cubicBezTo>
                    <a:pt x="1249" y="1708"/>
                    <a:pt x="1270" y="1713"/>
                    <a:pt x="1280" y="1729"/>
                  </a:cubicBezTo>
                  <a:cubicBezTo>
                    <a:pt x="1289" y="1746"/>
                    <a:pt x="1284" y="1767"/>
                    <a:pt x="1268" y="1776"/>
                  </a:cubicBezTo>
                  <a:lnTo>
                    <a:pt x="1091" y="1880"/>
                  </a:lnTo>
                  <a:cubicBezTo>
                    <a:pt x="1074" y="1889"/>
                    <a:pt x="1053" y="1884"/>
                    <a:pt x="1044" y="1868"/>
                  </a:cubicBezTo>
                  <a:cubicBezTo>
                    <a:pt x="1034" y="1851"/>
                    <a:pt x="1040" y="1830"/>
                    <a:pt x="1056" y="1821"/>
                  </a:cubicBezTo>
                  <a:close/>
                  <a:moveTo>
                    <a:pt x="1488" y="1601"/>
                  </a:moveTo>
                  <a:lnTo>
                    <a:pt x="1685" y="1543"/>
                  </a:lnTo>
                  <a:cubicBezTo>
                    <a:pt x="1703" y="1538"/>
                    <a:pt x="1722" y="1548"/>
                    <a:pt x="1727" y="1566"/>
                  </a:cubicBezTo>
                  <a:cubicBezTo>
                    <a:pt x="1732" y="1584"/>
                    <a:pt x="1722" y="1603"/>
                    <a:pt x="1704" y="1609"/>
                  </a:cubicBezTo>
                  <a:lnTo>
                    <a:pt x="1507" y="1667"/>
                  </a:lnTo>
                  <a:cubicBezTo>
                    <a:pt x="1489" y="1672"/>
                    <a:pt x="1470" y="1662"/>
                    <a:pt x="1465" y="1644"/>
                  </a:cubicBezTo>
                  <a:cubicBezTo>
                    <a:pt x="1459" y="1626"/>
                    <a:pt x="1470" y="1607"/>
                    <a:pt x="1488" y="1601"/>
                  </a:cubicBezTo>
                  <a:close/>
                  <a:moveTo>
                    <a:pt x="1947" y="1465"/>
                  </a:moveTo>
                  <a:lnTo>
                    <a:pt x="2069" y="1429"/>
                  </a:lnTo>
                  <a:lnTo>
                    <a:pt x="2057" y="1435"/>
                  </a:lnTo>
                  <a:lnTo>
                    <a:pt x="2118" y="1386"/>
                  </a:lnTo>
                  <a:cubicBezTo>
                    <a:pt x="2132" y="1374"/>
                    <a:pt x="2154" y="1377"/>
                    <a:pt x="2166" y="1391"/>
                  </a:cubicBezTo>
                  <a:cubicBezTo>
                    <a:pt x="2178" y="1406"/>
                    <a:pt x="2175" y="1427"/>
                    <a:pt x="2161" y="1439"/>
                  </a:cubicBezTo>
                  <a:lnTo>
                    <a:pt x="2100" y="1488"/>
                  </a:lnTo>
                  <a:cubicBezTo>
                    <a:pt x="2096" y="1491"/>
                    <a:pt x="2092" y="1493"/>
                    <a:pt x="2088" y="1495"/>
                  </a:cubicBezTo>
                  <a:lnTo>
                    <a:pt x="1966" y="1531"/>
                  </a:lnTo>
                  <a:cubicBezTo>
                    <a:pt x="1948" y="1536"/>
                    <a:pt x="1929" y="1526"/>
                    <a:pt x="1924" y="1508"/>
                  </a:cubicBezTo>
                  <a:cubicBezTo>
                    <a:pt x="1918" y="1490"/>
                    <a:pt x="1929" y="1471"/>
                    <a:pt x="1947" y="1465"/>
                  </a:cubicBezTo>
                  <a:close/>
                  <a:moveTo>
                    <a:pt x="2330" y="1214"/>
                  </a:moveTo>
                  <a:lnTo>
                    <a:pt x="2489" y="1085"/>
                  </a:lnTo>
                  <a:cubicBezTo>
                    <a:pt x="2504" y="1073"/>
                    <a:pt x="2526" y="1075"/>
                    <a:pt x="2538" y="1090"/>
                  </a:cubicBezTo>
                  <a:cubicBezTo>
                    <a:pt x="2549" y="1104"/>
                    <a:pt x="2547" y="1126"/>
                    <a:pt x="2533" y="1138"/>
                  </a:cubicBezTo>
                  <a:lnTo>
                    <a:pt x="2373" y="1267"/>
                  </a:lnTo>
                  <a:cubicBezTo>
                    <a:pt x="2358" y="1279"/>
                    <a:pt x="2337" y="1277"/>
                    <a:pt x="2325" y="1262"/>
                  </a:cubicBezTo>
                  <a:cubicBezTo>
                    <a:pt x="2313" y="1247"/>
                    <a:pt x="2315" y="1226"/>
                    <a:pt x="2330" y="1214"/>
                  </a:cubicBezTo>
                  <a:close/>
                  <a:moveTo>
                    <a:pt x="2702" y="912"/>
                  </a:moveTo>
                  <a:lnTo>
                    <a:pt x="2711" y="905"/>
                  </a:lnTo>
                  <a:cubicBezTo>
                    <a:pt x="2713" y="903"/>
                    <a:pt x="2716" y="901"/>
                    <a:pt x="2719" y="900"/>
                  </a:cubicBezTo>
                  <a:lnTo>
                    <a:pt x="2898" y="826"/>
                  </a:lnTo>
                  <a:cubicBezTo>
                    <a:pt x="2916" y="819"/>
                    <a:pt x="2936" y="827"/>
                    <a:pt x="2943" y="845"/>
                  </a:cubicBezTo>
                  <a:cubicBezTo>
                    <a:pt x="2950" y="862"/>
                    <a:pt x="2942" y="882"/>
                    <a:pt x="2925" y="889"/>
                  </a:cubicBezTo>
                  <a:lnTo>
                    <a:pt x="2746" y="963"/>
                  </a:lnTo>
                  <a:lnTo>
                    <a:pt x="2754" y="958"/>
                  </a:lnTo>
                  <a:lnTo>
                    <a:pt x="2745" y="966"/>
                  </a:lnTo>
                  <a:cubicBezTo>
                    <a:pt x="2730" y="978"/>
                    <a:pt x="2709" y="975"/>
                    <a:pt x="2697" y="961"/>
                  </a:cubicBezTo>
                  <a:cubicBezTo>
                    <a:pt x="2685" y="946"/>
                    <a:pt x="2687" y="924"/>
                    <a:pt x="2702" y="912"/>
                  </a:cubicBezTo>
                  <a:close/>
                  <a:moveTo>
                    <a:pt x="3151" y="722"/>
                  </a:moveTo>
                  <a:lnTo>
                    <a:pt x="3341" y="643"/>
                  </a:lnTo>
                  <a:cubicBezTo>
                    <a:pt x="3358" y="636"/>
                    <a:pt x="3378" y="644"/>
                    <a:pt x="3386" y="662"/>
                  </a:cubicBezTo>
                  <a:cubicBezTo>
                    <a:pt x="3393" y="679"/>
                    <a:pt x="3384" y="699"/>
                    <a:pt x="3367" y="706"/>
                  </a:cubicBezTo>
                  <a:lnTo>
                    <a:pt x="3177" y="785"/>
                  </a:lnTo>
                  <a:cubicBezTo>
                    <a:pt x="3160" y="792"/>
                    <a:pt x="3140" y="784"/>
                    <a:pt x="3133" y="766"/>
                  </a:cubicBezTo>
                  <a:cubicBezTo>
                    <a:pt x="3125" y="749"/>
                    <a:pt x="3134" y="729"/>
                    <a:pt x="3151" y="722"/>
                  </a:cubicBezTo>
                  <a:close/>
                  <a:moveTo>
                    <a:pt x="3604" y="557"/>
                  </a:moveTo>
                  <a:lnTo>
                    <a:pt x="3801" y="499"/>
                  </a:lnTo>
                  <a:cubicBezTo>
                    <a:pt x="3819" y="494"/>
                    <a:pt x="3838" y="504"/>
                    <a:pt x="3843" y="522"/>
                  </a:cubicBezTo>
                  <a:cubicBezTo>
                    <a:pt x="3849" y="540"/>
                    <a:pt x="3838" y="559"/>
                    <a:pt x="3820" y="565"/>
                  </a:cubicBezTo>
                  <a:lnTo>
                    <a:pt x="3623" y="623"/>
                  </a:lnTo>
                  <a:cubicBezTo>
                    <a:pt x="3605" y="628"/>
                    <a:pt x="3586" y="618"/>
                    <a:pt x="3581" y="600"/>
                  </a:cubicBezTo>
                  <a:cubicBezTo>
                    <a:pt x="3575" y="581"/>
                    <a:pt x="3586" y="562"/>
                    <a:pt x="3604" y="557"/>
                  </a:cubicBezTo>
                  <a:close/>
                  <a:moveTo>
                    <a:pt x="4063" y="422"/>
                  </a:moveTo>
                  <a:lnTo>
                    <a:pt x="4112" y="407"/>
                  </a:lnTo>
                  <a:lnTo>
                    <a:pt x="4259" y="361"/>
                  </a:lnTo>
                  <a:cubicBezTo>
                    <a:pt x="4277" y="356"/>
                    <a:pt x="4296" y="366"/>
                    <a:pt x="4302" y="384"/>
                  </a:cubicBezTo>
                  <a:cubicBezTo>
                    <a:pt x="4307" y="402"/>
                    <a:pt x="4297" y="421"/>
                    <a:pt x="4279" y="427"/>
                  </a:cubicBezTo>
                  <a:lnTo>
                    <a:pt x="4131" y="473"/>
                  </a:lnTo>
                  <a:lnTo>
                    <a:pt x="4083" y="487"/>
                  </a:lnTo>
                  <a:cubicBezTo>
                    <a:pt x="4064" y="493"/>
                    <a:pt x="4045" y="482"/>
                    <a:pt x="4040" y="464"/>
                  </a:cubicBezTo>
                  <a:cubicBezTo>
                    <a:pt x="4035" y="446"/>
                    <a:pt x="4045" y="427"/>
                    <a:pt x="4063" y="422"/>
                  </a:cubicBezTo>
                  <a:close/>
                  <a:moveTo>
                    <a:pt x="4520" y="280"/>
                  </a:moveTo>
                  <a:lnTo>
                    <a:pt x="4716" y="218"/>
                  </a:lnTo>
                  <a:cubicBezTo>
                    <a:pt x="4734" y="212"/>
                    <a:pt x="4753" y="222"/>
                    <a:pt x="4758" y="241"/>
                  </a:cubicBezTo>
                  <a:cubicBezTo>
                    <a:pt x="4764" y="259"/>
                    <a:pt x="4754" y="278"/>
                    <a:pt x="4736" y="283"/>
                  </a:cubicBezTo>
                  <a:lnTo>
                    <a:pt x="4540" y="345"/>
                  </a:lnTo>
                  <a:cubicBezTo>
                    <a:pt x="4522" y="350"/>
                    <a:pt x="4503" y="340"/>
                    <a:pt x="4497" y="322"/>
                  </a:cubicBezTo>
                  <a:cubicBezTo>
                    <a:pt x="4492" y="304"/>
                    <a:pt x="4502" y="285"/>
                    <a:pt x="4520" y="280"/>
                  </a:cubicBezTo>
                  <a:close/>
                  <a:moveTo>
                    <a:pt x="4979" y="141"/>
                  </a:moveTo>
                  <a:lnTo>
                    <a:pt x="5176" y="83"/>
                  </a:lnTo>
                  <a:cubicBezTo>
                    <a:pt x="5194" y="78"/>
                    <a:pt x="5213" y="89"/>
                    <a:pt x="5218" y="107"/>
                  </a:cubicBezTo>
                  <a:cubicBezTo>
                    <a:pt x="5223" y="125"/>
                    <a:pt x="5213" y="144"/>
                    <a:pt x="5195" y="149"/>
                  </a:cubicBezTo>
                  <a:lnTo>
                    <a:pt x="4998" y="206"/>
                  </a:lnTo>
                  <a:cubicBezTo>
                    <a:pt x="4980" y="212"/>
                    <a:pt x="4961" y="201"/>
                    <a:pt x="4955" y="183"/>
                  </a:cubicBezTo>
                  <a:cubicBezTo>
                    <a:pt x="4950" y="165"/>
                    <a:pt x="4961" y="146"/>
                    <a:pt x="4979" y="141"/>
                  </a:cubicBezTo>
                  <a:close/>
                  <a:moveTo>
                    <a:pt x="5438" y="7"/>
                  </a:moveTo>
                  <a:lnTo>
                    <a:pt x="5459" y="1"/>
                  </a:lnTo>
                  <a:cubicBezTo>
                    <a:pt x="5462" y="0"/>
                    <a:pt x="5465" y="0"/>
                    <a:pt x="5468" y="0"/>
                  </a:cubicBezTo>
                  <a:lnTo>
                    <a:pt x="5652" y="0"/>
                  </a:lnTo>
                  <a:cubicBezTo>
                    <a:pt x="5671" y="0"/>
                    <a:pt x="5687" y="15"/>
                    <a:pt x="5687" y="34"/>
                  </a:cubicBezTo>
                  <a:cubicBezTo>
                    <a:pt x="5687" y="53"/>
                    <a:pt x="5671" y="68"/>
                    <a:pt x="5652" y="68"/>
                  </a:cubicBezTo>
                  <a:lnTo>
                    <a:pt x="5468" y="68"/>
                  </a:lnTo>
                  <a:lnTo>
                    <a:pt x="5478" y="67"/>
                  </a:lnTo>
                  <a:lnTo>
                    <a:pt x="5458" y="73"/>
                  </a:lnTo>
                  <a:cubicBezTo>
                    <a:pt x="5439" y="78"/>
                    <a:pt x="5420" y="68"/>
                    <a:pt x="5415" y="50"/>
                  </a:cubicBezTo>
                  <a:cubicBezTo>
                    <a:pt x="5410" y="31"/>
                    <a:pt x="5420" y="12"/>
                    <a:pt x="5438" y="7"/>
                  </a:cubicBezTo>
                  <a:close/>
                  <a:moveTo>
                    <a:pt x="5926" y="0"/>
                  </a:moveTo>
                  <a:lnTo>
                    <a:pt x="6131" y="0"/>
                  </a:lnTo>
                  <a:cubicBezTo>
                    <a:pt x="6150" y="0"/>
                    <a:pt x="6165" y="15"/>
                    <a:pt x="6165" y="34"/>
                  </a:cubicBezTo>
                  <a:cubicBezTo>
                    <a:pt x="6165" y="53"/>
                    <a:pt x="6150" y="68"/>
                    <a:pt x="6131" y="68"/>
                  </a:cubicBezTo>
                  <a:lnTo>
                    <a:pt x="5926" y="68"/>
                  </a:lnTo>
                  <a:cubicBezTo>
                    <a:pt x="5907" y="68"/>
                    <a:pt x="5892" y="53"/>
                    <a:pt x="5892" y="34"/>
                  </a:cubicBezTo>
                  <a:cubicBezTo>
                    <a:pt x="5892" y="15"/>
                    <a:pt x="5907" y="0"/>
                    <a:pt x="5926" y="0"/>
                  </a:cubicBezTo>
                  <a:close/>
                  <a:moveTo>
                    <a:pt x="6405" y="0"/>
                  </a:moveTo>
                  <a:lnTo>
                    <a:pt x="6610" y="0"/>
                  </a:lnTo>
                  <a:cubicBezTo>
                    <a:pt x="6629" y="0"/>
                    <a:pt x="6644" y="15"/>
                    <a:pt x="6644" y="34"/>
                  </a:cubicBezTo>
                  <a:cubicBezTo>
                    <a:pt x="6644" y="53"/>
                    <a:pt x="6629" y="68"/>
                    <a:pt x="6610" y="68"/>
                  </a:cubicBezTo>
                  <a:lnTo>
                    <a:pt x="6405" y="68"/>
                  </a:lnTo>
                  <a:cubicBezTo>
                    <a:pt x="6386" y="68"/>
                    <a:pt x="6370" y="53"/>
                    <a:pt x="6370" y="34"/>
                  </a:cubicBezTo>
                  <a:cubicBezTo>
                    <a:pt x="6370" y="15"/>
                    <a:pt x="6386" y="0"/>
                    <a:pt x="6405" y="0"/>
                  </a:cubicBezTo>
                  <a:close/>
                  <a:moveTo>
                    <a:pt x="6890" y="21"/>
                  </a:moveTo>
                  <a:lnTo>
                    <a:pt x="7087" y="78"/>
                  </a:lnTo>
                  <a:cubicBezTo>
                    <a:pt x="7105" y="83"/>
                    <a:pt x="7116" y="102"/>
                    <a:pt x="7110" y="121"/>
                  </a:cubicBezTo>
                  <a:cubicBezTo>
                    <a:pt x="7105" y="139"/>
                    <a:pt x="7086" y="149"/>
                    <a:pt x="7068" y="144"/>
                  </a:cubicBezTo>
                  <a:lnTo>
                    <a:pt x="6871" y="86"/>
                  </a:lnTo>
                  <a:cubicBezTo>
                    <a:pt x="6853" y="81"/>
                    <a:pt x="6843" y="62"/>
                    <a:pt x="6848" y="44"/>
                  </a:cubicBezTo>
                  <a:cubicBezTo>
                    <a:pt x="6853" y="26"/>
                    <a:pt x="6872" y="15"/>
                    <a:pt x="6890" y="21"/>
                  </a:cubicBezTo>
                  <a:close/>
                  <a:moveTo>
                    <a:pt x="7350" y="155"/>
                  </a:moveTo>
                  <a:lnTo>
                    <a:pt x="7547" y="212"/>
                  </a:lnTo>
                  <a:cubicBezTo>
                    <a:pt x="7565" y="218"/>
                    <a:pt x="7575" y="237"/>
                    <a:pt x="7570" y="255"/>
                  </a:cubicBezTo>
                  <a:cubicBezTo>
                    <a:pt x="7565" y="273"/>
                    <a:pt x="7546" y="283"/>
                    <a:pt x="7528" y="278"/>
                  </a:cubicBezTo>
                  <a:lnTo>
                    <a:pt x="7331" y="221"/>
                  </a:lnTo>
                  <a:cubicBezTo>
                    <a:pt x="7312" y="215"/>
                    <a:pt x="7302" y="196"/>
                    <a:pt x="7307" y="178"/>
                  </a:cubicBezTo>
                  <a:cubicBezTo>
                    <a:pt x="7313" y="160"/>
                    <a:pt x="7332" y="150"/>
                    <a:pt x="7350" y="155"/>
                  </a:cubicBezTo>
                  <a:close/>
                  <a:moveTo>
                    <a:pt x="7809" y="289"/>
                  </a:moveTo>
                  <a:lnTo>
                    <a:pt x="8006" y="347"/>
                  </a:lnTo>
                  <a:cubicBezTo>
                    <a:pt x="8024" y="352"/>
                    <a:pt x="8035" y="371"/>
                    <a:pt x="8030" y="389"/>
                  </a:cubicBezTo>
                  <a:cubicBezTo>
                    <a:pt x="8024" y="407"/>
                    <a:pt x="8005" y="418"/>
                    <a:pt x="7987" y="412"/>
                  </a:cubicBezTo>
                  <a:lnTo>
                    <a:pt x="7790" y="355"/>
                  </a:lnTo>
                  <a:cubicBezTo>
                    <a:pt x="7772" y="350"/>
                    <a:pt x="7762" y="331"/>
                    <a:pt x="7767" y="312"/>
                  </a:cubicBezTo>
                  <a:cubicBezTo>
                    <a:pt x="7772" y="294"/>
                    <a:pt x="7791" y="284"/>
                    <a:pt x="7809" y="289"/>
                  </a:cubicBezTo>
                  <a:close/>
                </a:path>
              </a:pathLst>
            </a:custGeom>
            <a:solidFill>
              <a:srgbClr val="F6691A"/>
            </a:solidFill>
            <a:ln w="19050">
              <a:solidFill>
                <a:srgbClr val="F6691A"/>
              </a:solidFill>
              <a:bevel/>
              <a:headEnd/>
              <a:tailEnd/>
            </a:ln>
          </p:spPr>
          <p:txBody>
            <a:bodyPr/>
            <a:lstStyle/>
            <a:p>
              <a:endParaRPr lang="zh-CN" altLang="en-US"/>
            </a:p>
          </p:txBody>
        </p:sp>
        <p:sp>
          <p:nvSpPr>
            <p:cNvPr id="49367" name="Line 108"/>
            <p:cNvSpPr>
              <a:spLocks noChangeShapeType="1"/>
            </p:cNvSpPr>
            <p:nvPr/>
          </p:nvSpPr>
          <p:spPr bwMode="auto">
            <a:xfrm>
              <a:off x="3485" y="3196"/>
              <a:ext cx="43" cy="1"/>
            </a:xfrm>
            <a:prstGeom prst="line">
              <a:avLst/>
            </a:prstGeom>
            <a:noFill/>
            <a:ln w="11176">
              <a:solidFill>
                <a:srgbClr val="F6691A"/>
              </a:solidFill>
              <a:round/>
              <a:headEnd/>
              <a:tailEnd/>
            </a:ln>
          </p:spPr>
          <p:txBody>
            <a:bodyPr/>
            <a:lstStyle/>
            <a:p>
              <a:endParaRPr lang="zh-CN" altLang="en-US"/>
            </a:p>
          </p:txBody>
        </p:sp>
        <p:sp>
          <p:nvSpPr>
            <p:cNvPr id="49368" name="Line 109"/>
            <p:cNvSpPr>
              <a:spLocks noChangeShapeType="1"/>
            </p:cNvSpPr>
            <p:nvPr/>
          </p:nvSpPr>
          <p:spPr bwMode="auto">
            <a:xfrm>
              <a:off x="3642" y="3076"/>
              <a:ext cx="1" cy="11"/>
            </a:xfrm>
            <a:prstGeom prst="line">
              <a:avLst/>
            </a:prstGeom>
            <a:noFill/>
            <a:ln w="11176">
              <a:solidFill>
                <a:srgbClr val="F6691A"/>
              </a:solidFill>
              <a:round/>
              <a:headEnd/>
              <a:tailEnd/>
            </a:ln>
          </p:spPr>
          <p:txBody>
            <a:bodyPr/>
            <a:lstStyle/>
            <a:p>
              <a:endParaRPr lang="zh-CN" altLang="en-US"/>
            </a:p>
          </p:txBody>
        </p:sp>
        <p:sp>
          <p:nvSpPr>
            <p:cNvPr id="49369" name="Line 110"/>
            <p:cNvSpPr>
              <a:spLocks noChangeShapeType="1"/>
            </p:cNvSpPr>
            <p:nvPr/>
          </p:nvSpPr>
          <p:spPr bwMode="auto">
            <a:xfrm>
              <a:off x="3621" y="3090"/>
              <a:ext cx="43" cy="1"/>
            </a:xfrm>
            <a:prstGeom prst="line">
              <a:avLst/>
            </a:prstGeom>
            <a:noFill/>
            <a:ln w="11176">
              <a:solidFill>
                <a:srgbClr val="F6691A"/>
              </a:solidFill>
              <a:round/>
              <a:headEnd/>
              <a:tailEnd/>
            </a:ln>
          </p:spPr>
          <p:txBody>
            <a:bodyPr/>
            <a:lstStyle/>
            <a:p>
              <a:endParaRPr lang="zh-CN" altLang="en-US"/>
            </a:p>
          </p:txBody>
        </p:sp>
        <p:sp>
          <p:nvSpPr>
            <p:cNvPr id="49370" name="Line 111"/>
            <p:cNvSpPr>
              <a:spLocks noChangeShapeType="1"/>
            </p:cNvSpPr>
            <p:nvPr/>
          </p:nvSpPr>
          <p:spPr bwMode="auto">
            <a:xfrm>
              <a:off x="3786" y="2981"/>
              <a:ext cx="1" cy="19"/>
            </a:xfrm>
            <a:prstGeom prst="line">
              <a:avLst/>
            </a:prstGeom>
            <a:noFill/>
            <a:ln w="11176">
              <a:solidFill>
                <a:srgbClr val="F6691A"/>
              </a:solidFill>
              <a:round/>
              <a:headEnd/>
              <a:tailEnd/>
            </a:ln>
          </p:spPr>
          <p:txBody>
            <a:bodyPr/>
            <a:lstStyle/>
            <a:p>
              <a:endParaRPr lang="zh-CN" altLang="en-US"/>
            </a:p>
          </p:txBody>
        </p:sp>
        <p:sp>
          <p:nvSpPr>
            <p:cNvPr id="49371" name="Line 112"/>
            <p:cNvSpPr>
              <a:spLocks noChangeShapeType="1"/>
            </p:cNvSpPr>
            <p:nvPr/>
          </p:nvSpPr>
          <p:spPr bwMode="auto">
            <a:xfrm>
              <a:off x="3765" y="3004"/>
              <a:ext cx="44" cy="1"/>
            </a:xfrm>
            <a:prstGeom prst="line">
              <a:avLst/>
            </a:prstGeom>
            <a:noFill/>
            <a:ln w="11176">
              <a:solidFill>
                <a:srgbClr val="F6691A"/>
              </a:solidFill>
              <a:round/>
              <a:headEnd/>
              <a:tailEnd/>
            </a:ln>
          </p:spPr>
          <p:txBody>
            <a:bodyPr/>
            <a:lstStyle/>
            <a:p>
              <a:endParaRPr lang="zh-CN" altLang="en-US"/>
            </a:p>
          </p:txBody>
        </p:sp>
        <p:sp>
          <p:nvSpPr>
            <p:cNvPr id="49372" name="Line 113"/>
            <p:cNvSpPr>
              <a:spLocks noChangeShapeType="1"/>
            </p:cNvSpPr>
            <p:nvPr/>
          </p:nvSpPr>
          <p:spPr bwMode="auto">
            <a:xfrm>
              <a:off x="3930" y="2934"/>
              <a:ext cx="1" cy="29"/>
            </a:xfrm>
            <a:prstGeom prst="line">
              <a:avLst/>
            </a:prstGeom>
            <a:noFill/>
            <a:ln w="11176">
              <a:solidFill>
                <a:srgbClr val="F6691A"/>
              </a:solidFill>
              <a:round/>
              <a:headEnd/>
              <a:tailEnd/>
            </a:ln>
          </p:spPr>
          <p:txBody>
            <a:bodyPr/>
            <a:lstStyle/>
            <a:p>
              <a:endParaRPr lang="zh-CN" altLang="en-US"/>
            </a:p>
          </p:txBody>
        </p:sp>
        <p:sp>
          <p:nvSpPr>
            <p:cNvPr id="49373" name="Line 114"/>
            <p:cNvSpPr>
              <a:spLocks noChangeShapeType="1"/>
            </p:cNvSpPr>
            <p:nvPr/>
          </p:nvSpPr>
          <p:spPr bwMode="auto">
            <a:xfrm>
              <a:off x="3910" y="2967"/>
              <a:ext cx="43" cy="1"/>
            </a:xfrm>
            <a:prstGeom prst="line">
              <a:avLst/>
            </a:prstGeom>
            <a:noFill/>
            <a:ln w="11176">
              <a:solidFill>
                <a:srgbClr val="F6691A"/>
              </a:solidFill>
              <a:round/>
              <a:headEnd/>
              <a:tailEnd/>
            </a:ln>
          </p:spPr>
          <p:txBody>
            <a:bodyPr/>
            <a:lstStyle/>
            <a:p>
              <a:endParaRPr lang="zh-CN" altLang="en-US"/>
            </a:p>
          </p:txBody>
        </p:sp>
        <p:sp>
          <p:nvSpPr>
            <p:cNvPr id="49374" name="Line 115"/>
            <p:cNvSpPr>
              <a:spLocks noChangeShapeType="1"/>
            </p:cNvSpPr>
            <p:nvPr/>
          </p:nvSpPr>
          <p:spPr bwMode="auto">
            <a:xfrm>
              <a:off x="4210" y="2742"/>
              <a:ext cx="1" cy="58"/>
            </a:xfrm>
            <a:prstGeom prst="line">
              <a:avLst/>
            </a:prstGeom>
            <a:noFill/>
            <a:ln w="11176">
              <a:solidFill>
                <a:srgbClr val="F6691A"/>
              </a:solidFill>
              <a:round/>
              <a:headEnd/>
              <a:tailEnd/>
            </a:ln>
          </p:spPr>
          <p:txBody>
            <a:bodyPr/>
            <a:lstStyle/>
            <a:p>
              <a:endParaRPr lang="zh-CN" altLang="en-US"/>
            </a:p>
          </p:txBody>
        </p:sp>
        <p:sp>
          <p:nvSpPr>
            <p:cNvPr id="49375" name="Line 116"/>
            <p:cNvSpPr>
              <a:spLocks noChangeShapeType="1"/>
            </p:cNvSpPr>
            <p:nvPr/>
          </p:nvSpPr>
          <p:spPr bwMode="auto">
            <a:xfrm>
              <a:off x="4190" y="2804"/>
              <a:ext cx="43" cy="2"/>
            </a:xfrm>
            <a:prstGeom prst="line">
              <a:avLst/>
            </a:prstGeom>
            <a:noFill/>
            <a:ln w="11176">
              <a:solidFill>
                <a:srgbClr val="F6691A"/>
              </a:solidFill>
              <a:round/>
              <a:headEnd/>
              <a:tailEnd/>
            </a:ln>
          </p:spPr>
          <p:txBody>
            <a:bodyPr/>
            <a:lstStyle/>
            <a:p>
              <a:endParaRPr lang="zh-CN" altLang="en-US"/>
            </a:p>
          </p:txBody>
        </p:sp>
        <p:sp>
          <p:nvSpPr>
            <p:cNvPr id="49376" name="Line 117"/>
            <p:cNvSpPr>
              <a:spLocks noChangeShapeType="1"/>
            </p:cNvSpPr>
            <p:nvPr/>
          </p:nvSpPr>
          <p:spPr bwMode="auto">
            <a:xfrm>
              <a:off x="4355" y="2694"/>
              <a:ext cx="1" cy="69"/>
            </a:xfrm>
            <a:prstGeom prst="line">
              <a:avLst/>
            </a:prstGeom>
            <a:noFill/>
            <a:ln w="11176">
              <a:solidFill>
                <a:srgbClr val="F6691A"/>
              </a:solidFill>
              <a:round/>
              <a:headEnd/>
              <a:tailEnd/>
            </a:ln>
          </p:spPr>
          <p:txBody>
            <a:bodyPr/>
            <a:lstStyle/>
            <a:p>
              <a:endParaRPr lang="zh-CN" altLang="en-US"/>
            </a:p>
          </p:txBody>
        </p:sp>
        <p:sp>
          <p:nvSpPr>
            <p:cNvPr id="49377" name="Line 118"/>
            <p:cNvSpPr>
              <a:spLocks noChangeShapeType="1"/>
            </p:cNvSpPr>
            <p:nvPr/>
          </p:nvSpPr>
          <p:spPr bwMode="auto">
            <a:xfrm>
              <a:off x="4334" y="2767"/>
              <a:ext cx="43" cy="1"/>
            </a:xfrm>
            <a:prstGeom prst="line">
              <a:avLst/>
            </a:prstGeom>
            <a:noFill/>
            <a:ln w="11176">
              <a:solidFill>
                <a:srgbClr val="F6691A"/>
              </a:solidFill>
              <a:round/>
              <a:headEnd/>
              <a:tailEnd/>
            </a:ln>
          </p:spPr>
          <p:txBody>
            <a:bodyPr/>
            <a:lstStyle/>
            <a:p>
              <a:endParaRPr lang="zh-CN" altLang="en-US"/>
            </a:p>
          </p:txBody>
        </p:sp>
        <p:sp>
          <p:nvSpPr>
            <p:cNvPr id="49378" name="Line 119"/>
            <p:cNvSpPr>
              <a:spLocks noChangeShapeType="1"/>
            </p:cNvSpPr>
            <p:nvPr/>
          </p:nvSpPr>
          <p:spPr bwMode="auto">
            <a:xfrm>
              <a:off x="4491" y="2647"/>
              <a:ext cx="1" cy="76"/>
            </a:xfrm>
            <a:prstGeom prst="line">
              <a:avLst/>
            </a:prstGeom>
            <a:noFill/>
            <a:ln w="11176">
              <a:solidFill>
                <a:srgbClr val="F6691A"/>
              </a:solidFill>
              <a:round/>
              <a:headEnd/>
              <a:tailEnd/>
            </a:ln>
          </p:spPr>
          <p:txBody>
            <a:bodyPr/>
            <a:lstStyle/>
            <a:p>
              <a:endParaRPr lang="zh-CN" altLang="en-US"/>
            </a:p>
          </p:txBody>
        </p:sp>
        <p:sp>
          <p:nvSpPr>
            <p:cNvPr id="49379" name="Line 120"/>
            <p:cNvSpPr>
              <a:spLocks noChangeShapeType="1"/>
            </p:cNvSpPr>
            <p:nvPr/>
          </p:nvSpPr>
          <p:spPr bwMode="auto">
            <a:xfrm>
              <a:off x="4470" y="2727"/>
              <a:ext cx="43" cy="1"/>
            </a:xfrm>
            <a:prstGeom prst="line">
              <a:avLst/>
            </a:prstGeom>
            <a:noFill/>
            <a:ln w="11176">
              <a:solidFill>
                <a:srgbClr val="F6691A"/>
              </a:solidFill>
              <a:round/>
              <a:headEnd/>
              <a:tailEnd/>
            </a:ln>
          </p:spPr>
          <p:txBody>
            <a:bodyPr/>
            <a:lstStyle/>
            <a:p>
              <a:endParaRPr lang="zh-CN" altLang="en-US"/>
            </a:p>
          </p:txBody>
        </p:sp>
        <p:sp>
          <p:nvSpPr>
            <p:cNvPr id="49380" name="Line 121"/>
            <p:cNvSpPr>
              <a:spLocks noChangeShapeType="1"/>
            </p:cNvSpPr>
            <p:nvPr/>
          </p:nvSpPr>
          <p:spPr bwMode="auto">
            <a:xfrm>
              <a:off x="4635" y="2599"/>
              <a:ext cx="1" cy="77"/>
            </a:xfrm>
            <a:prstGeom prst="line">
              <a:avLst/>
            </a:prstGeom>
            <a:noFill/>
            <a:ln w="11176">
              <a:solidFill>
                <a:srgbClr val="F6691A"/>
              </a:solidFill>
              <a:round/>
              <a:headEnd/>
              <a:tailEnd/>
            </a:ln>
          </p:spPr>
          <p:txBody>
            <a:bodyPr/>
            <a:lstStyle/>
            <a:p>
              <a:endParaRPr lang="zh-CN" altLang="en-US"/>
            </a:p>
          </p:txBody>
        </p:sp>
        <p:sp>
          <p:nvSpPr>
            <p:cNvPr id="49381" name="Line 122"/>
            <p:cNvSpPr>
              <a:spLocks noChangeShapeType="1"/>
            </p:cNvSpPr>
            <p:nvPr/>
          </p:nvSpPr>
          <p:spPr bwMode="auto">
            <a:xfrm>
              <a:off x="4614" y="2680"/>
              <a:ext cx="44" cy="1"/>
            </a:xfrm>
            <a:prstGeom prst="line">
              <a:avLst/>
            </a:prstGeom>
            <a:noFill/>
            <a:ln w="11176">
              <a:solidFill>
                <a:srgbClr val="F6691A"/>
              </a:solidFill>
              <a:round/>
              <a:headEnd/>
              <a:tailEnd/>
            </a:ln>
          </p:spPr>
          <p:txBody>
            <a:bodyPr/>
            <a:lstStyle/>
            <a:p>
              <a:endParaRPr lang="zh-CN" altLang="en-US"/>
            </a:p>
          </p:txBody>
        </p:sp>
        <p:sp>
          <p:nvSpPr>
            <p:cNvPr id="49382" name="Line 123"/>
            <p:cNvSpPr>
              <a:spLocks noChangeShapeType="1"/>
            </p:cNvSpPr>
            <p:nvPr/>
          </p:nvSpPr>
          <p:spPr bwMode="auto">
            <a:xfrm>
              <a:off x="4915" y="2599"/>
              <a:ext cx="1" cy="77"/>
            </a:xfrm>
            <a:prstGeom prst="line">
              <a:avLst/>
            </a:prstGeom>
            <a:noFill/>
            <a:ln w="11176">
              <a:solidFill>
                <a:srgbClr val="F6691A"/>
              </a:solidFill>
              <a:round/>
              <a:headEnd/>
              <a:tailEnd/>
            </a:ln>
          </p:spPr>
          <p:txBody>
            <a:bodyPr/>
            <a:lstStyle/>
            <a:p>
              <a:endParaRPr lang="zh-CN" altLang="en-US"/>
            </a:p>
          </p:txBody>
        </p:sp>
        <p:sp>
          <p:nvSpPr>
            <p:cNvPr id="49383" name="Line 124"/>
            <p:cNvSpPr>
              <a:spLocks noChangeShapeType="1"/>
            </p:cNvSpPr>
            <p:nvPr/>
          </p:nvSpPr>
          <p:spPr bwMode="auto">
            <a:xfrm>
              <a:off x="4894" y="2680"/>
              <a:ext cx="44" cy="1"/>
            </a:xfrm>
            <a:prstGeom prst="line">
              <a:avLst/>
            </a:prstGeom>
            <a:noFill/>
            <a:ln w="11176">
              <a:solidFill>
                <a:srgbClr val="F6691A"/>
              </a:solidFill>
              <a:round/>
              <a:headEnd/>
              <a:tailEnd/>
            </a:ln>
          </p:spPr>
          <p:txBody>
            <a:bodyPr/>
            <a:lstStyle/>
            <a:p>
              <a:endParaRPr lang="zh-CN" altLang="en-US"/>
            </a:p>
          </p:txBody>
        </p:sp>
        <p:sp>
          <p:nvSpPr>
            <p:cNvPr id="49384" name="Line 125"/>
            <p:cNvSpPr>
              <a:spLocks noChangeShapeType="1"/>
            </p:cNvSpPr>
            <p:nvPr/>
          </p:nvSpPr>
          <p:spPr bwMode="auto">
            <a:xfrm>
              <a:off x="5204" y="2694"/>
              <a:ext cx="1" cy="69"/>
            </a:xfrm>
            <a:prstGeom prst="line">
              <a:avLst/>
            </a:prstGeom>
            <a:noFill/>
            <a:ln w="11176">
              <a:solidFill>
                <a:srgbClr val="F6691A"/>
              </a:solidFill>
              <a:round/>
              <a:headEnd/>
              <a:tailEnd/>
            </a:ln>
          </p:spPr>
          <p:txBody>
            <a:bodyPr/>
            <a:lstStyle/>
            <a:p>
              <a:endParaRPr lang="zh-CN" altLang="en-US"/>
            </a:p>
          </p:txBody>
        </p:sp>
        <p:sp>
          <p:nvSpPr>
            <p:cNvPr id="49385" name="Line 126"/>
            <p:cNvSpPr>
              <a:spLocks noChangeShapeType="1"/>
            </p:cNvSpPr>
            <p:nvPr/>
          </p:nvSpPr>
          <p:spPr bwMode="auto">
            <a:xfrm>
              <a:off x="5183" y="2767"/>
              <a:ext cx="43" cy="1"/>
            </a:xfrm>
            <a:prstGeom prst="line">
              <a:avLst/>
            </a:prstGeom>
            <a:noFill/>
            <a:ln w="11176">
              <a:solidFill>
                <a:srgbClr val="F6691A"/>
              </a:solidFill>
              <a:round/>
              <a:headEnd/>
              <a:tailEnd/>
            </a:ln>
          </p:spPr>
          <p:txBody>
            <a:bodyPr/>
            <a:lstStyle/>
            <a:p>
              <a:endParaRPr lang="zh-CN" altLang="en-US"/>
            </a:p>
          </p:txBody>
        </p:sp>
        <p:grpSp>
          <p:nvGrpSpPr>
            <p:cNvPr id="17" name="Group 127"/>
            <p:cNvGrpSpPr>
              <a:grpSpLocks/>
            </p:cNvGrpSpPr>
            <p:nvPr/>
          </p:nvGrpSpPr>
          <p:grpSpPr bwMode="auto">
            <a:xfrm>
              <a:off x="4052" y="2817"/>
              <a:ext cx="43" cy="63"/>
              <a:chOff x="3972" y="2596"/>
              <a:chExt cx="43" cy="63"/>
            </a:xfrm>
          </p:grpSpPr>
          <p:sp>
            <p:nvSpPr>
              <p:cNvPr id="49387" name="Line 128"/>
              <p:cNvSpPr>
                <a:spLocks noChangeShapeType="1"/>
              </p:cNvSpPr>
              <p:nvPr/>
            </p:nvSpPr>
            <p:spPr bwMode="auto">
              <a:xfrm>
                <a:off x="3993" y="2596"/>
                <a:ext cx="1" cy="59"/>
              </a:xfrm>
              <a:prstGeom prst="line">
                <a:avLst/>
              </a:prstGeom>
              <a:noFill/>
              <a:ln w="11176">
                <a:solidFill>
                  <a:srgbClr val="F6691A"/>
                </a:solidFill>
                <a:round/>
                <a:headEnd/>
                <a:tailEnd/>
              </a:ln>
            </p:spPr>
            <p:txBody>
              <a:bodyPr/>
              <a:lstStyle/>
              <a:p>
                <a:endParaRPr lang="zh-CN" altLang="en-US"/>
              </a:p>
            </p:txBody>
          </p:sp>
          <p:sp>
            <p:nvSpPr>
              <p:cNvPr id="49388" name="Line 129"/>
              <p:cNvSpPr>
                <a:spLocks noChangeShapeType="1"/>
              </p:cNvSpPr>
              <p:nvPr/>
            </p:nvSpPr>
            <p:spPr bwMode="auto">
              <a:xfrm>
                <a:off x="3972" y="2658"/>
                <a:ext cx="43" cy="1"/>
              </a:xfrm>
              <a:prstGeom prst="line">
                <a:avLst/>
              </a:prstGeom>
              <a:noFill/>
              <a:ln w="11176">
                <a:solidFill>
                  <a:srgbClr val="F6691A"/>
                </a:solidFill>
                <a:round/>
                <a:headEnd/>
                <a:tailEnd/>
              </a:ln>
            </p:spPr>
            <p:txBody>
              <a:bodyPr/>
              <a:lstStyle/>
              <a:p>
                <a:endParaRPr lang="zh-CN" altLang="en-US"/>
              </a:p>
            </p:txBody>
          </p:sp>
        </p:grpSp>
      </p:grpSp>
      <p:sp>
        <p:nvSpPr>
          <p:cNvPr id="49210" name="Line 130"/>
          <p:cNvSpPr>
            <a:spLocks noChangeShapeType="1"/>
          </p:cNvSpPr>
          <p:nvPr/>
        </p:nvSpPr>
        <p:spPr bwMode="auto">
          <a:xfrm>
            <a:off x="7027864" y="5031774"/>
            <a:ext cx="30162" cy="3083"/>
          </a:xfrm>
          <a:prstGeom prst="line">
            <a:avLst/>
          </a:prstGeom>
          <a:noFill/>
          <a:ln w="22225">
            <a:solidFill>
              <a:schemeClr val="bg1"/>
            </a:solidFill>
            <a:round/>
            <a:headEnd/>
            <a:tailEnd/>
          </a:ln>
        </p:spPr>
        <p:txBody>
          <a:bodyPr/>
          <a:lstStyle/>
          <a:p>
            <a:endParaRPr lang="zh-CN" altLang="en-US"/>
          </a:p>
        </p:txBody>
      </p:sp>
      <p:sp>
        <p:nvSpPr>
          <p:cNvPr id="49211" name="Line 131"/>
          <p:cNvSpPr>
            <a:spLocks noChangeShapeType="1"/>
          </p:cNvSpPr>
          <p:nvPr/>
        </p:nvSpPr>
        <p:spPr bwMode="auto">
          <a:xfrm>
            <a:off x="2760663" y="2807153"/>
            <a:ext cx="31750" cy="1541"/>
          </a:xfrm>
          <a:prstGeom prst="line">
            <a:avLst/>
          </a:prstGeom>
          <a:noFill/>
          <a:ln w="22225">
            <a:solidFill>
              <a:schemeClr val="bg1"/>
            </a:solidFill>
            <a:round/>
            <a:headEnd/>
            <a:tailEnd/>
          </a:ln>
        </p:spPr>
        <p:txBody>
          <a:bodyPr/>
          <a:lstStyle/>
          <a:p>
            <a:endParaRPr lang="zh-CN" altLang="en-US"/>
          </a:p>
        </p:txBody>
      </p:sp>
      <p:sp>
        <p:nvSpPr>
          <p:cNvPr id="49212" name="Rectangle 132"/>
          <p:cNvSpPr>
            <a:spLocks noChangeArrowheads="1"/>
          </p:cNvSpPr>
          <p:nvPr/>
        </p:nvSpPr>
        <p:spPr bwMode="auto">
          <a:xfrm>
            <a:off x="7913690" y="1752653"/>
            <a:ext cx="1501753" cy="276951"/>
          </a:xfrm>
          <a:prstGeom prst="rect">
            <a:avLst/>
          </a:prstGeom>
          <a:noFill/>
          <a:ln w="9525">
            <a:noFill/>
            <a:miter lim="800000"/>
            <a:headEnd/>
            <a:tailEnd/>
          </a:ln>
        </p:spPr>
        <p:txBody>
          <a:bodyPr wrap="none" lIns="0" tIns="0" rIns="0" bIns="0">
            <a:spAutoFit/>
          </a:bodyPr>
          <a:lstStyle/>
          <a:p>
            <a:r>
              <a:rPr lang="en-US" altLang="zh-CN"/>
              <a:t>2</a:t>
            </a:r>
            <a:r>
              <a:rPr lang="zh-CN" altLang="en-US"/>
              <a:t>型糖尿病患者</a:t>
            </a:r>
          </a:p>
        </p:txBody>
      </p:sp>
      <p:sp>
        <p:nvSpPr>
          <p:cNvPr id="49213" name="Rectangle 133"/>
          <p:cNvSpPr>
            <a:spLocks noChangeArrowheads="1"/>
          </p:cNvSpPr>
          <p:nvPr/>
        </p:nvSpPr>
        <p:spPr bwMode="auto">
          <a:xfrm>
            <a:off x="3424239" y="1724903"/>
            <a:ext cx="692377" cy="276951"/>
          </a:xfrm>
          <a:prstGeom prst="rect">
            <a:avLst/>
          </a:prstGeom>
          <a:noFill/>
          <a:ln w="9525">
            <a:noFill/>
            <a:miter lim="800000"/>
            <a:headEnd/>
            <a:tailEnd/>
          </a:ln>
        </p:spPr>
        <p:txBody>
          <a:bodyPr wrap="none" lIns="0" tIns="0" rIns="0" bIns="0">
            <a:spAutoFit/>
          </a:bodyPr>
          <a:lstStyle/>
          <a:p>
            <a:r>
              <a:rPr lang="zh-CN" altLang="en-US"/>
              <a:t>正常人</a:t>
            </a:r>
          </a:p>
        </p:txBody>
      </p:sp>
      <p:sp>
        <p:nvSpPr>
          <p:cNvPr id="49214" name="Freeform 134"/>
          <p:cNvSpPr>
            <a:spLocks noEditPoints="1"/>
          </p:cNvSpPr>
          <p:nvPr/>
        </p:nvSpPr>
        <p:spPr bwMode="auto">
          <a:xfrm>
            <a:off x="8020052" y="1148321"/>
            <a:ext cx="512763" cy="13875"/>
          </a:xfrm>
          <a:custGeom>
            <a:avLst/>
            <a:gdLst>
              <a:gd name="T0" fmla="*/ 0 w 323"/>
              <a:gd name="T1" fmla="*/ 0 h 9"/>
              <a:gd name="T2" fmla="*/ 2147483647 w 323"/>
              <a:gd name="T3" fmla="*/ 0 h 9"/>
              <a:gd name="T4" fmla="*/ 2147483647 w 323"/>
              <a:gd name="T5" fmla="*/ 2147483647 h 9"/>
              <a:gd name="T6" fmla="*/ 0 w 323"/>
              <a:gd name="T7" fmla="*/ 2147483647 h 9"/>
              <a:gd name="T8" fmla="*/ 0 w 323"/>
              <a:gd name="T9" fmla="*/ 0 h 9"/>
              <a:gd name="T10" fmla="*/ 2147483647 w 323"/>
              <a:gd name="T11" fmla="*/ 0 h 9"/>
              <a:gd name="T12" fmla="*/ 2147483647 w 323"/>
              <a:gd name="T13" fmla="*/ 0 h 9"/>
              <a:gd name="T14" fmla="*/ 2147483647 w 323"/>
              <a:gd name="T15" fmla="*/ 2147483647 h 9"/>
              <a:gd name="T16" fmla="*/ 2147483647 w 323"/>
              <a:gd name="T17" fmla="*/ 2147483647 h 9"/>
              <a:gd name="T18" fmla="*/ 2147483647 w 323"/>
              <a:gd name="T19" fmla="*/ 0 h 9"/>
              <a:gd name="T20" fmla="*/ 2147483647 w 323"/>
              <a:gd name="T21" fmla="*/ 0 h 9"/>
              <a:gd name="T22" fmla="*/ 2147483647 w 323"/>
              <a:gd name="T23" fmla="*/ 0 h 9"/>
              <a:gd name="T24" fmla="*/ 2147483647 w 323"/>
              <a:gd name="T25" fmla="*/ 2147483647 h 9"/>
              <a:gd name="T26" fmla="*/ 2147483647 w 323"/>
              <a:gd name="T27" fmla="*/ 2147483647 h 9"/>
              <a:gd name="T28" fmla="*/ 2147483647 w 323"/>
              <a:gd name="T29" fmla="*/ 0 h 9"/>
              <a:gd name="T30" fmla="*/ 2147483647 w 323"/>
              <a:gd name="T31" fmla="*/ 0 h 9"/>
              <a:gd name="T32" fmla="*/ 2147483647 w 323"/>
              <a:gd name="T33" fmla="*/ 0 h 9"/>
              <a:gd name="T34" fmla="*/ 2147483647 w 323"/>
              <a:gd name="T35" fmla="*/ 2147483647 h 9"/>
              <a:gd name="T36" fmla="*/ 2147483647 w 323"/>
              <a:gd name="T37" fmla="*/ 2147483647 h 9"/>
              <a:gd name="T38" fmla="*/ 2147483647 w 323"/>
              <a:gd name="T39" fmla="*/ 0 h 9"/>
              <a:gd name="T40" fmla="*/ 2147483647 w 323"/>
              <a:gd name="T41" fmla="*/ 0 h 9"/>
              <a:gd name="T42" fmla="*/ 2147483647 w 323"/>
              <a:gd name="T43" fmla="*/ 0 h 9"/>
              <a:gd name="T44" fmla="*/ 2147483647 w 323"/>
              <a:gd name="T45" fmla="*/ 2147483647 h 9"/>
              <a:gd name="T46" fmla="*/ 2147483647 w 323"/>
              <a:gd name="T47" fmla="*/ 2147483647 h 9"/>
              <a:gd name="T48" fmla="*/ 2147483647 w 323"/>
              <a:gd name="T49" fmla="*/ 0 h 9"/>
              <a:gd name="T50" fmla="*/ 2147483647 w 323"/>
              <a:gd name="T51" fmla="*/ 0 h 9"/>
              <a:gd name="T52" fmla="*/ 2147483647 w 323"/>
              <a:gd name="T53" fmla="*/ 0 h 9"/>
              <a:gd name="T54" fmla="*/ 2147483647 w 323"/>
              <a:gd name="T55" fmla="*/ 2147483647 h 9"/>
              <a:gd name="T56" fmla="*/ 2147483647 w 323"/>
              <a:gd name="T57" fmla="*/ 2147483647 h 9"/>
              <a:gd name="T58" fmla="*/ 2147483647 w 323"/>
              <a:gd name="T59" fmla="*/ 0 h 9"/>
              <a:gd name="T60" fmla="*/ 2147483647 w 323"/>
              <a:gd name="T61" fmla="*/ 0 h 9"/>
              <a:gd name="T62" fmla="*/ 2147483647 w 323"/>
              <a:gd name="T63" fmla="*/ 0 h 9"/>
              <a:gd name="T64" fmla="*/ 2147483647 w 323"/>
              <a:gd name="T65" fmla="*/ 2147483647 h 9"/>
              <a:gd name="T66" fmla="*/ 2147483647 w 323"/>
              <a:gd name="T67" fmla="*/ 2147483647 h 9"/>
              <a:gd name="T68" fmla="*/ 2147483647 w 323"/>
              <a:gd name="T69" fmla="*/ 0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3"/>
              <a:gd name="T106" fmla="*/ 0 h 9"/>
              <a:gd name="T107" fmla="*/ 323 w 323"/>
              <a:gd name="T108" fmla="*/ 9 h 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3" h="9">
                <a:moveTo>
                  <a:pt x="0" y="0"/>
                </a:moveTo>
                <a:lnTo>
                  <a:pt x="28" y="0"/>
                </a:lnTo>
                <a:lnTo>
                  <a:pt x="28" y="8"/>
                </a:lnTo>
                <a:lnTo>
                  <a:pt x="0" y="7"/>
                </a:lnTo>
                <a:lnTo>
                  <a:pt x="0" y="0"/>
                </a:lnTo>
                <a:close/>
                <a:moveTo>
                  <a:pt x="50" y="0"/>
                </a:moveTo>
                <a:lnTo>
                  <a:pt x="78" y="0"/>
                </a:lnTo>
                <a:lnTo>
                  <a:pt x="78" y="8"/>
                </a:lnTo>
                <a:lnTo>
                  <a:pt x="50" y="8"/>
                </a:lnTo>
                <a:lnTo>
                  <a:pt x="50" y="0"/>
                </a:lnTo>
                <a:close/>
                <a:moveTo>
                  <a:pt x="99" y="0"/>
                </a:moveTo>
                <a:lnTo>
                  <a:pt x="128" y="0"/>
                </a:lnTo>
                <a:lnTo>
                  <a:pt x="128" y="8"/>
                </a:lnTo>
                <a:lnTo>
                  <a:pt x="99" y="8"/>
                </a:lnTo>
                <a:lnTo>
                  <a:pt x="99" y="0"/>
                </a:lnTo>
                <a:close/>
                <a:moveTo>
                  <a:pt x="149" y="0"/>
                </a:moveTo>
                <a:lnTo>
                  <a:pt x="178" y="0"/>
                </a:lnTo>
                <a:lnTo>
                  <a:pt x="178" y="8"/>
                </a:lnTo>
                <a:lnTo>
                  <a:pt x="149" y="8"/>
                </a:lnTo>
                <a:lnTo>
                  <a:pt x="149" y="0"/>
                </a:lnTo>
                <a:close/>
                <a:moveTo>
                  <a:pt x="199" y="0"/>
                </a:moveTo>
                <a:lnTo>
                  <a:pt x="227" y="0"/>
                </a:lnTo>
                <a:lnTo>
                  <a:pt x="227" y="8"/>
                </a:lnTo>
                <a:lnTo>
                  <a:pt x="199" y="8"/>
                </a:lnTo>
                <a:lnTo>
                  <a:pt x="199" y="0"/>
                </a:lnTo>
                <a:close/>
                <a:moveTo>
                  <a:pt x="249" y="0"/>
                </a:moveTo>
                <a:lnTo>
                  <a:pt x="277" y="0"/>
                </a:lnTo>
                <a:lnTo>
                  <a:pt x="277" y="8"/>
                </a:lnTo>
                <a:lnTo>
                  <a:pt x="249" y="8"/>
                </a:lnTo>
                <a:lnTo>
                  <a:pt x="249" y="0"/>
                </a:lnTo>
                <a:close/>
                <a:moveTo>
                  <a:pt x="299" y="0"/>
                </a:moveTo>
                <a:lnTo>
                  <a:pt x="323" y="0"/>
                </a:lnTo>
                <a:lnTo>
                  <a:pt x="323" y="9"/>
                </a:lnTo>
                <a:lnTo>
                  <a:pt x="299" y="8"/>
                </a:lnTo>
                <a:lnTo>
                  <a:pt x="299" y="0"/>
                </a:lnTo>
                <a:close/>
              </a:path>
            </a:pathLst>
          </a:custGeom>
          <a:solidFill>
            <a:srgbClr val="F6691A"/>
          </a:solidFill>
          <a:ln w="1651">
            <a:solidFill>
              <a:srgbClr val="F6691A"/>
            </a:solidFill>
            <a:bevel/>
            <a:headEnd/>
            <a:tailEnd/>
          </a:ln>
        </p:spPr>
        <p:txBody>
          <a:bodyPr/>
          <a:lstStyle/>
          <a:p>
            <a:endParaRPr lang="zh-CN" altLang="en-US"/>
          </a:p>
        </p:txBody>
      </p:sp>
      <p:grpSp>
        <p:nvGrpSpPr>
          <p:cNvPr id="18" name="Group 135"/>
          <p:cNvGrpSpPr>
            <a:grpSpLocks/>
          </p:cNvGrpSpPr>
          <p:nvPr/>
        </p:nvGrpSpPr>
        <p:grpSpPr bwMode="auto">
          <a:xfrm>
            <a:off x="8228013" y="1109777"/>
            <a:ext cx="93662" cy="103292"/>
            <a:chOff x="1737" y="1435"/>
            <a:chExt cx="59" cy="67"/>
          </a:xfrm>
        </p:grpSpPr>
        <p:sp>
          <p:nvSpPr>
            <p:cNvPr id="49350" name="Rectangle 136"/>
            <p:cNvSpPr>
              <a:spLocks noChangeArrowheads="1"/>
            </p:cNvSpPr>
            <p:nvPr/>
          </p:nvSpPr>
          <p:spPr bwMode="auto">
            <a:xfrm>
              <a:off x="1737" y="1435"/>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51" name="Rectangle 137"/>
            <p:cNvSpPr>
              <a:spLocks noChangeArrowheads="1"/>
            </p:cNvSpPr>
            <p:nvPr/>
          </p:nvSpPr>
          <p:spPr bwMode="auto">
            <a:xfrm>
              <a:off x="1737" y="1435"/>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216" name="Rectangle 138"/>
          <p:cNvSpPr>
            <a:spLocks noChangeArrowheads="1"/>
          </p:cNvSpPr>
          <p:nvPr/>
        </p:nvSpPr>
        <p:spPr bwMode="auto">
          <a:xfrm>
            <a:off x="8636000" y="1052736"/>
            <a:ext cx="1346288" cy="230792"/>
          </a:xfrm>
          <a:prstGeom prst="rect">
            <a:avLst/>
          </a:prstGeom>
          <a:noFill/>
          <a:ln w="9525">
            <a:noFill/>
            <a:miter lim="800000"/>
            <a:headEnd/>
            <a:tailEnd/>
          </a:ln>
        </p:spPr>
        <p:txBody>
          <a:bodyPr wrap="none" lIns="0" tIns="0" rIns="0" bIns="0">
            <a:spAutoFit/>
          </a:bodyPr>
          <a:lstStyle/>
          <a:p>
            <a:r>
              <a:rPr lang="zh-CN" altLang="en-US" sz="1500"/>
              <a:t>静脉注射葡萄糖</a:t>
            </a:r>
          </a:p>
        </p:txBody>
      </p:sp>
      <p:sp>
        <p:nvSpPr>
          <p:cNvPr id="49217" name="Line 139"/>
          <p:cNvSpPr>
            <a:spLocks noChangeShapeType="1"/>
          </p:cNvSpPr>
          <p:nvPr/>
        </p:nvSpPr>
        <p:spPr bwMode="auto">
          <a:xfrm>
            <a:off x="8012114" y="1391903"/>
            <a:ext cx="525462" cy="1541"/>
          </a:xfrm>
          <a:prstGeom prst="line">
            <a:avLst/>
          </a:prstGeom>
          <a:noFill/>
          <a:ln w="22225" cap="rnd">
            <a:solidFill>
              <a:srgbClr val="48AC5C"/>
            </a:solidFill>
            <a:round/>
            <a:headEnd/>
            <a:tailEnd/>
          </a:ln>
        </p:spPr>
        <p:txBody>
          <a:bodyPr/>
          <a:lstStyle/>
          <a:p>
            <a:endParaRPr lang="zh-CN" altLang="en-US"/>
          </a:p>
        </p:txBody>
      </p:sp>
      <p:sp>
        <p:nvSpPr>
          <p:cNvPr id="49218" name="Oval 140"/>
          <p:cNvSpPr>
            <a:spLocks noChangeArrowheads="1"/>
          </p:cNvSpPr>
          <p:nvPr/>
        </p:nvSpPr>
        <p:spPr bwMode="auto">
          <a:xfrm>
            <a:off x="8226426" y="1345653"/>
            <a:ext cx="96838" cy="107916"/>
          </a:xfrm>
          <a:prstGeom prst="ellipse">
            <a:avLst/>
          </a:prstGeom>
          <a:solidFill>
            <a:srgbClr val="48AC5C"/>
          </a:solidFill>
          <a:ln w="11176" cap="rnd">
            <a:solidFill>
              <a:srgbClr val="48AC5C"/>
            </a:solidFill>
            <a:round/>
            <a:headEnd/>
            <a:tailEnd/>
          </a:ln>
        </p:spPr>
        <p:txBody>
          <a:bodyPr/>
          <a:lstStyle/>
          <a:p>
            <a:endParaRPr lang="zh-CN" altLang="en-US"/>
          </a:p>
        </p:txBody>
      </p:sp>
      <p:sp>
        <p:nvSpPr>
          <p:cNvPr id="49219" name="Rectangle 141"/>
          <p:cNvSpPr>
            <a:spLocks noChangeArrowheads="1"/>
          </p:cNvSpPr>
          <p:nvPr/>
        </p:nvSpPr>
        <p:spPr bwMode="auto">
          <a:xfrm>
            <a:off x="8661402" y="1274735"/>
            <a:ext cx="961635" cy="230792"/>
          </a:xfrm>
          <a:prstGeom prst="rect">
            <a:avLst/>
          </a:prstGeom>
          <a:noFill/>
          <a:ln w="9525">
            <a:noFill/>
            <a:miter lim="800000"/>
            <a:headEnd/>
            <a:tailEnd/>
          </a:ln>
        </p:spPr>
        <p:txBody>
          <a:bodyPr wrap="none" lIns="0" tIns="0" rIns="0" bIns="0">
            <a:spAutoFit/>
          </a:bodyPr>
          <a:lstStyle/>
          <a:p>
            <a:r>
              <a:rPr lang="zh-CN" altLang="en-US" sz="1500"/>
              <a:t>口服葡萄糖</a:t>
            </a:r>
          </a:p>
        </p:txBody>
      </p:sp>
      <p:grpSp>
        <p:nvGrpSpPr>
          <p:cNvPr id="19" name="Group 142"/>
          <p:cNvGrpSpPr>
            <a:grpSpLocks/>
          </p:cNvGrpSpPr>
          <p:nvPr/>
        </p:nvGrpSpPr>
        <p:grpSpPr bwMode="auto">
          <a:xfrm>
            <a:off x="2801940" y="4228565"/>
            <a:ext cx="2778125" cy="727666"/>
            <a:chOff x="805" y="2909"/>
            <a:chExt cx="1750" cy="472"/>
          </a:xfrm>
        </p:grpSpPr>
        <p:grpSp>
          <p:nvGrpSpPr>
            <p:cNvPr id="20" name="Group 143"/>
            <p:cNvGrpSpPr>
              <a:grpSpLocks/>
            </p:cNvGrpSpPr>
            <p:nvPr/>
          </p:nvGrpSpPr>
          <p:grpSpPr bwMode="auto">
            <a:xfrm>
              <a:off x="805" y="3273"/>
              <a:ext cx="59" cy="67"/>
              <a:chOff x="718" y="3060"/>
              <a:chExt cx="59" cy="67"/>
            </a:xfrm>
          </p:grpSpPr>
          <p:sp>
            <p:nvSpPr>
              <p:cNvPr id="49348" name="Rectangle 144"/>
              <p:cNvSpPr>
                <a:spLocks noChangeArrowheads="1"/>
              </p:cNvSpPr>
              <p:nvPr/>
            </p:nvSpPr>
            <p:spPr bwMode="auto">
              <a:xfrm>
                <a:off x="718"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9" name="Rectangle 145"/>
              <p:cNvSpPr>
                <a:spLocks noChangeArrowheads="1"/>
              </p:cNvSpPr>
              <p:nvPr/>
            </p:nvSpPr>
            <p:spPr bwMode="auto">
              <a:xfrm>
                <a:off x="718"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297" name="Freeform 146"/>
            <p:cNvSpPr>
              <a:spLocks/>
            </p:cNvSpPr>
            <p:nvPr/>
          </p:nvSpPr>
          <p:spPr bwMode="auto">
            <a:xfrm>
              <a:off x="962" y="3201"/>
              <a:ext cx="2" cy="25"/>
            </a:xfrm>
            <a:custGeom>
              <a:avLst/>
              <a:gdLst>
                <a:gd name="T0" fmla="*/ 0 w 2"/>
                <a:gd name="T1" fmla="*/ 0 h 25"/>
                <a:gd name="T2" fmla="*/ 2 w 2"/>
                <a:gd name="T3" fmla="*/ 25 h 25"/>
                <a:gd name="T4" fmla="*/ 0 60000 65536"/>
                <a:gd name="T5" fmla="*/ 0 60000 65536"/>
                <a:gd name="T6" fmla="*/ 0 w 2"/>
                <a:gd name="T7" fmla="*/ 0 h 25"/>
                <a:gd name="T8" fmla="*/ 2 w 2"/>
                <a:gd name="T9" fmla="*/ 25 h 25"/>
              </a:gdLst>
              <a:ahLst/>
              <a:cxnLst>
                <a:cxn ang="T4">
                  <a:pos x="T0" y="T1"/>
                </a:cxn>
                <a:cxn ang="T5">
                  <a:pos x="T2" y="T3"/>
                </a:cxn>
              </a:cxnLst>
              <a:rect l="T6" t="T7" r="T8" b="T9"/>
              <a:pathLst>
                <a:path w="2" h="25">
                  <a:moveTo>
                    <a:pt x="0" y="0"/>
                  </a:moveTo>
                  <a:lnTo>
                    <a:pt x="2" y="25"/>
                  </a:lnTo>
                </a:path>
              </a:pathLst>
            </a:custGeom>
            <a:solidFill>
              <a:srgbClr val="F6691A"/>
            </a:solidFill>
            <a:ln w="11176">
              <a:solidFill>
                <a:srgbClr val="F6691A"/>
              </a:solidFill>
              <a:round/>
              <a:headEnd/>
              <a:tailEnd/>
            </a:ln>
          </p:spPr>
          <p:txBody>
            <a:bodyPr/>
            <a:lstStyle/>
            <a:p>
              <a:endParaRPr lang="zh-CN" altLang="en-US"/>
            </a:p>
          </p:txBody>
        </p:sp>
        <p:sp>
          <p:nvSpPr>
            <p:cNvPr id="49298" name="Line 147"/>
            <p:cNvSpPr>
              <a:spLocks noChangeShapeType="1"/>
            </p:cNvSpPr>
            <p:nvPr/>
          </p:nvSpPr>
          <p:spPr bwMode="auto">
            <a:xfrm>
              <a:off x="940" y="3231"/>
              <a:ext cx="44" cy="1"/>
            </a:xfrm>
            <a:prstGeom prst="line">
              <a:avLst/>
            </a:prstGeom>
            <a:noFill/>
            <a:ln w="11176">
              <a:solidFill>
                <a:srgbClr val="F6691A"/>
              </a:solidFill>
              <a:round/>
              <a:headEnd/>
              <a:tailEnd/>
            </a:ln>
          </p:spPr>
          <p:txBody>
            <a:bodyPr/>
            <a:lstStyle/>
            <a:p>
              <a:endParaRPr lang="zh-CN" altLang="en-US"/>
            </a:p>
          </p:txBody>
        </p:sp>
        <p:sp>
          <p:nvSpPr>
            <p:cNvPr id="49299" name="Freeform 148"/>
            <p:cNvSpPr>
              <a:spLocks/>
            </p:cNvSpPr>
            <p:nvPr/>
          </p:nvSpPr>
          <p:spPr bwMode="auto">
            <a:xfrm>
              <a:off x="1387" y="3028"/>
              <a:ext cx="1" cy="83"/>
            </a:xfrm>
            <a:custGeom>
              <a:avLst/>
              <a:gdLst>
                <a:gd name="T0" fmla="*/ 0 w 1"/>
                <a:gd name="T1" fmla="*/ 0 h 83"/>
                <a:gd name="T2" fmla="*/ 0 w 1"/>
                <a:gd name="T3" fmla="*/ 83 h 83"/>
                <a:gd name="T4" fmla="*/ 0 60000 65536"/>
                <a:gd name="T5" fmla="*/ 0 60000 65536"/>
                <a:gd name="T6" fmla="*/ 0 w 1"/>
                <a:gd name="T7" fmla="*/ 0 h 83"/>
                <a:gd name="T8" fmla="*/ 1 w 1"/>
                <a:gd name="T9" fmla="*/ 83 h 83"/>
              </a:gdLst>
              <a:ahLst/>
              <a:cxnLst>
                <a:cxn ang="T4">
                  <a:pos x="T0" y="T1"/>
                </a:cxn>
                <a:cxn ang="T5">
                  <a:pos x="T2" y="T3"/>
                </a:cxn>
              </a:cxnLst>
              <a:rect l="T6" t="T7" r="T8" b="T9"/>
              <a:pathLst>
                <a:path w="1" h="83">
                  <a:moveTo>
                    <a:pt x="0" y="0"/>
                  </a:moveTo>
                  <a:lnTo>
                    <a:pt x="0" y="83"/>
                  </a:lnTo>
                </a:path>
              </a:pathLst>
            </a:custGeom>
            <a:solidFill>
              <a:srgbClr val="F6691A"/>
            </a:solidFill>
            <a:ln w="11176">
              <a:solidFill>
                <a:srgbClr val="F6691A"/>
              </a:solidFill>
              <a:round/>
              <a:headEnd/>
              <a:tailEnd/>
            </a:ln>
          </p:spPr>
          <p:txBody>
            <a:bodyPr/>
            <a:lstStyle/>
            <a:p>
              <a:endParaRPr lang="zh-CN" altLang="en-US"/>
            </a:p>
          </p:txBody>
        </p:sp>
        <p:sp>
          <p:nvSpPr>
            <p:cNvPr id="49300" name="Line 149"/>
            <p:cNvSpPr>
              <a:spLocks noChangeShapeType="1"/>
            </p:cNvSpPr>
            <p:nvPr/>
          </p:nvSpPr>
          <p:spPr bwMode="auto">
            <a:xfrm>
              <a:off x="1365" y="3116"/>
              <a:ext cx="43" cy="1"/>
            </a:xfrm>
            <a:prstGeom prst="line">
              <a:avLst/>
            </a:prstGeom>
            <a:noFill/>
            <a:ln w="11176">
              <a:solidFill>
                <a:srgbClr val="F6691A"/>
              </a:solidFill>
              <a:round/>
              <a:headEnd/>
              <a:tailEnd/>
            </a:ln>
          </p:spPr>
          <p:txBody>
            <a:bodyPr/>
            <a:lstStyle/>
            <a:p>
              <a:endParaRPr lang="zh-CN" altLang="en-US"/>
            </a:p>
          </p:txBody>
        </p:sp>
        <p:sp>
          <p:nvSpPr>
            <p:cNvPr id="49301" name="Line 150"/>
            <p:cNvSpPr>
              <a:spLocks noChangeShapeType="1"/>
            </p:cNvSpPr>
            <p:nvPr/>
          </p:nvSpPr>
          <p:spPr bwMode="auto">
            <a:xfrm>
              <a:off x="1256" y="3049"/>
              <a:ext cx="1" cy="67"/>
            </a:xfrm>
            <a:prstGeom prst="line">
              <a:avLst/>
            </a:prstGeom>
            <a:noFill/>
            <a:ln w="11176">
              <a:solidFill>
                <a:srgbClr val="F6691A"/>
              </a:solidFill>
              <a:round/>
              <a:headEnd/>
              <a:tailEnd/>
            </a:ln>
          </p:spPr>
          <p:txBody>
            <a:bodyPr/>
            <a:lstStyle/>
            <a:p>
              <a:endParaRPr lang="zh-CN" altLang="en-US"/>
            </a:p>
          </p:txBody>
        </p:sp>
        <p:sp>
          <p:nvSpPr>
            <p:cNvPr id="49302" name="Line 151"/>
            <p:cNvSpPr>
              <a:spLocks noChangeShapeType="1"/>
            </p:cNvSpPr>
            <p:nvPr/>
          </p:nvSpPr>
          <p:spPr bwMode="auto">
            <a:xfrm>
              <a:off x="1235" y="3120"/>
              <a:ext cx="43" cy="1"/>
            </a:xfrm>
            <a:prstGeom prst="line">
              <a:avLst/>
            </a:prstGeom>
            <a:noFill/>
            <a:ln w="11176">
              <a:solidFill>
                <a:srgbClr val="F6691A"/>
              </a:solidFill>
              <a:round/>
              <a:headEnd/>
              <a:tailEnd/>
            </a:ln>
          </p:spPr>
          <p:txBody>
            <a:bodyPr/>
            <a:lstStyle/>
            <a:p>
              <a:endParaRPr lang="zh-CN" altLang="en-US"/>
            </a:p>
          </p:txBody>
        </p:sp>
        <p:sp>
          <p:nvSpPr>
            <p:cNvPr id="49303" name="Freeform 152"/>
            <p:cNvSpPr>
              <a:spLocks/>
            </p:cNvSpPr>
            <p:nvPr/>
          </p:nvSpPr>
          <p:spPr bwMode="auto">
            <a:xfrm>
              <a:off x="1529" y="2981"/>
              <a:ext cx="1" cy="125"/>
            </a:xfrm>
            <a:custGeom>
              <a:avLst/>
              <a:gdLst>
                <a:gd name="T0" fmla="*/ 0 w 1"/>
                <a:gd name="T1" fmla="*/ 0 h 125"/>
                <a:gd name="T2" fmla="*/ 0 w 1"/>
                <a:gd name="T3" fmla="*/ 125 h 125"/>
                <a:gd name="T4" fmla="*/ 0 60000 65536"/>
                <a:gd name="T5" fmla="*/ 0 60000 65536"/>
                <a:gd name="T6" fmla="*/ 0 w 1"/>
                <a:gd name="T7" fmla="*/ 0 h 125"/>
                <a:gd name="T8" fmla="*/ 1 w 1"/>
                <a:gd name="T9" fmla="*/ 125 h 125"/>
              </a:gdLst>
              <a:ahLst/>
              <a:cxnLst>
                <a:cxn ang="T4">
                  <a:pos x="T0" y="T1"/>
                </a:cxn>
                <a:cxn ang="T5">
                  <a:pos x="T2" y="T3"/>
                </a:cxn>
              </a:cxnLst>
              <a:rect l="T6" t="T7" r="T8" b="T9"/>
              <a:pathLst>
                <a:path w="1" h="125">
                  <a:moveTo>
                    <a:pt x="0" y="0"/>
                  </a:moveTo>
                  <a:lnTo>
                    <a:pt x="0" y="125"/>
                  </a:lnTo>
                </a:path>
              </a:pathLst>
            </a:custGeom>
            <a:solidFill>
              <a:srgbClr val="F6691A"/>
            </a:solidFill>
            <a:ln w="11176">
              <a:solidFill>
                <a:srgbClr val="F6691A"/>
              </a:solidFill>
              <a:round/>
              <a:headEnd/>
              <a:tailEnd/>
            </a:ln>
          </p:spPr>
          <p:txBody>
            <a:bodyPr/>
            <a:lstStyle/>
            <a:p>
              <a:endParaRPr lang="zh-CN" altLang="en-US"/>
            </a:p>
          </p:txBody>
        </p:sp>
        <p:sp>
          <p:nvSpPr>
            <p:cNvPr id="49304" name="Line 153"/>
            <p:cNvSpPr>
              <a:spLocks noChangeShapeType="1"/>
            </p:cNvSpPr>
            <p:nvPr/>
          </p:nvSpPr>
          <p:spPr bwMode="auto">
            <a:xfrm>
              <a:off x="1507" y="3110"/>
              <a:ext cx="43" cy="1"/>
            </a:xfrm>
            <a:prstGeom prst="line">
              <a:avLst/>
            </a:prstGeom>
            <a:noFill/>
            <a:ln w="11176">
              <a:solidFill>
                <a:srgbClr val="F6691A"/>
              </a:solidFill>
              <a:round/>
              <a:headEnd/>
              <a:tailEnd/>
            </a:ln>
          </p:spPr>
          <p:txBody>
            <a:bodyPr/>
            <a:lstStyle/>
            <a:p>
              <a:endParaRPr lang="zh-CN" altLang="en-US"/>
            </a:p>
          </p:txBody>
        </p:sp>
        <p:grpSp>
          <p:nvGrpSpPr>
            <p:cNvPr id="21" name="Group 154"/>
            <p:cNvGrpSpPr>
              <a:grpSpLocks/>
            </p:cNvGrpSpPr>
            <p:nvPr/>
          </p:nvGrpSpPr>
          <p:grpSpPr bwMode="auto">
            <a:xfrm>
              <a:off x="934" y="3129"/>
              <a:ext cx="59" cy="67"/>
              <a:chOff x="854" y="2917"/>
              <a:chExt cx="59" cy="67"/>
            </a:xfrm>
          </p:grpSpPr>
          <p:sp>
            <p:nvSpPr>
              <p:cNvPr id="49346" name="Rectangle 155"/>
              <p:cNvSpPr>
                <a:spLocks noChangeArrowheads="1"/>
              </p:cNvSpPr>
              <p:nvPr/>
            </p:nvSpPr>
            <p:spPr bwMode="auto">
              <a:xfrm>
                <a:off x="854" y="291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7" name="Rectangle 156"/>
              <p:cNvSpPr>
                <a:spLocks noChangeArrowheads="1"/>
              </p:cNvSpPr>
              <p:nvPr/>
            </p:nvSpPr>
            <p:spPr bwMode="auto">
              <a:xfrm>
                <a:off x="854" y="291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2" name="Group 157"/>
            <p:cNvGrpSpPr>
              <a:grpSpLocks/>
            </p:cNvGrpSpPr>
            <p:nvPr/>
          </p:nvGrpSpPr>
          <p:grpSpPr bwMode="auto">
            <a:xfrm>
              <a:off x="1079" y="3034"/>
              <a:ext cx="58" cy="66"/>
              <a:chOff x="999" y="2822"/>
              <a:chExt cx="58" cy="66"/>
            </a:xfrm>
          </p:grpSpPr>
          <p:sp>
            <p:nvSpPr>
              <p:cNvPr id="49344" name="Rectangle 158"/>
              <p:cNvSpPr>
                <a:spLocks noChangeArrowheads="1"/>
              </p:cNvSpPr>
              <p:nvPr/>
            </p:nvSpPr>
            <p:spPr bwMode="auto">
              <a:xfrm>
                <a:off x="999" y="2822"/>
                <a:ext cx="58" cy="66"/>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5" name="Rectangle 159"/>
              <p:cNvSpPr>
                <a:spLocks noChangeArrowheads="1"/>
              </p:cNvSpPr>
              <p:nvPr/>
            </p:nvSpPr>
            <p:spPr bwMode="auto">
              <a:xfrm>
                <a:off x="999" y="2822"/>
                <a:ext cx="58" cy="66"/>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3" name="Group 160"/>
            <p:cNvGrpSpPr>
              <a:grpSpLocks/>
            </p:cNvGrpSpPr>
            <p:nvPr/>
          </p:nvGrpSpPr>
          <p:grpSpPr bwMode="auto">
            <a:xfrm>
              <a:off x="1223" y="2986"/>
              <a:ext cx="59" cy="67"/>
              <a:chOff x="1143" y="2774"/>
              <a:chExt cx="59" cy="67"/>
            </a:xfrm>
          </p:grpSpPr>
          <p:sp>
            <p:nvSpPr>
              <p:cNvPr id="49342" name="Rectangle 161"/>
              <p:cNvSpPr>
                <a:spLocks noChangeArrowheads="1"/>
              </p:cNvSpPr>
              <p:nvPr/>
            </p:nvSpPr>
            <p:spPr bwMode="auto">
              <a:xfrm>
                <a:off x="1143" y="2774"/>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3" name="Rectangle 162"/>
              <p:cNvSpPr>
                <a:spLocks noChangeArrowheads="1"/>
              </p:cNvSpPr>
              <p:nvPr/>
            </p:nvSpPr>
            <p:spPr bwMode="auto">
              <a:xfrm>
                <a:off x="1143" y="2774"/>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4" name="Group 163"/>
            <p:cNvGrpSpPr>
              <a:grpSpLocks/>
            </p:cNvGrpSpPr>
            <p:nvPr/>
          </p:nvGrpSpPr>
          <p:grpSpPr bwMode="auto">
            <a:xfrm>
              <a:off x="1359" y="2957"/>
              <a:ext cx="59" cy="67"/>
              <a:chOff x="1279" y="2745"/>
              <a:chExt cx="59" cy="67"/>
            </a:xfrm>
          </p:grpSpPr>
          <p:sp>
            <p:nvSpPr>
              <p:cNvPr id="49340" name="Rectangle 164"/>
              <p:cNvSpPr>
                <a:spLocks noChangeArrowheads="1"/>
              </p:cNvSpPr>
              <p:nvPr/>
            </p:nvSpPr>
            <p:spPr bwMode="auto">
              <a:xfrm>
                <a:off x="1279" y="2745"/>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1" name="Rectangle 165"/>
              <p:cNvSpPr>
                <a:spLocks noChangeArrowheads="1"/>
              </p:cNvSpPr>
              <p:nvPr/>
            </p:nvSpPr>
            <p:spPr bwMode="auto">
              <a:xfrm>
                <a:off x="1279" y="2745"/>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5" name="Group 166"/>
            <p:cNvGrpSpPr>
              <a:grpSpLocks/>
            </p:cNvGrpSpPr>
            <p:nvPr/>
          </p:nvGrpSpPr>
          <p:grpSpPr bwMode="auto">
            <a:xfrm>
              <a:off x="1503" y="2909"/>
              <a:ext cx="59" cy="67"/>
              <a:chOff x="1423" y="2697"/>
              <a:chExt cx="59" cy="67"/>
            </a:xfrm>
          </p:grpSpPr>
          <p:sp>
            <p:nvSpPr>
              <p:cNvPr id="49338" name="Rectangle 167"/>
              <p:cNvSpPr>
                <a:spLocks noChangeArrowheads="1"/>
              </p:cNvSpPr>
              <p:nvPr/>
            </p:nvSpPr>
            <p:spPr bwMode="auto">
              <a:xfrm>
                <a:off x="1423" y="269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9" name="Rectangle 168"/>
              <p:cNvSpPr>
                <a:spLocks noChangeArrowheads="1"/>
              </p:cNvSpPr>
              <p:nvPr/>
            </p:nvSpPr>
            <p:spPr bwMode="auto">
              <a:xfrm>
                <a:off x="1423" y="269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6" name="Group 169"/>
            <p:cNvGrpSpPr>
              <a:grpSpLocks/>
            </p:cNvGrpSpPr>
            <p:nvPr/>
          </p:nvGrpSpPr>
          <p:grpSpPr bwMode="auto">
            <a:xfrm>
              <a:off x="1647" y="3005"/>
              <a:ext cx="59" cy="67"/>
              <a:chOff x="1567" y="2793"/>
              <a:chExt cx="59" cy="67"/>
            </a:xfrm>
          </p:grpSpPr>
          <p:sp>
            <p:nvSpPr>
              <p:cNvPr id="49336" name="Rectangle 170"/>
              <p:cNvSpPr>
                <a:spLocks noChangeArrowheads="1"/>
              </p:cNvSpPr>
              <p:nvPr/>
            </p:nvSpPr>
            <p:spPr bwMode="auto">
              <a:xfrm>
                <a:off x="1567" y="2793"/>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7" name="Rectangle 171"/>
              <p:cNvSpPr>
                <a:spLocks noChangeArrowheads="1"/>
              </p:cNvSpPr>
              <p:nvPr/>
            </p:nvSpPr>
            <p:spPr bwMode="auto">
              <a:xfrm>
                <a:off x="1567" y="2793"/>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7" name="Group 172"/>
            <p:cNvGrpSpPr>
              <a:grpSpLocks/>
            </p:cNvGrpSpPr>
            <p:nvPr/>
          </p:nvGrpSpPr>
          <p:grpSpPr bwMode="auto">
            <a:xfrm>
              <a:off x="1783" y="3081"/>
              <a:ext cx="59" cy="67"/>
              <a:chOff x="1703" y="2869"/>
              <a:chExt cx="59" cy="67"/>
            </a:xfrm>
          </p:grpSpPr>
          <p:sp>
            <p:nvSpPr>
              <p:cNvPr id="49334" name="Rectangle 173"/>
              <p:cNvSpPr>
                <a:spLocks noChangeArrowheads="1"/>
              </p:cNvSpPr>
              <p:nvPr/>
            </p:nvSpPr>
            <p:spPr bwMode="auto">
              <a:xfrm>
                <a:off x="1703" y="2869"/>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5" name="Rectangle 174"/>
              <p:cNvSpPr>
                <a:spLocks noChangeArrowheads="1"/>
              </p:cNvSpPr>
              <p:nvPr/>
            </p:nvSpPr>
            <p:spPr bwMode="auto">
              <a:xfrm>
                <a:off x="1703" y="2869"/>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8" name="Group 175"/>
            <p:cNvGrpSpPr>
              <a:grpSpLocks/>
            </p:cNvGrpSpPr>
            <p:nvPr/>
          </p:nvGrpSpPr>
          <p:grpSpPr bwMode="auto">
            <a:xfrm>
              <a:off x="1914" y="3139"/>
              <a:ext cx="59" cy="67"/>
              <a:chOff x="1834" y="2927"/>
              <a:chExt cx="59" cy="67"/>
            </a:xfrm>
          </p:grpSpPr>
          <p:sp>
            <p:nvSpPr>
              <p:cNvPr id="49332" name="Rectangle 176"/>
              <p:cNvSpPr>
                <a:spLocks noChangeArrowheads="1"/>
              </p:cNvSpPr>
              <p:nvPr/>
            </p:nvSpPr>
            <p:spPr bwMode="auto">
              <a:xfrm>
                <a:off x="1834" y="292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3" name="Rectangle 177"/>
              <p:cNvSpPr>
                <a:spLocks noChangeArrowheads="1"/>
              </p:cNvSpPr>
              <p:nvPr/>
            </p:nvSpPr>
            <p:spPr bwMode="auto">
              <a:xfrm>
                <a:off x="1834" y="292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9" name="Group 178"/>
            <p:cNvGrpSpPr>
              <a:grpSpLocks/>
            </p:cNvGrpSpPr>
            <p:nvPr/>
          </p:nvGrpSpPr>
          <p:grpSpPr bwMode="auto">
            <a:xfrm>
              <a:off x="2208" y="3272"/>
              <a:ext cx="59" cy="67"/>
              <a:chOff x="2128" y="3060"/>
              <a:chExt cx="59" cy="67"/>
            </a:xfrm>
          </p:grpSpPr>
          <p:sp>
            <p:nvSpPr>
              <p:cNvPr id="49330" name="Rectangle 179"/>
              <p:cNvSpPr>
                <a:spLocks noChangeArrowheads="1"/>
              </p:cNvSpPr>
              <p:nvPr/>
            </p:nvSpPr>
            <p:spPr bwMode="auto">
              <a:xfrm>
                <a:off x="2128"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1" name="Rectangle 180"/>
              <p:cNvSpPr>
                <a:spLocks noChangeArrowheads="1"/>
              </p:cNvSpPr>
              <p:nvPr/>
            </p:nvSpPr>
            <p:spPr bwMode="auto">
              <a:xfrm>
                <a:off x="2128"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30" name="Group 181"/>
            <p:cNvGrpSpPr>
              <a:grpSpLocks/>
            </p:cNvGrpSpPr>
            <p:nvPr/>
          </p:nvGrpSpPr>
          <p:grpSpPr bwMode="auto">
            <a:xfrm>
              <a:off x="2496" y="3272"/>
              <a:ext cx="59" cy="67"/>
              <a:chOff x="2416" y="3060"/>
              <a:chExt cx="59" cy="67"/>
            </a:xfrm>
          </p:grpSpPr>
          <p:sp>
            <p:nvSpPr>
              <p:cNvPr id="49328" name="Rectangle 182"/>
              <p:cNvSpPr>
                <a:spLocks noChangeArrowheads="1"/>
              </p:cNvSpPr>
              <p:nvPr/>
            </p:nvSpPr>
            <p:spPr bwMode="auto">
              <a:xfrm>
                <a:off x="2416"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29" name="Rectangle 183"/>
              <p:cNvSpPr>
                <a:spLocks noChangeArrowheads="1"/>
              </p:cNvSpPr>
              <p:nvPr/>
            </p:nvSpPr>
            <p:spPr bwMode="auto">
              <a:xfrm>
                <a:off x="2416"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315" name="Freeform 184"/>
            <p:cNvSpPr>
              <a:spLocks/>
            </p:cNvSpPr>
            <p:nvPr/>
          </p:nvSpPr>
          <p:spPr bwMode="auto">
            <a:xfrm>
              <a:off x="1674" y="3075"/>
              <a:ext cx="1" cy="77"/>
            </a:xfrm>
            <a:custGeom>
              <a:avLst/>
              <a:gdLst>
                <a:gd name="T0" fmla="*/ 0 w 1"/>
                <a:gd name="T1" fmla="*/ 0 h 77"/>
                <a:gd name="T2" fmla="*/ 1 w 1"/>
                <a:gd name="T3" fmla="*/ 77 h 77"/>
                <a:gd name="T4" fmla="*/ 0 60000 65536"/>
                <a:gd name="T5" fmla="*/ 0 60000 65536"/>
                <a:gd name="T6" fmla="*/ 0 w 1"/>
                <a:gd name="T7" fmla="*/ 0 h 77"/>
                <a:gd name="T8" fmla="*/ 1 w 1"/>
                <a:gd name="T9" fmla="*/ 77 h 77"/>
              </a:gdLst>
              <a:ahLst/>
              <a:cxnLst>
                <a:cxn ang="T4">
                  <a:pos x="T0" y="T1"/>
                </a:cxn>
                <a:cxn ang="T5">
                  <a:pos x="T2" y="T3"/>
                </a:cxn>
              </a:cxnLst>
              <a:rect l="T6" t="T7" r="T8" b="T9"/>
              <a:pathLst>
                <a:path w="1" h="77">
                  <a:moveTo>
                    <a:pt x="0" y="0"/>
                  </a:moveTo>
                  <a:lnTo>
                    <a:pt x="1" y="77"/>
                  </a:lnTo>
                </a:path>
              </a:pathLst>
            </a:custGeom>
            <a:solidFill>
              <a:srgbClr val="F6691A"/>
            </a:solidFill>
            <a:ln w="11176">
              <a:solidFill>
                <a:srgbClr val="F6691A"/>
              </a:solidFill>
              <a:round/>
              <a:headEnd/>
              <a:tailEnd/>
            </a:ln>
          </p:spPr>
          <p:txBody>
            <a:bodyPr/>
            <a:lstStyle/>
            <a:p>
              <a:endParaRPr lang="zh-CN" altLang="en-US"/>
            </a:p>
          </p:txBody>
        </p:sp>
        <p:sp>
          <p:nvSpPr>
            <p:cNvPr id="49316" name="Line 185"/>
            <p:cNvSpPr>
              <a:spLocks noChangeShapeType="1"/>
            </p:cNvSpPr>
            <p:nvPr/>
          </p:nvSpPr>
          <p:spPr bwMode="auto">
            <a:xfrm>
              <a:off x="1653" y="3154"/>
              <a:ext cx="43" cy="1"/>
            </a:xfrm>
            <a:prstGeom prst="line">
              <a:avLst/>
            </a:prstGeom>
            <a:noFill/>
            <a:ln w="11176">
              <a:solidFill>
                <a:srgbClr val="F6691A"/>
              </a:solidFill>
              <a:round/>
              <a:headEnd/>
              <a:tailEnd/>
            </a:ln>
          </p:spPr>
          <p:txBody>
            <a:bodyPr/>
            <a:lstStyle/>
            <a:p>
              <a:endParaRPr lang="zh-CN" altLang="en-US"/>
            </a:p>
          </p:txBody>
        </p:sp>
        <p:sp>
          <p:nvSpPr>
            <p:cNvPr id="49317" name="Freeform 186"/>
            <p:cNvSpPr>
              <a:spLocks/>
            </p:cNvSpPr>
            <p:nvPr/>
          </p:nvSpPr>
          <p:spPr bwMode="auto">
            <a:xfrm>
              <a:off x="1110" y="3105"/>
              <a:ext cx="2" cy="25"/>
            </a:xfrm>
            <a:custGeom>
              <a:avLst/>
              <a:gdLst>
                <a:gd name="T0" fmla="*/ 0 w 2"/>
                <a:gd name="T1" fmla="*/ 0 h 25"/>
                <a:gd name="T2" fmla="*/ 2 w 2"/>
                <a:gd name="T3" fmla="*/ 25 h 25"/>
                <a:gd name="T4" fmla="*/ 0 60000 65536"/>
                <a:gd name="T5" fmla="*/ 0 60000 65536"/>
                <a:gd name="T6" fmla="*/ 0 w 2"/>
                <a:gd name="T7" fmla="*/ 0 h 25"/>
                <a:gd name="T8" fmla="*/ 2 w 2"/>
                <a:gd name="T9" fmla="*/ 25 h 25"/>
              </a:gdLst>
              <a:ahLst/>
              <a:cxnLst>
                <a:cxn ang="T4">
                  <a:pos x="T0" y="T1"/>
                </a:cxn>
                <a:cxn ang="T5">
                  <a:pos x="T2" y="T3"/>
                </a:cxn>
              </a:cxnLst>
              <a:rect l="T6" t="T7" r="T8" b="T9"/>
              <a:pathLst>
                <a:path w="2" h="25">
                  <a:moveTo>
                    <a:pt x="0" y="0"/>
                  </a:moveTo>
                  <a:lnTo>
                    <a:pt x="2" y="25"/>
                  </a:lnTo>
                </a:path>
              </a:pathLst>
            </a:custGeom>
            <a:solidFill>
              <a:srgbClr val="F6691A"/>
            </a:solidFill>
            <a:ln w="11176">
              <a:solidFill>
                <a:srgbClr val="F6691A"/>
              </a:solidFill>
              <a:round/>
              <a:headEnd/>
              <a:tailEnd/>
            </a:ln>
          </p:spPr>
          <p:txBody>
            <a:bodyPr/>
            <a:lstStyle/>
            <a:p>
              <a:endParaRPr lang="zh-CN" altLang="en-US"/>
            </a:p>
          </p:txBody>
        </p:sp>
        <p:sp>
          <p:nvSpPr>
            <p:cNvPr id="49318" name="Line 187"/>
            <p:cNvSpPr>
              <a:spLocks noChangeShapeType="1"/>
            </p:cNvSpPr>
            <p:nvPr/>
          </p:nvSpPr>
          <p:spPr bwMode="auto">
            <a:xfrm>
              <a:off x="1088" y="3135"/>
              <a:ext cx="44" cy="1"/>
            </a:xfrm>
            <a:prstGeom prst="line">
              <a:avLst/>
            </a:prstGeom>
            <a:noFill/>
            <a:ln w="11176">
              <a:solidFill>
                <a:srgbClr val="F6691A"/>
              </a:solidFill>
              <a:round/>
              <a:headEnd/>
              <a:tailEnd/>
            </a:ln>
          </p:spPr>
          <p:txBody>
            <a:bodyPr/>
            <a:lstStyle/>
            <a:p>
              <a:endParaRPr lang="zh-CN" altLang="en-US"/>
            </a:p>
          </p:txBody>
        </p:sp>
        <p:sp>
          <p:nvSpPr>
            <p:cNvPr id="49319" name="Freeform 188"/>
            <p:cNvSpPr>
              <a:spLocks/>
            </p:cNvSpPr>
            <p:nvPr/>
          </p:nvSpPr>
          <p:spPr bwMode="auto">
            <a:xfrm>
              <a:off x="1810" y="3151"/>
              <a:ext cx="1" cy="77"/>
            </a:xfrm>
            <a:custGeom>
              <a:avLst/>
              <a:gdLst>
                <a:gd name="T0" fmla="*/ 0 w 1"/>
                <a:gd name="T1" fmla="*/ 0 h 77"/>
                <a:gd name="T2" fmla="*/ 1 w 1"/>
                <a:gd name="T3" fmla="*/ 77 h 77"/>
                <a:gd name="T4" fmla="*/ 0 60000 65536"/>
                <a:gd name="T5" fmla="*/ 0 60000 65536"/>
                <a:gd name="T6" fmla="*/ 0 w 1"/>
                <a:gd name="T7" fmla="*/ 0 h 77"/>
                <a:gd name="T8" fmla="*/ 1 w 1"/>
                <a:gd name="T9" fmla="*/ 77 h 77"/>
              </a:gdLst>
              <a:ahLst/>
              <a:cxnLst>
                <a:cxn ang="T4">
                  <a:pos x="T0" y="T1"/>
                </a:cxn>
                <a:cxn ang="T5">
                  <a:pos x="T2" y="T3"/>
                </a:cxn>
              </a:cxnLst>
              <a:rect l="T6" t="T7" r="T8" b="T9"/>
              <a:pathLst>
                <a:path w="1" h="77">
                  <a:moveTo>
                    <a:pt x="0" y="0"/>
                  </a:moveTo>
                  <a:lnTo>
                    <a:pt x="1" y="77"/>
                  </a:lnTo>
                </a:path>
              </a:pathLst>
            </a:custGeom>
            <a:solidFill>
              <a:srgbClr val="F6691A"/>
            </a:solidFill>
            <a:ln w="11176">
              <a:solidFill>
                <a:srgbClr val="F6691A"/>
              </a:solidFill>
              <a:round/>
              <a:headEnd/>
              <a:tailEnd/>
            </a:ln>
          </p:spPr>
          <p:txBody>
            <a:bodyPr/>
            <a:lstStyle/>
            <a:p>
              <a:endParaRPr lang="zh-CN" altLang="en-US"/>
            </a:p>
          </p:txBody>
        </p:sp>
        <p:sp>
          <p:nvSpPr>
            <p:cNvPr id="49320" name="Line 189"/>
            <p:cNvSpPr>
              <a:spLocks noChangeShapeType="1"/>
            </p:cNvSpPr>
            <p:nvPr/>
          </p:nvSpPr>
          <p:spPr bwMode="auto">
            <a:xfrm>
              <a:off x="1789" y="3230"/>
              <a:ext cx="43" cy="1"/>
            </a:xfrm>
            <a:prstGeom prst="line">
              <a:avLst/>
            </a:prstGeom>
            <a:noFill/>
            <a:ln w="11176">
              <a:solidFill>
                <a:srgbClr val="F6691A"/>
              </a:solidFill>
              <a:round/>
              <a:headEnd/>
              <a:tailEnd/>
            </a:ln>
          </p:spPr>
          <p:txBody>
            <a:bodyPr/>
            <a:lstStyle/>
            <a:p>
              <a:endParaRPr lang="zh-CN" altLang="en-US"/>
            </a:p>
          </p:txBody>
        </p:sp>
        <p:sp>
          <p:nvSpPr>
            <p:cNvPr id="49321" name="Freeform 190"/>
            <p:cNvSpPr>
              <a:spLocks/>
            </p:cNvSpPr>
            <p:nvPr/>
          </p:nvSpPr>
          <p:spPr bwMode="auto">
            <a:xfrm>
              <a:off x="1941" y="3214"/>
              <a:ext cx="1" cy="41"/>
            </a:xfrm>
            <a:custGeom>
              <a:avLst/>
              <a:gdLst>
                <a:gd name="T0" fmla="*/ 0 w 1"/>
                <a:gd name="T1" fmla="*/ 0 h 41"/>
                <a:gd name="T2" fmla="*/ 1 w 1"/>
                <a:gd name="T3" fmla="*/ 41 h 41"/>
                <a:gd name="T4" fmla="*/ 0 60000 65536"/>
                <a:gd name="T5" fmla="*/ 0 60000 65536"/>
                <a:gd name="T6" fmla="*/ 0 w 1"/>
                <a:gd name="T7" fmla="*/ 0 h 41"/>
                <a:gd name="T8" fmla="*/ 1 w 1"/>
                <a:gd name="T9" fmla="*/ 41 h 41"/>
              </a:gdLst>
              <a:ahLst/>
              <a:cxnLst>
                <a:cxn ang="T4">
                  <a:pos x="T0" y="T1"/>
                </a:cxn>
                <a:cxn ang="T5">
                  <a:pos x="T2" y="T3"/>
                </a:cxn>
              </a:cxnLst>
              <a:rect l="T6" t="T7" r="T8" b="T9"/>
              <a:pathLst>
                <a:path w="1" h="41">
                  <a:moveTo>
                    <a:pt x="0" y="0"/>
                  </a:moveTo>
                  <a:lnTo>
                    <a:pt x="1" y="41"/>
                  </a:lnTo>
                </a:path>
              </a:pathLst>
            </a:custGeom>
            <a:solidFill>
              <a:srgbClr val="F6691A"/>
            </a:solidFill>
            <a:ln w="11176">
              <a:solidFill>
                <a:srgbClr val="F6691A"/>
              </a:solidFill>
              <a:round/>
              <a:headEnd/>
              <a:tailEnd/>
            </a:ln>
          </p:spPr>
          <p:txBody>
            <a:bodyPr/>
            <a:lstStyle/>
            <a:p>
              <a:endParaRPr lang="zh-CN" altLang="en-US"/>
            </a:p>
          </p:txBody>
        </p:sp>
        <p:sp>
          <p:nvSpPr>
            <p:cNvPr id="49322" name="Line 191"/>
            <p:cNvSpPr>
              <a:spLocks noChangeShapeType="1"/>
            </p:cNvSpPr>
            <p:nvPr/>
          </p:nvSpPr>
          <p:spPr bwMode="auto">
            <a:xfrm>
              <a:off x="1919" y="3254"/>
              <a:ext cx="44" cy="1"/>
            </a:xfrm>
            <a:prstGeom prst="line">
              <a:avLst/>
            </a:prstGeom>
            <a:noFill/>
            <a:ln w="11176">
              <a:solidFill>
                <a:srgbClr val="F6691A"/>
              </a:solidFill>
              <a:round/>
              <a:headEnd/>
              <a:tailEnd/>
            </a:ln>
          </p:spPr>
          <p:txBody>
            <a:bodyPr/>
            <a:lstStyle/>
            <a:p>
              <a:endParaRPr lang="zh-CN" altLang="en-US"/>
            </a:p>
          </p:txBody>
        </p:sp>
        <p:sp>
          <p:nvSpPr>
            <p:cNvPr id="49323" name="Line 192"/>
            <p:cNvSpPr>
              <a:spLocks noChangeShapeType="1"/>
            </p:cNvSpPr>
            <p:nvPr/>
          </p:nvSpPr>
          <p:spPr bwMode="auto">
            <a:xfrm>
              <a:off x="2240" y="3314"/>
              <a:ext cx="1" cy="67"/>
            </a:xfrm>
            <a:prstGeom prst="line">
              <a:avLst/>
            </a:prstGeom>
            <a:noFill/>
            <a:ln w="11176">
              <a:solidFill>
                <a:srgbClr val="F6691A"/>
              </a:solidFill>
              <a:round/>
              <a:headEnd/>
              <a:tailEnd/>
            </a:ln>
          </p:spPr>
          <p:txBody>
            <a:bodyPr/>
            <a:lstStyle/>
            <a:p>
              <a:endParaRPr lang="zh-CN" altLang="en-US"/>
            </a:p>
          </p:txBody>
        </p:sp>
        <p:sp>
          <p:nvSpPr>
            <p:cNvPr id="49324" name="Line 193"/>
            <p:cNvSpPr>
              <a:spLocks noChangeShapeType="1"/>
            </p:cNvSpPr>
            <p:nvPr/>
          </p:nvSpPr>
          <p:spPr bwMode="auto">
            <a:xfrm>
              <a:off x="2217" y="3379"/>
              <a:ext cx="43" cy="1"/>
            </a:xfrm>
            <a:prstGeom prst="line">
              <a:avLst/>
            </a:prstGeom>
            <a:noFill/>
            <a:ln w="11176">
              <a:solidFill>
                <a:srgbClr val="F6691A"/>
              </a:solidFill>
              <a:round/>
              <a:headEnd/>
              <a:tailEnd/>
            </a:ln>
          </p:spPr>
          <p:txBody>
            <a:bodyPr/>
            <a:lstStyle/>
            <a:p>
              <a:endParaRPr lang="zh-CN" altLang="en-US"/>
            </a:p>
          </p:txBody>
        </p:sp>
        <p:sp>
          <p:nvSpPr>
            <p:cNvPr id="49325" name="Freeform 194"/>
            <p:cNvSpPr>
              <a:spLocks/>
            </p:cNvSpPr>
            <p:nvPr/>
          </p:nvSpPr>
          <p:spPr bwMode="auto">
            <a:xfrm>
              <a:off x="2528" y="3345"/>
              <a:ext cx="2" cy="16"/>
            </a:xfrm>
            <a:custGeom>
              <a:avLst/>
              <a:gdLst>
                <a:gd name="T0" fmla="*/ 0 w 2"/>
                <a:gd name="T1" fmla="*/ 0 h 16"/>
                <a:gd name="T2" fmla="*/ 2 w 2"/>
                <a:gd name="T3" fmla="*/ 16 h 16"/>
                <a:gd name="T4" fmla="*/ 0 60000 65536"/>
                <a:gd name="T5" fmla="*/ 0 60000 65536"/>
                <a:gd name="T6" fmla="*/ 0 w 2"/>
                <a:gd name="T7" fmla="*/ 0 h 16"/>
                <a:gd name="T8" fmla="*/ 2 w 2"/>
                <a:gd name="T9" fmla="*/ 16 h 16"/>
              </a:gdLst>
              <a:ahLst/>
              <a:cxnLst>
                <a:cxn ang="T4">
                  <a:pos x="T0" y="T1"/>
                </a:cxn>
                <a:cxn ang="T5">
                  <a:pos x="T2" y="T3"/>
                </a:cxn>
              </a:cxnLst>
              <a:rect l="T6" t="T7" r="T8" b="T9"/>
              <a:pathLst>
                <a:path w="2" h="16">
                  <a:moveTo>
                    <a:pt x="0" y="0"/>
                  </a:moveTo>
                  <a:lnTo>
                    <a:pt x="2" y="16"/>
                  </a:lnTo>
                </a:path>
              </a:pathLst>
            </a:custGeom>
            <a:solidFill>
              <a:srgbClr val="F6691A"/>
            </a:solidFill>
            <a:ln w="11176">
              <a:solidFill>
                <a:srgbClr val="F6691A"/>
              </a:solidFill>
              <a:round/>
              <a:headEnd/>
              <a:tailEnd/>
            </a:ln>
          </p:spPr>
          <p:txBody>
            <a:bodyPr/>
            <a:lstStyle/>
            <a:p>
              <a:endParaRPr lang="zh-CN" altLang="en-US"/>
            </a:p>
          </p:txBody>
        </p:sp>
        <p:sp>
          <p:nvSpPr>
            <p:cNvPr id="49326" name="Line 195"/>
            <p:cNvSpPr>
              <a:spLocks noChangeShapeType="1"/>
            </p:cNvSpPr>
            <p:nvPr/>
          </p:nvSpPr>
          <p:spPr bwMode="auto">
            <a:xfrm>
              <a:off x="2506" y="3361"/>
              <a:ext cx="44" cy="1"/>
            </a:xfrm>
            <a:prstGeom prst="line">
              <a:avLst/>
            </a:prstGeom>
            <a:noFill/>
            <a:ln w="11176">
              <a:solidFill>
                <a:srgbClr val="F6691A"/>
              </a:solidFill>
              <a:round/>
              <a:headEnd/>
              <a:tailEnd/>
            </a:ln>
          </p:spPr>
          <p:txBody>
            <a:bodyPr/>
            <a:lstStyle/>
            <a:p>
              <a:endParaRPr lang="zh-CN" altLang="en-US"/>
            </a:p>
          </p:txBody>
        </p:sp>
        <p:sp>
          <p:nvSpPr>
            <p:cNvPr id="49327" name="Freeform 196"/>
            <p:cNvSpPr>
              <a:spLocks noEditPoints="1"/>
            </p:cNvSpPr>
            <p:nvPr/>
          </p:nvSpPr>
          <p:spPr bwMode="auto">
            <a:xfrm>
              <a:off x="816" y="2930"/>
              <a:ext cx="1658" cy="398"/>
            </a:xfrm>
            <a:custGeom>
              <a:avLst/>
              <a:gdLst>
                <a:gd name="T0" fmla="*/ 0 w 15950"/>
                <a:gd name="T1" fmla="*/ 0 h 3403"/>
                <a:gd name="T2" fmla="*/ 0 w 15950"/>
                <a:gd name="T3" fmla="*/ 0 h 3403"/>
                <a:gd name="T4" fmla="*/ 0 w 15950"/>
                <a:gd name="T5" fmla="*/ 0 h 3403"/>
                <a:gd name="T6" fmla="*/ 0 w 15950"/>
                <a:gd name="T7" fmla="*/ 0 h 3403"/>
                <a:gd name="T8" fmla="*/ 0 w 15950"/>
                <a:gd name="T9" fmla="*/ 0 h 3403"/>
                <a:gd name="T10" fmla="*/ 0 w 15950"/>
                <a:gd name="T11" fmla="*/ 0 h 3403"/>
                <a:gd name="T12" fmla="*/ 0 w 15950"/>
                <a:gd name="T13" fmla="*/ 0 h 3403"/>
                <a:gd name="T14" fmla="*/ 0 w 15950"/>
                <a:gd name="T15" fmla="*/ 0 h 3403"/>
                <a:gd name="T16" fmla="*/ 0 w 15950"/>
                <a:gd name="T17" fmla="*/ 0 h 3403"/>
                <a:gd name="T18" fmla="*/ 0 w 15950"/>
                <a:gd name="T19" fmla="*/ 0 h 3403"/>
                <a:gd name="T20" fmla="*/ 0 w 15950"/>
                <a:gd name="T21" fmla="*/ 0 h 3403"/>
                <a:gd name="T22" fmla="*/ 0 w 15950"/>
                <a:gd name="T23" fmla="*/ 0 h 3403"/>
                <a:gd name="T24" fmla="*/ 0 w 15950"/>
                <a:gd name="T25" fmla="*/ 0 h 3403"/>
                <a:gd name="T26" fmla="*/ 0 w 15950"/>
                <a:gd name="T27" fmla="*/ 0 h 3403"/>
                <a:gd name="T28" fmla="*/ 0 w 15950"/>
                <a:gd name="T29" fmla="*/ 0 h 3403"/>
                <a:gd name="T30" fmla="*/ 0 w 15950"/>
                <a:gd name="T31" fmla="*/ 0 h 3403"/>
                <a:gd name="T32" fmla="*/ 0 w 15950"/>
                <a:gd name="T33" fmla="*/ 0 h 3403"/>
                <a:gd name="T34" fmla="*/ 0 w 15950"/>
                <a:gd name="T35" fmla="*/ 0 h 3403"/>
                <a:gd name="T36" fmla="*/ 0 w 15950"/>
                <a:gd name="T37" fmla="*/ 0 h 3403"/>
                <a:gd name="T38" fmla="*/ 0 w 15950"/>
                <a:gd name="T39" fmla="*/ 0 h 3403"/>
                <a:gd name="T40" fmla="*/ 0 w 15950"/>
                <a:gd name="T41" fmla="*/ 0 h 3403"/>
                <a:gd name="T42" fmla="*/ 0 w 15950"/>
                <a:gd name="T43" fmla="*/ 0 h 3403"/>
                <a:gd name="T44" fmla="*/ 0 w 15950"/>
                <a:gd name="T45" fmla="*/ 0 h 3403"/>
                <a:gd name="T46" fmla="*/ 0 w 15950"/>
                <a:gd name="T47" fmla="*/ 0 h 3403"/>
                <a:gd name="T48" fmla="*/ 0 w 15950"/>
                <a:gd name="T49" fmla="*/ 0 h 3403"/>
                <a:gd name="T50" fmla="*/ 0 w 15950"/>
                <a:gd name="T51" fmla="*/ 0 h 3403"/>
                <a:gd name="T52" fmla="*/ 0 w 15950"/>
                <a:gd name="T53" fmla="*/ 0 h 3403"/>
                <a:gd name="T54" fmla="*/ 0 w 15950"/>
                <a:gd name="T55" fmla="*/ 0 h 3403"/>
                <a:gd name="T56" fmla="*/ 0 w 15950"/>
                <a:gd name="T57" fmla="*/ 0 h 3403"/>
                <a:gd name="T58" fmla="*/ 0 w 15950"/>
                <a:gd name="T59" fmla="*/ 0 h 3403"/>
                <a:gd name="T60" fmla="*/ 0 w 15950"/>
                <a:gd name="T61" fmla="*/ 0 h 3403"/>
                <a:gd name="T62" fmla="*/ 0 w 15950"/>
                <a:gd name="T63" fmla="*/ 0 h 3403"/>
                <a:gd name="T64" fmla="*/ 0 w 15950"/>
                <a:gd name="T65" fmla="*/ 0 h 3403"/>
                <a:gd name="T66" fmla="*/ 0 w 15950"/>
                <a:gd name="T67" fmla="*/ 0 h 3403"/>
                <a:gd name="T68" fmla="*/ 0 w 15950"/>
                <a:gd name="T69" fmla="*/ 0 h 3403"/>
                <a:gd name="T70" fmla="*/ 0 w 15950"/>
                <a:gd name="T71" fmla="*/ 0 h 3403"/>
                <a:gd name="T72" fmla="*/ 0 w 15950"/>
                <a:gd name="T73" fmla="*/ 0 h 3403"/>
                <a:gd name="T74" fmla="*/ 0 w 15950"/>
                <a:gd name="T75" fmla="*/ 0 h 3403"/>
                <a:gd name="T76" fmla="*/ 0 w 15950"/>
                <a:gd name="T77" fmla="*/ 0 h 3403"/>
                <a:gd name="T78" fmla="*/ 0 w 15950"/>
                <a:gd name="T79" fmla="*/ 0 h 3403"/>
                <a:gd name="T80" fmla="*/ 0 w 15950"/>
                <a:gd name="T81" fmla="*/ 0 h 3403"/>
                <a:gd name="T82" fmla="*/ 0 w 15950"/>
                <a:gd name="T83" fmla="*/ 0 h 3403"/>
                <a:gd name="T84" fmla="*/ 0 w 15950"/>
                <a:gd name="T85" fmla="*/ 0 h 3403"/>
                <a:gd name="T86" fmla="*/ 0 w 15950"/>
                <a:gd name="T87" fmla="*/ 0 h 3403"/>
                <a:gd name="T88" fmla="*/ 0 w 15950"/>
                <a:gd name="T89" fmla="*/ 0 h 3403"/>
                <a:gd name="T90" fmla="*/ 0 w 15950"/>
                <a:gd name="T91" fmla="*/ 0 h 3403"/>
                <a:gd name="T92" fmla="*/ 0 w 15950"/>
                <a:gd name="T93" fmla="*/ 0 h 3403"/>
                <a:gd name="T94" fmla="*/ 0 w 15950"/>
                <a:gd name="T95" fmla="*/ 0 h 3403"/>
                <a:gd name="T96" fmla="*/ 0 w 15950"/>
                <a:gd name="T97" fmla="*/ 0 h 34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50"/>
                <a:gd name="T148" fmla="*/ 0 h 3403"/>
                <a:gd name="T149" fmla="*/ 15950 w 15950"/>
                <a:gd name="T150" fmla="*/ 3403 h 34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50" h="3403">
                  <a:moveTo>
                    <a:pt x="102" y="3110"/>
                  </a:moveTo>
                  <a:lnTo>
                    <a:pt x="484" y="3262"/>
                  </a:lnTo>
                  <a:cubicBezTo>
                    <a:pt x="519" y="3275"/>
                    <a:pt x="536" y="3315"/>
                    <a:pt x="522" y="3350"/>
                  </a:cubicBezTo>
                  <a:cubicBezTo>
                    <a:pt x="509" y="3385"/>
                    <a:pt x="469" y="3403"/>
                    <a:pt x="434" y="3389"/>
                  </a:cubicBezTo>
                  <a:lnTo>
                    <a:pt x="52" y="3238"/>
                  </a:lnTo>
                  <a:cubicBezTo>
                    <a:pt x="17" y="3224"/>
                    <a:pt x="0" y="3184"/>
                    <a:pt x="14" y="3149"/>
                  </a:cubicBezTo>
                  <a:cubicBezTo>
                    <a:pt x="28" y="3114"/>
                    <a:pt x="67" y="3097"/>
                    <a:pt x="102" y="3110"/>
                  </a:cubicBezTo>
                  <a:close/>
                  <a:moveTo>
                    <a:pt x="711" y="2866"/>
                  </a:moveTo>
                  <a:lnTo>
                    <a:pt x="934" y="2522"/>
                  </a:lnTo>
                  <a:cubicBezTo>
                    <a:pt x="955" y="2490"/>
                    <a:pt x="997" y="2481"/>
                    <a:pt x="1029" y="2502"/>
                  </a:cubicBezTo>
                  <a:cubicBezTo>
                    <a:pt x="1061" y="2522"/>
                    <a:pt x="1070" y="2564"/>
                    <a:pt x="1049" y="2596"/>
                  </a:cubicBezTo>
                  <a:lnTo>
                    <a:pt x="826" y="2941"/>
                  </a:lnTo>
                  <a:cubicBezTo>
                    <a:pt x="805" y="2972"/>
                    <a:pt x="763" y="2981"/>
                    <a:pt x="731" y="2961"/>
                  </a:cubicBezTo>
                  <a:cubicBezTo>
                    <a:pt x="700" y="2940"/>
                    <a:pt x="690" y="2898"/>
                    <a:pt x="711" y="2866"/>
                  </a:cubicBezTo>
                  <a:close/>
                  <a:moveTo>
                    <a:pt x="1232" y="2063"/>
                  </a:moveTo>
                  <a:lnTo>
                    <a:pt x="1328" y="1914"/>
                  </a:lnTo>
                  <a:cubicBezTo>
                    <a:pt x="1334" y="1905"/>
                    <a:pt x="1341" y="1898"/>
                    <a:pt x="1350" y="1893"/>
                  </a:cubicBezTo>
                  <a:lnTo>
                    <a:pt x="1551" y="1774"/>
                  </a:lnTo>
                  <a:cubicBezTo>
                    <a:pt x="1584" y="1754"/>
                    <a:pt x="1626" y="1765"/>
                    <a:pt x="1645" y="1798"/>
                  </a:cubicBezTo>
                  <a:cubicBezTo>
                    <a:pt x="1664" y="1830"/>
                    <a:pt x="1654" y="1872"/>
                    <a:pt x="1621" y="1891"/>
                  </a:cubicBezTo>
                  <a:lnTo>
                    <a:pt x="1420" y="2010"/>
                  </a:lnTo>
                  <a:lnTo>
                    <a:pt x="1443" y="1989"/>
                  </a:lnTo>
                  <a:lnTo>
                    <a:pt x="1347" y="2137"/>
                  </a:lnTo>
                  <a:cubicBezTo>
                    <a:pt x="1326" y="2169"/>
                    <a:pt x="1284" y="2178"/>
                    <a:pt x="1252" y="2157"/>
                  </a:cubicBezTo>
                  <a:cubicBezTo>
                    <a:pt x="1220" y="2137"/>
                    <a:pt x="1211" y="2094"/>
                    <a:pt x="1232" y="2063"/>
                  </a:cubicBezTo>
                  <a:close/>
                  <a:moveTo>
                    <a:pt x="2022" y="1495"/>
                  </a:moveTo>
                  <a:lnTo>
                    <a:pt x="2375" y="1285"/>
                  </a:lnTo>
                  <a:cubicBezTo>
                    <a:pt x="2408" y="1266"/>
                    <a:pt x="2450" y="1277"/>
                    <a:pt x="2469" y="1309"/>
                  </a:cubicBezTo>
                  <a:cubicBezTo>
                    <a:pt x="2488" y="1342"/>
                    <a:pt x="2477" y="1384"/>
                    <a:pt x="2445" y="1403"/>
                  </a:cubicBezTo>
                  <a:lnTo>
                    <a:pt x="2092" y="1612"/>
                  </a:lnTo>
                  <a:cubicBezTo>
                    <a:pt x="2059" y="1632"/>
                    <a:pt x="2017" y="1621"/>
                    <a:pt x="1998" y="1588"/>
                  </a:cubicBezTo>
                  <a:cubicBezTo>
                    <a:pt x="1979" y="1556"/>
                    <a:pt x="1990" y="1514"/>
                    <a:pt x="2022" y="1495"/>
                  </a:cubicBezTo>
                  <a:close/>
                  <a:moveTo>
                    <a:pt x="2874" y="1029"/>
                  </a:moveTo>
                  <a:lnTo>
                    <a:pt x="3268" y="913"/>
                  </a:lnTo>
                  <a:cubicBezTo>
                    <a:pt x="3304" y="902"/>
                    <a:pt x="3342" y="923"/>
                    <a:pt x="3353" y="959"/>
                  </a:cubicBezTo>
                  <a:cubicBezTo>
                    <a:pt x="3363" y="995"/>
                    <a:pt x="3343" y="1034"/>
                    <a:pt x="3306" y="1044"/>
                  </a:cubicBezTo>
                  <a:lnTo>
                    <a:pt x="2913" y="1160"/>
                  </a:lnTo>
                  <a:cubicBezTo>
                    <a:pt x="2877" y="1171"/>
                    <a:pt x="2839" y="1150"/>
                    <a:pt x="2828" y="1114"/>
                  </a:cubicBezTo>
                  <a:cubicBezTo>
                    <a:pt x="2817" y="1078"/>
                    <a:pt x="2838" y="1040"/>
                    <a:pt x="2874" y="1029"/>
                  </a:cubicBezTo>
                  <a:close/>
                  <a:moveTo>
                    <a:pt x="3793" y="758"/>
                  </a:moveTo>
                  <a:lnTo>
                    <a:pt x="4145" y="655"/>
                  </a:lnTo>
                  <a:lnTo>
                    <a:pt x="4194" y="645"/>
                  </a:lnTo>
                  <a:cubicBezTo>
                    <a:pt x="4232" y="638"/>
                    <a:pt x="4267" y="663"/>
                    <a:pt x="4274" y="700"/>
                  </a:cubicBezTo>
                  <a:cubicBezTo>
                    <a:pt x="4281" y="737"/>
                    <a:pt x="4256" y="773"/>
                    <a:pt x="4219" y="780"/>
                  </a:cubicBezTo>
                  <a:lnTo>
                    <a:pt x="4183" y="786"/>
                  </a:lnTo>
                  <a:lnTo>
                    <a:pt x="3831" y="890"/>
                  </a:lnTo>
                  <a:cubicBezTo>
                    <a:pt x="3795" y="900"/>
                    <a:pt x="3757" y="880"/>
                    <a:pt x="3746" y="843"/>
                  </a:cubicBezTo>
                  <a:cubicBezTo>
                    <a:pt x="3736" y="807"/>
                    <a:pt x="3756" y="769"/>
                    <a:pt x="3793" y="758"/>
                  </a:cubicBezTo>
                  <a:close/>
                  <a:moveTo>
                    <a:pt x="4732" y="546"/>
                  </a:moveTo>
                  <a:lnTo>
                    <a:pt x="5136" y="472"/>
                  </a:lnTo>
                  <a:cubicBezTo>
                    <a:pt x="5173" y="465"/>
                    <a:pt x="5209" y="489"/>
                    <a:pt x="5216" y="527"/>
                  </a:cubicBezTo>
                  <a:cubicBezTo>
                    <a:pt x="5223" y="564"/>
                    <a:pt x="5198" y="599"/>
                    <a:pt x="5161" y="606"/>
                  </a:cubicBezTo>
                  <a:lnTo>
                    <a:pt x="4757" y="681"/>
                  </a:lnTo>
                  <a:cubicBezTo>
                    <a:pt x="4720" y="687"/>
                    <a:pt x="4684" y="663"/>
                    <a:pt x="4678" y="626"/>
                  </a:cubicBezTo>
                  <a:cubicBezTo>
                    <a:pt x="4671" y="589"/>
                    <a:pt x="4695" y="553"/>
                    <a:pt x="4732" y="546"/>
                  </a:cubicBezTo>
                  <a:close/>
                  <a:moveTo>
                    <a:pt x="5662" y="351"/>
                  </a:moveTo>
                  <a:lnTo>
                    <a:pt x="6055" y="235"/>
                  </a:lnTo>
                  <a:cubicBezTo>
                    <a:pt x="6092" y="225"/>
                    <a:pt x="6130" y="245"/>
                    <a:pt x="6140" y="282"/>
                  </a:cubicBezTo>
                  <a:cubicBezTo>
                    <a:pt x="6151" y="318"/>
                    <a:pt x="6130" y="356"/>
                    <a:pt x="6094" y="367"/>
                  </a:cubicBezTo>
                  <a:lnTo>
                    <a:pt x="5700" y="483"/>
                  </a:lnTo>
                  <a:cubicBezTo>
                    <a:pt x="5664" y="493"/>
                    <a:pt x="5626" y="472"/>
                    <a:pt x="5615" y="436"/>
                  </a:cubicBezTo>
                  <a:cubicBezTo>
                    <a:pt x="5605" y="400"/>
                    <a:pt x="5626" y="362"/>
                    <a:pt x="5662" y="351"/>
                  </a:cubicBezTo>
                  <a:close/>
                  <a:moveTo>
                    <a:pt x="6580" y="81"/>
                  </a:moveTo>
                  <a:lnTo>
                    <a:pt x="6838" y="5"/>
                  </a:lnTo>
                  <a:cubicBezTo>
                    <a:pt x="6856" y="0"/>
                    <a:pt x="6875" y="2"/>
                    <a:pt x="6892" y="12"/>
                  </a:cubicBezTo>
                  <a:lnTo>
                    <a:pt x="7014" y="84"/>
                  </a:lnTo>
                  <a:cubicBezTo>
                    <a:pt x="7047" y="103"/>
                    <a:pt x="7057" y="145"/>
                    <a:pt x="7038" y="178"/>
                  </a:cubicBezTo>
                  <a:cubicBezTo>
                    <a:pt x="7019" y="210"/>
                    <a:pt x="6977" y="221"/>
                    <a:pt x="6944" y="202"/>
                  </a:cubicBezTo>
                  <a:lnTo>
                    <a:pt x="6822" y="129"/>
                  </a:lnTo>
                  <a:lnTo>
                    <a:pt x="6876" y="136"/>
                  </a:lnTo>
                  <a:lnTo>
                    <a:pt x="6619" y="212"/>
                  </a:lnTo>
                  <a:cubicBezTo>
                    <a:pt x="6583" y="223"/>
                    <a:pt x="6545" y="202"/>
                    <a:pt x="6534" y="166"/>
                  </a:cubicBezTo>
                  <a:cubicBezTo>
                    <a:pt x="6523" y="130"/>
                    <a:pt x="6544" y="91"/>
                    <a:pt x="6580" y="81"/>
                  </a:cubicBezTo>
                  <a:close/>
                  <a:moveTo>
                    <a:pt x="7485" y="363"/>
                  </a:moveTo>
                  <a:lnTo>
                    <a:pt x="7838" y="572"/>
                  </a:lnTo>
                  <a:cubicBezTo>
                    <a:pt x="7870" y="592"/>
                    <a:pt x="7881" y="634"/>
                    <a:pt x="7862" y="666"/>
                  </a:cubicBezTo>
                  <a:cubicBezTo>
                    <a:pt x="7843" y="699"/>
                    <a:pt x="7801" y="709"/>
                    <a:pt x="7768" y="690"/>
                  </a:cubicBezTo>
                  <a:lnTo>
                    <a:pt x="7415" y="481"/>
                  </a:lnTo>
                  <a:cubicBezTo>
                    <a:pt x="7383" y="462"/>
                    <a:pt x="7372" y="420"/>
                    <a:pt x="7391" y="387"/>
                  </a:cubicBezTo>
                  <a:cubicBezTo>
                    <a:pt x="7410" y="355"/>
                    <a:pt x="7452" y="344"/>
                    <a:pt x="7485" y="363"/>
                  </a:cubicBezTo>
                  <a:close/>
                  <a:moveTo>
                    <a:pt x="8305" y="847"/>
                  </a:moveTo>
                  <a:lnTo>
                    <a:pt x="8673" y="1029"/>
                  </a:lnTo>
                  <a:cubicBezTo>
                    <a:pt x="8707" y="1046"/>
                    <a:pt x="8721" y="1087"/>
                    <a:pt x="8704" y="1121"/>
                  </a:cubicBezTo>
                  <a:cubicBezTo>
                    <a:pt x="8687" y="1155"/>
                    <a:pt x="8646" y="1168"/>
                    <a:pt x="8612" y="1152"/>
                  </a:cubicBezTo>
                  <a:lnTo>
                    <a:pt x="8245" y="969"/>
                  </a:lnTo>
                  <a:cubicBezTo>
                    <a:pt x="8211" y="952"/>
                    <a:pt x="8197" y="911"/>
                    <a:pt x="8214" y="877"/>
                  </a:cubicBezTo>
                  <a:cubicBezTo>
                    <a:pt x="8231" y="844"/>
                    <a:pt x="8272" y="830"/>
                    <a:pt x="8305" y="847"/>
                  </a:cubicBezTo>
                  <a:close/>
                  <a:moveTo>
                    <a:pt x="9163" y="1272"/>
                  </a:moveTo>
                  <a:lnTo>
                    <a:pt x="9530" y="1455"/>
                  </a:lnTo>
                  <a:cubicBezTo>
                    <a:pt x="9564" y="1472"/>
                    <a:pt x="9578" y="1513"/>
                    <a:pt x="9561" y="1547"/>
                  </a:cubicBezTo>
                  <a:cubicBezTo>
                    <a:pt x="9544" y="1581"/>
                    <a:pt x="9503" y="1594"/>
                    <a:pt x="9470" y="1578"/>
                  </a:cubicBezTo>
                  <a:lnTo>
                    <a:pt x="9102" y="1395"/>
                  </a:lnTo>
                  <a:cubicBezTo>
                    <a:pt x="9068" y="1378"/>
                    <a:pt x="9054" y="1337"/>
                    <a:pt x="9071" y="1303"/>
                  </a:cubicBezTo>
                  <a:cubicBezTo>
                    <a:pt x="9088" y="1269"/>
                    <a:pt x="9129" y="1256"/>
                    <a:pt x="9163" y="1272"/>
                  </a:cubicBezTo>
                  <a:close/>
                  <a:moveTo>
                    <a:pt x="10030" y="1666"/>
                  </a:moveTo>
                  <a:lnTo>
                    <a:pt x="10409" y="1823"/>
                  </a:lnTo>
                  <a:cubicBezTo>
                    <a:pt x="10444" y="1837"/>
                    <a:pt x="10461" y="1877"/>
                    <a:pt x="10446" y="1912"/>
                  </a:cubicBezTo>
                  <a:cubicBezTo>
                    <a:pt x="10432" y="1947"/>
                    <a:pt x="10392" y="1963"/>
                    <a:pt x="10357" y="1949"/>
                  </a:cubicBezTo>
                  <a:lnTo>
                    <a:pt x="9978" y="1792"/>
                  </a:lnTo>
                  <a:cubicBezTo>
                    <a:pt x="9943" y="1778"/>
                    <a:pt x="9926" y="1738"/>
                    <a:pt x="9941" y="1703"/>
                  </a:cubicBezTo>
                  <a:cubicBezTo>
                    <a:pt x="9955" y="1668"/>
                    <a:pt x="9995" y="1651"/>
                    <a:pt x="10030" y="1666"/>
                  </a:cubicBezTo>
                  <a:close/>
                  <a:moveTo>
                    <a:pt x="10915" y="2032"/>
                  </a:moveTo>
                  <a:lnTo>
                    <a:pt x="10961" y="2051"/>
                  </a:lnTo>
                  <a:lnTo>
                    <a:pt x="11296" y="2182"/>
                  </a:lnTo>
                  <a:cubicBezTo>
                    <a:pt x="11331" y="2196"/>
                    <a:pt x="11348" y="2236"/>
                    <a:pt x="11334" y="2271"/>
                  </a:cubicBezTo>
                  <a:cubicBezTo>
                    <a:pt x="11320" y="2306"/>
                    <a:pt x="11281" y="2323"/>
                    <a:pt x="11245" y="2310"/>
                  </a:cubicBezTo>
                  <a:lnTo>
                    <a:pt x="10909" y="2177"/>
                  </a:lnTo>
                  <a:lnTo>
                    <a:pt x="10863" y="2158"/>
                  </a:lnTo>
                  <a:cubicBezTo>
                    <a:pt x="10828" y="2144"/>
                    <a:pt x="10811" y="2104"/>
                    <a:pt x="10826" y="2069"/>
                  </a:cubicBezTo>
                  <a:cubicBezTo>
                    <a:pt x="10840" y="2034"/>
                    <a:pt x="10880" y="2017"/>
                    <a:pt x="10915" y="2032"/>
                  </a:cubicBezTo>
                  <a:close/>
                  <a:moveTo>
                    <a:pt x="11805" y="2383"/>
                  </a:moveTo>
                  <a:lnTo>
                    <a:pt x="12186" y="2533"/>
                  </a:lnTo>
                  <a:cubicBezTo>
                    <a:pt x="12222" y="2547"/>
                    <a:pt x="12239" y="2587"/>
                    <a:pt x="12225" y="2622"/>
                  </a:cubicBezTo>
                  <a:cubicBezTo>
                    <a:pt x="12211" y="2657"/>
                    <a:pt x="12172" y="2674"/>
                    <a:pt x="12136" y="2660"/>
                  </a:cubicBezTo>
                  <a:lnTo>
                    <a:pt x="11755" y="2510"/>
                  </a:lnTo>
                  <a:cubicBezTo>
                    <a:pt x="11719" y="2496"/>
                    <a:pt x="11702" y="2456"/>
                    <a:pt x="11716" y="2421"/>
                  </a:cubicBezTo>
                  <a:cubicBezTo>
                    <a:pt x="11730" y="2386"/>
                    <a:pt x="11769" y="2369"/>
                    <a:pt x="11805" y="2383"/>
                  </a:cubicBezTo>
                  <a:close/>
                  <a:moveTo>
                    <a:pt x="12696" y="2733"/>
                  </a:moveTo>
                  <a:lnTo>
                    <a:pt x="13077" y="2884"/>
                  </a:lnTo>
                  <a:cubicBezTo>
                    <a:pt x="13113" y="2898"/>
                    <a:pt x="13130" y="2937"/>
                    <a:pt x="13116" y="2973"/>
                  </a:cubicBezTo>
                  <a:cubicBezTo>
                    <a:pt x="13102" y="3008"/>
                    <a:pt x="13063" y="3025"/>
                    <a:pt x="13027" y="3011"/>
                  </a:cubicBezTo>
                  <a:lnTo>
                    <a:pt x="12646" y="2861"/>
                  </a:lnTo>
                  <a:cubicBezTo>
                    <a:pt x="12610" y="2847"/>
                    <a:pt x="12593" y="2807"/>
                    <a:pt x="12607" y="2772"/>
                  </a:cubicBezTo>
                  <a:cubicBezTo>
                    <a:pt x="12621" y="2737"/>
                    <a:pt x="12660" y="2720"/>
                    <a:pt x="12696" y="2733"/>
                  </a:cubicBezTo>
                  <a:close/>
                  <a:moveTo>
                    <a:pt x="13587" y="3084"/>
                  </a:moveTo>
                  <a:lnTo>
                    <a:pt x="13653" y="3110"/>
                  </a:lnTo>
                  <a:lnTo>
                    <a:pt x="13628" y="3106"/>
                  </a:lnTo>
                  <a:lnTo>
                    <a:pt x="13967" y="3106"/>
                  </a:lnTo>
                  <a:cubicBezTo>
                    <a:pt x="14005" y="3106"/>
                    <a:pt x="14035" y="3136"/>
                    <a:pt x="14035" y="3174"/>
                  </a:cubicBezTo>
                  <a:cubicBezTo>
                    <a:pt x="14035" y="3212"/>
                    <a:pt x="14005" y="3242"/>
                    <a:pt x="13967" y="3242"/>
                  </a:cubicBezTo>
                  <a:lnTo>
                    <a:pt x="13628" y="3242"/>
                  </a:lnTo>
                  <a:cubicBezTo>
                    <a:pt x="13619" y="3242"/>
                    <a:pt x="13611" y="3241"/>
                    <a:pt x="13603" y="3238"/>
                  </a:cubicBezTo>
                  <a:lnTo>
                    <a:pt x="13536" y="3212"/>
                  </a:lnTo>
                  <a:cubicBezTo>
                    <a:pt x="13501" y="3198"/>
                    <a:pt x="13484" y="3158"/>
                    <a:pt x="13498" y="3123"/>
                  </a:cubicBezTo>
                  <a:cubicBezTo>
                    <a:pt x="13512" y="3088"/>
                    <a:pt x="13551" y="3070"/>
                    <a:pt x="13587" y="3084"/>
                  </a:cubicBezTo>
                  <a:close/>
                  <a:moveTo>
                    <a:pt x="14514" y="3106"/>
                  </a:moveTo>
                  <a:lnTo>
                    <a:pt x="14924" y="3106"/>
                  </a:lnTo>
                  <a:cubicBezTo>
                    <a:pt x="14962" y="3106"/>
                    <a:pt x="14993" y="3136"/>
                    <a:pt x="14993" y="3174"/>
                  </a:cubicBezTo>
                  <a:cubicBezTo>
                    <a:pt x="14993" y="3212"/>
                    <a:pt x="14962" y="3242"/>
                    <a:pt x="14924" y="3242"/>
                  </a:cubicBezTo>
                  <a:lnTo>
                    <a:pt x="14514" y="3242"/>
                  </a:lnTo>
                  <a:cubicBezTo>
                    <a:pt x="14476" y="3242"/>
                    <a:pt x="14446" y="3212"/>
                    <a:pt x="14446" y="3174"/>
                  </a:cubicBezTo>
                  <a:cubicBezTo>
                    <a:pt x="14446" y="3136"/>
                    <a:pt x="14476" y="3106"/>
                    <a:pt x="14514" y="3106"/>
                  </a:cubicBezTo>
                  <a:close/>
                  <a:moveTo>
                    <a:pt x="15472" y="3106"/>
                  </a:moveTo>
                  <a:lnTo>
                    <a:pt x="15882" y="3106"/>
                  </a:lnTo>
                  <a:cubicBezTo>
                    <a:pt x="15920" y="3106"/>
                    <a:pt x="15950" y="3136"/>
                    <a:pt x="15950" y="3174"/>
                  </a:cubicBezTo>
                  <a:cubicBezTo>
                    <a:pt x="15950" y="3212"/>
                    <a:pt x="15920" y="3242"/>
                    <a:pt x="15882" y="3242"/>
                  </a:cubicBezTo>
                  <a:lnTo>
                    <a:pt x="15472" y="3242"/>
                  </a:lnTo>
                  <a:cubicBezTo>
                    <a:pt x="15434" y="3242"/>
                    <a:pt x="15403" y="3212"/>
                    <a:pt x="15403" y="3174"/>
                  </a:cubicBezTo>
                  <a:cubicBezTo>
                    <a:pt x="15403" y="3136"/>
                    <a:pt x="15434" y="3106"/>
                    <a:pt x="15472" y="3106"/>
                  </a:cubicBezTo>
                  <a:close/>
                </a:path>
              </a:pathLst>
            </a:custGeom>
            <a:solidFill>
              <a:srgbClr val="F6691A"/>
            </a:solidFill>
            <a:ln w="19050">
              <a:solidFill>
                <a:srgbClr val="F6691A"/>
              </a:solidFill>
              <a:bevel/>
              <a:headEnd/>
              <a:tailEnd/>
            </a:ln>
          </p:spPr>
          <p:txBody>
            <a:bodyPr/>
            <a:lstStyle/>
            <a:p>
              <a:endParaRPr lang="zh-CN" altLang="en-US"/>
            </a:p>
          </p:txBody>
        </p:sp>
      </p:grpSp>
      <p:grpSp>
        <p:nvGrpSpPr>
          <p:cNvPr id="31" name="Group 197"/>
          <p:cNvGrpSpPr>
            <a:grpSpLocks/>
          </p:cNvGrpSpPr>
          <p:nvPr/>
        </p:nvGrpSpPr>
        <p:grpSpPr bwMode="auto">
          <a:xfrm>
            <a:off x="2784476" y="2153485"/>
            <a:ext cx="2798763" cy="2765748"/>
            <a:chOff x="794" y="1563"/>
            <a:chExt cx="1763" cy="1794"/>
          </a:xfrm>
        </p:grpSpPr>
        <p:sp>
          <p:nvSpPr>
            <p:cNvPr id="49261" name="Freeform 198"/>
            <p:cNvSpPr>
              <a:spLocks/>
            </p:cNvSpPr>
            <p:nvPr/>
          </p:nvSpPr>
          <p:spPr bwMode="auto">
            <a:xfrm>
              <a:off x="824" y="1774"/>
              <a:ext cx="1698" cy="1546"/>
            </a:xfrm>
            <a:custGeom>
              <a:avLst/>
              <a:gdLst>
                <a:gd name="T0" fmla="*/ 0 w 1698"/>
                <a:gd name="T1" fmla="*/ 1546 h 1546"/>
                <a:gd name="T2" fmla="*/ 11 w 1698"/>
                <a:gd name="T3" fmla="*/ 1539 h 1546"/>
                <a:gd name="T4" fmla="*/ 136 w 1698"/>
                <a:gd name="T5" fmla="*/ 1049 h 1546"/>
                <a:gd name="T6" fmla="*/ 280 w 1698"/>
                <a:gd name="T7" fmla="*/ 400 h 1546"/>
                <a:gd name="T8" fmla="*/ 425 w 1698"/>
                <a:gd name="T9" fmla="*/ 162 h 1546"/>
                <a:gd name="T10" fmla="*/ 560 w 1698"/>
                <a:gd name="T11" fmla="*/ 0 h 1546"/>
                <a:gd name="T12" fmla="*/ 705 w 1698"/>
                <a:gd name="T13" fmla="*/ 381 h 1546"/>
                <a:gd name="T14" fmla="*/ 849 w 1698"/>
                <a:gd name="T15" fmla="*/ 639 h 1546"/>
                <a:gd name="T16" fmla="*/ 985 w 1698"/>
                <a:gd name="T17" fmla="*/ 878 h 1546"/>
                <a:gd name="T18" fmla="*/ 1129 w 1698"/>
                <a:gd name="T19" fmla="*/ 1145 h 1546"/>
                <a:gd name="T20" fmla="*/ 1409 w 1698"/>
                <a:gd name="T21" fmla="*/ 1355 h 1546"/>
                <a:gd name="T22" fmla="*/ 1698 w 1698"/>
                <a:gd name="T23" fmla="*/ 1451 h 15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98"/>
                <a:gd name="T37" fmla="*/ 0 h 1546"/>
                <a:gd name="T38" fmla="*/ 1698 w 1698"/>
                <a:gd name="T39" fmla="*/ 1546 h 15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98" h="1546">
                  <a:moveTo>
                    <a:pt x="0" y="1546"/>
                  </a:moveTo>
                  <a:lnTo>
                    <a:pt x="11" y="1539"/>
                  </a:lnTo>
                  <a:lnTo>
                    <a:pt x="136" y="1049"/>
                  </a:lnTo>
                  <a:lnTo>
                    <a:pt x="280" y="400"/>
                  </a:lnTo>
                  <a:lnTo>
                    <a:pt x="425" y="162"/>
                  </a:lnTo>
                  <a:lnTo>
                    <a:pt x="560" y="0"/>
                  </a:lnTo>
                  <a:lnTo>
                    <a:pt x="705" y="381"/>
                  </a:lnTo>
                  <a:lnTo>
                    <a:pt x="849" y="639"/>
                  </a:lnTo>
                  <a:lnTo>
                    <a:pt x="985" y="878"/>
                  </a:lnTo>
                  <a:lnTo>
                    <a:pt x="1129" y="1145"/>
                  </a:lnTo>
                  <a:lnTo>
                    <a:pt x="1409" y="1355"/>
                  </a:lnTo>
                  <a:lnTo>
                    <a:pt x="1698" y="1451"/>
                  </a:lnTo>
                </a:path>
              </a:pathLst>
            </a:custGeom>
            <a:noFill/>
            <a:ln w="19050" cap="rnd">
              <a:solidFill>
                <a:srgbClr val="48AC5C"/>
              </a:solidFill>
              <a:round/>
              <a:headEnd/>
              <a:tailEnd/>
            </a:ln>
          </p:spPr>
          <p:txBody>
            <a:bodyPr/>
            <a:lstStyle/>
            <a:p>
              <a:endParaRPr lang="zh-CN" altLang="en-US"/>
            </a:p>
          </p:txBody>
        </p:sp>
        <p:grpSp>
          <p:nvGrpSpPr>
            <p:cNvPr id="49296" name="Group 199"/>
            <p:cNvGrpSpPr>
              <a:grpSpLocks/>
            </p:cNvGrpSpPr>
            <p:nvPr/>
          </p:nvGrpSpPr>
          <p:grpSpPr bwMode="auto">
            <a:xfrm>
              <a:off x="940" y="1563"/>
              <a:ext cx="1605" cy="1677"/>
              <a:chOff x="940" y="1563"/>
              <a:chExt cx="1605" cy="1677"/>
            </a:xfrm>
          </p:grpSpPr>
          <p:sp>
            <p:nvSpPr>
              <p:cNvPr id="49276" name="Line 200"/>
              <p:cNvSpPr>
                <a:spLocks noChangeShapeType="1"/>
              </p:cNvSpPr>
              <p:nvPr/>
            </p:nvSpPr>
            <p:spPr bwMode="auto">
              <a:xfrm flipV="1">
                <a:off x="1387" y="1563"/>
                <a:ext cx="1" cy="188"/>
              </a:xfrm>
              <a:prstGeom prst="line">
                <a:avLst/>
              </a:prstGeom>
              <a:noFill/>
              <a:ln w="11176">
                <a:solidFill>
                  <a:srgbClr val="48AC5C"/>
                </a:solidFill>
                <a:round/>
                <a:headEnd/>
                <a:tailEnd/>
              </a:ln>
            </p:spPr>
            <p:txBody>
              <a:bodyPr/>
              <a:lstStyle/>
              <a:p>
                <a:endParaRPr lang="zh-CN" altLang="en-US"/>
              </a:p>
            </p:txBody>
          </p:sp>
          <p:sp>
            <p:nvSpPr>
              <p:cNvPr id="49277" name="Line 201"/>
              <p:cNvSpPr>
                <a:spLocks noChangeShapeType="1"/>
              </p:cNvSpPr>
              <p:nvPr/>
            </p:nvSpPr>
            <p:spPr bwMode="auto">
              <a:xfrm>
                <a:off x="1365" y="1563"/>
                <a:ext cx="43" cy="1"/>
              </a:xfrm>
              <a:prstGeom prst="line">
                <a:avLst/>
              </a:prstGeom>
              <a:noFill/>
              <a:ln w="11176">
                <a:solidFill>
                  <a:srgbClr val="48AC5C"/>
                </a:solidFill>
                <a:round/>
                <a:headEnd/>
                <a:tailEnd/>
              </a:ln>
            </p:spPr>
            <p:txBody>
              <a:bodyPr/>
              <a:lstStyle/>
              <a:p>
                <a:endParaRPr lang="zh-CN" altLang="en-US"/>
              </a:p>
            </p:txBody>
          </p:sp>
          <p:sp>
            <p:nvSpPr>
              <p:cNvPr id="49278" name="Line 202"/>
              <p:cNvSpPr>
                <a:spLocks noChangeShapeType="1"/>
              </p:cNvSpPr>
              <p:nvPr/>
            </p:nvSpPr>
            <p:spPr bwMode="auto">
              <a:xfrm flipV="1">
                <a:off x="1529" y="1960"/>
                <a:ext cx="1" cy="160"/>
              </a:xfrm>
              <a:prstGeom prst="line">
                <a:avLst/>
              </a:prstGeom>
              <a:noFill/>
              <a:ln w="11176">
                <a:solidFill>
                  <a:srgbClr val="48AC5C"/>
                </a:solidFill>
                <a:round/>
                <a:headEnd/>
                <a:tailEnd/>
              </a:ln>
            </p:spPr>
            <p:txBody>
              <a:bodyPr/>
              <a:lstStyle/>
              <a:p>
                <a:endParaRPr lang="zh-CN" altLang="en-US"/>
              </a:p>
            </p:txBody>
          </p:sp>
          <p:sp>
            <p:nvSpPr>
              <p:cNvPr id="49279" name="Line 203"/>
              <p:cNvSpPr>
                <a:spLocks noChangeShapeType="1"/>
              </p:cNvSpPr>
              <p:nvPr/>
            </p:nvSpPr>
            <p:spPr bwMode="auto">
              <a:xfrm>
                <a:off x="1507" y="1964"/>
                <a:ext cx="43" cy="1"/>
              </a:xfrm>
              <a:prstGeom prst="line">
                <a:avLst/>
              </a:prstGeom>
              <a:noFill/>
              <a:ln w="11176">
                <a:solidFill>
                  <a:srgbClr val="48AC5C"/>
                </a:solidFill>
                <a:round/>
                <a:headEnd/>
                <a:tailEnd/>
              </a:ln>
            </p:spPr>
            <p:txBody>
              <a:bodyPr/>
              <a:lstStyle/>
              <a:p>
                <a:endParaRPr lang="zh-CN" altLang="en-US"/>
              </a:p>
            </p:txBody>
          </p:sp>
          <p:sp>
            <p:nvSpPr>
              <p:cNvPr id="49280" name="Freeform 204"/>
              <p:cNvSpPr>
                <a:spLocks/>
              </p:cNvSpPr>
              <p:nvPr/>
            </p:nvSpPr>
            <p:spPr bwMode="auto">
              <a:xfrm>
                <a:off x="958" y="2703"/>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1" name="Line 205"/>
              <p:cNvSpPr>
                <a:spLocks noChangeShapeType="1"/>
              </p:cNvSpPr>
              <p:nvPr/>
            </p:nvSpPr>
            <p:spPr bwMode="auto">
              <a:xfrm>
                <a:off x="940" y="2701"/>
                <a:ext cx="43" cy="1"/>
              </a:xfrm>
              <a:prstGeom prst="line">
                <a:avLst/>
              </a:prstGeom>
              <a:noFill/>
              <a:ln w="11176">
                <a:solidFill>
                  <a:srgbClr val="48AC5C"/>
                </a:solidFill>
                <a:round/>
                <a:headEnd/>
                <a:tailEnd/>
              </a:ln>
            </p:spPr>
            <p:txBody>
              <a:bodyPr/>
              <a:lstStyle/>
              <a:p>
                <a:endParaRPr lang="zh-CN" altLang="en-US"/>
              </a:p>
            </p:txBody>
          </p:sp>
          <p:sp>
            <p:nvSpPr>
              <p:cNvPr id="49282" name="Freeform 206"/>
              <p:cNvSpPr>
                <a:spLocks/>
              </p:cNvSpPr>
              <p:nvPr/>
            </p:nvSpPr>
            <p:spPr bwMode="auto">
              <a:xfrm>
                <a:off x="1106" y="2047"/>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3" name="Line 207"/>
              <p:cNvSpPr>
                <a:spLocks noChangeShapeType="1"/>
              </p:cNvSpPr>
              <p:nvPr/>
            </p:nvSpPr>
            <p:spPr bwMode="auto">
              <a:xfrm>
                <a:off x="1086" y="2045"/>
                <a:ext cx="43" cy="1"/>
              </a:xfrm>
              <a:prstGeom prst="line">
                <a:avLst/>
              </a:prstGeom>
              <a:noFill/>
              <a:ln w="11176">
                <a:solidFill>
                  <a:srgbClr val="48AC5C"/>
                </a:solidFill>
                <a:round/>
                <a:headEnd/>
                <a:tailEnd/>
              </a:ln>
            </p:spPr>
            <p:txBody>
              <a:bodyPr/>
              <a:lstStyle/>
              <a:p>
                <a:endParaRPr lang="zh-CN" altLang="en-US"/>
              </a:p>
            </p:txBody>
          </p:sp>
          <p:sp>
            <p:nvSpPr>
              <p:cNvPr id="49284" name="Freeform 208"/>
              <p:cNvSpPr>
                <a:spLocks/>
              </p:cNvSpPr>
              <p:nvPr/>
            </p:nvSpPr>
            <p:spPr bwMode="auto">
              <a:xfrm>
                <a:off x="2239" y="3046"/>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5" name="Line 209"/>
              <p:cNvSpPr>
                <a:spLocks noChangeShapeType="1"/>
              </p:cNvSpPr>
              <p:nvPr/>
            </p:nvSpPr>
            <p:spPr bwMode="auto">
              <a:xfrm>
                <a:off x="2219" y="3044"/>
                <a:ext cx="43" cy="1"/>
              </a:xfrm>
              <a:prstGeom prst="line">
                <a:avLst/>
              </a:prstGeom>
              <a:noFill/>
              <a:ln w="11176">
                <a:solidFill>
                  <a:srgbClr val="48AC5C"/>
                </a:solidFill>
                <a:round/>
                <a:headEnd/>
                <a:tailEnd/>
              </a:ln>
            </p:spPr>
            <p:txBody>
              <a:bodyPr/>
              <a:lstStyle/>
              <a:p>
                <a:endParaRPr lang="zh-CN" altLang="en-US"/>
              </a:p>
            </p:txBody>
          </p:sp>
          <p:sp>
            <p:nvSpPr>
              <p:cNvPr id="49286" name="Freeform 210"/>
              <p:cNvSpPr>
                <a:spLocks/>
              </p:cNvSpPr>
              <p:nvPr/>
            </p:nvSpPr>
            <p:spPr bwMode="auto">
              <a:xfrm>
                <a:off x="1250" y="1752"/>
                <a:ext cx="1" cy="162"/>
              </a:xfrm>
              <a:custGeom>
                <a:avLst/>
                <a:gdLst>
                  <a:gd name="T0" fmla="*/ 0 w 1"/>
                  <a:gd name="T1" fmla="*/ 162 h 162"/>
                  <a:gd name="T2" fmla="*/ 0 w 1"/>
                  <a:gd name="T3" fmla="*/ 0 h 162"/>
                  <a:gd name="T4" fmla="*/ 0 60000 65536"/>
                  <a:gd name="T5" fmla="*/ 0 60000 65536"/>
                  <a:gd name="T6" fmla="*/ 0 w 1"/>
                  <a:gd name="T7" fmla="*/ 0 h 162"/>
                  <a:gd name="T8" fmla="*/ 1 w 1"/>
                  <a:gd name="T9" fmla="*/ 162 h 162"/>
                </a:gdLst>
                <a:ahLst/>
                <a:cxnLst>
                  <a:cxn ang="T4">
                    <a:pos x="T0" y="T1"/>
                  </a:cxn>
                  <a:cxn ang="T5">
                    <a:pos x="T2" y="T3"/>
                  </a:cxn>
                </a:cxnLst>
                <a:rect l="T6" t="T7" r="T8" b="T9"/>
                <a:pathLst>
                  <a:path w="1" h="162">
                    <a:moveTo>
                      <a:pt x="0" y="162"/>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7" name="Line 211"/>
              <p:cNvSpPr>
                <a:spLocks noChangeShapeType="1"/>
              </p:cNvSpPr>
              <p:nvPr/>
            </p:nvSpPr>
            <p:spPr bwMode="auto">
              <a:xfrm>
                <a:off x="1228" y="1744"/>
                <a:ext cx="43" cy="1"/>
              </a:xfrm>
              <a:prstGeom prst="line">
                <a:avLst/>
              </a:prstGeom>
              <a:noFill/>
              <a:ln w="11176">
                <a:solidFill>
                  <a:srgbClr val="48AC5C"/>
                </a:solidFill>
                <a:round/>
                <a:headEnd/>
                <a:tailEnd/>
              </a:ln>
            </p:spPr>
            <p:txBody>
              <a:bodyPr/>
              <a:lstStyle/>
              <a:p>
                <a:endParaRPr lang="zh-CN" altLang="en-US"/>
              </a:p>
            </p:txBody>
          </p:sp>
          <p:sp>
            <p:nvSpPr>
              <p:cNvPr id="49288" name="Freeform 212"/>
              <p:cNvSpPr>
                <a:spLocks/>
              </p:cNvSpPr>
              <p:nvPr/>
            </p:nvSpPr>
            <p:spPr bwMode="auto">
              <a:xfrm>
                <a:off x="1675" y="2284"/>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9" name="Line 213"/>
              <p:cNvSpPr>
                <a:spLocks noChangeShapeType="1"/>
              </p:cNvSpPr>
              <p:nvPr/>
            </p:nvSpPr>
            <p:spPr bwMode="auto">
              <a:xfrm>
                <a:off x="1657" y="2282"/>
                <a:ext cx="43" cy="1"/>
              </a:xfrm>
              <a:prstGeom prst="line">
                <a:avLst/>
              </a:prstGeom>
              <a:noFill/>
              <a:ln w="11176">
                <a:solidFill>
                  <a:srgbClr val="48AC5C"/>
                </a:solidFill>
                <a:round/>
                <a:headEnd/>
                <a:tailEnd/>
              </a:ln>
            </p:spPr>
            <p:txBody>
              <a:bodyPr/>
              <a:lstStyle/>
              <a:p>
                <a:endParaRPr lang="zh-CN" altLang="en-US"/>
              </a:p>
            </p:txBody>
          </p:sp>
          <p:sp>
            <p:nvSpPr>
              <p:cNvPr id="49290" name="Freeform 214"/>
              <p:cNvSpPr>
                <a:spLocks/>
              </p:cNvSpPr>
              <p:nvPr/>
            </p:nvSpPr>
            <p:spPr bwMode="auto">
              <a:xfrm>
                <a:off x="1810" y="2525"/>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1" name="Line 215"/>
              <p:cNvSpPr>
                <a:spLocks noChangeShapeType="1"/>
              </p:cNvSpPr>
              <p:nvPr/>
            </p:nvSpPr>
            <p:spPr bwMode="auto">
              <a:xfrm>
                <a:off x="1788" y="2518"/>
                <a:ext cx="43" cy="1"/>
              </a:xfrm>
              <a:prstGeom prst="line">
                <a:avLst/>
              </a:prstGeom>
              <a:noFill/>
              <a:ln w="11176">
                <a:solidFill>
                  <a:srgbClr val="48AC5C"/>
                </a:solidFill>
                <a:round/>
                <a:headEnd/>
                <a:tailEnd/>
              </a:ln>
            </p:spPr>
            <p:txBody>
              <a:bodyPr/>
              <a:lstStyle/>
              <a:p>
                <a:endParaRPr lang="zh-CN" altLang="en-US"/>
              </a:p>
            </p:txBody>
          </p:sp>
          <p:sp>
            <p:nvSpPr>
              <p:cNvPr id="49292" name="Freeform 216"/>
              <p:cNvSpPr>
                <a:spLocks/>
              </p:cNvSpPr>
              <p:nvPr/>
            </p:nvSpPr>
            <p:spPr bwMode="auto">
              <a:xfrm>
                <a:off x="1956" y="2792"/>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3" name="Line 217"/>
              <p:cNvSpPr>
                <a:spLocks noChangeShapeType="1"/>
              </p:cNvSpPr>
              <p:nvPr/>
            </p:nvSpPr>
            <p:spPr bwMode="auto">
              <a:xfrm>
                <a:off x="1934" y="2785"/>
                <a:ext cx="43" cy="1"/>
              </a:xfrm>
              <a:prstGeom prst="line">
                <a:avLst/>
              </a:prstGeom>
              <a:noFill/>
              <a:ln w="11176">
                <a:solidFill>
                  <a:srgbClr val="48AC5C"/>
                </a:solidFill>
                <a:round/>
                <a:headEnd/>
                <a:tailEnd/>
              </a:ln>
            </p:spPr>
            <p:txBody>
              <a:bodyPr/>
              <a:lstStyle/>
              <a:p>
                <a:endParaRPr lang="zh-CN" altLang="en-US"/>
              </a:p>
            </p:txBody>
          </p:sp>
          <p:sp>
            <p:nvSpPr>
              <p:cNvPr id="49294" name="Freeform 218"/>
              <p:cNvSpPr>
                <a:spLocks/>
              </p:cNvSpPr>
              <p:nvPr/>
            </p:nvSpPr>
            <p:spPr bwMode="auto">
              <a:xfrm>
                <a:off x="2522" y="3147"/>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5" name="Line 219"/>
              <p:cNvSpPr>
                <a:spLocks noChangeShapeType="1"/>
              </p:cNvSpPr>
              <p:nvPr/>
            </p:nvSpPr>
            <p:spPr bwMode="auto">
              <a:xfrm>
                <a:off x="2502" y="3145"/>
                <a:ext cx="43" cy="1"/>
              </a:xfrm>
              <a:prstGeom prst="line">
                <a:avLst/>
              </a:prstGeom>
              <a:noFill/>
              <a:ln w="11176">
                <a:solidFill>
                  <a:srgbClr val="48AC5C"/>
                </a:solidFill>
                <a:round/>
                <a:headEnd/>
                <a:tailEnd/>
              </a:ln>
            </p:spPr>
            <p:txBody>
              <a:bodyPr/>
              <a:lstStyle/>
              <a:p>
                <a:endParaRPr lang="zh-CN" altLang="en-US"/>
              </a:p>
            </p:txBody>
          </p:sp>
        </p:grpSp>
        <p:grpSp>
          <p:nvGrpSpPr>
            <p:cNvPr id="49305" name="Group 220"/>
            <p:cNvGrpSpPr>
              <a:grpSpLocks/>
            </p:cNvGrpSpPr>
            <p:nvPr/>
          </p:nvGrpSpPr>
          <p:grpSpPr bwMode="auto">
            <a:xfrm>
              <a:off x="794" y="1742"/>
              <a:ext cx="1763" cy="1615"/>
              <a:chOff x="794" y="1742"/>
              <a:chExt cx="1763" cy="1615"/>
            </a:xfrm>
          </p:grpSpPr>
          <p:sp>
            <p:nvSpPr>
              <p:cNvPr id="49264" name="Oval 221"/>
              <p:cNvSpPr>
                <a:spLocks noChangeArrowheads="1"/>
              </p:cNvSpPr>
              <p:nvPr/>
            </p:nvSpPr>
            <p:spPr bwMode="auto">
              <a:xfrm>
                <a:off x="932" y="2793"/>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5" name="Oval 222"/>
              <p:cNvSpPr>
                <a:spLocks noChangeArrowheads="1"/>
              </p:cNvSpPr>
              <p:nvPr/>
            </p:nvSpPr>
            <p:spPr bwMode="auto">
              <a:xfrm>
                <a:off x="1077" y="2143"/>
                <a:ext cx="62"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6" name="Oval 223"/>
              <p:cNvSpPr>
                <a:spLocks noChangeArrowheads="1"/>
              </p:cNvSpPr>
              <p:nvPr/>
            </p:nvSpPr>
            <p:spPr bwMode="auto">
              <a:xfrm>
                <a:off x="1221" y="1905"/>
                <a:ext cx="63" cy="70"/>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7" name="Oval 224"/>
              <p:cNvSpPr>
                <a:spLocks noChangeArrowheads="1"/>
              </p:cNvSpPr>
              <p:nvPr/>
            </p:nvSpPr>
            <p:spPr bwMode="auto">
              <a:xfrm>
                <a:off x="1357" y="1742"/>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8" name="Oval 225"/>
              <p:cNvSpPr>
                <a:spLocks noChangeArrowheads="1"/>
              </p:cNvSpPr>
              <p:nvPr/>
            </p:nvSpPr>
            <p:spPr bwMode="auto">
              <a:xfrm>
                <a:off x="1501" y="2124"/>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9" name="Oval 226"/>
              <p:cNvSpPr>
                <a:spLocks noChangeArrowheads="1"/>
              </p:cNvSpPr>
              <p:nvPr/>
            </p:nvSpPr>
            <p:spPr bwMode="auto">
              <a:xfrm>
                <a:off x="1645" y="2382"/>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0" name="Oval 227"/>
              <p:cNvSpPr>
                <a:spLocks noChangeArrowheads="1"/>
              </p:cNvSpPr>
              <p:nvPr/>
            </p:nvSpPr>
            <p:spPr bwMode="auto">
              <a:xfrm>
                <a:off x="1781" y="2621"/>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1" name="Oval 228"/>
              <p:cNvSpPr>
                <a:spLocks noChangeArrowheads="1"/>
              </p:cNvSpPr>
              <p:nvPr/>
            </p:nvSpPr>
            <p:spPr bwMode="auto">
              <a:xfrm>
                <a:off x="1926" y="2888"/>
                <a:ext cx="62"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2" name="Oval 229"/>
              <p:cNvSpPr>
                <a:spLocks noChangeArrowheads="1"/>
              </p:cNvSpPr>
              <p:nvPr/>
            </p:nvSpPr>
            <p:spPr bwMode="auto">
              <a:xfrm>
                <a:off x="2206" y="3098"/>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3" name="Oval 230"/>
              <p:cNvSpPr>
                <a:spLocks noChangeArrowheads="1"/>
              </p:cNvSpPr>
              <p:nvPr/>
            </p:nvSpPr>
            <p:spPr bwMode="auto">
              <a:xfrm>
                <a:off x="2494" y="3194"/>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4" name="Oval 231"/>
              <p:cNvSpPr>
                <a:spLocks noChangeArrowheads="1"/>
              </p:cNvSpPr>
              <p:nvPr/>
            </p:nvSpPr>
            <p:spPr bwMode="auto">
              <a:xfrm>
                <a:off x="794" y="3286"/>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5" name="Oval 232"/>
              <p:cNvSpPr>
                <a:spLocks noChangeArrowheads="1"/>
              </p:cNvSpPr>
              <p:nvPr/>
            </p:nvSpPr>
            <p:spPr bwMode="auto">
              <a:xfrm>
                <a:off x="839" y="3289"/>
                <a:ext cx="55" cy="62"/>
              </a:xfrm>
              <a:prstGeom prst="ellipse">
                <a:avLst/>
              </a:prstGeom>
              <a:solidFill>
                <a:srgbClr val="4CAC5C"/>
              </a:solidFill>
              <a:ln w="11113" cap="rnd">
                <a:solidFill>
                  <a:srgbClr val="48AC5C"/>
                </a:solidFill>
                <a:round/>
                <a:headEnd/>
                <a:tailEnd/>
              </a:ln>
            </p:spPr>
            <p:txBody>
              <a:bodyPr/>
              <a:lstStyle/>
              <a:p>
                <a:endParaRPr lang="zh-CN" altLang="en-US"/>
              </a:p>
            </p:txBody>
          </p:sp>
        </p:grpSp>
      </p:grpSp>
      <p:grpSp>
        <p:nvGrpSpPr>
          <p:cNvPr id="49306" name="Group 233"/>
          <p:cNvGrpSpPr>
            <a:grpSpLocks/>
          </p:cNvGrpSpPr>
          <p:nvPr/>
        </p:nvGrpSpPr>
        <p:grpSpPr bwMode="auto">
          <a:xfrm>
            <a:off x="7046915" y="3371401"/>
            <a:ext cx="2795587" cy="1271873"/>
            <a:chOff x="3479" y="2353"/>
            <a:chExt cx="1761" cy="825"/>
          </a:xfrm>
        </p:grpSpPr>
        <p:sp>
          <p:nvSpPr>
            <p:cNvPr id="49247" name="Freeform 234"/>
            <p:cNvSpPr>
              <a:spLocks/>
            </p:cNvSpPr>
            <p:nvPr/>
          </p:nvSpPr>
          <p:spPr bwMode="auto">
            <a:xfrm>
              <a:off x="3506" y="2385"/>
              <a:ext cx="1698" cy="763"/>
            </a:xfrm>
            <a:custGeom>
              <a:avLst/>
              <a:gdLst>
                <a:gd name="T0" fmla="*/ 0 w 1698"/>
                <a:gd name="T1" fmla="*/ 745 h 763"/>
                <a:gd name="T2" fmla="*/ 43 w 1698"/>
                <a:gd name="T3" fmla="*/ 763 h 763"/>
                <a:gd name="T4" fmla="*/ 136 w 1698"/>
                <a:gd name="T5" fmla="*/ 524 h 763"/>
                <a:gd name="T6" fmla="*/ 280 w 1698"/>
                <a:gd name="T7" fmla="*/ 218 h 763"/>
                <a:gd name="T8" fmla="*/ 424 w 1698"/>
                <a:gd name="T9" fmla="*/ 0 h 763"/>
                <a:gd name="T10" fmla="*/ 560 w 1698"/>
                <a:gd name="T11" fmla="*/ 28 h 763"/>
                <a:gd name="T12" fmla="*/ 704 w 1698"/>
                <a:gd name="T13" fmla="*/ 0 h 763"/>
                <a:gd name="T14" fmla="*/ 849 w 1698"/>
                <a:gd name="T15" fmla="*/ 28 h 763"/>
                <a:gd name="T16" fmla="*/ 985 w 1698"/>
                <a:gd name="T17" fmla="*/ 28 h 763"/>
                <a:gd name="T18" fmla="*/ 1129 w 1698"/>
                <a:gd name="T19" fmla="*/ 47 h 763"/>
                <a:gd name="T20" fmla="*/ 1409 w 1698"/>
                <a:gd name="T21" fmla="*/ 94 h 763"/>
                <a:gd name="T22" fmla="*/ 1698 w 1698"/>
                <a:gd name="T23" fmla="*/ 142 h 7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98"/>
                <a:gd name="T37" fmla="*/ 0 h 763"/>
                <a:gd name="T38" fmla="*/ 1698 w 1698"/>
                <a:gd name="T39" fmla="*/ 763 h 7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98" h="763">
                  <a:moveTo>
                    <a:pt x="0" y="745"/>
                  </a:moveTo>
                  <a:lnTo>
                    <a:pt x="43" y="763"/>
                  </a:lnTo>
                  <a:lnTo>
                    <a:pt x="136" y="524"/>
                  </a:lnTo>
                  <a:lnTo>
                    <a:pt x="280" y="218"/>
                  </a:lnTo>
                  <a:lnTo>
                    <a:pt x="424" y="0"/>
                  </a:lnTo>
                  <a:lnTo>
                    <a:pt x="560" y="28"/>
                  </a:lnTo>
                  <a:lnTo>
                    <a:pt x="704" y="0"/>
                  </a:lnTo>
                  <a:lnTo>
                    <a:pt x="849" y="28"/>
                  </a:lnTo>
                  <a:lnTo>
                    <a:pt x="985" y="28"/>
                  </a:lnTo>
                  <a:lnTo>
                    <a:pt x="1129" y="47"/>
                  </a:lnTo>
                  <a:lnTo>
                    <a:pt x="1409" y="94"/>
                  </a:lnTo>
                  <a:lnTo>
                    <a:pt x="1698" y="142"/>
                  </a:lnTo>
                </a:path>
              </a:pathLst>
            </a:custGeom>
            <a:noFill/>
            <a:ln w="19050" cap="rnd">
              <a:solidFill>
                <a:srgbClr val="48AC5C"/>
              </a:solidFill>
              <a:round/>
              <a:headEnd/>
              <a:tailEnd/>
            </a:ln>
          </p:spPr>
          <p:txBody>
            <a:bodyPr/>
            <a:lstStyle/>
            <a:p>
              <a:endParaRPr lang="zh-CN" altLang="en-US"/>
            </a:p>
          </p:txBody>
        </p:sp>
        <p:grpSp>
          <p:nvGrpSpPr>
            <p:cNvPr id="49307" name="Group 235"/>
            <p:cNvGrpSpPr>
              <a:grpSpLocks/>
            </p:cNvGrpSpPr>
            <p:nvPr/>
          </p:nvGrpSpPr>
          <p:grpSpPr bwMode="auto">
            <a:xfrm>
              <a:off x="3479" y="2353"/>
              <a:ext cx="1761" cy="825"/>
              <a:chOff x="3479" y="2353"/>
              <a:chExt cx="1761" cy="825"/>
            </a:xfrm>
          </p:grpSpPr>
          <p:sp>
            <p:nvSpPr>
              <p:cNvPr id="49249" name="Oval 236"/>
              <p:cNvSpPr>
                <a:spLocks noChangeArrowheads="1"/>
              </p:cNvSpPr>
              <p:nvPr/>
            </p:nvSpPr>
            <p:spPr bwMode="auto">
              <a:xfrm>
                <a:off x="3522" y="3117"/>
                <a:ext cx="54"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0" name="Oval 237"/>
              <p:cNvSpPr>
                <a:spLocks noChangeArrowheads="1"/>
              </p:cNvSpPr>
              <p:nvPr/>
            </p:nvSpPr>
            <p:spPr bwMode="auto">
              <a:xfrm>
                <a:off x="3615" y="2879"/>
                <a:ext cx="54" cy="62"/>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1" name="Oval 238"/>
              <p:cNvSpPr>
                <a:spLocks noChangeArrowheads="1"/>
              </p:cNvSpPr>
              <p:nvPr/>
            </p:nvSpPr>
            <p:spPr bwMode="auto">
              <a:xfrm>
                <a:off x="3759" y="2574"/>
                <a:ext cx="55"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2" name="Oval 239"/>
              <p:cNvSpPr>
                <a:spLocks noChangeArrowheads="1"/>
              </p:cNvSpPr>
              <p:nvPr/>
            </p:nvSpPr>
            <p:spPr bwMode="auto">
              <a:xfrm>
                <a:off x="3904" y="2353"/>
                <a:ext cx="54"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3" name="Oval 240"/>
              <p:cNvSpPr>
                <a:spLocks noChangeArrowheads="1"/>
              </p:cNvSpPr>
              <p:nvPr/>
            </p:nvSpPr>
            <p:spPr bwMode="auto">
              <a:xfrm>
                <a:off x="4039" y="2382"/>
                <a:ext cx="55"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4" name="Oval 241"/>
              <p:cNvSpPr>
                <a:spLocks noChangeArrowheads="1"/>
              </p:cNvSpPr>
              <p:nvPr/>
            </p:nvSpPr>
            <p:spPr bwMode="auto">
              <a:xfrm>
                <a:off x="4184" y="2353"/>
                <a:ext cx="54" cy="61"/>
              </a:xfrm>
              <a:prstGeom prst="ellipse">
                <a:avLst/>
              </a:prstGeom>
              <a:solidFill>
                <a:srgbClr val="48AC5C"/>
              </a:solidFill>
              <a:ln w="11113" cap="rnd">
                <a:solidFill>
                  <a:srgbClr val="48AC5C"/>
                </a:solidFill>
                <a:round/>
                <a:headEnd/>
                <a:tailEnd/>
              </a:ln>
            </p:spPr>
            <p:txBody>
              <a:bodyPr/>
              <a:lstStyle/>
              <a:p>
                <a:endParaRPr lang="zh-CN" altLang="en-US"/>
              </a:p>
            </p:txBody>
          </p:sp>
          <p:sp>
            <p:nvSpPr>
              <p:cNvPr id="49255" name="Oval 242"/>
              <p:cNvSpPr>
                <a:spLocks noChangeArrowheads="1"/>
              </p:cNvSpPr>
              <p:nvPr/>
            </p:nvSpPr>
            <p:spPr bwMode="auto">
              <a:xfrm>
                <a:off x="4608" y="2402"/>
                <a:ext cx="63" cy="70"/>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56" name="Oval 243"/>
              <p:cNvSpPr>
                <a:spLocks noChangeArrowheads="1"/>
              </p:cNvSpPr>
              <p:nvPr/>
            </p:nvSpPr>
            <p:spPr bwMode="auto">
              <a:xfrm>
                <a:off x="4328" y="2382"/>
                <a:ext cx="63" cy="7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7" name="Oval 244"/>
              <p:cNvSpPr>
                <a:spLocks noChangeArrowheads="1"/>
              </p:cNvSpPr>
              <p:nvPr/>
            </p:nvSpPr>
            <p:spPr bwMode="auto">
              <a:xfrm>
                <a:off x="4464" y="2382"/>
                <a:ext cx="63" cy="7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8" name="Oval 245"/>
              <p:cNvSpPr>
                <a:spLocks noChangeArrowheads="1"/>
              </p:cNvSpPr>
              <p:nvPr/>
            </p:nvSpPr>
            <p:spPr bwMode="auto">
              <a:xfrm>
                <a:off x="4888" y="2448"/>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59" name="Oval 246"/>
              <p:cNvSpPr>
                <a:spLocks noChangeArrowheads="1"/>
              </p:cNvSpPr>
              <p:nvPr/>
            </p:nvSpPr>
            <p:spPr bwMode="auto">
              <a:xfrm>
                <a:off x="5177" y="2497"/>
                <a:ext cx="63" cy="70"/>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60" name="Oval 247"/>
              <p:cNvSpPr>
                <a:spLocks noChangeArrowheads="1"/>
              </p:cNvSpPr>
              <p:nvPr/>
            </p:nvSpPr>
            <p:spPr bwMode="auto">
              <a:xfrm>
                <a:off x="3479" y="3098"/>
                <a:ext cx="63" cy="72"/>
              </a:xfrm>
              <a:prstGeom prst="ellipse">
                <a:avLst/>
              </a:prstGeom>
              <a:solidFill>
                <a:srgbClr val="4CAC5C"/>
              </a:solidFill>
              <a:ln w="11113" cap="rnd">
                <a:solidFill>
                  <a:srgbClr val="48AC5C"/>
                </a:solidFill>
                <a:round/>
                <a:headEnd/>
                <a:tailEnd/>
              </a:ln>
            </p:spPr>
            <p:txBody>
              <a:bodyPr/>
              <a:lstStyle/>
              <a:p>
                <a:endParaRPr lang="zh-CN" altLang="en-US"/>
              </a:p>
            </p:txBody>
          </p:sp>
        </p:grpSp>
      </p:grpSp>
      <p:grpSp>
        <p:nvGrpSpPr>
          <p:cNvPr id="49308" name="Group 248"/>
          <p:cNvGrpSpPr>
            <a:grpSpLocks/>
          </p:cNvGrpSpPr>
          <p:nvPr/>
        </p:nvGrpSpPr>
        <p:grpSpPr bwMode="auto">
          <a:xfrm>
            <a:off x="7056440" y="3178693"/>
            <a:ext cx="2763837" cy="1359749"/>
            <a:chOff x="3485" y="2228"/>
            <a:chExt cx="1741" cy="882"/>
          </a:xfrm>
        </p:grpSpPr>
        <p:sp>
          <p:nvSpPr>
            <p:cNvPr id="49225" name="Line 249"/>
            <p:cNvSpPr>
              <a:spLocks noChangeShapeType="1"/>
            </p:cNvSpPr>
            <p:nvPr/>
          </p:nvSpPr>
          <p:spPr bwMode="auto">
            <a:xfrm>
              <a:off x="3528" y="3109"/>
              <a:ext cx="42" cy="1"/>
            </a:xfrm>
            <a:prstGeom prst="line">
              <a:avLst/>
            </a:prstGeom>
            <a:noFill/>
            <a:ln w="11176">
              <a:solidFill>
                <a:srgbClr val="48AC5C"/>
              </a:solidFill>
              <a:round/>
              <a:headEnd/>
              <a:tailEnd/>
            </a:ln>
          </p:spPr>
          <p:txBody>
            <a:bodyPr/>
            <a:lstStyle/>
            <a:p>
              <a:endParaRPr lang="zh-CN" altLang="en-US"/>
            </a:p>
          </p:txBody>
        </p:sp>
        <p:sp>
          <p:nvSpPr>
            <p:cNvPr id="49226" name="Line 250"/>
            <p:cNvSpPr>
              <a:spLocks noChangeShapeType="1"/>
            </p:cNvSpPr>
            <p:nvPr/>
          </p:nvSpPr>
          <p:spPr bwMode="auto">
            <a:xfrm flipV="1">
              <a:off x="3642" y="2839"/>
              <a:ext cx="1" cy="36"/>
            </a:xfrm>
            <a:prstGeom prst="line">
              <a:avLst/>
            </a:prstGeom>
            <a:noFill/>
            <a:ln w="11176">
              <a:solidFill>
                <a:srgbClr val="48AC5C"/>
              </a:solidFill>
              <a:round/>
              <a:headEnd/>
              <a:tailEnd/>
            </a:ln>
          </p:spPr>
          <p:txBody>
            <a:bodyPr/>
            <a:lstStyle/>
            <a:p>
              <a:endParaRPr lang="zh-CN" altLang="en-US"/>
            </a:p>
          </p:txBody>
        </p:sp>
        <p:sp>
          <p:nvSpPr>
            <p:cNvPr id="49227" name="Line 251"/>
            <p:cNvSpPr>
              <a:spLocks noChangeShapeType="1"/>
            </p:cNvSpPr>
            <p:nvPr/>
          </p:nvSpPr>
          <p:spPr bwMode="auto">
            <a:xfrm>
              <a:off x="3621" y="2843"/>
              <a:ext cx="43" cy="1"/>
            </a:xfrm>
            <a:prstGeom prst="line">
              <a:avLst/>
            </a:prstGeom>
            <a:noFill/>
            <a:ln w="11176">
              <a:solidFill>
                <a:srgbClr val="48AC5C"/>
              </a:solidFill>
              <a:round/>
              <a:headEnd/>
              <a:tailEnd/>
            </a:ln>
          </p:spPr>
          <p:txBody>
            <a:bodyPr/>
            <a:lstStyle/>
            <a:p>
              <a:endParaRPr lang="zh-CN" altLang="en-US"/>
            </a:p>
          </p:txBody>
        </p:sp>
        <p:sp>
          <p:nvSpPr>
            <p:cNvPr id="49228" name="Line 252"/>
            <p:cNvSpPr>
              <a:spLocks noChangeShapeType="1"/>
            </p:cNvSpPr>
            <p:nvPr/>
          </p:nvSpPr>
          <p:spPr bwMode="auto">
            <a:xfrm flipV="1">
              <a:off x="3786" y="2476"/>
              <a:ext cx="1" cy="94"/>
            </a:xfrm>
            <a:prstGeom prst="line">
              <a:avLst/>
            </a:prstGeom>
            <a:noFill/>
            <a:ln w="11176">
              <a:solidFill>
                <a:srgbClr val="48AC5C"/>
              </a:solidFill>
              <a:round/>
              <a:headEnd/>
              <a:tailEnd/>
            </a:ln>
          </p:spPr>
          <p:txBody>
            <a:bodyPr/>
            <a:lstStyle/>
            <a:p>
              <a:endParaRPr lang="zh-CN" altLang="en-US"/>
            </a:p>
          </p:txBody>
        </p:sp>
        <p:sp>
          <p:nvSpPr>
            <p:cNvPr id="49229" name="Line 253"/>
            <p:cNvSpPr>
              <a:spLocks noChangeShapeType="1"/>
            </p:cNvSpPr>
            <p:nvPr/>
          </p:nvSpPr>
          <p:spPr bwMode="auto">
            <a:xfrm>
              <a:off x="3765" y="2479"/>
              <a:ext cx="44" cy="1"/>
            </a:xfrm>
            <a:prstGeom prst="line">
              <a:avLst/>
            </a:prstGeom>
            <a:noFill/>
            <a:ln w="11176">
              <a:solidFill>
                <a:srgbClr val="48AC5C"/>
              </a:solidFill>
              <a:round/>
              <a:headEnd/>
              <a:tailEnd/>
            </a:ln>
          </p:spPr>
          <p:txBody>
            <a:bodyPr/>
            <a:lstStyle/>
            <a:p>
              <a:endParaRPr lang="zh-CN" altLang="en-US"/>
            </a:p>
          </p:txBody>
        </p:sp>
        <p:sp>
          <p:nvSpPr>
            <p:cNvPr id="49230" name="Line 254"/>
            <p:cNvSpPr>
              <a:spLocks noChangeShapeType="1"/>
            </p:cNvSpPr>
            <p:nvPr/>
          </p:nvSpPr>
          <p:spPr bwMode="auto">
            <a:xfrm flipV="1">
              <a:off x="3930" y="2228"/>
              <a:ext cx="1" cy="121"/>
            </a:xfrm>
            <a:prstGeom prst="line">
              <a:avLst/>
            </a:prstGeom>
            <a:noFill/>
            <a:ln w="11176">
              <a:solidFill>
                <a:srgbClr val="48AC5C"/>
              </a:solidFill>
              <a:round/>
              <a:headEnd/>
              <a:tailEnd/>
            </a:ln>
          </p:spPr>
          <p:txBody>
            <a:bodyPr/>
            <a:lstStyle/>
            <a:p>
              <a:endParaRPr lang="zh-CN" altLang="en-US"/>
            </a:p>
          </p:txBody>
        </p:sp>
        <p:sp>
          <p:nvSpPr>
            <p:cNvPr id="49231" name="Line 255"/>
            <p:cNvSpPr>
              <a:spLocks noChangeShapeType="1"/>
            </p:cNvSpPr>
            <p:nvPr/>
          </p:nvSpPr>
          <p:spPr bwMode="auto">
            <a:xfrm>
              <a:off x="3910" y="2232"/>
              <a:ext cx="43" cy="1"/>
            </a:xfrm>
            <a:prstGeom prst="line">
              <a:avLst/>
            </a:prstGeom>
            <a:noFill/>
            <a:ln w="11176">
              <a:solidFill>
                <a:srgbClr val="48AC5C"/>
              </a:solidFill>
              <a:round/>
              <a:headEnd/>
              <a:tailEnd/>
            </a:ln>
          </p:spPr>
          <p:txBody>
            <a:bodyPr/>
            <a:lstStyle/>
            <a:p>
              <a:endParaRPr lang="zh-CN" altLang="en-US"/>
            </a:p>
          </p:txBody>
        </p:sp>
        <p:sp>
          <p:nvSpPr>
            <p:cNvPr id="49232" name="Line 256"/>
            <p:cNvSpPr>
              <a:spLocks noChangeShapeType="1"/>
            </p:cNvSpPr>
            <p:nvPr/>
          </p:nvSpPr>
          <p:spPr bwMode="auto">
            <a:xfrm flipV="1">
              <a:off x="4066" y="2255"/>
              <a:ext cx="1" cy="122"/>
            </a:xfrm>
            <a:prstGeom prst="line">
              <a:avLst/>
            </a:prstGeom>
            <a:noFill/>
            <a:ln w="11176">
              <a:solidFill>
                <a:srgbClr val="48AC5C"/>
              </a:solidFill>
              <a:round/>
              <a:headEnd/>
              <a:tailEnd/>
            </a:ln>
          </p:spPr>
          <p:txBody>
            <a:bodyPr/>
            <a:lstStyle/>
            <a:p>
              <a:endParaRPr lang="zh-CN" altLang="en-US"/>
            </a:p>
          </p:txBody>
        </p:sp>
        <p:sp>
          <p:nvSpPr>
            <p:cNvPr id="49233" name="Line 257"/>
            <p:cNvSpPr>
              <a:spLocks noChangeShapeType="1"/>
            </p:cNvSpPr>
            <p:nvPr/>
          </p:nvSpPr>
          <p:spPr bwMode="auto">
            <a:xfrm>
              <a:off x="4045" y="2260"/>
              <a:ext cx="44" cy="1"/>
            </a:xfrm>
            <a:prstGeom prst="line">
              <a:avLst/>
            </a:prstGeom>
            <a:noFill/>
            <a:ln w="11176">
              <a:solidFill>
                <a:srgbClr val="48AC5C"/>
              </a:solidFill>
              <a:round/>
              <a:headEnd/>
              <a:tailEnd/>
            </a:ln>
          </p:spPr>
          <p:txBody>
            <a:bodyPr/>
            <a:lstStyle/>
            <a:p>
              <a:endParaRPr lang="zh-CN" altLang="en-US"/>
            </a:p>
          </p:txBody>
        </p:sp>
        <p:sp>
          <p:nvSpPr>
            <p:cNvPr id="49234" name="Line 258"/>
            <p:cNvSpPr>
              <a:spLocks noChangeShapeType="1"/>
            </p:cNvSpPr>
            <p:nvPr/>
          </p:nvSpPr>
          <p:spPr bwMode="auto">
            <a:xfrm flipV="1">
              <a:off x="4210" y="2228"/>
              <a:ext cx="1" cy="121"/>
            </a:xfrm>
            <a:prstGeom prst="line">
              <a:avLst/>
            </a:prstGeom>
            <a:noFill/>
            <a:ln w="11176">
              <a:solidFill>
                <a:srgbClr val="48AC5C"/>
              </a:solidFill>
              <a:round/>
              <a:headEnd/>
              <a:tailEnd/>
            </a:ln>
          </p:spPr>
          <p:txBody>
            <a:bodyPr/>
            <a:lstStyle/>
            <a:p>
              <a:endParaRPr lang="zh-CN" altLang="en-US"/>
            </a:p>
          </p:txBody>
        </p:sp>
        <p:sp>
          <p:nvSpPr>
            <p:cNvPr id="49235" name="Line 259"/>
            <p:cNvSpPr>
              <a:spLocks noChangeShapeType="1"/>
            </p:cNvSpPr>
            <p:nvPr/>
          </p:nvSpPr>
          <p:spPr bwMode="auto">
            <a:xfrm>
              <a:off x="4190" y="2232"/>
              <a:ext cx="43" cy="1"/>
            </a:xfrm>
            <a:prstGeom prst="line">
              <a:avLst/>
            </a:prstGeom>
            <a:noFill/>
            <a:ln w="11176">
              <a:solidFill>
                <a:srgbClr val="48AC5C"/>
              </a:solidFill>
              <a:round/>
              <a:headEnd/>
              <a:tailEnd/>
            </a:ln>
          </p:spPr>
          <p:txBody>
            <a:bodyPr/>
            <a:lstStyle/>
            <a:p>
              <a:endParaRPr lang="zh-CN" altLang="en-US"/>
            </a:p>
          </p:txBody>
        </p:sp>
        <p:sp>
          <p:nvSpPr>
            <p:cNvPr id="49236" name="Line 260"/>
            <p:cNvSpPr>
              <a:spLocks noChangeShapeType="1"/>
            </p:cNvSpPr>
            <p:nvPr/>
          </p:nvSpPr>
          <p:spPr bwMode="auto">
            <a:xfrm flipV="1">
              <a:off x="4355" y="2255"/>
              <a:ext cx="1" cy="122"/>
            </a:xfrm>
            <a:prstGeom prst="line">
              <a:avLst/>
            </a:prstGeom>
            <a:noFill/>
            <a:ln w="11176">
              <a:solidFill>
                <a:srgbClr val="48AC5C"/>
              </a:solidFill>
              <a:round/>
              <a:headEnd/>
              <a:tailEnd/>
            </a:ln>
          </p:spPr>
          <p:txBody>
            <a:bodyPr/>
            <a:lstStyle/>
            <a:p>
              <a:endParaRPr lang="zh-CN" altLang="en-US"/>
            </a:p>
          </p:txBody>
        </p:sp>
        <p:sp>
          <p:nvSpPr>
            <p:cNvPr id="49237" name="Line 261"/>
            <p:cNvSpPr>
              <a:spLocks noChangeShapeType="1"/>
            </p:cNvSpPr>
            <p:nvPr/>
          </p:nvSpPr>
          <p:spPr bwMode="auto">
            <a:xfrm>
              <a:off x="4334" y="2260"/>
              <a:ext cx="43" cy="1"/>
            </a:xfrm>
            <a:prstGeom prst="line">
              <a:avLst/>
            </a:prstGeom>
            <a:noFill/>
            <a:ln w="11176">
              <a:solidFill>
                <a:srgbClr val="48AC5C"/>
              </a:solidFill>
              <a:round/>
              <a:headEnd/>
              <a:tailEnd/>
            </a:ln>
          </p:spPr>
          <p:txBody>
            <a:bodyPr/>
            <a:lstStyle/>
            <a:p>
              <a:endParaRPr lang="zh-CN" altLang="en-US"/>
            </a:p>
          </p:txBody>
        </p:sp>
        <p:sp>
          <p:nvSpPr>
            <p:cNvPr id="49238" name="Line 262"/>
            <p:cNvSpPr>
              <a:spLocks noChangeShapeType="1"/>
            </p:cNvSpPr>
            <p:nvPr/>
          </p:nvSpPr>
          <p:spPr bwMode="auto">
            <a:xfrm flipV="1">
              <a:off x="4491" y="2255"/>
              <a:ext cx="1" cy="122"/>
            </a:xfrm>
            <a:prstGeom prst="line">
              <a:avLst/>
            </a:prstGeom>
            <a:noFill/>
            <a:ln w="11176">
              <a:solidFill>
                <a:srgbClr val="48AC5C"/>
              </a:solidFill>
              <a:round/>
              <a:headEnd/>
              <a:tailEnd/>
            </a:ln>
          </p:spPr>
          <p:txBody>
            <a:bodyPr/>
            <a:lstStyle/>
            <a:p>
              <a:endParaRPr lang="zh-CN" altLang="en-US"/>
            </a:p>
          </p:txBody>
        </p:sp>
        <p:sp>
          <p:nvSpPr>
            <p:cNvPr id="49239" name="Line 263"/>
            <p:cNvSpPr>
              <a:spLocks noChangeShapeType="1"/>
            </p:cNvSpPr>
            <p:nvPr/>
          </p:nvSpPr>
          <p:spPr bwMode="auto">
            <a:xfrm>
              <a:off x="4470" y="2260"/>
              <a:ext cx="43" cy="1"/>
            </a:xfrm>
            <a:prstGeom prst="line">
              <a:avLst/>
            </a:prstGeom>
            <a:noFill/>
            <a:ln w="11176">
              <a:solidFill>
                <a:srgbClr val="48AC5C"/>
              </a:solidFill>
              <a:round/>
              <a:headEnd/>
              <a:tailEnd/>
            </a:ln>
          </p:spPr>
          <p:txBody>
            <a:bodyPr/>
            <a:lstStyle/>
            <a:p>
              <a:endParaRPr lang="zh-CN" altLang="en-US"/>
            </a:p>
          </p:txBody>
        </p:sp>
        <p:sp>
          <p:nvSpPr>
            <p:cNvPr id="49240" name="Line 264"/>
            <p:cNvSpPr>
              <a:spLocks noChangeShapeType="1"/>
            </p:cNvSpPr>
            <p:nvPr/>
          </p:nvSpPr>
          <p:spPr bwMode="auto">
            <a:xfrm flipV="1">
              <a:off x="4635" y="2284"/>
              <a:ext cx="1" cy="112"/>
            </a:xfrm>
            <a:prstGeom prst="line">
              <a:avLst/>
            </a:prstGeom>
            <a:noFill/>
            <a:ln w="11176">
              <a:solidFill>
                <a:srgbClr val="48AC5C"/>
              </a:solidFill>
              <a:round/>
              <a:headEnd/>
              <a:tailEnd/>
            </a:ln>
          </p:spPr>
          <p:txBody>
            <a:bodyPr/>
            <a:lstStyle/>
            <a:p>
              <a:endParaRPr lang="zh-CN" altLang="en-US"/>
            </a:p>
          </p:txBody>
        </p:sp>
        <p:sp>
          <p:nvSpPr>
            <p:cNvPr id="49241" name="Line 265"/>
            <p:cNvSpPr>
              <a:spLocks noChangeShapeType="1"/>
            </p:cNvSpPr>
            <p:nvPr/>
          </p:nvSpPr>
          <p:spPr bwMode="auto">
            <a:xfrm>
              <a:off x="4614" y="2289"/>
              <a:ext cx="44" cy="1"/>
            </a:xfrm>
            <a:prstGeom prst="line">
              <a:avLst/>
            </a:prstGeom>
            <a:noFill/>
            <a:ln w="11176">
              <a:solidFill>
                <a:srgbClr val="48AC5C"/>
              </a:solidFill>
              <a:round/>
              <a:headEnd/>
              <a:tailEnd/>
            </a:ln>
          </p:spPr>
          <p:txBody>
            <a:bodyPr/>
            <a:lstStyle/>
            <a:p>
              <a:endParaRPr lang="zh-CN" altLang="en-US"/>
            </a:p>
          </p:txBody>
        </p:sp>
        <p:sp>
          <p:nvSpPr>
            <p:cNvPr id="49242" name="Line 266"/>
            <p:cNvSpPr>
              <a:spLocks noChangeShapeType="1"/>
            </p:cNvSpPr>
            <p:nvPr/>
          </p:nvSpPr>
          <p:spPr bwMode="auto">
            <a:xfrm flipV="1">
              <a:off x="4915" y="2342"/>
              <a:ext cx="1" cy="104"/>
            </a:xfrm>
            <a:prstGeom prst="line">
              <a:avLst/>
            </a:prstGeom>
            <a:noFill/>
            <a:ln w="11176">
              <a:solidFill>
                <a:srgbClr val="48AC5C"/>
              </a:solidFill>
              <a:round/>
              <a:headEnd/>
              <a:tailEnd/>
            </a:ln>
          </p:spPr>
          <p:txBody>
            <a:bodyPr/>
            <a:lstStyle/>
            <a:p>
              <a:endParaRPr lang="zh-CN" altLang="en-US"/>
            </a:p>
          </p:txBody>
        </p:sp>
        <p:sp>
          <p:nvSpPr>
            <p:cNvPr id="49243" name="Line 267"/>
            <p:cNvSpPr>
              <a:spLocks noChangeShapeType="1"/>
            </p:cNvSpPr>
            <p:nvPr/>
          </p:nvSpPr>
          <p:spPr bwMode="auto">
            <a:xfrm>
              <a:off x="4894" y="2345"/>
              <a:ext cx="44" cy="1"/>
            </a:xfrm>
            <a:prstGeom prst="line">
              <a:avLst/>
            </a:prstGeom>
            <a:noFill/>
            <a:ln w="11176">
              <a:solidFill>
                <a:srgbClr val="48AC5C"/>
              </a:solidFill>
              <a:round/>
              <a:headEnd/>
              <a:tailEnd/>
            </a:ln>
          </p:spPr>
          <p:txBody>
            <a:bodyPr/>
            <a:lstStyle/>
            <a:p>
              <a:endParaRPr lang="zh-CN" altLang="en-US"/>
            </a:p>
          </p:txBody>
        </p:sp>
        <p:sp>
          <p:nvSpPr>
            <p:cNvPr id="49244" name="Line 268"/>
            <p:cNvSpPr>
              <a:spLocks noChangeShapeType="1"/>
            </p:cNvSpPr>
            <p:nvPr/>
          </p:nvSpPr>
          <p:spPr bwMode="auto">
            <a:xfrm flipV="1">
              <a:off x="5204" y="2400"/>
              <a:ext cx="1" cy="94"/>
            </a:xfrm>
            <a:prstGeom prst="line">
              <a:avLst/>
            </a:prstGeom>
            <a:noFill/>
            <a:ln w="11176">
              <a:solidFill>
                <a:srgbClr val="48AC5C"/>
              </a:solidFill>
              <a:round/>
              <a:headEnd/>
              <a:tailEnd/>
            </a:ln>
          </p:spPr>
          <p:txBody>
            <a:bodyPr/>
            <a:lstStyle/>
            <a:p>
              <a:endParaRPr lang="zh-CN" altLang="en-US"/>
            </a:p>
          </p:txBody>
        </p:sp>
        <p:sp>
          <p:nvSpPr>
            <p:cNvPr id="49245" name="Line 269"/>
            <p:cNvSpPr>
              <a:spLocks noChangeShapeType="1"/>
            </p:cNvSpPr>
            <p:nvPr/>
          </p:nvSpPr>
          <p:spPr bwMode="auto">
            <a:xfrm>
              <a:off x="5183" y="2403"/>
              <a:ext cx="43" cy="1"/>
            </a:xfrm>
            <a:prstGeom prst="line">
              <a:avLst/>
            </a:prstGeom>
            <a:noFill/>
            <a:ln w="11176">
              <a:solidFill>
                <a:srgbClr val="48AC5C"/>
              </a:solidFill>
              <a:round/>
              <a:headEnd/>
              <a:tailEnd/>
            </a:ln>
          </p:spPr>
          <p:txBody>
            <a:bodyPr/>
            <a:lstStyle/>
            <a:p>
              <a:endParaRPr lang="zh-CN" altLang="en-US"/>
            </a:p>
          </p:txBody>
        </p:sp>
        <p:sp>
          <p:nvSpPr>
            <p:cNvPr id="49246" name="Line 270"/>
            <p:cNvSpPr>
              <a:spLocks noChangeShapeType="1"/>
            </p:cNvSpPr>
            <p:nvPr/>
          </p:nvSpPr>
          <p:spPr bwMode="auto">
            <a:xfrm>
              <a:off x="3485" y="3081"/>
              <a:ext cx="43" cy="2"/>
            </a:xfrm>
            <a:prstGeom prst="line">
              <a:avLst/>
            </a:prstGeom>
            <a:noFill/>
            <a:ln w="11176">
              <a:solidFill>
                <a:srgbClr val="48AC5C"/>
              </a:solidFill>
              <a:round/>
              <a:headEnd/>
              <a:tailEnd/>
            </a:ln>
          </p:spPr>
          <p:txBody>
            <a:bodyPr/>
            <a:lstStyle/>
            <a:p>
              <a:endParaRPr lang="zh-CN" altLang="en-US"/>
            </a:p>
          </p:txBody>
        </p:sp>
      </p:grpSp>
      <p:sp>
        <p:nvSpPr>
          <p:cNvPr id="49224" name="Text Box 271"/>
          <p:cNvSpPr txBox="1">
            <a:spLocks noChangeArrowheads="1"/>
          </p:cNvSpPr>
          <p:nvPr/>
        </p:nvSpPr>
        <p:spPr bwMode="auto">
          <a:xfrm>
            <a:off x="6973794" y="6384047"/>
            <a:ext cx="3292665" cy="461585"/>
          </a:xfrm>
          <a:prstGeom prst="rect">
            <a:avLst/>
          </a:prstGeom>
          <a:noFill/>
          <a:ln w="9525">
            <a:noFill/>
            <a:miter lim="800000"/>
            <a:headEnd/>
            <a:tailEnd/>
          </a:ln>
        </p:spPr>
        <p:txBody>
          <a:bodyPr wrap="square">
            <a:spAutoFit/>
          </a:bodyPr>
          <a:lstStyle/>
          <a:p>
            <a:r>
              <a:rPr lang="zh-CN" altLang="en-US" sz="1200" dirty="0"/>
              <a:t>*与口服后的相应值相比</a:t>
            </a:r>
            <a:r>
              <a:rPr lang="en-US" altLang="zh-CN" sz="1200" dirty="0"/>
              <a:t>p≤.05</a:t>
            </a:r>
          </a:p>
          <a:p>
            <a:r>
              <a:rPr lang="en-US" altLang="zh-CN" sz="1200" dirty="0" err="1"/>
              <a:t>Nauck</a:t>
            </a:r>
            <a:r>
              <a:rPr lang="en-US" altLang="zh-CN" sz="1200" dirty="0"/>
              <a:t> MA, et al. </a:t>
            </a:r>
            <a:r>
              <a:rPr lang="en-US" altLang="zh-CN" sz="1200" i="1" dirty="0" err="1"/>
              <a:t>Diabetologia</a:t>
            </a:r>
            <a:r>
              <a:rPr lang="en-US" altLang="zh-CN" sz="1200" dirty="0"/>
              <a:t>. 1986;29:46-52.  </a:t>
            </a:r>
          </a:p>
        </p:txBody>
      </p:sp>
    </p:spTree>
    <p:extLst>
      <p:ext uri="{BB962C8B-B14F-4D97-AF65-F5344CB8AC3E}">
        <p14:creationId xmlns:p14="http://schemas.microsoft.com/office/powerpoint/2010/main" val="18092763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a:bodyPr>
          <a:lstStyle/>
          <a:p>
            <a:r>
              <a:rPr lang="zh-CN" altLang="en-US" sz="3199" dirty="0"/>
              <a:t>两种主要的肠促胰素的比较</a:t>
            </a:r>
          </a:p>
        </p:txBody>
      </p:sp>
      <p:graphicFrame>
        <p:nvGraphicFramePr>
          <p:cNvPr id="666627" name="Group 3"/>
          <p:cNvGraphicFramePr>
            <a:graphicFrameLocks noGrp="1"/>
          </p:cNvGraphicFramePr>
          <p:nvPr>
            <p:ph idx="1"/>
          </p:nvPr>
        </p:nvGraphicFramePr>
        <p:xfrm>
          <a:off x="2152650" y="1247775"/>
          <a:ext cx="7886086" cy="4664738"/>
        </p:xfrm>
        <a:graphic>
          <a:graphicData uri="http://schemas.openxmlformats.org/drawingml/2006/table">
            <a:tbl>
              <a:tblPr/>
              <a:tblGrid>
                <a:gridCol w="3478596"/>
                <a:gridCol w="2181071"/>
                <a:gridCol w="2226419"/>
              </a:tblGrid>
              <a:tr h="538042">
                <a:tc>
                  <a:txBody>
                    <a:bodyPr/>
                    <a:lstStyle/>
                    <a:p>
                      <a:pPr marL="0" marR="0" lvl="0" indent="0" algn="l"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endParaRPr kumimoji="0" lang="zh-CN" altLang="en-US" sz="1900" b="0" i="0" u="none" strike="noStrike" cap="none" normalizeH="0" baseline="0" dirty="0" smtClean="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r>
                        <a:rPr kumimoji="0" lang="en-US" altLang="zh-CN" sz="1900" b="1" i="0" u="none" strike="noStrike" cap="none" normalizeH="0" baseline="0" smtClean="0">
                          <a:ln>
                            <a:noFill/>
                          </a:ln>
                          <a:solidFill>
                            <a:schemeClr val="tx1"/>
                          </a:solidFill>
                          <a:effectLst/>
                          <a:latin typeface="Arial" pitchFamily="34" charset="0"/>
                          <a:ea typeface="宋体" pitchFamily="2" charset="-122"/>
                        </a:rPr>
                        <a:t>GLP-1</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r>
                        <a:rPr kumimoji="0" lang="en-US" altLang="zh-CN" sz="1900" b="1" i="0" u="none" strike="noStrike" cap="none" normalizeH="0" baseline="0" smtClean="0">
                          <a:ln>
                            <a:noFill/>
                          </a:ln>
                          <a:solidFill>
                            <a:schemeClr val="tx1"/>
                          </a:solidFill>
                          <a:effectLst/>
                          <a:latin typeface="Arial" pitchFamily="34" charset="0"/>
                          <a:ea typeface="宋体" pitchFamily="2" charset="-122"/>
                        </a:rPr>
                        <a:t>GIP</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875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主要合成部位</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1" i="0" u="none" strike="noStrike" cap="none" normalizeH="0" baseline="0" smtClean="0">
                          <a:ln>
                            <a:noFill/>
                          </a:ln>
                          <a:solidFill>
                            <a:schemeClr val="tx1"/>
                          </a:solidFill>
                          <a:effectLst/>
                          <a:latin typeface="Arial" pitchFamily="34" charset="0"/>
                          <a:ea typeface="宋体" pitchFamily="2" charset="-122"/>
                        </a:rPr>
                        <a:t>L </a:t>
                      </a:r>
                      <a:r>
                        <a:rPr kumimoji="0" lang="zh-CN" altLang="en-US" sz="1400" b="1" i="0" u="none" strike="noStrike" cap="none" normalizeH="0" baseline="0" smtClean="0">
                          <a:ln>
                            <a:noFill/>
                          </a:ln>
                          <a:solidFill>
                            <a:schemeClr val="tx1"/>
                          </a:solidFill>
                          <a:effectLst/>
                          <a:latin typeface="Arial" pitchFamily="34" charset="0"/>
                          <a:ea typeface="宋体" pitchFamily="2" charset="-122"/>
                        </a:rPr>
                        <a:t>细胞</a:t>
                      </a:r>
                      <a:endParaRPr kumimoji="0" lang="zh-CN" altLang="en-US" sz="1400" b="0" i="0" u="none" strike="noStrike" cap="none" normalizeH="0" baseline="0" smtClean="0">
                        <a:ln>
                          <a:noFill/>
                        </a:ln>
                        <a:solidFill>
                          <a:schemeClr val="tx1"/>
                        </a:solidFill>
                        <a:effectLst/>
                        <a:latin typeface="Arial" pitchFamily="34" charset="0"/>
                        <a:ea typeface="宋体" pitchFamily="2" charset="-122"/>
                      </a:endParaRP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0" i="0" u="none" strike="noStrike" cap="none" normalizeH="0" baseline="0" smtClean="0">
                          <a:ln>
                            <a:noFill/>
                          </a:ln>
                          <a:solidFill>
                            <a:schemeClr val="tx1"/>
                          </a:solidFill>
                          <a:effectLst/>
                          <a:latin typeface="Arial" pitchFamily="34" charset="0"/>
                          <a:ea typeface="宋体" pitchFamily="2" charset="-122"/>
                        </a:rPr>
                        <a:t>(</a:t>
                      </a:r>
                      <a:r>
                        <a:rPr kumimoji="0" lang="zh-CN" altLang="en-US" sz="1400" b="0" i="0" u="none" strike="noStrike" cap="none" normalizeH="0" baseline="0" smtClean="0">
                          <a:ln>
                            <a:noFill/>
                          </a:ln>
                          <a:solidFill>
                            <a:schemeClr val="tx1"/>
                          </a:solidFill>
                          <a:effectLst/>
                          <a:latin typeface="Arial" pitchFamily="34" charset="0"/>
                          <a:ea typeface="宋体" pitchFamily="2" charset="-122"/>
                        </a:rPr>
                        <a:t>回肠和结肠</a:t>
                      </a:r>
                      <a:r>
                        <a:rPr kumimoji="0" lang="en-US" altLang="zh-CN" sz="1400" b="0" i="0" u="none" strike="noStrike" cap="none" normalizeH="0" baseline="0" smtClean="0">
                          <a:ln>
                            <a:noFill/>
                          </a:ln>
                          <a:solidFill>
                            <a:schemeClr val="tx1"/>
                          </a:solidFill>
                          <a:effectLst/>
                          <a:latin typeface="Arial" pitchFamily="34" charset="0"/>
                          <a:ea typeface="宋体" pitchFamily="2" charset="-122"/>
                        </a:rPr>
                        <a:t>)</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endParaRPr kumimoji="0" lang="zh-CN" altLang="en-US" sz="1400" b="0" i="0" u="none" strike="noStrike" cap="none" normalizeH="0" baseline="0" smtClean="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1" i="0" u="none" strike="noStrike" cap="none" normalizeH="0" baseline="0" smtClean="0">
                          <a:ln>
                            <a:noFill/>
                          </a:ln>
                          <a:solidFill>
                            <a:schemeClr val="tx1"/>
                          </a:solidFill>
                          <a:effectLst/>
                          <a:latin typeface="Arial" pitchFamily="34" charset="0"/>
                          <a:ea typeface="宋体" pitchFamily="2" charset="-122"/>
                        </a:rPr>
                        <a:t>K </a:t>
                      </a:r>
                      <a:r>
                        <a:rPr kumimoji="0" lang="zh-CN" altLang="en-US" sz="1400" b="1" i="0" u="none" strike="noStrike" cap="none" normalizeH="0" baseline="0" smtClean="0">
                          <a:ln>
                            <a:noFill/>
                          </a:ln>
                          <a:solidFill>
                            <a:schemeClr val="tx1"/>
                          </a:solidFill>
                          <a:effectLst/>
                          <a:latin typeface="Arial" pitchFamily="34" charset="0"/>
                          <a:ea typeface="宋体" pitchFamily="2" charset="-122"/>
                        </a:rPr>
                        <a:t>细胞</a:t>
                      </a:r>
                      <a:r>
                        <a:rPr kumimoji="0" lang="zh-CN" altLang="en-US" sz="1400" b="0" i="0" u="none" strike="noStrike" cap="none" normalizeH="0" baseline="0" smtClean="0">
                          <a:ln>
                            <a:noFill/>
                          </a:ln>
                          <a:solidFill>
                            <a:schemeClr val="tx1"/>
                          </a:solidFill>
                          <a:effectLst/>
                          <a:latin typeface="Arial" pitchFamily="34" charset="0"/>
                          <a:ea typeface="宋体" pitchFamily="2" charset="-122"/>
                        </a:rPr>
                        <a:t> </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0" i="0" u="none" strike="noStrike" cap="none" normalizeH="0" baseline="0" smtClean="0">
                          <a:ln>
                            <a:noFill/>
                          </a:ln>
                          <a:solidFill>
                            <a:schemeClr val="tx1"/>
                          </a:solidFill>
                          <a:effectLst/>
                          <a:latin typeface="Arial" pitchFamily="34" charset="0"/>
                          <a:ea typeface="宋体" pitchFamily="2" charset="-122"/>
                        </a:rPr>
                        <a:t>(</a:t>
                      </a:r>
                      <a:r>
                        <a:rPr kumimoji="0" lang="zh-CN" altLang="en-US" sz="1400" b="0" i="0" u="none" strike="noStrike" cap="none" normalizeH="0" baseline="0" smtClean="0">
                          <a:ln>
                            <a:noFill/>
                          </a:ln>
                          <a:solidFill>
                            <a:schemeClr val="tx1"/>
                          </a:solidFill>
                          <a:effectLst/>
                          <a:latin typeface="Arial" pitchFamily="34" charset="0"/>
                          <a:ea typeface="宋体" pitchFamily="2" charset="-122"/>
                        </a:rPr>
                        <a:t>十二指肠和空肠</a:t>
                      </a:r>
                      <a:r>
                        <a:rPr kumimoji="0" lang="en-US" altLang="zh-CN" sz="1400" b="0" i="0" u="none" strike="noStrike" cap="none" normalizeH="0" baseline="0" smtClean="0">
                          <a:ln>
                            <a:noFill/>
                          </a:ln>
                          <a:solidFill>
                            <a:schemeClr val="tx1"/>
                          </a:solidFill>
                          <a:effectLst/>
                          <a:latin typeface="Arial" pitchFamily="34" charset="0"/>
                          <a:ea typeface="宋体" pitchFamily="2" charset="-122"/>
                        </a:rPr>
                        <a:t>)</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endParaRPr kumimoji="0" lang="zh-CN" altLang="en-US" sz="1400" b="0" i="0" u="none" strike="noStrike" cap="none" normalizeH="0" baseline="0" smtClean="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1416">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   </a:t>
                      </a:r>
                      <a:r>
                        <a:rPr kumimoji="0" lang="en-US" altLang="zh-CN" sz="1900" b="1" i="0" u="none" strike="noStrike" cap="none" normalizeH="0" baseline="0" smtClean="0">
                          <a:ln>
                            <a:noFill/>
                          </a:ln>
                          <a:solidFill>
                            <a:schemeClr val="tx1"/>
                          </a:solidFill>
                          <a:effectLst/>
                          <a:latin typeface="Arial" pitchFamily="34" charset="0"/>
                          <a:ea typeface="宋体" pitchFamily="2" charset="-122"/>
                        </a:rPr>
                        <a:t>2</a:t>
                      </a:r>
                      <a:r>
                        <a:rPr kumimoji="0" lang="zh-CN" altLang="en-US" sz="1900" b="1" i="0" u="none" strike="noStrike" cap="none" normalizeH="0" baseline="0" smtClean="0">
                          <a:ln>
                            <a:noFill/>
                          </a:ln>
                          <a:solidFill>
                            <a:schemeClr val="tx1"/>
                          </a:solidFill>
                          <a:effectLst/>
                          <a:latin typeface="Arial" pitchFamily="34" charset="0"/>
                          <a:ea typeface="宋体" pitchFamily="2" charset="-122"/>
                        </a:rPr>
                        <a:t>型糖尿病患者中分泌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58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   餐后胰高糖素</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042">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   食物摄入</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1875">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dirty="0" smtClean="0">
                          <a:ln>
                            <a:noFill/>
                          </a:ln>
                          <a:solidFill>
                            <a:schemeClr val="tx1"/>
                          </a:solidFill>
                          <a:effectLst/>
                          <a:latin typeface="Arial" pitchFamily="34" charset="0"/>
                          <a:ea typeface="宋体" pitchFamily="2" charset="-122"/>
                        </a:rPr>
                        <a:t>延缓胃排空</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733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促进 </a:t>
                      </a:r>
                      <a:r>
                        <a:rPr kumimoji="0" lang="el-GR" altLang="zh-CN" sz="1900" b="1" i="0" u="none" strike="noStrike" cap="none" normalizeH="0" baseline="0" smtClean="0">
                          <a:ln>
                            <a:noFill/>
                          </a:ln>
                          <a:solidFill>
                            <a:schemeClr val="tx1"/>
                          </a:solidFill>
                          <a:effectLst/>
                          <a:latin typeface="Arial" pitchFamily="34" charset="0"/>
                          <a:ea typeface="宋体" pitchFamily="2" charset="-122"/>
                        </a:rPr>
                        <a:t>β</a:t>
                      </a:r>
                      <a:r>
                        <a:rPr kumimoji="0" lang="en-US" altLang="zh-CN" sz="1900" b="1" i="0" u="none" strike="noStrike" cap="none" normalizeH="0" baseline="0" smtClean="0">
                          <a:ln>
                            <a:noFill/>
                          </a:ln>
                          <a:solidFill>
                            <a:schemeClr val="tx1"/>
                          </a:solidFill>
                          <a:effectLst/>
                          <a:latin typeface="Arial" pitchFamily="34" charset="0"/>
                          <a:ea typeface="宋体" pitchFamily="2" charset="-122"/>
                        </a:rPr>
                        <a:t> </a:t>
                      </a:r>
                      <a:r>
                        <a:rPr kumimoji="0" lang="zh-CN" altLang="en-US" sz="1900" b="1" i="0" u="none" strike="noStrike" cap="none" normalizeH="0" baseline="0" smtClean="0">
                          <a:ln>
                            <a:noFill/>
                          </a:ln>
                          <a:solidFill>
                            <a:schemeClr val="tx1"/>
                          </a:solidFill>
                          <a:effectLst/>
                          <a:latin typeface="Arial" pitchFamily="34" charset="0"/>
                          <a:ea typeface="宋体" pitchFamily="2" charset="-122"/>
                        </a:rPr>
                        <a:t>细胞增殖</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58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smtClean="0">
                          <a:ln>
                            <a:noFill/>
                          </a:ln>
                          <a:solidFill>
                            <a:schemeClr val="tx1"/>
                          </a:solidFill>
                          <a:effectLst/>
                          <a:latin typeface="Arial" pitchFamily="34" charset="0"/>
                          <a:ea typeface="宋体" pitchFamily="2" charset="-122"/>
                        </a:rPr>
                        <a:t>促进胰岛素生物合成</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dirty="0" smtClean="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40" name="Text Box 48"/>
          <p:cNvSpPr txBox="1">
            <a:spLocks noChangeArrowheads="1"/>
          </p:cNvSpPr>
          <p:nvPr>
            <p:custDataLst>
              <p:tags r:id="rId1"/>
            </p:custDataLst>
          </p:nvPr>
        </p:nvSpPr>
        <p:spPr bwMode="auto">
          <a:xfrm>
            <a:off x="7239572" y="6559844"/>
            <a:ext cx="3428429" cy="276951"/>
          </a:xfrm>
          <a:prstGeom prst="rect">
            <a:avLst/>
          </a:prstGeom>
          <a:noFill/>
          <a:ln w="9525">
            <a:noFill/>
            <a:miter lim="800000"/>
            <a:headEnd/>
            <a:tailEnd/>
          </a:ln>
        </p:spPr>
        <p:txBody>
          <a:bodyPr wrap="square" anchor="b">
            <a:spAutoFit/>
          </a:bodyPr>
          <a:lstStyle/>
          <a:p>
            <a:pPr>
              <a:buClr>
                <a:srgbClr val="000000"/>
              </a:buClr>
              <a:buSzPct val="100000"/>
            </a:pPr>
            <a:r>
              <a:rPr lang="de-DE" altLang="zh-CN" sz="1200" dirty="0"/>
              <a:t>Drucker DJ. </a:t>
            </a:r>
            <a:r>
              <a:rPr lang="de-DE" altLang="zh-CN" sz="1200" i="1" dirty="0"/>
              <a:t>Diabetes Care.</a:t>
            </a:r>
            <a:r>
              <a:rPr lang="de-DE" altLang="zh-CN" sz="1200" dirty="0"/>
              <a:t> 2003;26:2929-2940.</a:t>
            </a:r>
            <a:endParaRPr lang="en-US" altLang="zh-CN" sz="1200" dirty="0"/>
          </a:p>
        </p:txBody>
      </p:sp>
      <p:sp>
        <p:nvSpPr>
          <p:cNvPr id="5" name="下箭头 4"/>
          <p:cNvSpPr/>
          <p:nvPr/>
        </p:nvSpPr>
        <p:spPr>
          <a:xfrm>
            <a:off x="5159896" y="2708920"/>
            <a:ext cx="228600" cy="296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下箭头 6"/>
          <p:cNvSpPr/>
          <p:nvPr/>
        </p:nvSpPr>
        <p:spPr>
          <a:xfrm>
            <a:off x="4295800" y="3284984"/>
            <a:ext cx="144016" cy="37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下箭头 7"/>
          <p:cNvSpPr/>
          <p:nvPr/>
        </p:nvSpPr>
        <p:spPr>
          <a:xfrm>
            <a:off x="3657600" y="3789040"/>
            <a:ext cx="152400" cy="37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3861435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5"/>
          <p:cNvSpPr>
            <a:spLocks noGrp="1" noChangeArrowheads="1"/>
          </p:cNvSpPr>
          <p:nvPr>
            <p:ph type="title"/>
          </p:nvPr>
        </p:nvSpPr>
        <p:spPr/>
        <p:txBody>
          <a:bodyPr>
            <a:normAutofit/>
          </a:bodyPr>
          <a:lstStyle/>
          <a:p>
            <a:pPr>
              <a:spcAft>
                <a:spcPct val="20000"/>
              </a:spcAft>
            </a:pPr>
            <a:r>
              <a:rPr lang="en-US" altLang="zh-CN" sz="3199" dirty="0">
                <a:solidFill>
                  <a:srgbClr val="000000"/>
                </a:solidFill>
              </a:rPr>
              <a:t>GLP-1 </a:t>
            </a:r>
            <a:r>
              <a:rPr lang="zh-CN" altLang="en-US" sz="3199" dirty="0">
                <a:solidFill>
                  <a:srgbClr val="000000"/>
                </a:solidFill>
              </a:rPr>
              <a:t>在人体中的作用</a:t>
            </a:r>
          </a:p>
        </p:txBody>
      </p:sp>
      <p:sp>
        <p:nvSpPr>
          <p:cNvPr id="524290" name="Oval 2"/>
          <p:cNvSpPr>
            <a:spLocks noChangeArrowheads="1"/>
          </p:cNvSpPr>
          <p:nvPr/>
        </p:nvSpPr>
        <p:spPr bwMode="auto">
          <a:xfrm>
            <a:off x="2139950" y="3316459"/>
            <a:ext cx="1766888" cy="707624"/>
          </a:xfrm>
          <a:prstGeom prst="ellipse">
            <a:avLst/>
          </a:prstGeom>
          <a:gradFill rotWithShape="1">
            <a:gsLst>
              <a:gs pos="0">
                <a:srgbClr val="002100"/>
              </a:gs>
              <a:gs pos="50000">
                <a:srgbClr val="00CC00"/>
              </a:gs>
              <a:gs pos="100000">
                <a:srgbClr val="002100"/>
              </a:gs>
            </a:gsLst>
            <a:lin ang="2700000" scaled="1"/>
          </a:gradFill>
          <a:ln w="9525">
            <a:noFill/>
            <a:round/>
            <a:headEnd/>
            <a:tailEnd/>
          </a:ln>
          <a:effectLst>
            <a:outerShdw dist="117088" dir="2963922" algn="ctr" rotWithShape="0">
              <a:schemeClr val="bg2"/>
            </a:outerShdw>
          </a:effectLst>
        </p:spPr>
        <p:txBody>
          <a:bodyPr wrap="none" anchor="ctr"/>
          <a:lstStyle/>
          <a:p>
            <a:pPr>
              <a:defRPr/>
            </a:pPr>
            <a:endParaRPr lang="zh-CN" altLang="en-US">
              <a:solidFill>
                <a:srgbClr val="000000"/>
              </a:solidFill>
            </a:endParaRPr>
          </a:p>
        </p:txBody>
      </p:sp>
      <p:sp>
        <p:nvSpPr>
          <p:cNvPr id="524291" name="Oval 3"/>
          <p:cNvSpPr>
            <a:spLocks noChangeArrowheads="1"/>
          </p:cNvSpPr>
          <p:nvPr/>
        </p:nvSpPr>
        <p:spPr bwMode="auto">
          <a:xfrm>
            <a:off x="8553451" y="1563587"/>
            <a:ext cx="1651000" cy="744625"/>
          </a:xfrm>
          <a:prstGeom prst="ellipse">
            <a:avLst/>
          </a:prstGeom>
          <a:gradFill rotWithShape="1">
            <a:gsLst>
              <a:gs pos="0">
                <a:srgbClr val="431B00"/>
              </a:gs>
              <a:gs pos="50000">
                <a:srgbClr val="FF6600"/>
              </a:gs>
              <a:gs pos="100000">
                <a:srgbClr val="431B00"/>
              </a:gs>
            </a:gsLst>
            <a:lin ang="2700000" scaled="1"/>
          </a:gradFill>
          <a:ln>
            <a:noFill/>
          </a:ln>
          <a:effectLst>
            <a:outerShdw blurRad="63500" dist="99190" dir="3011666" algn="ctr" rotWithShape="0">
              <a:srgbClr val="000000">
                <a:alpha val="74997"/>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defRPr/>
            </a:pPr>
            <a:endParaRPr lang="zh-CN" altLang="en-US">
              <a:solidFill>
                <a:srgbClr val="000000"/>
              </a:solidFill>
            </a:endParaRPr>
          </a:p>
        </p:txBody>
      </p:sp>
      <p:pic>
        <p:nvPicPr>
          <p:cNvPr id="53252" name="Picture 4" descr="body-smll"/>
          <p:cNvPicPr>
            <a:picLocks noChangeAspect="1" noChangeArrowheads="1"/>
          </p:cNvPicPr>
          <p:nvPr/>
        </p:nvPicPr>
        <p:blipFill>
          <a:blip r:embed="rId3"/>
          <a:srcRect/>
          <a:stretch>
            <a:fillRect/>
          </a:stretch>
        </p:blipFill>
        <p:spPr bwMode="auto">
          <a:xfrm>
            <a:off x="4495802" y="1136546"/>
            <a:ext cx="2925763" cy="4657370"/>
          </a:xfrm>
          <a:prstGeom prst="rect">
            <a:avLst/>
          </a:prstGeom>
          <a:noFill/>
          <a:ln w="9525">
            <a:noFill/>
            <a:miter lim="800000"/>
            <a:headEnd/>
            <a:tailEnd/>
          </a:ln>
        </p:spPr>
      </p:pic>
      <p:sp>
        <p:nvSpPr>
          <p:cNvPr id="524294" name="Text Box 6"/>
          <p:cNvSpPr txBox="1">
            <a:spLocks noChangeArrowheads="1"/>
          </p:cNvSpPr>
          <p:nvPr/>
        </p:nvSpPr>
        <p:spPr bwMode="auto">
          <a:xfrm>
            <a:off x="6675439" y="2248086"/>
            <a:ext cx="2103437" cy="502583"/>
          </a:xfrm>
          <a:prstGeom prst="rect">
            <a:avLst/>
          </a:prstGeom>
          <a:noFill/>
          <a:ln w="9525">
            <a:noFill/>
            <a:miter lim="800000"/>
            <a:headEnd/>
            <a:tailEnd/>
          </a:ln>
        </p:spPr>
        <p:txBody>
          <a:bodyPr/>
          <a:lstStyle/>
          <a:p>
            <a:pPr algn="ctr"/>
            <a:r>
              <a:rPr lang="zh-CN" altLang="en-US" sz="1400">
                <a:solidFill>
                  <a:srgbClr val="000000"/>
                </a:solidFill>
              </a:rPr>
              <a:t>促进饱感</a:t>
            </a:r>
          </a:p>
          <a:p>
            <a:pPr algn="ctr"/>
            <a:r>
              <a:rPr lang="zh-CN" altLang="en-US" sz="1400">
                <a:solidFill>
                  <a:srgbClr val="000000"/>
                </a:solidFill>
              </a:rPr>
              <a:t>降低食欲</a:t>
            </a:r>
          </a:p>
        </p:txBody>
      </p:sp>
      <p:sp>
        <p:nvSpPr>
          <p:cNvPr id="524295" name="Text Box 7"/>
          <p:cNvSpPr txBox="1">
            <a:spLocks noChangeArrowheads="1"/>
          </p:cNvSpPr>
          <p:nvPr/>
        </p:nvSpPr>
        <p:spPr bwMode="auto">
          <a:xfrm>
            <a:off x="2096166" y="4571811"/>
            <a:ext cx="2499896" cy="715333"/>
          </a:xfrm>
          <a:prstGeom prst="rect">
            <a:avLst/>
          </a:prstGeom>
          <a:noFill/>
          <a:ln w="9525">
            <a:noFill/>
            <a:miter lim="800000"/>
            <a:headEnd/>
            <a:tailEnd/>
          </a:ln>
        </p:spPr>
        <p:txBody>
          <a:bodyPr/>
          <a:lstStyle/>
          <a:p>
            <a:pPr algn="ctr"/>
            <a:r>
              <a:rPr lang="el-GR" altLang="zh-CN" sz="1400" dirty="0">
                <a:solidFill>
                  <a:srgbClr val="000000"/>
                </a:solidFill>
              </a:rPr>
              <a:t>Β</a:t>
            </a:r>
            <a:r>
              <a:rPr lang="zh-CN" altLang="en-US" sz="1400" dirty="0">
                <a:solidFill>
                  <a:srgbClr val="000000"/>
                </a:solidFill>
              </a:rPr>
              <a:t>细胞：</a:t>
            </a:r>
            <a:r>
              <a:rPr lang="en-US" altLang="zh-CN" sz="1400" dirty="0">
                <a:solidFill>
                  <a:srgbClr val="000000"/>
                </a:solidFill>
              </a:rPr>
              <a:t/>
            </a:r>
            <a:br>
              <a:rPr lang="en-US" altLang="zh-CN" sz="1400" dirty="0">
                <a:solidFill>
                  <a:srgbClr val="000000"/>
                </a:solidFill>
              </a:rPr>
            </a:br>
            <a:r>
              <a:rPr lang="zh-CN" altLang="en-US" sz="1400" dirty="0">
                <a:solidFill>
                  <a:srgbClr val="000000"/>
                </a:solidFill>
              </a:rPr>
              <a:t>增强葡萄糖依赖的胰岛素分泌</a:t>
            </a:r>
          </a:p>
        </p:txBody>
      </p:sp>
      <p:sp>
        <p:nvSpPr>
          <p:cNvPr id="524296" name="Freeform 8"/>
          <p:cNvSpPr>
            <a:spLocks/>
          </p:cNvSpPr>
          <p:nvPr/>
        </p:nvSpPr>
        <p:spPr bwMode="auto">
          <a:xfrm rot="2129257">
            <a:off x="9078913" y="3740417"/>
            <a:ext cx="506412" cy="692208"/>
          </a:xfrm>
          <a:custGeom>
            <a:avLst/>
            <a:gdLst>
              <a:gd name="T0" fmla="*/ 2147483647 w 597"/>
              <a:gd name="T1" fmla="*/ 0 h 469"/>
              <a:gd name="T2" fmla="*/ 2147483647 w 597"/>
              <a:gd name="T3" fmla="*/ 2147483647 h 469"/>
              <a:gd name="T4" fmla="*/ 0 w 597"/>
              <a:gd name="T5" fmla="*/ 2147483647 h 469"/>
              <a:gd name="T6" fmla="*/ 0 60000 65536"/>
              <a:gd name="T7" fmla="*/ 0 60000 65536"/>
              <a:gd name="T8" fmla="*/ 0 60000 65536"/>
              <a:gd name="T9" fmla="*/ 0 w 597"/>
              <a:gd name="T10" fmla="*/ 0 h 469"/>
              <a:gd name="T11" fmla="*/ 597 w 597"/>
              <a:gd name="T12" fmla="*/ 469 h 469"/>
            </a:gdLst>
            <a:ahLst/>
            <a:cxnLst>
              <a:cxn ang="T6">
                <a:pos x="T0" y="T1"/>
              </a:cxn>
              <a:cxn ang="T7">
                <a:pos x="T2" y="T3"/>
              </a:cxn>
              <a:cxn ang="T8">
                <a:pos x="T4" y="T5"/>
              </a:cxn>
            </a:cxnLst>
            <a:rect l="T9" t="T10" r="T11" b="T12"/>
            <a:pathLst>
              <a:path w="597" h="469">
                <a:moveTo>
                  <a:pt x="33" y="0"/>
                </a:moveTo>
                <a:cubicBezTo>
                  <a:pt x="315" y="55"/>
                  <a:pt x="597" y="111"/>
                  <a:pt x="592" y="189"/>
                </a:cubicBezTo>
                <a:cubicBezTo>
                  <a:pt x="587" y="267"/>
                  <a:pt x="99" y="422"/>
                  <a:pt x="0" y="469"/>
                </a:cubicBezTo>
              </a:path>
            </a:pathLst>
          </a:custGeom>
          <a:noFill/>
          <a:ln w="28575">
            <a:solidFill>
              <a:schemeClr val="tx1"/>
            </a:solidFill>
            <a:prstDash val="dash"/>
            <a:round/>
            <a:headEnd/>
            <a:tailEnd type="triangle" w="med" len="med"/>
          </a:ln>
        </p:spPr>
        <p:txBody>
          <a:bodyPr/>
          <a:lstStyle/>
          <a:p>
            <a:endParaRPr lang="zh-CN" altLang="en-US"/>
          </a:p>
        </p:txBody>
      </p:sp>
      <p:sp>
        <p:nvSpPr>
          <p:cNvPr id="524297" name="Line 9"/>
          <p:cNvSpPr>
            <a:spLocks noChangeShapeType="1"/>
          </p:cNvSpPr>
          <p:nvPr/>
        </p:nvSpPr>
        <p:spPr bwMode="auto">
          <a:xfrm flipH="1">
            <a:off x="5570538" y="4204460"/>
            <a:ext cx="2393950" cy="10791"/>
          </a:xfrm>
          <a:prstGeom prst="line">
            <a:avLst/>
          </a:prstGeom>
          <a:noFill/>
          <a:ln w="28575">
            <a:solidFill>
              <a:schemeClr val="tx1"/>
            </a:solidFill>
            <a:prstDash val="dash"/>
            <a:round/>
            <a:headEnd/>
            <a:tailEnd type="oval" w="sm" len="sm"/>
          </a:ln>
        </p:spPr>
        <p:txBody>
          <a:bodyPr/>
          <a:lstStyle/>
          <a:p>
            <a:endParaRPr lang="zh-CN" altLang="en-US"/>
          </a:p>
        </p:txBody>
      </p:sp>
      <p:sp>
        <p:nvSpPr>
          <p:cNvPr id="524298" name="Text Box 10"/>
          <p:cNvSpPr txBox="1">
            <a:spLocks noChangeArrowheads="1"/>
          </p:cNvSpPr>
          <p:nvPr/>
        </p:nvSpPr>
        <p:spPr bwMode="auto">
          <a:xfrm>
            <a:off x="7348539" y="4051835"/>
            <a:ext cx="2219325" cy="861791"/>
          </a:xfrm>
          <a:prstGeom prst="rect">
            <a:avLst/>
          </a:prstGeom>
          <a:noFill/>
          <a:ln w="9525">
            <a:noFill/>
            <a:miter lim="800000"/>
            <a:headEnd/>
            <a:tailEnd/>
          </a:ln>
        </p:spPr>
        <p:txBody>
          <a:bodyPr/>
          <a:lstStyle/>
          <a:p>
            <a:pPr algn="ctr"/>
            <a:r>
              <a:rPr lang="zh-CN" altLang="en-US" sz="1400">
                <a:solidFill>
                  <a:srgbClr val="000000"/>
                </a:solidFill>
              </a:rPr>
              <a:t>肝脏</a:t>
            </a:r>
            <a:r>
              <a:rPr lang="en-US" altLang="zh-CN" sz="1400">
                <a:solidFill>
                  <a:srgbClr val="000000"/>
                </a:solidFill>
              </a:rPr>
              <a:t>:</a:t>
            </a:r>
            <a:br>
              <a:rPr lang="en-US" altLang="zh-CN" sz="1400">
                <a:solidFill>
                  <a:srgbClr val="000000"/>
                </a:solidFill>
              </a:rPr>
            </a:br>
            <a:r>
              <a:rPr lang="en-US" altLang="zh-CN" sz="1400">
                <a:solidFill>
                  <a:srgbClr val="000000"/>
                </a:solidFill>
              </a:rPr>
              <a:t> </a:t>
            </a:r>
            <a:r>
              <a:rPr lang="zh-CN" altLang="en-US" sz="1400">
                <a:solidFill>
                  <a:srgbClr val="000000"/>
                </a:solidFill>
                <a:sym typeface="Symbol" pitchFamily="18" charset="2"/>
              </a:rPr>
              <a:t>胰高糖素水平下降</a:t>
            </a:r>
          </a:p>
          <a:p>
            <a:pPr algn="ctr"/>
            <a:r>
              <a:rPr lang="zh-CN" altLang="en-US" sz="1400">
                <a:solidFill>
                  <a:srgbClr val="000000"/>
                </a:solidFill>
                <a:sym typeface="Symbol" pitchFamily="18" charset="2"/>
              </a:rPr>
              <a:t>减少肝糖输出</a:t>
            </a:r>
          </a:p>
        </p:txBody>
      </p:sp>
      <p:sp>
        <p:nvSpPr>
          <p:cNvPr id="524299" name="Text Box 11"/>
          <p:cNvSpPr txBox="1">
            <a:spLocks noChangeArrowheads="1"/>
          </p:cNvSpPr>
          <p:nvPr/>
        </p:nvSpPr>
        <p:spPr bwMode="auto">
          <a:xfrm>
            <a:off x="7456488" y="3205459"/>
            <a:ext cx="2057400" cy="763124"/>
          </a:xfrm>
          <a:prstGeom prst="rect">
            <a:avLst/>
          </a:prstGeom>
          <a:noFill/>
          <a:ln w="9525">
            <a:noFill/>
            <a:miter lim="800000"/>
            <a:headEnd/>
            <a:tailEnd/>
          </a:ln>
        </p:spPr>
        <p:txBody>
          <a:bodyPr/>
          <a:lstStyle/>
          <a:p>
            <a:pPr algn="ctr"/>
            <a:r>
              <a:rPr lang="el-GR" altLang="zh-CN" sz="1400">
                <a:solidFill>
                  <a:srgbClr val="000000"/>
                </a:solidFill>
                <a:sym typeface="Symbol" pitchFamily="18" charset="2"/>
              </a:rPr>
              <a:t>α</a:t>
            </a:r>
            <a:r>
              <a:rPr lang="zh-CN" altLang="en-US" sz="1400">
                <a:solidFill>
                  <a:srgbClr val="000000"/>
                </a:solidFill>
                <a:sym typeface="Symbol" pitchFamily="18" charset="2"/>
              </a:rPr>
              <a:t>细胞</a:t>
            </a:r>
            <a:r>
              <a:rPr lang="en-US" altLang="zh-CN" sz="1400">
                <a:solidFill>
                  <a:srgbClr val="000000"/>
                </a:solidFill>
              </a:rPr>
              <a:t>:</a:t>
            </a:r>
          </a:p>
          <a:p>
            <a:pPr algn="ctr"/>
            <a:r>
              <a:rPr lang="zh-CN" altLang="en-US" sz="1400">
                <a:solidFill>
                  <a:srgbClr val="000000"/>
                </a:solidFill>
              </a:rPr>
              <a:t>减少餐后胰高糖素分泌</a:t>
            </a:r>
          </a:p>
        </p:txBody>
      </p:sp>
      <p:sp>
        <p:nvSpPr>
          <p:cNvPr id="524300" name="Line 12"/>
          <p:cNvSpPr>
            <a:spLocks noChangeShapeType="1"/>
          </p:cNvSpPr>
          <p:nvPr/>
        </p:nvSpPr>
        <p:spPr bwMode="auto">
          <a:xfrm flipH="1" flipV="1">
            <a:off x="6227763" y="4418751"/>
            <a:ext cx="1833562" cy="702999"/>
          </a:xfrm>
          <a:prstGeom prst="line">
            <a:avLst/>
          </a:prstGeom>
          <a:noFill/>
          <a:ln w="19050">
            <a:solidFill>
              <a:schemeClr val="tx1"/>
            </a:solidFill>
            <a:round/>
            <a:headEnd/>
            <a:tailEnd type="oval" w="med" len="med"/>
          </a:ln>
        </p:spPr>
        <p:txBody>
          <a:bodyPr lIns="0" rIns="0" anchor="ctr"/>
          <a:lstStyle/>
          <a:p>
            <a:endParaRPr lang="zh-CN" altLang="en-US"/>
          </a:p>
        </p:txBody>
      </p:sp>
      <p:sp>
        <p:nvSpPr>
          <p:cNvPr id="524301" name="Line 13"/>
          <p:cNvSpPr>
            <a:spLocks noChangeShapeType="1"/>
          </p:cNvSpPr>
          <p:nvPr/>
        </p:nvSpPr>
        <p:spPr bwMode="auto">
          <a:xfrm flipH="1" flipV="1">
            <a:off x="3581400" y="4690083"/>
            <a:ext cx="2128838" cy="6167"/>
          </a:xfrm>
          <a:prstGeom prst="line">
            <a:avLst/>
          </a:prstGeom>
          <a:noFill/>
          <a:ln w="19050">
            <a:solidFill>
              <a:schemeClr val="tx1"/>
            </a:solidFill>
            <a:round/>
            <a:headEnd type="oval" w="med" len="med"/>
            <a:tailEnd/>
          </a:ln>
        </p:spPr>
        <p:txBody>
          <a:bodyPr lIns="0" rIns="0" anchor="ctr"/>
          <a:lstStyle/>
          <a:p>
            <a:endParaRPr lang="zh-CN" altLang="en-US"/>
          </a:p>
        </p:txBody>
      </p:sp>
      <p:sp>
        <p:nvSpPr>
          <p:cNvPr id="524302" name="Line 14"/>
          <p:cNvSpPr>
            <a:spLocks noChangeShapeType="1"/>
          </p:cNvSpPr>
          <p:nvPr/>
        </p:nvSpPr>
        <p:spPr bwMode="auto">
          <a:xfrm>
            <a:off x="5945189" y="1683835"/>
            <a:ext cx="1274762" cy="582750"/>
          </a:xfrm>
          <a:prstGeom prst="line">
            <a:avLst/>
          </a:prstGeom>
          <a:noFill/>
          <a:ln w="19050">
            <a:solidFill>
              <a:schemeClr val="tx1"/>
            </a:solidFill>
            <a:round/>
            <a:headEnd type="oval" w="med" len="med"/>
            <a:tailEnd/>
          </a:ln>
        </p:spPr>
        <p:txBody>
          <a:bodyPr lIns="0" rIns="0" anchor="ctr"/>
          <a:lstStyle/>
          <a:p>
            <a:endParaRPr lang="zh-CN" altLang="en-US"/>
          </a:p>
        </p:txBody>
      </p:sp>
      <p:sp>
        <p:nvSpPr>
          <p:cNvPr id="524303" name="Text Box 15"/>
          <p:cNvSpPr txBox="1">
            <a:spLocks noChangeArrowheads="1"/>
          </p:cNvSpPr>
          <p:nvPr/>
        </p:nvSpPr>
        <p:spPr bwMode="auto">
          <a:xfrm>
            <a:off x="7759702" y="5020000"/>
            <a:ext cx="1806575" cy="861791"/>
          </a:xfrm>
          <a:prstGeom prst="rect">
            <a:avLst/>
          </a:prstGeom>
          <a:noFill/>
          <a:ln w="9525">
            <a:noFill/>
            <a:miter lim="800000"/>
            <a:headEnd/>
            <a:tailEnd/>
          </a:ln>
        </p:spPr>
        <p:txBody>
          <a:bodyPr/>
          <a:lstStyle/>
          <a:p>
            <a:pPr algn="ctr"/>
            <a:r>
              <a:rPr lang="zh-CN" altLang="en-US" sz="1400">
                <a:solidFill>
                  <a:srgbClr val="000000"/>
                </a:solidFill>
              </a:rPr>
              <a:t>胃</a:t>
            </a:r>
            <a:r>
              <a:rPr lang="en-US" altLang="zh-CN" sz="1400">
                <a:solidFill>
                  <a:srgbClr val="000000"/>
                </a:solidFill>
              </a:rPr>
              <a:t>:</a:t>
            </a:r>
            <a:br>
              <a:rPr lang="en-US" altLang="zh-CN" sz="1400">
                <a:solidFill>
                  <a:srgbClr val="000000"/>
                </a:solidFill>
              </a:rPr>
            </a:br>
            <a:r>
              <a:rPr lang="en-US" altLang="zh-CN" sz="1400">
                <a:solidFill>
                  <a:srgbClr val="000000"/>
                </a:solidFill>
              </a:rPr>
              <a:t> </a:t>
            </a:r>
            <a:r>
              <a:rPr lang="zh-CN" altLang="en-US" sz="1400">
                <a:solidFill>
                  <a:srgbClr val="000000"/>
                </a:solidFill>
              </a:rPr>
              <a:t>帮助调节胃排空</a:t>
            </a:r>
          </a:p>
        </p:txBody>
      </p:sp>
      <p:grpSp>
        <p:nvGrpSpPr>
          <p:cNvPr id="2" name="Group 16"/>
          <p:cNvGrpSpPr>
            <a:grpSpLocks/>
          </p:cNvGrpSpPr>
          <p:nvPr/>
        </p:nvGrpSpPr>
        <p:grpSpPr bwMode="auto">
          <a:xfrm>
            <a:off x="5781675" y="3395085"/>
            <a:ext cx="1881188" cy="1301165"/>
            <a:chOff x="2809" y="2138"/>
            <a:chExt cx="1058" cy="844"/>
          </a:xfrm>
        </p:grpSpPr>
        <p:sp>
          <p:nvSpPr>
            <p:cNvPr id="53269" name="Line 17"/>
            <p:cNvSpPr>
              <a:spLocks noChangeShapeType="1"/>
            </p:cNvSpPr>
            <p:nvPr/>
          </p:nvSpPr>
          <p:spPr bwMode="auto">
            <a:xfrm flipH="1" flipV="1">
              <a:off x="2815" y="2142"/>
              <a:ext cx="20" cy="840"/>
            </a:xfrm>
            <a:prstGeom prst="line">
              <a:avLst/>
            </a:prstGeom>
            <a:noFill/>
            <a:ln w="19050">
              <a:solidFill>
                <a:schemeClr val="tx1"/>
              </a:solidFill>
              <a:round/>
              <a:headEnd type="oval" w="med" len="med"/>
              <a:tailEnd/>
            </a:ln>
          </p:spPr>
          <p:txBody>
            <a:bodyPr lIns="0" rIns="0" anchor="ctr"/>
            <a:lstStyle/>
            <a:p>
              <a:endParaRPr lang="zh-CN" altLang="en-US"/>
            </a:p>
          </p:txBody>
        </p:sp>
        <p:sp>
          <p:nvSpPr>
            <p:cNvPr id="53270" name="Line 18"/>
            <p:cNvSpPr>
              <a:spLocks noChangeShapeType="1"/>
            </p:cNvSpPr>
            <p:nvPr/>
          </p:nvSpPr>
          <p:spPr bwMode="auto">
            <a:xfrm>
              <a:off x="2809" y="2138"/>
              <a:ext cx="1058" cy="0"/>
            </a:xfrm>
            <a:prstGeom prst="line">
              <a:avLst/>
            </a:prstGeom>
            <a:noFill/>
            <a:ln w="22225">
              <a:solidFill>
                <a:schemeClr val="tx1"/>
              </a:solidFill>
              <a:round/>
              <a:headEnd/>
              <a:tailEnd/>
            </a:ln>
          </p:spPr>
          <p:txBody>
            <a:bodyPr lIns="0" rIns="0" anchor="ctr"/>
            <a:lstStyle/>
            <a:p>
              <a:endParaRPr lang="zh-CN" altLang="en-US"/>
            </a:p>
          </p:txBody>
        </p:sp>
      </p:grpSp>
      <p:sp>
        <p:nvSpPr>
          <p:cNvPr id="524307" name="Line 19"/>
          <p:cNvSpPr>
            <a:spLocks noChangeShapeType="1"/>
          </p:cNvSpPr>
          <p:nvPr/>
        </p:nvSpPr>
        <p:spPr bwMode="auto">
          <a:xfrm>
            <a:off x="3354388" y="2150961"/>
            <a:ext cx="2657476" cy="3064831"/>
          </a:xfrm>
          <a:prstGeom prst="line">
            <a:avLst/>
          </a:prstGeom>
          <a:noFill/>
          <a:ln w="19050">
            <a:solidFill>
              <a:schemeClr val="tx1"/>
            </a:solidFill>
            <a:round/>
            <a:headEnd/>
            <a:tailEnd type="oval" w="med" len="med"/>
          </a:ln>
        </p:spPr>
        <p:txBody>
          <a:bodyPr lIns="0" rIns="0" anchor="ctr"/>
          <a:lstStyle/>
          <a:p>
            <a:endParaRPr lang="zh-CN" altLang="en-US"/>
          </a:p>
        </p:txBody>
      </p:sp>
      <p:sp>
        <p:nvSpPr>
          <p:cNvPr id="53265" name="Text Box 20"/>
          <p:cNvSpPr txBox="1">
            <a:spLocks noChangeArrowheads="1"/>
          </p:cNvSpPr>
          <p:nvPr/>
        </p:nvSpPr>
        <p:spPr bwMode="auto">
          <a:xfrm>
            <a:off x="5963028" y="6409060"/>
            <a:ext cx="4506219" cy="399271"/>
          </a:xfrm>
          <a:prstGeom prst="rect">
            <a:avLst/>
          </a:prstGeom>
          <a:noFill/>
          <a:ln w="9525">
            <a:noFill/>
            <a:miter lim="800000"/>
            <a:headEnd/>
            <a:tailEnd/>
          </a:ln>
        </p:spPr>
        <p:txBody>
          <a:bodyPr wrap="square">
            <a:spAutoFit/>
          </a:bodyPr>
          <a:lstStyle/>
          <a:p>
            <a:pPr>
              <a:lnSpc>
                <a:spcPct val="95000"/>
              </a:lnSpc>
              <a:buClr>
                <a:srgbClr val="000066"/>
              </a:buClr>
              <a:buSzPct val="100000"/>
            </a:pPr>
            <a:r>
              <a:rPr lang="pt-BR" altLang="zh-CN" sz="1050" dirty="0">
                <a:solidFill>
                  <a:srgbClr val="000000"/>
                </a:solidFill>
              </a:rPr>
              <a:t> </a:t>
            </a:r>
            <a:r>
              <a:rPr lang="pt-BR" altLang="zh-CN" sz="1050" i="1" dirty="0">
                <a:solidFill>
                  <a:srgbClr val="000000"/>
                </a:solidFill>
              </a:rPr>
              <a:t>J Clin Invest</a:t>
            </a:r>
            <a:r>
              <a:rPr lang="pt-BR" altLang="zh-CN" sz="1050" dirty="0">
                <a:solidFill>
                  <a:srgbClr val="000000"/>
                </a:solidFill>
              </a:rPr>
              <a:t>. 1998;101:515-520; </a:t>
            </a:r>
            <a:r>
              <a:rPr lang="pt-BR" altLang="zh-CN" sz="1050" i="1" dirty="0">
                <a:solidFill>
                  <a:srgbClr val="000000"/>
                </a:solidFill>
              </a:rPr>
              <a:t>Acta Physiol Scand</a:t>
            </a:r>
            <a:r>
              <a:rPr lang="pt-BR" altLang="zh-CN" sz="1050" dirty="0">
                <a:solidFill>
                  <a:srgbClr val="000000"/>
                </a:solidFill>
              </a:rPr>
              <a:t>. 1997;160:413-422; </a:t>
            </a:r>
          </a:p>
          <a:p>
            <a:pPr>
              <a:lnSpc>
                <a:spcPct val="95000"/>
              </a:lnSpc>
              <a:buClr>
                <a:srgbClr val="000066"/>
              </a:buClr>
              <a:buSzPct val="100000"/>
            </a:pPr>
            <a:r>
              <a:rPr lang="pt-BR" altLang="zh-CN" sz="1050" i="1" dirty="0">
                <a:solidFill>
                  <a:srgbClr val="000000"/>
                </a:solidFill>
              </a:rPr>
              <a:t>Diabetologia</a:t>
            </a:r>
            <a:r>
              <a:rPr lang="pt-BR" altLang="zh-CN" sz="1050" dirty="0">
                <a:solidFill>
                  <a:srgbClr val="000000"/>
                </a:solidFill>
              </a:rPr>
              <a:t>. 1996;39:1546-1553; </a:t>
            </a:r>
            <a:r>
              <a:rPr lang="pt-BR" altLang="zh-CN" sz="1050" i="1" dirty="0">
                <a:solidFill>
                  <a:srgbClr val="000000"/>
                </a:solidFill>
              </a:rPr>
              <a:t>Diabetes.</a:t>
            </a:r>
            <a:r>
              <a:rPr lang="pt-BR" altLang="zh-CN" sz="1050" dirty="0">
                <a:solidFill>
                  <a:srgbClr val="000000"/>
                </a:solidFill>
              </a:rPr>
              <a:t> </a:t>
            </a:r>
            <a:r>
              <a:rPr lang="fr-FR" altLang="zh-CN" sz="1050" dirty="0">
                <a:solidFill>
                  <a:srgbClr val="000000"/>
                </a:solidFill>
              </a:rPr>
              <a:t>1998;47:159-169.</a:t>
            </a:r>
            <a:endParaRPr lang="en-US" altLang="zh-CN" sz="1050" dirty="0">
              <a:solidFill>
                <a:srgbClr val="000000"/>
              </a:solidFill>
            </a:endParaRPr>
          </a:p>
        </p:txBody>
      </p:sp>
      <p:sp>
        <p:nvSpPr>
          <p:cNvPr id="53266" name="Text Box 21"/>
          <p:cNvSpPr txBox="1">
            <a:spLocks noChangeArrowheads="1"/>
          </p:cNvSpPr>
          <p:nvPr/>
        </p:nvSpPr>
        <p:spPr bwMode="auto">
          <a:xfrm>
            <a:off x="2486025" y="1602129"/>
            <a:ext cx="1536700" cy="563133"/>
          </a:xfrm>
          <a:prstGeom prst="rect">
            <a:avLst/>
          </a:prstGeom>
          <a:solidFill>
            <a:schemeClr val="bg2"/>
          </a:solidFill>
          <a:ln w="9525">
            <a:noFill/>
            <a:miter lim="800000"/>
            <a:headEnd/>
            <a:tailEnd/>
          </a:ln>
          <a:effectLst>
            <a:outerShdw dist="107763" dir="2700000" algn="ctr" rotWithShape="0">
              <a:schemeClr val="bg2">
                <a:alpha val="50000"/>
              </a:schemeClr>
            </a:outerShdw>
          </a:effectLst>
        </p:spPr>
        <p:txBody>
          <a:bodyPr>
            <a:spAutoFit/>
          </a:bodyPr>
          <a:lstStyle/>
          <a:p>
            <a:pPr algn="ctr">
              <a:lnSpc>
                <a:spcPct val="85000"/>
              </a:lnSpc>
            </a:pPr>
            <a:r>
              <a:rPr lang="zh-CN" altLang="en-US">
                <a:solidFill>
                  <a:srgbClr val="000000"/>
                </a:solidFill>
                <a:latin typeface="黑体" pitchFamily="49" charset="-122"/>
                <a:ea typeface="黑体" pitchFamily="49" charset="-122"/>
              </a:rPr>
              <a:t>进食促进</a:t>
            </a:r>
          </a:p>
          <a:p>
            <a:pPr algn="ctr">
              <a:lnSpc>
                <a:spcPct val="85000"/>
              </a:lnSpc>
            </a:pPr>
            <a:r>
              <a:rPr lang="en-US" altLang="zh-CN">
                <a:solidFill>
                  <a:srgbClr val="000000"/>
                </a:solidFill>
                <a:latin typeface="黑体" pitchFamily="49" charset="-122"/>
                <a:ea typeface="黑体" pitchFamily="49" charset="-122"/>
              </a:rPr>
              <a:t>GLP-1</a:t>
            </a:r>
            <a:r>
              <a:rPr lang="zh-CN" altLang="en-US">
                <a:solidFill>
                  <a:srgbClr val="000000"/>
                </a:solidFill>
                <a:latin typeface="黑体" pitchFamily="49" charset="-122"/>
                <a:ea typeface="黑体" pitchFamily="49" charset="-122"/>
              </a:rPr>
              <a:t>分泌</a:t>
            </a:r>
          </a:p>
        </p:txBody>
      </p:sp>
      <p:sp>
        <p:nvSpPr>
          <p:cNvPr id="53267" name="Text Box 22"/>
          <p:cNvSpPr txBox="1">
            <a:spLocks noChangeArrowheads="1"/>
          </p:cNvSpPr>
          <p:nvPr/>
        </p:nvSpPr>
        <p:spPr bwMode="auto">
          <a:xfrm>
            <a:off x="8899526" y="1713128"/>
            <a:ext cx="960438" cy="470816"/>
          </a:xfrm>
          <a:prstGeom prst="rect">
            <a:avLst/>
          </a:prstGeom>
          <a:noFill/>
          <a:ln w="9525">
            <a:noFill/>
            <a:miter lim="800000"/>
            <a:headEnd/>
            <a:tailEnd/>
          </a:ln>
        </p:spPr>
        <p:txBody>
          <a:bodyPr lIns="0" tIns="0" rIns="0" bIns="0">
            <a:spAutoFit/>
          </a:bodyPr>
          <a:lstStyle/>
          <a:p>
            <a:pPr algn="ctr">
              <a:lnSpc>
                <a:spcPct val="85000"/>
              </a:lnSpc>
            </a:pPr>
            <a:r>
              <a:rPr lang="zh-CN" altLang="en-US">
                <a:solidFill>
                  <a:srgbClr val="000000"/>
                </a:solidFill>
                <a:latin typeface="黑体" pitchFamily="49" charset="-122"/>
                <a:ea typeface="黑体" pitchFamily="49" charset="-122"/>
              </a:rPr>
              <a:t>降低</a:t>
            </a:r>
            <a:r>
              <a:rPr lang="el-GR" altLang="zh-CN">
                <a:solidFill>
                  <a:srgbClr val="000000"/>
                </a:solidFill>
                <a:latin typeface="黑体" pitchFamily="49" charset="-122"/>
              </a:rPr>
              <a:t>β</a:t>
            </a:r>
            <a:endParaRPr lang="en-US" altLang="zh-CN">
              <a:solidFill>
                <a:srgbClr val="000000"/>
              </a:solidFill>
              <a:latin typeface="黑体" pitchFamily="49" charset="-122"/>
              <a:ea typeface="黑体" pitchFamily="49" charset="-122"/>
            </a:endParaRPr>
          </a:p>
          <a:p>
            <a:pPr algn="ctr">
              <a:lnSpc>
                <a:spcPct val="85000"/>
              </a:lnSpc>
            </a:pPr>
            <a:r>
              <a:rPr lang="zh-CN" altLang="en-US">
                <a:solidFill>
                  <a:srgbClr val="000000"/>
                </a:solidFill>
                <a:latin typeface="黑体" pitchFamily="49" charset="-122"/>
                <a:ea typeface="黑体" pitchFamily="49" charset="-122"/>
              </a:rPr>
              <a:t>细胞负荷</a:t>
            </a:r>
            <a:endParaRPr lang="zh-CN" altLang="el-GR">
              <a:solidFill>
                <a:srgbClr val="000000"/>
              </a:solidFill>
              <a:latin typeface="黑体" pitchFamily="49" charset="-122"/>
              <a:ea typeface="黑体" pitchFamily="49" charset="-122"/>
            </a:endParaRPr>
          </a:p>
        </p:txBody>
      </p:sp>
      <p:sp>
        <p:nvSpPr>
          <p:cNvPr id="53268" name="Text Box 23"/>
          <p:cNvSpPr txBox="1">
            <a:spLocks noChangeArrowheads="1"/>
          </p:cNvSpPr>
          <p:nvPr/>
        </p:nvSpPr>
        <p:spPr bwMode="auto">
          <a:xfrm>
            <a:off x="2447927" y="3392002"/>
            <a:ext cx="1152525" cy="563133"/>
          </a:xfrm>
          <a:prstGeom prst="rect">
            <a:avLst/>
          </a:prstGeom>
          <a:noFill/>
          <a:ln w="9525">
            <a:noFill/>
            <a:miter lim="800000"/>
            <a:headEnd/>
            <a:tailEnd/>
          </a:ln>
        </p:spPr>
        <p:txBody>
          <a:bodyPr>
            <a:spAutoFit/>
          </a:bodyPr>
          <a:lstStyle/>
          <a:p>
            <a:pPr algn="ctr">
              <a:lnSpc>
                <a:spcPct val="85000"/>
              </a:lnSpc>
            </a:pPr>
            <a:r>
              <a:rPr lang="zh-CN" altLang="en-US">
                <a:solidFill>
                  <a:srgbClr val="000000"/>
                </a:solidFill>
                <a:latin typeface="黑体" pitchFamily="49" charset="-122"/>
                <a:ea typeface="黑体" pitchFamily="49" charset="-122"/>
              </a:rPr>
              <a:t>增加</a:t>
            </a:r>
            <a:r>
              <a:rPr lang="el-GR" altLang="zh-CN">
                <a:solidFill>
                  <a:srgbClr val="000000"/>
                </a:solidFill>
                <a:latin typeface="黑体" pitchFamily="49" charset="-122"/>
              </a:rPr>
              <a:t>β</a:t>
            </a:r>
            <a:endParaRPr lang="en-US" altLang="zh-CN">
              <a:solidFill>
                <a:srgbClr val="000000"/>
              </a:solidFill>
              <a:latin typeface="黑体" pitchFamily="49" charset="-122"/>
              <a:ea typeface="黑体" pitchFamily="49" charset="-122"/>
            </a:endParaRPr>
          </a:p>
          <a:p>
            <a:pPr algn="ctr">
              <a:lnSpc>
                <a:spcPct val="85000"/>
              </a:lnSpc>
            </a:pPr>
            <a:r>
              <a:rPr lang="zh-CN" altLang="en-US">
                <a:solidFill>
                  <a:srgbClr val="000000"/>
                </a:solidFill>
                <a:latin typeface="黑体" pitchFamily="49" charset="-122"/>
                <a:ea typeface="黑体" pitchFamily="49" charset="-122"/>
              </a:rPr>
              <a:t>细胞反应</a:t>
            </a:r>
            <a:endParaRPr lang="zh-CN" altLang="el-GR">
              <a:solidFill>
                <a:srgbClr val="000000"/>
              </a:solidFill>
              <a:latin typeface="黑体" pitchFamily="49" charset="-122"/>
              <a:ea typeface="黑体" pitchFamily="49" charset="-122"/>
            </a:endParaRPr>
          </a:p>
        </p:txBody>
      </p:sp>
    </p:spTree>
    <p:extLst>
      <p:ext uri="{BB962C8B-B14F-4D97-AF65-F5344CB8AC3E}">
        <p14:creationId xmlns:p14="http://schemas.microsoft.com/office/powerpoint/2010/main" val="1127541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24307"/>
                                        </p:tgtEl>
                                        <p:attrNameLst>
                                          <p:attrName>style.visibility</p:attrName>
                                        </p:attrNameLst>
                                      </p:cBhvr>
                                      <p:to>
                                        <p:strVal val="visible"/>
                                      </p:to>
                                    </p:set>
                                    <p:animEffect transition="in" filter="wipe(up)">
                                      <p:cBhvr>
                                        <p:cTn id="7" dur="500"/>
                                        <p:tgtEl>
                                          <p:spTgt spid="524307"/>
                                        </p:tgtEl>
                                      </p:cBhvr>
                                    </p:animEffect>
                                  </p:childTnLst>
                                  <p:subTnLst>
                                    <p:set>
                                      <p:cBhvr override="childStyle">
                                        <p:cTn dur="1" fill="hold" display="0" masterRel="nextClick" afterEffect="1"/>
                                        <p:tgtEl>
                                          <p:spTgt spid="52430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24295"/>
                                        </p:tgtEl>
                                        <p:attrNameLst>
                                          <p:attrName>style.visibility</p:attrName>
                                        </p:attrNameLst>
                                      </p:cBhvr>
                                      <p:to>
                                        <p:strVal val="visible"/>
                                      </p:to>
                                    </p:set>
                                    <p:animEffect transition="in" filter="wipe(left)">
                                      <p:cBhvr>
                                        <p:cTn id="12" dur="500"/>
                                        <p:tgtEl>
                                          <p:spTgt spid="524295"/>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24301"/>
                                        </p:tgtEl>
                                        <p:attrNameLst>
                                          <p:attrName>style.visibility</p:attrName>
                                        </p:attrNameLst>
                                      </p:cBhvr>
                                      <p:to>
                                        <p:strVal val="visible"/>
                                      </p:to>
                                    </p:set>
                                    <p:animEffect transition="in" filter="wipe(left)">
                                      <p:cBhvr>
                                        <p:cTn id="16" dur="500"/>
                                        <p:tgtEl>
                                          <p:spTgt spid="52430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524299"/>
                                        </p:tgtEl>
                                        <p:attrNameLst>
                                          <p:attrName>style.visibility</p:attrName>
                                        </p:attrNameLst>
                                      </p:cBhvr>
                                      <p:to>
                                        <p:strVal val="visible"/>
                                      </p:to>
                                    </p:set>
                                    <p:animEffect transition="in" filter="wipe(right)">
                                      <p:cBhvr>
                                        <p:cTn id="21" dur="500"/>
                                        <p:tgtEl>
                                          <p:spTgt spid="524299"/>
                                        </p:tgtEl>
                                      </p:cBhvr>
                                    </p:animEffect>
                                  </p:childTnLst>
                                </p:cTn>
                              </p:par>
                            </p:childTnLst>
                          </p:cTn>
                        </p:par>
                        <p:par>
                          <p:cTn id="22" fill="hold" nodeType="afterGroup">
                            <p:stCondLst>
                              <p:cond delay="500"/>
                            </p:stCondLst>
                            <p:childTnLst>
                              <p:par>
                                <p:cTn id="23" presetID="2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right)">
                                      <p:cBhvr>
                                        <p:cTn id="25" dur="500"/>
                                        <p:tgtEl>
                                          <p:spTgt spid="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524296"/>
                                        </p:tgtEl>
                                        <p:attrNameLst>
                                          <p:attrName>style.visibility</p:attrName>
                                        </p:attrNameLst>
                                      </p:cBhvr>
                                      <p:to>
                                        <p:strVal val="visible"/>
                                      </p:to>
                                    </p:set>
                                    <p:animEffect transition="in" filter="wipe(up)">
                                      <p:cBhvr>
                                        <p:cTn id="30" dur="500"/>
                                        <p:tgtEl>
                                          <p:spTgt spid="524296"/>
                                        </p:tgtEl>
                                      </p:cBhvr>
                                    </p:animEffect>
                                  </p:childTnLst>
                                </p:cTn>
                              </p:par>
                            </p:childTnLst>
                          </p:cTn>
                        </p:par>
                        <p:par>
                          <p:cTn id="31" fill="hold" nodeType="afterGroup">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524298"/>
                                        </p:tgtEl>
                                        <p:attrNameLst>
                                          <p:attrName>style.visibility</p:attrName>
                                        </p:attrNameLst>
                                      </p:cBhvr>
                                      <p:to>
                                        <p:strVal val="visible"/>
                                      </p:to>
                                    </p:set>
                                    <p:animEffect transition="in" filter="wipe(right)">
                                      <p:cBhvr>
                                        <p:cTn id="34" dur="500"/>
                                        <p:tgtEl>
                                          <p:spTgt spid="524298"/>
                                        </p:tgtEl>
                                      </p:cBhvr>
                                    </p:animEffect>
                                  </p:childTnLst>
                                </p:cTn>
                              </p:par>
                            </p:childTnLst>
                          </p:cTn>
                        </p:par>
                        <p:par>
                          <p:cTn id="35" fill="hold" nodeType="afterGroup">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524297"/>
                                        </p:tgtEl>
                                        <p:attrNameLst>
                                          <p:attrName>style.visibility</p:attrName>
                                        </p:attrNameLst>
                                      </p:cBhvr>
                                      <p:to>
                                        <p:strVal val="visible"/>
                                      </p:to>
                                    </p:set>
                                    <p:animEffect transition="in" filter="wipe(right)">
                                      <p:cBhvr>
                                        <p:cTn id="38" dur="500"/>
                                        <p:tgtEl>
                                          <p:spTgt spid="52429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524303"/>
                                        </p:tgtEl>
                                        <p:attrNameLst>
                                          <p:attrName>style.visibility</p:attrName>
                                        </p:attrNameLst>
                                      </p:cBhvr>
                                      <p:to>
                                        <p:strVal val="visible"/>
                                      </p:to>
                                    </p:set>
                                    <p:animEffect transition="in" filter="wipe(right)">
                                      <p:cBhvr>
                                        <p:cTn id="43" dur="500"/>
                                        <p:tgtEl>
                                          <p:spTgt spid="524303"/>
                                        </p:tgtEl>
                                      </p:cBhvr>
                                    </p:animEffect>
                                  </p:childTnLst>
                                </p:cTn>
                              </p:par>
                            </p:childTnLst>
                          </p:cTn>
                        </p:par>
                        <p:par>
                          <p:cTn id="44" fill="hold" nodeType="afterGroup">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524300"/>
                                        </p:tgtEl>
                                        <p:attrNameLst>
                                          <p:attrName>style.visibility</p:attrName>
                                        </p:attrNameLst>
                                      </p:cBhvr>
                                      <p:to>
                                        <p:strVal val="visible"/>
                                      </p:to>
                                    </p:set>
                                    <p:animEffect transition="in" filter="wipe(right)">
                                      <p:cBhvr>
                                        <p:cTn id="47" dur="500"/>
                                        <p:tgtEl>
                                          <p:spTgt spid="52430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524294"/>
                                        </p:tgtEl>
                                        <p:attrNameLst>
                                          <p:attrName>style.visibility</p:attrName>
                                        </p:attrNameLst>
                                      </p:cBhvr>
                                      <p:to>
                                        <p:strVal val="visible"/>
                                      </p:to>
                                    </p:set>
                                    <p:animEffect transition="in" filter="wipe(right)">
                                      <p:cBhvr>
                                        <p:cTn id="52" dur="500"/>
                                        <p:tgtEl>
                                          <p:spTgt spid="524294"/>
                                        </p:tgtEl>
                                      </p:cBhvr>
                                    </p:animEffect>
                                  </p:childTnLst>
                                </p:cTn>
                              </p:par>
                            </p:childTnLst>
                          </p:cTn>
                        </p:par>
                        <p:par>
                          <p:cTn id="53" fill="hold" nodeType="afterGroup">
                            <p:stCondLst>
                              <p:cond delay="500"/>
                            </p:stCondLst>
                            <p:childTnLst>
                              <p:par>
                                <p:cTn id="54" presetID="22" presetClass="entr" presetSubtype="2" fill="hold" grpId="0" nodeType="afterEffect">
                                  <p:stCondLst>
                                    <p:cond delay="0"/>
                                  </p:stCondLst>
                                  <p:childTnLst>
                                    <p:set>
                                      <p:cBhvr>
                                        <p:cTn id="55" dur="1" fill="hold">
                                          <p:stCondLst>
                                            <p:cond delay="0"/>
                                          </p:stCondLst>
                                        </p:cTn>
                                        <p:tgtEl>
                                          <p:spTgt spid="524302"/>
                                        </p:tgtEl>
                                        <p:attrNameLst>
                                          <p:attrName>style.visibility</p:attrName>
                                        </p:attrNameLst>
                                      </p:cBhvr>
                                      <p:to>
                                        <p:strVal val="visible"/>
                                      </p:to>
                                    </p:set>
                                    <p:animEffect transition="in" filter="wipe(right)">
                                      <p:cBhvr>
                                        <p:cTn id="56" dur="500"/>
                                        <p:tgtEl>
                                          <p:spTgt spid="524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4" grpId="0"/>
      <p:bldP spid="524295" grpId="0"/>
      <p:bldP spid="524296" grpId="0" animBg="1"/>
      <p:bldP spid="524297" grpId="0" animBg="1"/>
      <p:bldP spid="524298" grpId="0"/>
      <p:bldP spid="524299" grpId="0"/>
      <p:bldP spid="524300" grpId="0" animBg="1"/>
      <p:bldP spid="524301" grpId="0" animBg="1"/>
      <p:bldP spid="524302" grpId="0" animBg="1"/>
      <p:bldP spid="524303" grpId="0"/>
      <p:bldP spid="52430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2234729" y="204894"/>
            <a:ext cx="7317655" cy="597861"/>
          </a:xfrm>
        </p:spPr>
        <p:txBody>
          <a:bodyPr>
            <a:noAutofit/>
          </a:bodyPr>
          <a:lstStyle/>
          <a:p>
            <a:pPr>
              <a:spcAft>
                <a:spcPct val="20000"/>
              </a:spcAft>
            </a:pPr>
            <a:r>
              <a:rPr lang="zh-CN" altLang="de-DE" sz="3200" dirty="0">
                <a:solidFill>
                  <a:srgbClr val="000000"/>
                </a:solidFill>
              </a:rPr>
              <a:t>快速灭活限制了</a:t>
            </a:r>
            <a:r>
              <a:rPr lang="de-DE" altLang="zh-CN" sz="3200" dirty="0">
                <a:solidFill>
                  <a:srgbClr val="000000"/>
                </a:solidFill>
              </a:rPr>
              <a:t>GLP-1 </a:t>
            </a:r>
            <a:r>
              <a:rPr lang="zh-CN" altLang="de-DE" sz="3200" dirty="0">
                <a:solidFill>
                  <a:srgbClr val="000000"/>
                </a:solidFill>
              </a:rPr>
              <a:t>的临床治疗价值</a:t>
            </a:r>
            <a:endParaRPr lang="zh-CN" altLang="en-US" sz="3200" dirty="0">
              <a:solidFill>
                <a:srgbClr val="000000"/>
              </a:solidFill>
            </a:endParaRPr>
          </a:p>
        </p:txBody>
      </p:sp>
      <p:sp>
        <p:nvSpPr>
          <p:cNvPr id="55298" name="Text Box 3"/>
          <p:cNvSpPr txBox="1">
            <a:spLocks noChangeArrowheads="1"/>
          </p:cNvSpPr>
          <p:nvPr/>
        </p:nvSpPr>
        <p:spPr bwMode="auto">
          <a:xfrm>
            <a:off x="3276600" y="1801002"/>
            <a:ext cx="5562600" cy="1274195"/>
          </a:xfrm>
          <a:prstGeom prst="rect">
            <a:avLst/>
          </a:prstGeom>
          <a:noFill/>
          <a:ln w="28575">
            <a:solidFill>
              <a:schemeClr val="tx1"/>
            </a:solidFill>
            <a:miter lim="800000"/>
            <a:headEnd/>
            <a:tailEnd/>
          </a:ln>
        </p:spPr>
        <p:txBody>
          <a:bodyPr>
            <a:spAutoFit/>
          </a:bodyPr>
          <a:lstStyle/>
          <a:p>
            <a:pPr algn="ctr">
              <a:lnSpc>
                <a:spcPct val="150000"/>
              </a:lnSpc>
              <a:spcBef>
                <a:spcPct val="20000"/>
              </a:spcBef>
            </a:pPr>
            <a:r>
              <a:rPr lang="zh-CN" altLang="de-DE" sz="2400">
                <a:solidFill>
                  <a:srgbClr val="000000"/>
                </a:solidFill>
                <a:latin typeface="Microsoft YaHei" charset="-122"/>
                <a:ea typeface="Microsoft YaHei" charset="-122"/>
                <a:cs typeface="Microsoft YaHei" charset="-122"/>
              </a:rPr>
              <a:t>快速灭活 </a:t>
            </a:r>
            <a:r>
              <a:rPr lang="de-DE" altLang="zh-CN" sz="2400">
                <a:solidFill>
                  <a:srgbClr val="000000"/>
                </a:solidFill>
                <a:latin typeface="Microsoft YaHei" charset="-122"/>
                <a:ea typeface="Microsoft YaHei" charset="-122"/>
                <a:cs typeface="Microsoft YaHei" charset="-122"/>
              </a:rPr>
              <a:t>(DPP-4),</a:t>
            </a:r>
          </a:p>
          <a:p>
            <a:pPr algn="ctr">
              <a:lnSpc>
                <a:spcPct val="150000"/>
              </a:lnSpc>
              <a:spcBef>
                <a:spcPct val="20000"/>
              </a:spcBef>
            </a:pPr>
            <a:r>
              <a:rPr lang="zh-CN" altLang="de-DE" sz="2400">
                <a:solidFill>
                  <a:srgbClr val="000000"/>
                </a:solidFill>
                <a:latin typeface="Microsoft YaHei" charset="-122"/>
                <a:ea typeface="Microsoft YaHei" charset="-122"/>
                <a:cs typeface="Microsoft YaHei" charset="-122"/>
              </a:rPr>
              <a:t>清除半衰期短 </a:t>
            </a:r>
            <a:r>
              <a:rPr lang="de-DE" altLang="zh-CN" sz="2400">
                <a:solidFill>
                  <a:srgbClr val="000000"/>
                </a:solidFill>
                <a:latin typeface="Microsoft YaHei" charset="-122"/>
                <a:ea typeface="Microsoft YaHei" charset="-122"/>
                <a:cs typeface="Microsoft YaHei" charset="-122"/>
              </a:rPr>
              <a:t>(</a:t>
            </a:r>
            <a:r>
              <a:rPr lang="de-DE" altLang="zh-CN" sz="2400">
                <a:solidFill>
                  <a:srgbClr val="000000"/>
                </a:solidFill>
                <a:latin typeface="Microsoft YaHei" charset="-122"/>
                <a:ea typeface="Microsoft YaHei" charset="-122"/>
                <a:cs typeface="Microsoft YaHei" charset="-122"/>
                <a:sym typeface="Symbol" pitchFamily="18" charset="2"/>
              </a:rPr>
              <a:t>~1-</a:t>
            </a:r>
            <a:r>
              <a:rPr lang="de-DE" altLang="zh-CN" sz="2400">
                <a:solidFill>
                  <a:srgbClr val="000000"/>
                </a:solidFill>
                <a:latin typeface="Microsoft YaHei" charset="-122"/>
                <a:ea typeface="Microsoft YaHei" charset="-122"/>
                <a:cs typeface="Microsoft YaHei" charset="-122"/>
              </a:rPr>
              <a:t>2 min)</a:t>
            </a:r>
            <a:endParaRPr lang="en-US" altLang="zh-CN" sz="2400">
              <a:solidFill>
                <a:srgbClr val="000000"/>
              </a:solidFill>
              <a:latin typeface="Microsoft YaHei" charset="-122"/>
              <a:ea typeface="Microsoft YaHei" charset="-122"/>
              <a:cs typeface="Microsoft YaHei" charset="-122"/>
            </a:endParaRPr>
          </a:p>
        </p:txBody>
      </p:sp>
      <p:sp>
        <p:nvSpPr>
          <p:cNvPr id="55299" name="Text Box 4"/>
          <p:cNvSpPr txBox="1">
            <a:spLocks noChangeArrowheads="1"/>
          </p:cNvSpPr>
          <p:nvPr/>
        </p:nvSpPr>
        <p:spPr bwMode="auto">
          <a:xfrm>
            <a:off x="3352800" y="3429003"/>
            <a:ext cx="5562600" cy="646331"/>
          </a:xfrm>
          <a:prstGeom prst="rect">
            <a:avLst/>
          </a:prstGeom>
          <a:noFill/>
          <a:ln w="28575">
            <a:solidFill>
              <a:schemeClr val="tx1"/>
            </a:solidFill>
            <a:miter lim="800000"/>
            <a:headEnd/>
            <a:tailEnd/>
          </a:ln>
        </p:spPr>
        <p:txBody>
          <a:bodyPr>
            <a:spAutoFit/>
          </a:bodyPr>
          <a:lstStyle/>
          <a:p>
            <a:pPr algn="ctr">
              <a:lnSpc>
                <a:spcPct val="150000"/>
              </a:lnSpc>
              <a:spcBef>
                <a:spcPct val="20000"/>
              </a:spcBef>
            </a:pPr>
            <a:r>
              <a:rPr lang="de-DE" altLang="zh-CN" sz="2400">
                <a:solidFill>
                  <a:srgbClr val="000000"/>
                </a:solidFill>
                <a:latin typeface="Microsoft YaHei" charset="-122"/>
                <a:ea typeface="Microsoft YaHei" charset="-122"/>
                <a:cs typeface="Microsoft YaHei" charset="-122"/>
              </a:rPr>
              <a:t>GLP-1 </a:t>
            </a:r>
            <a:r>
              <a:rPr lang="zh-CN" altLang="de-DE" sz="2400">
                <a:solidFill>
                  <a:srgbClr val="000000"/>
                </a:solidFill>
                <a:latin typeface="Microsoft YaHei" charset="-122"/>
                <a:ea typeface="Microsoft YaHei" charset="-122"/>
                <a:cs typeface="Microsoft YaHei" charset="-122"/>
              </a:rPr>
              <a:t>必须持续给药 </a:t>
            </a:r>
            <a:r>
              <a:rPr lang="de-DE" altLang="zh-CN" sz="2400">
                <a:solidFill>
                  <a:srgbClr val="000000"/>
                </a:solidFill>
                <a:latin typeface="Microsoft YaHei" charset="-122"/>
                <a:ea typeface="Microsoft YaHei" charset="-122"/>
                <a:cs typeface="Microsoft YaHei" charset="-122"/>
              </a:rPr>
              <a:t>(</a:t>
            </a:r>
            <a:r>
              <a:rPr lang="zh-CN" altLang="de-DE" sz="2400">
                <a:solidFill>
                  <a:srgbClr val="000000"/>
                </a:solidFill>
                <a:latin typeface="Microsoft YaHei" charset="-122"/>
                <a:ea typeface="Microsoft YaHei" charset="-122"/>
                <a:cs typeface="Microsoft YaHei" charset="-122"/>
              </a:rPr>
              <a:t>静脉注射</a:t>
            </a:r>
            <a:r>
              <a:rPr lang="de-DE" altLang="zh-CN" sz="2400">
                <a:solidFill>
                  <a:srgbClr val="000000"/>
                </a:solidFill>
                <a:latin typeface="Microsoft YaHei" charset="-122"/>
                <a:ea typeface="Microsoft YaHei" charset="-122"/>
                <a:cs typeface="Microsoft YaHei" charset="-122"/>
              </a:rPr>
              <a:t>)</a:t>
            </a:r>
            <a:endParaRPr lang="en-US" altLang="zh-CN" sz="2400">
              <a:solidFill>
                <a:srgbClr val="000000"/>
              </a:solidFill>
              <a:latin typeface="Microsoft YaHei" charset="-122"/>
              <a:ea typeface="Microsoft YaHei" charset="-122"/>
              <a:cs typeface="Microsoft YaHei" charset="-122"/>
            </a:endParaRPr>
          </a:p>
        </p:txBody>
      </p:sp>
      <p:sp>
        <p:nvSpPr>
          <p:cNvPr id="55300" name="Text Box 5"/>
          <p:cNvSpPr txBox="1">
            <a:spLocks noChangeArrowheads="1"/>
          </p:cNvSpPr>
          <p:nvPr/>
        </p:nvSpPr>
        <p:spPr bwMode="auto">
          <a:xfrm>
            <a:off x="2984500" y="4637668"/>
            <a:ext cx="6183314" cy="646331"/>
          </a:xfrm>
          <a:prstGeom prst="rect">
            <a:avLst/>
          </a:prstGeom>
          <a:noFill/>
          <a:ln w="28575">
            <a:solidFill>
              <a:schemeClr val="tx1"/>
            </a:solidFill>
            <a:miter lim="800000"/>
            <a:headEnd/>
            <a:tailEnd/>
          </a:ln>
        </p:spPr>
        <p:txBody>
          <a:bodyPr>
            <a:spAutoFit/>
          </a:bodyPr>
          <a:lstStyle/>
          <a:p>
            <a:pPr algn="ctr" eaLnBrk="0" hangingPunct="0">
              <a:lnSpc>
                <a:spcPct val="150000"/>
              </a:lnSpc>
              <a:spcBef>
                <a:spcPct val="20000"/>
              </a:spcBef>
            </a:pPr>
            <a:r>
              <a:rPr lang="zh-CN" altLang="de-DE" sz="2400">
                <a:solidFill>
                  <a:srgbClr val="000000"/>
                </a:solidFill>
                <a:latin typeface="Microsoft YaHei" charset="-122"/>
                <a:ea typeface="Microsoft YaHei" charset="-122"/>
                <a:cs typeface="Microsoft YaHei" charset="-122"/>
              </a:rPr>
              <a:t>用于治疗</a:t>
            </a:r>
            <a:r>
              <a:rPr lang="de-DE" altLang="zh-CN" sz="2400">
                <a:solidFill>
                  <a:srgbClr val="000000"/>
                </a:solidFill>
                <a:latin typeface="Microsoft YaHei" charset="-122"/>
                <a:ea typeface="Microsoft YaHei" charset="-122"/>
                <a:cs typeface="Microsoft YaHei" charset="-122"/>
              </a:rPr>
              <a:t>2</a:t>
            </a:r>
            <a:r>
              <a:rPr lang="zh-CN" altLang="de-DE" sz="2400">
                <a:solidFill>
                  <a:srgbClr val="000000"/>
                </a:solidFill>
                <a:latin typeface="Microsoft YaHei" charset="-122"/>
                <a:ea typeface="Microsoft YaHei" charset="-122"/>
                <a:cs typeface="Microsoft YaHei" charset="-122"/>
              </a:rPr>
              <a:t>型糖尿病这样的慢性疾病非常不便</a:t>
            </a:r>
            <a:endParaRPr lang="zh-CN" altLang="en-US" sz="2400">
              <a:solidFill>
                <a:srgbClr val="000000"/>
              </a:solidFill>
              <a:latin typeface="Microsoft YaHei" charset="-122"/>
              <a:ea typeface="Microsoft YaHei" charset="-122"/>
              <a:cs typeface="Microsoft YaHei" charset="-122"/>
            </a:endParaRPr>
          </a:p>
        </p:txBody>
      </p:sp>
      <p:sp>
        <p:nvSpPr>
          <p:cNvPr id="55301" name="Line 6"/>
          <p:cNvSpPr>
            <a:spLocks noChangeShapeType="1"/>
          </p:cNvSpPr>
          <p:nvPr/>
        </p:nvSpPr>
        <p:spPr bwMode="auto">
          <a:xfrm>
            <a:off x="6096000" y="3057008"/>
            <a:ext cx="0" cy="444000"/>
          </a:xfrm>
          <a:prstGeom prst="line">
            <a:avLst/>
          </a:prstGeom>
          <a:noFill/>
          <a:ln w="57150">
            <a:solidFill>
              <a:schemeClr val="tx1"/>
            </a:solidFill>
            <a:round/>
            <a:headEnd/>
            <a:tailEnd type="triangle" w="med" len="med"/>
          </a:ln>
        </p:spPr>
        <p:txBody>
          <a:bodyPr/>
          <a:lstStyle/>
          <a:p>
            <a:pPr>
              <a:lnSpc>
                <a:spcPct val="150000"/>
              </a:lnSpc>
            </a:pPr>
            <a:endParaRPr lang="zh-CN" altLang="en-US" sz="2000">
              <a:latin typeface="Microsoft YaHei" charset="-122"/>
              <a:ea typeface="Microsoft YaHei" charset="-122"/>
              <a:cs typeface="Microsoft YaHei" charset="-122"/>
            </a:endParaRPr>
          </a:p>
        </p:txBody>
      </p:sp>
      <p:sp>
        <p:nvSpPr>
          <p:cNvPr id="55302" name="Line 7"/>
          <p:cNvSpPr>
            <a:spLocks noChangeShapeType="1"/>
          </p:cNvSpPr>
          <p:nvPr/>
        </p:nvSpPr>
        <p:spPr bwMode="auto">
          <a:xfrm>
            <a:off x="6076950" y="4077072"/>
            <a:ext cx="19050" cy="560595"/>
          </a:xfrm>
          <a:prstGeom prst="line">
            <a:avLst/>
          </a:prstGeom>
          <a:noFill/>
          <a:ln w="57150">
            <a:solidFill>
              <a:schemeClr val="tx1"/>
            </a:solidFill>
            <a:round/>
            <a:headEnd/>
            <a:tailEnd type="triangle" w="med" len="med"/>
          </a:ln>
        </p:spPr>
        <p:txBody>
          <a:bodyPr/>
          <a:lstStyle/>
          <a:p>
            <a:pPr>
              <a:lnSpc>
                <a:spcPct val="150000"/>
              </a:lnSpc>
            </a:pPr>
            <a:endParaRPr lang="zh-CN" altLang="en-US" sz="2000">
              <a:latin typeface="Microsoft YaHei" charset="-122"/>
              <a:ea typeface="Microsoft YaHei" charset="-122"/>
              <a:cs typeface="Microsoft YaHei" charset="-122"/>
            </a:endParaRPr>
          </a:p>
        </p:txBody>
      </p:sp>
      <p:sp>
        <p:nvSpPr>
          <p:cNvPr id="55303" name="Text Box 8"/>
          <p:cNvSpPr txBox="1">
            <a:spLocks noChangeArrowheads="1"/>
          </p:cNvSpPr>
          <p:nvPr/>
        </p:nvSpPr>
        <p:spPr bwMode="auto">
          <a:xfrm>
            <a:off x="7703589" y="6581050"/>
            <a:ext cx="2928450" cy="276951"/>
          </a:xfrm>
          <a:prstGeom prst="rect">
            <a:avLst/>
          </a:prstGeom>
          <a:noFill/>
          <a:ln w="9525">
            <a:noFill/>
            <a:miter lim="800000"/>
            <a:headEnd/>
            <a:tailEnd/>
          </a:ln>
        </p:spPr>
        <p:txBody>
          <a:bodyPr wrap="square">
            <a:spAutoFit/>
          </a:bodyPr>
          <a:lstStyle/>
          <a:p>
            <a:r>
              <a:rPr lang="en-US" altLang="zh-CN" sz="1200" dirty="0">
                <a:solidFill>
                  <a:srgbClr val="000000"/>
                </a:solidFill>
              </a:rPr>
              <a:t> </a:t>
            </a:r>
            <a:r>
              <a:rPr lang="en-US" altLang="zh-CN" sz="1200" i="1" dirty="0">
                <a:solidFill>
                  <a:srgbClr val="000000"/>
                </a:solidFill>
              </a:rPr>
              <a:t>Diabetes Care. </a:t>
            </a:r>
            <a:r>
              <a:rPr lang="en-US" altLang="zh-CN" sz="1200" dirty="0">
                <a:solidFill>
                  <a:srgbClr val="000000"/>
                </a:solidFill>
              </a:rPr>
              <a:t>2003;26:2929-2940.</a:t>
            </a:r>
          </a:p>
        </p:txBody>
      </p:sp>
    </p:spTree>
    <p:extLst>
      <p:ext uri="{BB962C8B-B14F-4D97-AF65-F5344CB8AC3E}">
        <p14:creationId xmlns:p14="http://schemas.microsoft.com/office/powerpoint/2010/main" val="17568350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2207569" y="116633"/>
            <a:ext cx="6781801" cy="720080"/>
          </a:xfrm>
        </p:spPr>
        <p:txBody>
          <a:bodyPr>
            <a:normAutofit/>
          </a:bodyPr>
          <a:lstStyle/>
          <a:p>
            <a:pPr>
              <a:spcAft>
                <a:spcPct val="20000"/>
              </a:spcAft>
            </a:pPr>
            <a:r>
              <a:rPr lang="en-US" altLang="zh-CN" sz="3199" dirty="0">
                <a:solidFill>
                  <a:srgbClr val="000000"/>
                </a:solidFill>
              </a:rPr>
              <a:t>GLP-1</a:t>
            </a:r>
            <a:r>
              <a:rPr lang="zh-CN" altLang="en-US" sz="3199" dirty="0">
                <a:solidFill>
                  <a:srgbClr val="000000"/>
                </a:solidFill>
              </a:rPr>
              <a:t>为主改善血糖控制的方法</a:t>
            </a:r>
          </a:p>
        </p:txBody>
      </p:sp>
      <p:sp>
        <p:nvSpPr>
          <p:cNvPr id="57346" name="Rectangle 3"/>
          <p:cNvSpPr>
            <a:spLocks noGrp="1" noChangeAspect="1" noChangeArrowheads="1"/>
          </p:cNvSpPr>
          <p:nvPr>
            <p:ph idx="1"/>
          </p:nvPr>
        </p:nvSpPr>
        <p:spPr>
          <a:xfrm>
            <a:off x="551384" y="1005683"/>
            <a:ext cx="11161239" cy="5375645"/>
          </a:xfrm>
        </p:spPr>
        <p:txBody>
          <a:bodyPr>
            <a:normAutofit lnSpcReduction="10000"/>
          </a:bodyPr>
          <a:lstStyle/>
          <a:p>
            <a:pPr>
              <a:lnSpc>
                <a:spcPct val="150000"/>
              </a:lnSpc>
            </a:pPr>
            <a:r>
              <a:rPr lang="zh-CN" altLang="en-US" dirty="0">
                <a:solidFill>
                  <a:srgbClr val="000000"/>
                </a:solidFill>
              </a:rPr>
              <a:t>模拟 </a:t>
            </a:r>
            <a:r>
              <a:rPr lang="en-US" altLang="zh-CN" dirty="0">
                <a:solidFill>
                  <a:srgbClr val="000000"/>
                </a:solidFill>
              </a:rPr>
              <a:t>GLP-1</a:t>
            </a:r>
            <a:r>
              <a:rPr lang="zh-CN" altLang="en-US" dirty="0">
                <a:solidFill>
                  <a:srgbClr val="000000"/>
                </a:solidFill>
              </a:rPr>
              <a:t>作用的药物 </a:t>
            </a:r>
            <a:r>
              <a:rPr lang="zh-CN" altLang="en-US" dirty="0">
                <a:solidFill>
                  <a:srgbClr val="000000"/>
                </a:solidFill>
              </a:rPr>
              <a:t>（</a:t>
            </a:r>
            <a:r>
              <a:rPr lang="en-US" altLang="zh-CN" dirty="0">
                <a:solidFill>
                  <a:srgbClr val="000000"/>
                </a:solidFill>
              </a:rPr>
              <a:t>GLP-1</a:t>
            </a:r>
            <a:r>
              <a:rPr lang="zh-CN" altLang="en-US" dirty="0">
                <a:solidFill>
                  <a:srgbClr val="000000"/>
                </a:solidFill>
              </a:rPr>
              <a:t>受体激动剂）</a:t>
            </a:r>
            <a:endParaRPr lang="en-US" altLang="zh-CN" dirty="0">
              <a:solidFill>
                <a:srgbClr val="000000"/>
              </a:solidFill>
            </a:endParaRPr>
          </a:p>
          <a:p>
            <a:pPr lvl="1">
              <a:lnSpc>
                <a:spcPct val="150000"/>
              </a:lnSpc>
            </a:pPr>
            <a:r>
              <a:rPr lang="zh-CN" altLang="en-US" dirty="0"/>
              <a:t>依据药代动力学</a:t>
            </a:r>
            <a:r>
              <a:rPr lang="zh-CN" altLang="en-US" dirty="0" smtClean="0"/>
              <a:t>分为：</a:t>
            </a:r>
            <a:endParaRPr lang="en-US" altLang="zh-CN" dirty="0" smtClean="0"/>
          </a:p>
          <a:p>
            <a:pPr lvl="2">
              <a:lnSpc>
                <a:spcPct val="150000"/>
              </a:lnSpc>
            </a:pPr>
            <a:r>
              <a:rPr lang="zh-CN" altLang="en-US" dirty="0" smtClean="0"/>
              <a:t>短效</a:t>
            </a:r>
            <a:r>
              <a:rPr lang="zh-CN" altLang="en-US" dirty="0"/>
              <a:t>的贝那鲁肽、艾塞那肽、利司那</a:t>
            </a:r>
            <a:r>
              <a:rPr lang="zh-CN" altLang="en-US" dirty="0" smtClean="0"/>
              <a:t>肽</a:t>
            </a:r>
            <a:endParaRPr lang="en-US" altLang="zh-CN" dirty="0" smtClean="0"/>
          </a:p>
          <a:p>
            <a:pPr lvl="2">
              <a:lnSpc>
                <a:spcPct val="150000"/>
              </a:lnSpc>
            </a:pPr>
            <a:r>
              <a:rPr lang="zh-CN" altLang="en-US" dirty="0" smtClean="0"/>
              <a:t>长效</a:t>
            </a:r>
            <a:r>
              <a:rPr lang="zh-CN" altLang="en-US" dirty="0"/>
              <a:t>的</a:t>
            </a:r>
            <a:r>
              <a:rPr lang="zh-CN" altLang="en-US" dirty="0" smtClean="0"/>
              <a:t>利拉鲁</a:t>
            </a:r>
            <a:r>
              <a:rPr lang="zh-CN" altLang="en-US" dirty="0"/>
              <a:t>肽、艾塞那肽周制剂、度拉糖肽和洛塞那</a:t>
            </a:r>
            <a:r>
              <a:rPr lang="zh-CN" altLang="en-US" dirty="0" smtClean="0"/>
              <a:t>肽</a:t>
            </a:r>
            <a:endParaRPr lang="en-US" altLang="zh-CN" dirty="0"/>
          </a:p>
          <a:p>
            <a:pPr lvl="1">
              <a:lnSpc>
                <a:spcPct val="150000"/>
              </a:lnSpc>
            </a:pPr>
            <a:r>
              <a:rPr lang="zh-CN" altLang="en-US" dirty="0" smtClean="0"/>
              <a:t>根 </a:t>
            </a:r>
            <a:r>
              <a:rPr lang="zh-CN" altLang="en-US" dirty="0"/>
              <a:t>据其分子结构的</a:t>
            </a:r>
            <a:r>
              <a:rPr lang="zh-CN" altLang="en-US" dirty="0" smtClean="0"/>
              <a:t>特点分为：</a:t>
            </a:r>
            <a:endParaRPr lang="en-US" altLang="zh-CN" dirty="0" smtClean="0"/>
          </a:p>
          <a:p>
            <a:pPr lvl="2">
              <a:lnSpc>
                <a:spcPct val="150000"/>
              </a:lnSpc>
            </a:pPr>
            <a:r>
              <a:rPr lang="zh-CN" altLang="en-US" dirty="0" smtClean="0"/>
              <a:t>与人</a:t>
            </a:r>
            <a:r>
              <a:rPr lang="en-US" altLang="zh-CN" dirty="0" smtClean="0"/>
              <a:t>GLP⁃1</a:t>
            </a:r>
            <a:r>
              <a:rPr lang="zh-CN" altLang="en-US" dirty="0" smtClean="0"/>
              <a:t>氨基酸</a:t>
            </a:r>
            <a:r>
              <a:rPr lang="zh-CN" altLang="en-US" dirty="0"/>
              <a:t>序列同源性较低，基于美洲蜥蜴</a:t>
            </a:r>
            <a:r>
              <a:rPr lang="zh-CN" altLang="en-US" dirty="0" smtClean="0"/>
              <a:t>唾液多肽</a:t>
            </a:r>
            <a:r>
              <a:rPr lang="en-US" altLang="zh-CN" dirty="0" smtClean="0"/>
              <a:t>Exendin⁃4</a:t>
            </a:r>
            <a:r>
              <a:rPr lang="zh-CN" altLang="en-US" dirty="0" smtClean="0"/>
              <a:t>结构</a:t>
            </a:r>
            <a:r>
              <a:rPr lang="zh-CN" altLang="en-US" dirty="0"/>
              <a:t>合成的如艾塞那肽、利司那</a:t>
            </a:r>
            <a:r>
              <a:rPr lang="zh-CN" altLang="en-US" dirty="0" smtClean="0"/>
              <a:t>肽和</a:t>
            </a:r>
            <a:r>
              <a:rPr lang="zh-CN" altLang="en-US" dirty="0"/>
              <a:t>洛塞那</a:t>
            </a:r>
            <a:r>
              <a:rPr lang="zh-CN" altLang="en-US" dirty="0" smtClean="0"/>
              <a:t>肽；</a:t>
            </a:r>
            <a:endParaRPr lang="en-US" altLang="zh-CN" dirty="0" smtClean="0"/>
          </a:p>
          <a:p>
            <a:pPr lvl="2">
              <a:lnSpc>
                <a:spcPct val="150000"/>
              </a:lnSpc>
            </a:pPr>
            <a:r>
              <a:rPr lang="zh-CN" altLang="en-US" dirty="0" smtClean="0"/>
              <a:t>与</a:t>
            </a:r>
            <a:r>
              <a:rPr lang="zh-CN" altLang="en-US" dirty="0"/>
              <a:t>人 </a:t>
            </a:r>
            <a:r>
              <a:rPr lang="en-US" altLang="zh-CN" dirty="0"/>
              <a:t>GLP⁃1 </a:t>
            </a:r>
            <a:r>
              <a:rPr lang="zh-CN" altLang="en-US" dirty="0"/>
              <a:t>氨基酸序列同源性较高， 基于</a:t>
            </a:r>
            <a:r>
              <a:rPr lang="zh-CN" altLang="en-US" dirty="0" smtClean="0"/>
              <a:t>人</a:t>
            </a:r>
            <a:r>
              <a:rPr lang="en-US" altLang="zh-CN" dirty="0" smtClean="0"/>
              <a:t>GLP⁃1</a:t>
            </a:r>
            <a:r>
              <a:rPr lang="zh-CN" altLang="en-US" dirty="0" smtClean="0"/>
              <a:t>结构</a:t>
            </a:r>
            <a:r>
              <a:rPr lang="zh-CN" altLang="en-US" dirty="0"/>
              <a:t>，通过少数氨基酸残基替换、</a:t>
            </a:r>
            <a:r>
              <a:rPr lang="zh-CN" altLang="en-US" dirty="0" smtClean="0"/>
              <a:t>加工</a:t>
            </a:r>
            <a:r>
              <a:rPr lang="zh-CN" altLang="en-US" dirty="0"/>
              <a:t>修饰得到的，如利拉鲁肽、贝那鲁</a:t>
            </a:r>
            <a:r>
              <a:rPr lang="zh-CN" altLang="en-US" dirty="0" smtClean="0"/>
              <a:t>肽（</a:t>
            </a:r>
            <a:r>
              <a:rPr lang="zh-CN" altLang="en-US" dirty="0"/>
              <a:t>为天然人 </a:t>
            </a:r>
            <a:r>
              <a:rPr lang="en-US" altLang="zh-CN" dirty="0"/>
              <a:t>GLP⁃1 </a:t>
            </a:r>
            <a:r>
              <a:rPr lang="zh-CN" altLang="en-US" dirty="0" smtClean="0"/>
              <a:t>）、</a:t>
            </a:r>
            <a:r>
              <a:rPr lang="zh-CN" altLang="en-US" dirty="0"/>
              <a:t>度拉糖肽等 </a:t>
            </a:r>
            <a:endParaRPr lang="en-US" altLang="zh-CN" sz="2000" dirty="0">
              <a:solidFill>
                <a:srgbClr val="000000"/>
              </a:solidFill>
            </a:endParaRPr>
          </a:p>
          <a:p>
            <a:pPr>
              <a:lnSpc>
                <a:spcPct val="150000"/>
              </a:lnSpc>
            </a:pPr>
            <a:r>
              <a:rPr lang="zh-CN" altLang="en-US" dirty="0"/>
              <a:t>延长</a:t>
            </a:r>
            <a:r>
              <a:rPr lang="zh-CN" altLang="en-US" dirty="0"/>
              <a:t>内源性</a:t>
            </a:r>
            <a:r>
              <a:rPr lang="en-US" altLang="zh-CN" dirty="0"/>
              <a:t>GLP-1</a:t>
            </a:r>
            <a:r>
              <a:rPr lang="zh-CN" altLang="en-US" dirty="0"/>
              <a:t>活性的药物 </a:t>
            </a:r>
          </a:p>
          <a:p>
            <a:pPr lvl="1">
              <a:lnSpc>
                <a:spcPct val="150000"/>
              </a:lnSpc>
            </a:pPr>
            <a:r>
              <a:rPr lang="en-US" altLang="zh-CN" dirty="0"/>
              <a:t>DPP-4</a:t>
            </a:r>
            <a:r>
              <a:rPr lang="zh-CN" altLang="en-US" dirty="0"/>
              <a:t>抑制剂</a:t>
            </a:r>
          </a:p>
          <a:p>
            <a:pPr lvl="2">
              <a:lnSpc>
                <a:spcPct val="150000"/>
              </a:lnSpc>
              <a:buFont typeface="Symbol" pitchFamily="18" charset="2"/>
              <a:buNone/>
            </a:pPr>
            <a:endParaRPr lang="zh-CN" altLang="en-US" sz="2799" dirty="0">
              <a:solidFill>
                <a:srgbClr val="000000"/>
              </a:solidFill>
            </a:endParaRPr>
          </a:p>
          <a:p>
            <a:pPr lvl="2">
              <a:lnSpc>
                <a:spcPct val="150000"/>
              </a:lnSpc>
              <a:buFont typeface="Symbol" pitchFamily="18" charset="2"/>
              <a:buNone/>
            </a:pPr>
            <a:endParaRPr lang="zh-CN" altLang="en-US" sz="2799" dirty="0">
              <a:solidFill>
                <a:srgbClr val="000000"/>
              </a:solidFill>
            </a:endParaRPr>
          </a:p>
        </p:txBody>
      </p:sp>
      <p:sp>
        <p:nvSpPr>
          <p:cNvPr id="57347" name="Text Box 4"/>
          <p:cNvSpPr txBox="1">
            <a:spLocks noChangeArrowheads="1"/>
          </p:cNvSpPr>
          <p:nvPr/>
        </p:nvSpPr>
        <p:spPr bwMode="auto">
          <a:xfrm>
            <a:off x="7896200" y="6550298"/>
            <a:ext cx="2520280" cy="276999"/>
          </a:xfrm>
          <a:prstGeom prst="rect">
            <a:avLst/>
          </a:prstGeom>
          <a:noFill/>
          <a:ln w="9525">
            <a:noFill/>
            <a:miter lim="800000"/>
            <a:headEnd/>
            <a:tailEnd/>
          </a:ln>
        </p:spPr>
        <p:txBody>
          <a:bodyPr wrap="square">
            <a:spAutoFit/>
          </a:bodyPr>
          <a:lstStyle/>
          <a:p>
            <a:r>
              <a:rPr lang="en-US" altLang="zh-CN" sz="1200" i="1" dirty="0">
                <a:solidFill>
                  <a:srgbClr val="000000"/>
                </a:solidFill>
              </a:rPr>
              <a:t>Diabetes Care. </a:t>
            </a:r>
            <a:r>
              <a:rPr lang="en-US" altLang="zh-CN" sz="1200" dirty="0">
                <a:solidFill>
                  <a:srgbClr val="000000"/>
                </a:solidFill>
              </a:rPr>
              <a:t>2003;26:2929-2940</a:t>
            </a:r>
            <a:endParaRPr lang="en-US" altLang="zh-CN" sz="1200" dirty="0">
              <a:solidFill>
                <a:srgbClr val="000000"/>
              </a:solidFill>
            </a:endParaRPr>
          </a:p>
        </p:txBody>
      </p:sp>
      <p:sp>
        <p:nvSpPr>
          <p:cNvPr id="6" name="矩形 5">
            <a:extLst>
              <a:ext uri="{FF2B5EF4-FFF2-40B4-BE49-F238E27FC236}">
                <a16:creationId xmlns="" xmlns:a16="http://schemas.microsoft.com/office/drawing/2014/main" id="{10683BB1-CDF7-4664-9E6B-E1763376F9C1}"/>
              </a:ext>
            </a:extLst>
          </p:cNvPr>
          <p:cNvSpPr>
            <a:spLocks noChangeArrowheads="1"/>
          </p:cNvSpPr>
          <p:nvPr/>
        </p:nvSpPr>
        <p:spPr bwMode="auto">
          <a:xfrm>
            <a:off x="7921412" y="6381328"/>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570186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2207568" y="322996"/>
            <a:ext cx="7905132" cy="441709"/>
          </a:xfrm>
        </p:spPr>
        <p:txBody>
          <a:bodyPr>
            <a:noAutofit/>
          </a:bodyPr>
          <a:lstStyle/>
          <a:p>
            <a:r>
              <a:rPr lang="zh-CN" altLang="en-US" sz="3200" dirty="0">
                <a:solidFill>
                  <a:srgbClr val="000000"/>
                </a:solidFill>
              </a:rPr>
              <a:t>二肽基肽酶</a:t>
            </a:r>
            <a:r>
              <a:rPr lang="en-US" altLang="zh-CN" sz="3200" dirty="0">
                <a:solidFill>
                  <a:srgbClr val="000000"/>
                </a:solidFill>
              </a:rPr>
              <a:t>-IV </a:t>
            </a:r>
            <a:r>
              <a:rPr lang="zh-CN" altLang="en-US" sz="3200" dirty="0">
                <a:solidFill>
                  <a:srgbClr val="000000"/>
                </a:solidFill>
              </a:rPr>
              <a:t>抑制剂（</a:t>
            </a:r>
            <a:r>
              <a:rPr lang="en-US" altLang="zh-CN" sz="3200" dirty="0">
                <a:solidFill>
                  <a:srgbClr val="000000"/>
                </a:solidFill>
              </a:rPr>
              <a:t>DPP-IV </a:t>
            </a:r>
            <a:r>
              <a:rPr lang="zh-CN" altLang="en-US" sz="3200" dirty="0">
                <a:solidFill>
                  <a:srgbClr val="000000"/>
                </a:solidFill>
              </a:rPr>
              <a:t>抑制剂）</a:t>
            </a:r>
          </a:p>
        </p:txBody>
      </p:sp>
      <p:sp>
        <p:nvSpPr>
          <p:cNvPr id="62466" name="内容占位符 2"/>
          <p:cNvSpPr>
            <a:spLocks noGrp="1"/>
          </p:cNvSpPr>
          <p:nvPr>
            <p:ph idx="1"/>
          </p:nvPr>
        </p:nvSpPr>
        <p:spPr>
          <a:xfrm>
            <a:off x="767408" y="1268760"/>
            <a:ext cx="10585175" cy="4595704"/>
          </a:xfrm>
        </p:spPr>
        <p:txBody>
          <a:bodyPr/>
          <a:lstStyle/>
          <a:p>
            <a:pPr>
              <a:lnSpc>
                <a:spcPct val="150000"/>
              </a:lnSpc>
              <a:spcBef>
                <a:spcPts val="1200"/>
              </a:spcBef>
            </a:pPr>
            <a:r>
              <a:rPr lang="zh-CN" altLang="en-US" sz="2000" dirty="0"/>
              <a:t>西格列汀（捷诺维）</a:t>
            </a:r>
            <a:r>
              <a:rPr lang="zh-CN" altLang="en-US" sz="2000" dirty="0">
                <a:solidFill>
                  <a:srgbClr val="000000"/>
                </a:solidFill>
              </a:rPr>
              <a:t>、维格列汀（佳维乐）、沙格列汀（安立泽）、利格列汀（欧唐宁）、阿格列汀（尼欣那</a:t>
            </a:r>
            <a:r>
              <a:rPr lang="zh-CN" altLang="en-US" sz="2000" dirty="0">
                <a:solidFill>
                  <a:srgbClr val="000000"/>
                </a:solidFill>
              </a:rPr>
              <a:t>）</a:t>
            </a:r>
            <a:endParaRPr lang="en-US" altLang="zh-CN" sz="2000" dirty="0">
              <a:solidFill>
                <a:srgbClr val="000000"/>
              </a:solidFill>
            </a:endParaRPr>
          </a:p>
          <a:p>
            <a:pPr>
              <a:lnSpc>
                <a:spcPct val="150000"/>
              </a:lnSpc>
              <a:spcBef>
                <a:spcPts val="1200"/>
              </a:spcBef>
            </a:pPr>
            <a:r>
              <a:rPr lang="zh-CN" altLang="en-US" sz="2000" dirty="0">
                <a:solidFill>
                  <a:srgbClr val="000000"/>
                </a:solidFill>
              </a:rPr>
              <a:t>抑制</a:t>
            </a:r>
            <a:r>
              <a:rPr lang="en-US" altLang="zh-CN" sz="2000" dirty="0">
                <a:solidFill>
                  <a:srgbClr val="000000"/>
                </a:solidFill>
              </a:rPr>
              <a:t>DPP-IV </a:t>
            </a:r>
            <a:r>
              <a:rPr lang="zh-CN" altLang="en-US" sz="2000" dirty="0">
                <a:solidFill>
                  <a:srgbClr val="000000"/>
                </a:solidFill>
              </a:rPr>
              <a:t>而减少</a:t>
            </a:r>
            <a:r>
              <a:rPr lang="en-US" altLang="zh-CN" sz="2000" dirty="0">
                <a:solidFill>
                  <a:srgbClr val="000000"/>
                </a:solidFill>
              </a:rPr>
              <a:t>GLP-1 </a:t>
            </a:r>
            <a:r>
              <a:rPr lang="zh-CN" altLang="en-US" sz="2000" dirty="0">
                <a:solidFill>
                  <a:srgbClr val="000000"/>
                </a:solidFill>
              </a:rPr>
              <a:t>在体内的降解，增加</a:t>
            </a:r>
            <a:r>
              <a:rPr lang="en-US" altLang="zh-CN" sz="2000" dirty="0">
                <a:solidFill>
                  <a:srgbClr val="000000"/>
                </a:solidFill>
              </a:rPr>
              <a:t>GLP-1</a:t>
            </a:r>
            <a:r>
              <a:rPr lang="zh-CN" altLang="en-US" sz="2000" dirty="0">
                <a:solidFill>
                  <a:srgbClr val="000000"/>
                </a:solidFill>
              </a:rPr>
              <a:t>的</a:t>
            </a:r>
            <a:r>
              <a:rPr lang="zh-CN" altLang="en-US" sz="2000" dirty="0">
                <a:solidFill>
                  <a:srgbClr val="000000"/>
                </a:solidFill>
              </a:rPr>
              <a:t>水平</a:t>
            </a:r>
            <a:endParaRPr lang="en-US" altLang="zh-CN" sz="2000" dirty="0">
              <a:solidFill>
                <a:srgbClr val="000000"/>
              </a:solidFill>
            </a:endParaRPr>
          </a:p>
          <a:p>
            <a:pPr>
              <a:lnSpc>
                <a:spcPct val="150000"/>
              </a:lnSpc>
              <a:spcBef>
                <a:spcPts val="1200"/>
              </a:spcBef>
            </a:pPr>
            <a:r>
              <a:rPr lang="en-US" altLang="zh-CN" sz="2000" dirty="0">
                <a:solidFill>
                  <a:srgbClr val="000000"/>
                </a:solidFill>
              </a:rPr>
              <a:t>HbA1c </a:t>
            </a:r>
            <a:r>
              <a:rPr lang="zh-CN" altLang="en-US" sz="2000" dirty="0">
                <a:solidFill>
                  <a:srgbClr val="000000"/>
                </a:solidFill>
              </a:rPr>
              <a:t>降低</a:t>
            </a:r>
            <a:r>
              <a:rPr lang="en-US" altLang="zh-CN" sz="2000" dirty="0">
                <a:solidFill>
                  <a:srgbClr val="000000"/>
                </a:solidFill>
              </a:rPr>
              <a:t>0.4%-0.9%</a:t>
            </a:r>
          </a:p>
          <a:p>
            <a:pPr>
              <a:lnSpc>
                <a:spcPct val="150000"/>
              </a:lnSpc>
              <a:spcBef>
                <a:spcPts val="1200"/>
              </a:spcBef>
            </a:pPr>
            <a:r>
              <a:rPr lang="zh-CN" altLang="en-US" sz="2000" dirty="0">
                <a:solidFill>
                  <a:srgbClr val="000000"/>
                </a:solidFill>
              </a:rPr>
              <a:t>单独使用不增加低血糖发生的风险，对体重的作用为中性或轻度增加</a:t>
            </a:r>
            <a:endParaRPr lang="en-US" altLang="zh-CN" sz="2000" dirty="0">
              <a:solidFill>
                <a:srgbClr val="000000"/>
              </a:solidFill>
            </a:endParaRPr>
          </a:p>
          <a:p>
            <a:pPr>
              <a:lnSpc>
                <a:spcPct val="150000"/>
              </a:lnSpc>
              <a:spcBef>
                <a:spcPts val="1200"/>
              </a:spcBef>
            </a:pPr>
            <a:r>
              <a:rPr lang="zh-CN" altLang="en-US" sz="2000" dirty="0">
                <a:solidFill>
                  <a:srgbClr val="000000"/>
                </a:solidFill>
              </a:rPr>
              <a:t>胃肠道反应较轻</a:t>
            </a:r>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69786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171378" y="67422"/>
            <a:ext cx="8893175" cy="769290"/>
          </a:xfrm>
          <a:noFill/>
        </p:spPr>
        <p:txBody>
          <a:bodyPr anchor="b"/>
          <a:lstStyle/>
          <a:p>
            <a:r>
              <a:rPr lang="en-US" altLang="zh-CN" sz="3199" dirty="0"/>
              <a:t>DPP-4i</a:t>
            </a:r>
            <a:r>
              <a:rPr lang="zh-CN" altLang="en-US" sz="3199" dirty="0"/>
              <a:t>在</a:t>
            </a:r>
            <a:r>
              <a:rPr lang="zh-CN" altLang="en-US" sz="3199" dirty="0"/>
              <a:t>肝、肾功能不全患者中的使用</a:t>
            </a:r>
          </a:p>
        </p:txBody>
      </p:sp>
      <p:graphicFrame>
        <p:nvGraphicFramePr>
          <p:cNvPr id="44113" name="Group 81"/>
          <p:cNvGraphicFramePr>
            <a:graphicFrameLocks noGrp="1"/>
          </p:cNvGraphicFramePr>
          <p:nvPr>
            <p:extLst>
              <p:ext uri="{D42A27DB-BD31-4B8C-83A1-F6EECF244321}">
                <p14:modId xmlns:p14="http://schemas.microsoft.com/office/powerpoint/2010/main" val="1284156195"/>
              </p:ext>
            </p:extLst>
          </p:nvPr>
        </p:nvGraphicFramePr>
        <p:xfrm>
          <a:off x="1343472" y="1124744"/>
          <a:ext cx="9721081" cy="5184575"/>
        </p:xfrm>
        <a:graphic>
          <a:graphicData uri="http://schemas.openxmlformats.org/drawingml/2006/table">
            <a:tbl>
              <a:tblPr/>
              <a:tblGrid>
                <a:gridCol w="1343424"/>
                <a:gridCol w="1501984"/>
                <a:gridCol w="1895776"/>
                <a:gridCol w="1975929"/>
                <a:gridCol w="1501984"/>
                <a:gridCol w="1501984"/>
              </a:tblGrid>
              <a:tr h="358124">
                <a:tc rowSpan="2">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endParaRPr kumimoji="0" lang="en-US" altLang="zh-CN" sz="1600" b="0" i="0" u="none" strike="noStrike" cap="none" normalizeH="0" baseline="0" dirty="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endParaRPr kumimoji="0" lang="en-US" altLang="zh-CN" sz="1600" b="0" i="0" u="none" strike="noStrike" cap="none" normalizeH="0" baseline="0" dirty="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dirty="0" smtClean="0">
                          <a:ln>
                            <a:noFill/>
                          </a:ln>
                          <a:solidFill>
                            <a:schemeClr val="tx1"/>
                          </a:solidFill>
                          <a:effectLst/>
                          <a:latin typeface="Microsoft YaHei" charset="-122"/>
                          <a:ea typeface="Microsoft YaHei" charset="-122"/>
                          <a:cs typeface="Microsoft YaHei" charset="-122"/>
                        </a:rPr>
                        <a:t>抑制剂</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肾功能不全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肝功能不全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935669">
                <a:tc vMerge="1">
                  <a:txBody>
                    <a:bodyPr/>
                    <a:lstStyle/>
                    <a:p>
                      <a:endParaRPr lang="zh-CN" altLang="en-US"/>
                    </a:p>
                  </a:txBody>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轻度</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(CrCl</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≥50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中度</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(CrCl</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≥30–&lt;50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重度</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/ESRD</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(CrCl &lt;30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轻度</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中度</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重度</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5669">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西格列汀</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(EU, 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1/4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维格列汀</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(EU)</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dirty="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5669">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沙格列汀</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(EU,USA)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中度：慎用</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阿格列汀</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日本</a:t>
                      </a: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1/4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剂量</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 </a:t>
                      </a: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smtClean="0">
                          <a:ln>
                            <a:noFill/>
                          </a:ln>
                          <a:solidFill>
                            <a:schemeClr val="tx1"/>
                          </a:solidFill>
                          <a:effectLst/>
                          <a:latin typeface="Microsoft YaHei" charset="-122"/>
                          <a:ea typeface="Microsoft YaHei" charset="-122"/>
                          <a:cs typeface="Microsoft YaHei" charset="-122"/>
                        </a:rPr>
                        <a:t>利格列汀</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rPr>
                        <a:t>(USA)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smtClean="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smtClean="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dirty="0" smtClean="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dirty="0" smtClean="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4089" name="Rectangle 57"/>
          <p:cNvSpPr>
            <a:spLocks noChangeArrowheads="1"/>
          </p:cNvSpPr>
          <p:nvPr/>
        </p:nvSpPr>
        <p:spPr bwMode="auto">
          <a:xfrm>
            <a:off x="7104113" y="6581050"/>
            <a:ext cx="3317063" cy="2769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200" dirty="0">
                <a:latin typeface="Times New Roman" pitchFamily="18" charset="0"/>
                <a:cs typeface="Arial" pitchFamily="34" charset="0"/>
              </a:rPr>
              <a:t>Diabetes, Obesity and Metabolism 13: 7–18, 2011.</a:t>
            </a:r>
          </a:p>
        </p:txBody>
      </p:sp>
    </p:spTree>
    <p:extLst>
      <p:ext uri="{BB962C8B-B14F-4D97-AF65-F5344CB8AC3E}">
        <p14:creationId xmlns:p14="http://schemas.microsoft.com/office/powerpoint/2010/main" val="185459677"/>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GLP-1RA</a:t>
            </a:r>
            <a:r>
              <a:rPr kumimoji="1" lang="zh-CN" altLang="en-US" dirty="0" smtClean="0"/>
              <a:t>的药代动力学和药效学特点</a:t>
            </a:r>
            <a:endParaRPr kumimoji="1" lang="zh-CN" altLang="en-US" dirty="0"/>
          </a:p>
        </p:txBody>
      </p:sp>
      <p:pic>
        <p:nvPicPr>
          <p:cNvPr id="4" name="图片 3"/>
          <p:cNvPicPr>
            <a:picLocks noChangeAspect="1"/>
          </p:cNvPicPr>
          <p:nvPr/>
        </p:nvPicPr>
        <p:blipFill>
          <a:blip r:embed="rId2"/>
          <a:stretch>
            <a:fillRect/>
          </a:stretch>
        </p:blipFill>
        <p:spPr>
          <a:xfrm>
            <a:off x="2135560" y="849420"/>
            <a:ext cx="8125114" cy="5735375"/>
          </a:xfrm>
          <a:prstGeom prst="rect">
            <a:avLst/>
          </a:prstGeom>
        </p:spPr>
      </p:pic>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191988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41242" y="261198"/>
            <a:ext cx="6203031" cy="575514"/>
          </a:xfrm>
        </p:spPr>
        <p:txBody>
          <a:bodyPr>
            <a:normAutofit fontScale="90000"/>
          </a:bodyPr>
          <a:lstStyle/>
          <a:p>
            <a:pPr>
              <a:lnSpc>
                <a:spcPct val="150000"/>
              </a:lnSpc>
            </a:pPr>
            <a:r>
              <a:rPr lang="en-US" altLang="zh-CN" sz="3199" dirty="0">
                <a:solidFill>
                  <a:srgbClr val="000000"/>
                </a:solidFill>
              </a:rPr>
              <a:t>GLP-1</a:t>
            </a:r>
            <a:r>
              <a:rPr lang="zh-CN" altLang="en-US" sz="3199" dirty="0">
                <a:solidFill>
                  <a:srgbClr val="000000"/>
                </a:solidFill>
              </a:rPr>
              <a:t>受体激动剂</a:t>
            </a:r>
            <a:endParaRPr kumimoji="1" lang="zh-CN" altLang="en-US" sz="3199" dirty="0"/>
          </a:p>
        </p:txBody>
      </p:sp>
      <p:sp>
        <p:nvSpPr>
          <p:cNvPr id="4" name="Rectangle 3"/>
          <p:cNvSpPr>
            <a:spLocks noGrp="1" noChangeAspect="1" noChangeArrowheads="1"/>
          </p:cNvSpPr>
          <p:nvPr>
            <p:ph idx="1"/>
          </p:nvPr>
        </p:nvSpPr>
        <p:spPr>
          <a:xfrm>
            <a:off x="551384" y="1124745"/>
            <a:ext cx="10585176" cy="4943801"/>
          </a:xfrm>
        </p:spPr>
        <p:txBody>
          <a:bodyPr>
            <a:noAutofit/>
          </a:bodyPr>
          <a:lstStyle/>
          <a:p>
            <a:pPr>
              <a:lnSpc>
                <a:spcPct val="150000"/>
              </a:lnSpc>
            </a:pPr>
            <a:r>
              <a:rPr lang="zh-CN" altLang="en-US" sz="2000" dirty="0"/>
              <a:t>能有效</a:t>
            </a:r>
            <a:r>
              <a:rPr lang="zh-CN" altLang="en-US" sz="2000" dirty="0"/>
              <a:t>降低血糖，能部分恢复</a:t>
            </a:r>
            <a:r>
              <a:rPr lang="zh-CN" altLang="en-US" sz="2000" dirty="0"/>
              <a:t>胰岛</a:t>
            </a:r>
            <a:r>
              <a:rPr lang="en-US" altLang="zh-CN" sz="2000" dirty="0"/>
              <a:t>β</a:t>
            </a:r>
            <a:r>
              <a:rPr lang="zh-CN" altLang="en-US" sz="2000" dirty="0"/>
              <a:t>细胞</a:t>
            </a:r>
            <a:r>
              <a:rPr lang="zh-CN" altLang="en-US" sz="2000" dirty="0"/>
              <a:t>功能，降低体重，改善血脂谱及降低血压</a:t>
            </a:r>
            <a:r>
              <a:rPr lang="zh-CN" altLang="en-US" sz="2000" dirty="0"/>
              <a:t>。</a:t>
            </a:r>
            <a:endParaRPr lang="en-US" altLang="zh-CN" sz="2000" dirty="0"/>
          </a:p>
          <a:p>
            <a:pPr>
              <a:lnSpc>
                <a:spcPct val="150000"/>
              </a:lnSpc>
            </a:pPr>
            <a:r>
              <a:rPr lang="zh-CN" altLang="en-US" sz="2000" dirty="0"/>
              <a:t>可</a:t>
            </a:r>
            <a:r>
              <a:rPr lang="zh-CN" altLang="en-US" sz="2000" dirty="0"/>
              <a:t>单独使用或与其他降糖药物联合使用</a:t>
            </a:r>
            <a:r>
              <a:rPr lang="zh-CN" altLang="en-US" sz="2000" dirty="0"/>
              <a:t>。</a:t>
            </a:r>
            <a:r>
              <a:rPr lang="en-US" altLang="zh-CN" sz="2000" dirty="0"/>
              <a:t>GLP⁃1RA</a:t>
            </a:r>
            <a:r>
              <a:rPr lang="zh-CN" altLang="en-US" sz="2000" dirty="0"/>
              <a:t>联合</a:t>
            </a:r>
            <a:r>
              <a:rPr lang="zh-CN" altLang="en-US" sz="2000" dirty="0"/>
              <a:t>胰岛素治疗能减少胰岛素剂量。 </a:t>
            </a:r>
            <a:endParaRPr lang="en-US" altLang="zh-CN" sz="2000" dirty="0"/>
          </a:p>
          <a:p>
            <a:pPr>
              <a:lnSpc>
                <a:spcPct val="150000"/>
              </a:lnSpc>
            </a:pPr>
            <a:r>
              <a:rPr lang="zh-CN" altLang="en-US" sz="2000" dirty="0"/>
              <a:t>适合伴</a:t>
            </a:r>
            <a:r>
              <a:rPr lang="en-US" altLang="zh-CN" sz="2000" dirty="0"/>
              <a:t>ASCVD</a:t>
            </a:r>
            <a:r>
              <a:rPr lang="zh-CN" altLang="en-US" sz="2000" dirty="0"/>
              <a:t>或</a:t>
            </a:r>
            <a:r>
              <a:rPr lang="zh-CN" altLang="en-US" sz="2000" dirty="0"/>
              <a:t>高危心血管疾病风险</a:t>
            </a:r>
            <a:r>
              <a:rPr lang="zh-CN" altLang="en-US" sz="2000" dirty="0"/>
              <a:t>的</a:t>
            </a:r>
            <a:r>
              <a:rPr lang="en-US" altLang="zh-CN" sz="2000" dirty="0"/>
              <a:t>T2DM</a:t>
            </a:r>
            <a:r>
              <a:rPr lang="zh-CN" altLang="en-US" sz="2000" dirty="0"/>
              <a:t>患者，且低血糖</a:t>
            </a:r>
            <a:r>
              <a:rPr lang="zh-CN" altLang="en-US" sz="2000" dirty="0"/>
              <a:t>风险较小</a:t>
            </a:r>
            <a:r>
              <a:rPr lang="zh-CN" altLang="en-US" sz="2000" dirty="0"/>
              <a:t>。</a:t>
            </a:r>
            <a:endParaRPr lang="en-US" altLang="zh-CN" sz="2000" dirty="0">
              <a:solidFill>
                <a:srgbClr val="000000"/>
              </a:solidFill>
            </a:endParaRPr>
          </a:p>
          <a:p>
            <a:pPr>
              <a:lnSpc>
                <a:spcPct val="150000"/>
              </a:lnSpc>
            </a:pPr>
            <a:r>
              <a:rPr lang="zh-CN" altLang="en-US" sz="2000" dirty="0"/>
              <a:t>主要</a:t>
            </a:r>
            <a:r>
              <a:rPr lang="zh-CN" altLang="en-US" sz="2000" dirty="0"/>
              <a:t>不良反应为轻</a:t>
            </a:r>
            <a:r>
              <a:rPr lang="en-US" altLang="zh-CN" sz="2000" dirty="0"/>
              <a:t>~</a:t>
            </a:r>
            <a:r>
              <a:rPr lang="zh-CN" altLang="en-US" sz="2000" dirty="0"/>
              <a:t>中度的胃</a:t>
            </a:r>
            <a:r>
              <a:rPr lang="zh-CN" altLang="en-US" sz="2000" dirty="0"/>
              <a:t>肠道</a:t>
            </a:r>
            <a:r>
              <a:rPr lang="zh-CN" altLang="en-US" sz="2000" dirty="0"/>
              <a:t>反应，包括腹泻、恶心、腹胀、呕吐等</a:t>
            </a:r>
            <a:r>
              <a:rPr lang="zh-CN" altLang="en-US" sz="2000" dirty="0"/>
              <a:t>。多</a:t>
            </a:r>
            <a:r>
              <a:rPr lang="zh-CN" altLang="en-US" sz="2000" dirty="0"/>
              <a:t>见于治疗初期，随着使用时间延长，不良</a:t>
            </a:r>
            <a:r>
              <a:rPr lang="zh-CN" altLang="en-US" sz="2000" dirty="0"/>
              <a:t>反应</a:t>
            </a:r>
            <a:r>
              <a:rPr lang="zh-CN" altLang="en-US" sz="2000" dirty="0"/>
              <a:t>逐渐减轻</a:t>
            </a:r>
            <a:r>
              <a:rPr lang="zh-CN" altLang="en-US" sz="2000" dirty="0"/>
              <a:t>。</a:t>
            </a:r>
            <a:endParaRPr lang="en-US" altLang="zh-CN" sz="2000" dirty="0"/>
          </a:p>
          <a:p>
            <a:pPr>
              <a:lnSpc>
                <a:spcPct val="150000"/>
              </a:lnSpc>
            </a:pPr>
            <a:r>
              <a:rPr lang="zh-CN" altLang="en-US" sz="2000" dirty="0"/>
              <a:t>一些</a:t>
            </a:r>
            <a:r>
              <a:rPr lang="zh-CN" altLang="en-US" sz="2000" dirty="0"/>
              <a:t>在中国尚未上市</a:t>
            </a:r>
            <a:r>
              <a:rPr lang="zh-CN" altLang="en-US" sz="2000" dirty="0"/>
              <a:t>的</a:t>
            </a:r>
            <a:r>
              <a:rPr lang="en-US" altLang="zh-CN" sz="2000" dirty="0"/>
              <a:t>GLP⁃1RA</a:t>
            </a:r>
            <a:r>
              <a:rPr lang="zh-CN" altLang="en-US" sz="2000" dirty="0"/>
              <a:t>也 </a:t>
            </a:r>
            <a:r>
              <a:rPr lang="zh-CN" altLang="en-US" sz="2000" dirty="0"/>
              <a:t>显示了良好的降糖疗效和心血管获益，如司美格</a:t>
            </a:r>
            <a:r>
              <a:rPr lang="zh-CN" altLang="en-US" sz="2000" dirty="0"/>
              <a:t>鲁肽</a:t>
            </a:r>
            <a:r>
              <a:rPr lang="en-US" altLang="zh-CN" sz="2000" dirty="0"/>
              <a:t>(</a:t>
            </a:r>
            <a:r>
              <a:rPr lang="en-US" altLang="zh-CN" sz="2000" dirty="0" err="1"/>
              <a:t>Semaglutide</a:t>
            </a:r>
            <a:r>
              <a:rPr lang="en-US" altLang="zh-CN" sz="2000" dirty="0"/>
              <a:t>)</a:t>
            </a:r>
            <a:r>
              <a:rPr lang="zh-CN" altLang="en-US" sz="2000" dirty="0"/>
              <a:t>、</a:t>
            </a:r>
            <a:r>
              <a:rPr lang="zh-CN" altLang="en-US" sz="2000" dirty="0"/>
              <a:t>口服司美格鲁</a:t>
            </a:r>
            <a:r>
              <a:rPr lang="zh-CN" altLang="en-US" sz="2000" dirty="0"/>
              <a:t>肽、</a:t>
            </a:r>
            <a:r>
              <a:rPr lang="zh-CN" altLang="en-US" sz="2000" dirty="0"/>
              <a:t>阿比</a:t>
            </a:r>
            <a:r>
              <a:rPr lang="zh-CN" altLang="en-US" sz="2000" dirty="0"/>
              <a:t>鲁肽</a:t>
            </a:r>
            <a:r>
              <a:rPr lang="en-US" altLang="zh-CN" sz="2000" dirty="0"/>
              <a:t>(</a:t>
            </a:r>
            <a:r>
              <a:rPr lang="en-US" altLang="zh-CN" sz="2000" dirty="0" err="1"/>
              <a:t>Abiglutide</a:t>
            </a:r>
            <a:r>
              <a:rPr lang="zh-CN" altLang="en-US" sz="2000" dirty="0"/>
              <a:t>）</a:t>
            </a:r>
            <a:endParaRPr lang="zh-CN" altLang="en-US" sz="2000" dirty="0">
              <a:solidFill>
                <a:srgbClr val="000000"/>
              </a:solidFill>
            </a:endParaRPr>
          </a:p>
          <a:p>
            <a:pPr lvl="2">
              <a:lnSpc>
                <a:spcPct val="150000"/>
              </a:lnSpc>
              <a:buFont typeface="Symbol" pitchFamily="18" charset="2"/>
              <a:buNone/>
            </a:pPr>
            <a:endParaRPr lang="zh-CN" altLang="en-US" sz="2000" dirty="0">
              <a:solidFill>
                <a:srgbClr val="000000"/>
              </a:solidFill>
            </a:endParaRPr>
          </a:p>
        </p:txBody>
      </p:sp>
      <p:sp>
        <p:nvSpPr>
          <p:cNvPr id="3" name="文本框 2"/>
          <p:cNvSpPr txBox="1"/>
          <p:nvPr/>
        </p:nvSpPr>
        <p:spPr>
          <a:xfrm>
            <a:off x="13017910" y="4793226"/>
            <a:ext cx="184731" cy="369332"/>
          </a:xfrm>
          <a:prstGeom prst="rect">
            <a:avLst/>
          </a:prstGeom>
          <a:noFill/>
        </p:spPr>
        <p:txBody>
          <a:bodyPr wrap="none" rtlCol="0">
            <a:spAutoFit/>
          </a:bodyPr>
          <a:lstStyle/>
          <a:p>
            <a:endParaRPr kumimoji="1" lang="zh-CN" altLang="en-US"/>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945841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41242" y="261198"/>
            <a:ext cx="6203031" cy="575514"/>
          </a:xfrm>
        </p:spPr>
        <p:txBody>
          <a:bodyPr>
            <a:normAutofit fontScale="90000"/>
          </a:bodyPr>
          <a:lstStyle/>
          <a:p>
            <a:pPr>
              <a:lnSpc>
                <a:spcPct val="150000"/>
              </a:lnSpc>
            </a:pPr>
            <a:r>
              <a:rPr lang="en-US" altLang="zh-CN" sz="3199" dirty="0">
                <a:solidFill>
                  <a:srgbClr val="000000"/>
                </a:solidFill>
              </a:rPr>
              <a:t>GLP-1</a:t>
            </a:r>
            <a:r>
              <a:rPr lang="zh-CN" altLang="en-US" sz="3199" dirty="0">
                <a:solidFill>
                  <a:srgbClr val="000000"/>
                </a:solidFill>
              </a:rPr>
              <a:t>受体激动剂</a:t>
            </a:r>
            <a:endParaRPr kumimoji="1" lang="zh-CN" altLang="en-US" sz="3199" dirty="0"/>
          </a:p>
        </p:txBody>
      </p:sp>
      <p:sp>
        <p:nvSpPr>
          <p:cNvPr id="4" name="Rectangle 3"/>
          <p:cNvSpPr>
            <a:spLocks noGrp="1" noChangeAspect="1" noChangeArrowheads="1"/>
          </p:cNvSpPr>
          <p:nvPr>
            <p:ph idx="1"/>
          </p:nvPr>
        </p:nvSpPr>
        <p:spPr>
          <a:xfrm>
            <a:off x="695400" y="1124745"/>
            <a:ext cx="10729192" cy="4968551"/>
          </a:xfrm>
        </p:spPr>
        <p:txBody>
          <a:bodyPr>
            <a:noAutofit/>
          </a:bodyPr>
          <a:lstStyle/>
          <a:p>
            <a:pPr>
              <a:lnSpc>
                <a:spcPct val="150000"/>
              </a:lnSpc>
            </a:pPr>
            <a:r>
              <a:rPr lang="en-US" altLang="zh-CN" dirty="0"/>
              <a:t>GLP⁃1RA</a:t>
            </a:r>
            <a:r>
              <a:rPr lang="zh-CN" altLang="en-US" dirty="0"/>
              <a:t>与</a:t>
            </a:r>
            <a:r>
              <a:rPr lang="zh-CN" altLang="en-US" dirty="0"/>
              <a:t>基础胰岛素的复方制剂如甘精</a:t>
            </a:r>
            <a:r>
              <a:rPr lang="zh-CN" altLang="en-US" dirty="0"/>
              <a:t>胰岛素</a:t>
            </a:r>
            <a:r>
              <a:rPr lang="zh-CN" altLang="en-US" dirty="0"/>
              <a:t>利司那肽复方制剂</a:t>
            </a:r>
            <a:r>
              <a:rPr lang="en-US" altLang="zh-CN" dirty="0"/>
              <a:t>(</a:t>
            </a:r>
            <a:r>
              <a:rPr lang="en-US" altLang="zh-CN" dirty="0" err="1"/>
              <a:t>iGlarLixi</a:t>
            </a:r>
            <a:r>
              <a:rPr lang="en-US" altLang="zh-CN" dirty="0"/>
              <a:t>)</a:t>
            </a:r>
            <a:r>
              <a:rPr lang="zh-CN" altLang="en-US" dirty="0"/>
              <a:t>、</a:t>
            </a:r>
            <a:r>
              <a:rPr lang="zh-CN" altLang="en-US" dirty="0"/>
              <a:t>德谷</a:t>
            </a:r>
            <a:r>
              <a:rPr lang="zh-CN" altLang="en-US" dirty="0"/>
              <a:t>胰岛素利拉鲁肽注射液</a:t>
            </a:r>
            <a:r>
              <a:rPr lang="en-US" altLang="zh-CN" dirty="0"/>
              <a:t>(</a:t>
            </a:r>
            <a:r>
              <a:rPr lang="en-US" altLang="zh-CN" dirty="0" err="1"/>
              <a:t>IDegLira</a:t>
            </a:r>
            <a:r>
              <a:rPr lang="en-US" altLang="zh-CN" dirty="0"/>
              <a:t>)</a:t>
            </a:r>
            <a:r>
              <a:rPr lang="zh-CN" altLang="en-US" dirty="0"/>
              <a:t>在胰岛素使用剂量相同</a:t>
            </a:r>
            <a:r>
              <a:rPr lang="zh-CN" altLang="en-US" dirty="0"/>
              <a:t>或更低的情况下，降糖效果优于基础胰岛素</a:t>
            </a:r>
            <a:r>
              <a:rPr lang="zh-CN" altLang="en-US" dirty="0"/>
              <a:t>，并且</a:t>
            </a:r>
            <a:r>
              <a:rPr lang="zh-CN" altLang="en-US" dirty="0"/>
              <a:t>能减少低血糖风险，避免胰岛素治疗带来的</a:t>
            </a:r>
            <a:r>
              <a:rPr lang="zh-CN" altLang="en-US" dirty="0"/>
              <a:t>体重</a:t>
            </a:r>
            <a:r>
              <a:rPr lang="zh-CN" altLang="en-US" dirty="0"/>
              <a:t>增加等不良反应。 </a:t>
            </a:r>
            <a:endParaRPr lang="en-US" altLang="zh-CN" dirty="0">
              <a:solidFill>
                <a:srgbClr val="000000"/>
              </a:solidFill>
            </a:endParaRPr>
          </a:p>
          <a:p>
            <a:pPr>
              <a:lnSpc>
                <a:spcPct val="150000"/>
              </a:lnSpc>
            </a:pPr>
            <a:r>
              <a:rPr lang="zh-CN" altLang="en-US" dirty="0"/>
              <a:t>注意</a:t>
            </a:r>
            <a:r>
              <a:rPr lang="zh-CN" altLang="en-US" dirty="0"/>
              <a:t>事项 </a:t>
            </a:r>
          </a:p>
          <a:p>
            <a:pPr lvl="1">
              <a:lnSpc>
                <a:spcPct val="150000"/>
              </a:lnSpc>
            </a:pPr>
            <a:r>
              <a:rPr lang="zh-CN" altLang="en-US" sz="1800" dirty="0"/>
              <a:t>不能用于由甲状腺髓样癌既往史或家族史患者，以及</a:t>
            </a:r>
            <a:r>
              <a:rPr lang="en-US" altLang="zh-CN" sz="1800" dirty="0"/>
              <a:t>MEN-2</a:t>
            </a:r>
            <a:r>
              <a:rPr lang="zh-CN" altLang="en-US" sz="1800" dirty="0"/>
              <a:t>患者</a:t>
            </a:r>
            <a:endParaRPr lang="en-US" altLang="zh-CN" sz="1800" dirty="0"/>
          </a:p>
          <a:p>
            <a:pPr lvl="1">
              <a:lnSpc>
                <a:spcPct val="150000"/>
              </a:lnSpc>
            </a:pPr>
            <a:r>
              <a:rPr lang="zh-CN" altLang="en-US" sz="1800" dirty="0"/>
              <a:t>不能用于炎症性肠病和糖尿病性胃轻瘫患者</a:t>
            </a:r>
            <a:endParaRPr lang="en-US" altLang="zh-CN" sz="1800" dirty="0"/>
          </a:p>
          <a:p>
            <a:pPr lvl="1">
              <a:lnSpc>
                <a:spcPct val="150000"/>
              </a:lnSpc>
            </a:pPr>
            <a:r>
              <a:rPr lang="zh-CN" altLang="en-US" sz="1800" dirty="0"/>
              <a:t>应注意胰腺炎的风险</a:t>
            </a:r>
          </a:p>
          <a:p>
            <a:pPr lvl="2">
              <a:lnSpc>
                <a:spcPct val="150000"/>
              </a:lnSpc>
              <a:buFont typeface="Symbol" pitchFamily="18" charset="2"/>
              <a:buNone/>
            </a:pPr>
            <a:endParaRPr lang="zh-CN" altLang="en-US" sz="2800" dirty="0">
              <a:solidFill>
                <a:srgbClr val="000000"/>
              </a:solidFill>
            </a:endParaRPr>
          </a:p>
          <a:p>
            <a:pPr lvl="2">
              <a:lnSpc>
                <a:spcPct val="150000"/>
              </a:lnSpc>
              <a:buFont typeface="Symbol" pitchFamily="18" charset="2"/>
              <a:buNone/>
            </a:pPr>
            <a:endParaRPr lang="zh-CN" altLang="en-US" sz="2800" dirty="0">
              <a:solidFill>
                <a:srgbClr val="000000"/>
              </a:solidFill>
            </a:endParaRPr>
          </a:p>
        </p:txBody>
      </p:sp>
      <p:sp>
        <p:nvSpPr>
          <p:cNvPr id="3" name="文本框 2"/>
          <p:cNvSpPr txBox="1"/>
          <p:nvPr/>
        </p:nvSpPr>
        <p:spPr>
          <a:xfrm>
            <a:off x="13017910" y="4793226"/>
            <a:ext cx="184731" cy="369332"/>
          </a:xfrm>
          <a:prstGeom prst="rect">
            <a:avLst/>
          </a:prstGeom>
          <a:noFill/>
        </p:spPr>
        <p:txBody>
          <a:bodyPr wrap="none" rtlCol="0">
            <a:spAutoFit/>
          </a:bodyPr>
          <a:lstStyle/>
          <a:p>
            <a:endParaRPr kumimoji="1" lang="zh-CN" altLang="en-US"/>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613445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p:cNvPicPr>
            <a:picLocks noChangeAspect="1" noChangeArrowheads="1"/>
          </p:cNvPicPr>
          <p:nvPr/>
        </p:nvPicPr>
        <p:blipFill>
          <a:blip r:embed="rId2"/>
          <a:srcRect/>
          <a:stretch>
            <a:fillRect/>
          </a:stretch>
        </p:blipFill>
        <p:spPr bwMode="auto">
          <a:xfrm>
            <a:off x="1827253" y="1052736"/>
            <a:ext cx="9201106" cy="5112569"/>
          </a:xfrm>
          <a:prstGeom prst="rect">
            <a:avLst/>
          </a:prstGeom>
          <a:noFill/>
          <a:ln w="9525">
            <a:noFill/>
            <a:miter lim="800000"/>
            <a:headEnd/>
            <a:tailEnd/>
          </a:ln>
        </p:spPr>
      </p:pic>
      <p:sp>
        <p:nvSpPr>
          <p:cNvPr id="67586" name="TextBox 3"/>
          <p:cNvSpPr txBox="1">
            <a:spLocks noChangeArrowheads="1"/>
          </p:cNvSpPr>
          <p:nvPr/>
        </p:nvSpPr>
        <p:spPr bwMode="auto">
          <a:xfrm>
            <a:off x="2184342" y="244568"/>
            <a:ext cx="8166158" cy="584647"/>
          </a:xfrm>
          <a:prstGeom prst="rect">
            <a:avLst/>
          </a:prstGeom>
          <a:noFill/>
          <a:ln w="9525">
            <a:noFill/>
            <a:miter lim="800000"/>
            <a:headEnd/>
            <a:tailEnd/>
          </a:ln>
        </p:spPr>
        <p:txBody>
          <a:bodyPr wrap="square">
            <a:spAutoFit/>
          </a:bodyPr>
          <a:lstStyle/>
          <a:p>
            <a:r>
              <a:rPr lang="zh-CN" altLang="en-US" sz="3199" b="1" dirty="0">
                <a:solidFill>
                  <a:srgbClr val="000000"/>
                </a:solidFill>
                <a:latin typeface="Microsoft YaHei" charset="-122"/>
                <a:ea typeface="Microsoft YaHei" charset="-122"/>
                <a:cs typeface="Microsoft YaHei" charset="-122"/>
              </a:rPr>
              <a:t>钠</a:t>
            </a:r>
            <a:r>
              <a:rPr lang="en-US" altLang="zh-CN" sz="3199" b="1" dirty="0">
                <a:solidFill>
                  <a:srgbClr val="000000"/>
                </a:solidFill>
                <a:latin typeface="Microsoft YaHei" charset="-122"/>
                <a:ea typeface="Microsoft YaHei" charset="-122"/>
                <a:cs typeface="Microsoft YaHei" charset="-122"/>
              </a:rPr>
              <a:t>-</a:t>
            </a:r>
            <a:r>
              <a:rPr lang="zh-CN" altLang="en-US" sz="3199" b="1" dirty="0">
                <a:solidFill>
                  <a:srgbClr val="000000"/>
                </a:solidFill>
                <a:latin typeface="Microsoft YaHei" charset="-122"/>
                <a:ea typeface="Microsoft YaHei" charset="-122"/>
                <a:cs typeface="Microsoft YaHei" charset="-122"/>
              </a:rPr>
              <a:t>葡萄糖协同转运蛋白</a:t>
            </a:r>
            <a:r>
              <a:rPr lang="en-US" altLang="zh-CN" sz="3199" b="1" dirty="0">
                <a:solidFill>
                  <a:srgbClr val="000000"/>
                </a:solidFill>
                <a:latin typeface="Microsoft YaHei" charset="-122"/>
                <a:ea typeface="Microsoft YaHei" charset="-122"/>
                <a:cs typeface="Microsoft YaHei" charset="-122"/>
              </a:rPr>
              <a:t>2</a:t>
            </a:r>
            <a:r>
              <a:rPr lang="zh-CN" altLang="en-US" sz="3199" b="1" dirty="0">
                <a:solidFill>
                  <a:srgbClr val="000000"/>
                </a:solidFill>
                <a:latin typeface="Microsoft YaHei" charset="-122"/>
                <a:ea typeface="Microsoft YaHei" charset="-122"/>
                <a:cs typeface="Microsoft YaHei" charset="-122"/>
              </a:rPr>
              <a:t>（</a:t>
            </a:r>
            <a:r>
              <a:rPr lang="en-US" altLang="zh-CN" sz="3199" b="1" dirty="0">
                <a:solidFill>
                  <a:srgbClr val="000000"/>
                </a:solidFill>
                <a:latin typeface="Microsoft YaHei" charset="-122"/>
                <a:ea typeface="Microsoft YaHei" charset="-122"/>
                <a:cs typeface="Microsoft YaHei" charset="-122"/>
              </a:rPr>
              <a:t>SGLT2</a:t>
            </a:r>
            <a:r>
              <a:rPr lang="zh-CN" altLang="en-US" sz="3199" b="1" dirty="0">
                <a:solidFill>
                  <a:srgbClr val="000000"/>
                </a:solidFill>
                <a:latin typeface="Microsoft YaHei" charset="-122"/>
                <a:ea typeface="Microsoft YaHei" charset="-122"/>
                <a:cs typeface="Microsoft YaHei" charset="-122"/>
              </a:rPr>
              <a:t>）抑制剂</a:t>
            </a:r>
          </a:p>
        </p:txBody>
      </p:sp>
    </p:spTree>
    <p:extLst>
      <p:ext uri="{BB962C8B-B14F-4D97-AF65-F5344CB8AC3E}">
        <p14:creationId xmlns:p14="http://schemas.microsoft.com/office/powerpoint/2010/main" val="15082336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199" dirty="0"/>
              <a:t>SGLT2</a:t>
            </a:r>
            <a:r>
              <a:rPr lang="zh-CN" altLang="en-US" sz="3199" dirty="0"/>
              <a:t>抑制剂</a:t>
            </a:r>
          </a:p>
        </p:txBody>
      </p:sp>
      <p:sp>
        <p:nvSpPr>
          <p:cNvPr id="3" name="内容占位符 2"/>
          <p:cNvSpPr>
            <a:spLocks noGrp="1"/>
          </p:cNvSpPr>
          <p:nvPr>
            <p:ph idx="1"/>
          </p:nvPr>
        </p:nvSpPr>
        <p:spPr>
          <a:xfrm>
            <a:off x="767408" y="1124745"/>
            <a:ext cx="10225136" cy="4621459"/>
          </a:xfrm>
        </p:spPr>
        <p:txBody>
          <a:bodyPr>
            <a:noAutofit/>
          </a:bodyPr>
          <a:lstStyle/>
          <a:p>
            <a:pPr>
              <a:lnSpc>
                <a:spcPct val="150000"/>
              </a:lnSpc>
            </a:pPr>
            <a:r>
              <a:rPr lang="zh-CN" altLang="en-US" sz="2000" dirty="0"/>
              <a:t>达格列净（安达唐），恩格列净（欧唐静），卡格列净（怡可安</a:t>
            </a:r>
            <a:r>
              <a:rPr lang="zh-CN" altLang="en-US" sz="2000" dirty="0"/>
              <a:t>），艾托格列净</a:t>
            </a:r>
            <a:endParaRPr lang="en-US" altLang="zh-CN" sz="2000" dirty="0"/>
          </a:p>
          <a:p>
            <a:pPr>
              <a:lnSpc>
                <a:spcPct val="150000"/>
              </a:lnSpc>
            </a:pPr>
            <a:r>
              <a:rPr lang="zh-CN" altLang="en-US" sz="2000" dirty="0"/>
              <a:t>抑制</a:t>
            </a:r>
            <a:r>
              <a:rPr lang="zh-CN" altLang="en-US" sz="2000" dirty="0"/>
              <a:t>近端肾小管</a:t>
            </a:r>
            <a:r>
              <a:rPr lang="en-US" altLang="zh-CN" sz="2000" dirty="0"/>
              <a:t>SGLT2</a:t>
            </a:r>
            <a:r>
              <a:rPr lang="zh-CN" altLang="en-US" sz="2000" dirty="0"/>
              <a:t>，减少葡萄糖重吸收</a:t>
            </a:r>
            <a:endParaRPr lang="en-US" altLang="zh-CN" sz="2000" dirty="0"/>
          </a:p>
          <a:p>
            <a:pPr>
              <a:lnSpc>
                <a:spcPct val="150000"/>
              </a:lnSpc>
            </a:pPr>
            <a:r>
              <a:rPr lang="zh-CN" altLang="en-US" sz="2000" dirty="0"/>
              <a:t>降低</a:t>
            </a:r>
            <a:r>
              <a:rPr lang="en-US" altLang="zh-CN" sz="2000" dirty="0"/>
              <a:t>HbA1c </a:t>
            </a:r>
            <a:r>
              <a:rPr lang="en-US" altLang="zh-CN" sz="2000" dirty="0"/>
              <a:t>0.5-1.2%</a:t>
            </a:r>
            <a:r>
              <a:rPr lang="zh-CN" altLang="en-US" sz="2000" dirty="0"/>
              <a:t>，</a:t>
            </a:r>
            <a:r>
              <a:rPr lang="en-US" altLang="zh-CN" sz="2000" dirty="0"/>
              <a:t> </a:t>
            </a:r>
            <a:r>
              <a:rPr lang="zh-CN" altLang="en-US" sz="2000" dirty="0"/>
              <a:t>减轻体重</a:t>
            </a:r>
            <a:r>
              <a:rPr lang="zh-CN" altLang="en-US" sz="2000" dirty="0"/>
              <a:t>（</a:t>
            </a:r>
            <a:r>
              <a:rPr lang="en-US" altLang="zh-CN" sz="2000" dirty="0"/>
              <a:t>0.6-3.0kg</a:t>
            </a:r>
            <a:r>
              <a:rPr lang="zh-CN" altLang="en-US" sz="2000" dirty="0"/>
              <a:t>），收缩压</a:t>
            </a:r>
            <a:r>
              <a:rPr lang="zh-CN" altLang="en-US" sz="2000" dirty="0"/>
              <a:t>下降</a:t>
            </a:r>
            <a:endParaRPr lang="en-US" altLang="zh-CN" sz="2000" dirty="0"/>
          </a:p>
          <a:p>
            <a:pPr>
              <a:lnSpc>
                <a:spcPct val="150000"/>
              </a:lnSpc>
            </a:pPr>
            <a:r>
              <a:rPr lang="en-US" altLang="zh-CN" sz="2000" dirty="0"/>
              <a:t>SGLT2i </a:t>
            </a:r>
            <a:r>
              <a:rPr lang="zh-CN" altLang="en-US" sz="2000" dirty="0"/>
              <a:t>可单用或联合</a:t>
            </a:r>
            <a:r>
              <a:rPr lang="zh-CN" altLang="en-US" sz="2000" dirty="0"/>
              <a:t>其他</a:t>
            </a:r>
            <a:r>
              <a:rPr lang="zh-CN" altLang="en-US" sz="2000" dirty="0"/>
              <a:t>降糖药物治疗</a:t>
            </a:r>
            <a:r>
              <a:rPr lang="zh-CN" altLang="en-US" sz="2000" dirty="0"/>
              <a:t>成人</a:t>
            </a:r>
            <a:r>
              <a:rPr lang="en-US" altLang="zh-CN" sz="2000" dirty="0"/>
              <a:t>T2DM</a:t>
            </a:r>
            <a:r>
              <a:rPr lang="zh-CN" altLang="en-US" sz="2000" dirty="0"/>
              <a:t>，目前在 </a:t>
            </a:r>
            <a:r>
              <a:rPr lang="en-US" altLang="zh-CN" sz="2000" dirty="0"/>
              <a:t>1 </a:t>
            </a:r>
            <a:r>
              <a:rPr lang="zh-CN" altLang="en-US" sz="2000" dirty="0"/>
              <a:t>型糖尿病 </a:t>
            </a:r>
            <a:r>
              <a:rPr lang="en-US" altLang="zh-CN" sz="2000" dirty="0"/>
              <a:t>(</a:t>
            </a:r>
            <a:r>
              <a:rPr lang="en-US" altLang="zh-CN" sz="2000" dirty="0"/>
              <a:t>T1DM)</a:t>
            </a:r>
            <a:r>
              <a:rPr lang="zh-CN" altLang="en-US" sz="2000" dirty="0"/>
              <a:t>、青少年及儿童中无适应证</a:t>
            </a:r>
            <a:r>
              <a:rPr lang="zh-CN" altLang="en-US" sz="2000" dirty="0"/>
              <a:t>。</a:t>
            </a:r>
            <a:endParaRPr lang="en-US" altLang="zh-CN" sz="2000" dirty="0"/>
          </a:p>
          <a:p>
            <a:pPr>
              <a:lnSpc>
                <a:spcPct val="150000"/>
              </a:lnSpc>
            </a:pPr>
            <a:r>
              <a:rPr lang="en-US" altLang="zh-CN" sz="2000" dirty="0"/>
              <a:t>SGLT2i </a:t>
            </a:r>
            <a:r>
              <a:rPr lang="zh-CN" altLang="en-US" sz="2000" dirty="0"/>
              <a:t>单药</a:t>
            </a:r>
            <a:r>
              <a:rPr lang="zh-CN" altLang="en-US" sz="2000" dirty="0"/>
              <a:t>治疗</a:t>
            </a:r>
            <a:r>
              <a:rPr lang="zh-CN" altLang="en-US" sz="2000" dirty="0"/>
              <a:t>不增加低血糖风险，但与胰岛素或胰岛素促泌</a:t>
            </a:r>
            <a:r>
              <a:rPr lang="zh-CN" altLang="en-US" sz="2000" dirty="0"/>
              <a:t>剂联</a:t>
            </a:r>
            <a:r>
              <a:rPr lang="zh-CN" altLang="en-US" sz="2000" dirty="0"/>
              <a:t>用时则增加低血糖</a:t>
            </a:r>
            <a:r>
              <a:rPr lang="zh-CN" altLang="en-US" sz="2000" dirty="0"/>
              <a:t>风险</a:t>
            </a:r>
            <a:r>
              <a:rPr lang="zh-CN" altLang="en-US" sz="2000" dirty="0"/>
              <a:t>，</a:t>
            </a:r>
            <a:r>
              <a:rPr lang="zh-CN" altLang="en-US" sz="2000" dirty="0"/>
              <a:t>应</a:t>
            </a:r>
            <a:r>
              <a:rPr lang="zh-CN" altLang="en-US" sz="2000" dirty="0"/>
              <a:t>下调胰岛素或胰岛素促</a:t>
            </a:r>
            <a:r>
              <a:rPr lang="zh-CN" altLang="en-US" sz="2000" dirty="0"/>
              <a:t>泌剂</a:t>
            </a:r>
            <a:r>
              <a:rPr lang="zh-CN" altLang="en-US" sz="2000" dirty="0"/>
              <a:t>的剂量</a:t>
            </a:r>
            <a:r>
              <a:rPr lang="zh-CN" altLang="en-US" sz="2000" dirty="0"/>
              <a:t>。</a:t>
            </a:r>
            <a:endParaRPr lang="en-US" altLang="zh-CN" sz="2000"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21341086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SGLT2</a:t>
            </a:r>
            <a:r>
              <a:rPr kumimoji="1" lang="zh-CN" altLang="en-US" dirty="0" smtClean="0"/>
              <a:t>抑制剂</a:t>
            </a:r>
            <a:endParaRPr kumimoji="1" lang="zh-CN" altLang="en-US" dirty="0"/>
          </a:p>
        </p:txBody>
      </p:sp>
      <p:sp>
        <p:nvSpPr>
          <p:cNvPr id="3" name="内容占位符 2"/>
          <p:cNvSpPr>
            <a:spLocks noGrp="1"/>
          </p:cNvSpPr>
          <p:nvPr>
            <p:ph idx="1"/>
          </p:nvPr>
        </p:nvSpPr>
        <p:spPr>
          <a:xfrm>
            <a:off x="479376" y="1247876"/>
            <a:ext cx="10801200" cy="5421484"/>
          </a:xfrm>
        </p:spPr>
        <p:txBody>
          <a:bodyPr>
            <a:normAutofit/>
          </a:bodyPr>
          <a:lstStyle/>
          <a:p>
            <a:pPr>
              <a:lnSpc>
                <a:spcPct val="150000"/>
              </a:lnSpc>
            </a:pPr>
            <a:r>
              <a:rPr lang="en-US" altLang="zh-CN" sz="2000" dirty="0"/>
              <a:t>SGLT2i </a:t>
            </a:r>
            <a:r>
              <a:rPr lang="zh-CN" altLang="en-US" sz="2000" dirty="0"/>
              <a:t>在轻、中度肝功能受损 </a:t>
            </a:r>
            <a:r>
              <a:rPr lang="en-US" altLang="zh-CN" sz="2000" dirty="0"/>
              <a:t>(</a:t>
            </a:r>
            <a:r>
              <a:rPr lang="en-US" altLang="zh-CN" sz="2000" dirty="0" err="1"/>
              <a:t>Child⁃Pugh</a:t>
            </a:r>
            <a:r>
              <a:rPr lang="en-US" altLang="zh-CN" sz="2000" dirty="0"/>
              <a:t> A</a:t>
            </a:r>
            <a:r>
              <a:rPr lang="zh-CN" altLang="en-US" sz="2000" dirty="0"/>
              <a:t>、</a:t>
            </a:r>
            <a:r>
              <a:rPr lang="en-US" altLang="zh-CN" sz="2000" dirty="0"/>
              <a:t>B </a:t>
            </a:r>
            <a:r>
              <a:rPr lang="zh-CN" altLang="en-US" sz="2000" dirty="0"/>
              <a:t>级</a:t>
            </a:r>
            <a:r>
              <a:rPr lang="en-US" altLang="zh-CN" sz="2000" dirty="0"/>
              <a:t>)</a:t>
            </a:r>
            <a:r>
              <a:rPr lang="zh-CN" altLang="en-US" sz="2000" dirty="0"/>
              <a:t>患者中使用无需调整剂量，在重度肝功能受损</a:t>
            </a:r>
            <a:r>
              <a:rPr lang="en-US" altLang="zh-CN" sz="2000" dirty="0"/>
              <a:t>(</a:t>
            </a:r>
            <a:r>
              <a:rPr lang="en-US" altLang="zh-CN" sz="2000" dirty="0" err="1"/>
              <a:t>Child⁃Phgh</a:t>
            </a:r>
            <a:r>
              <a:rPr lang="en-US" altLang="zh-CN" sz="2000" dirty="0"/>
              <a:t> C </a:t>
            </a:r>
            <a:r>
              <a:rPr lang="zh-CN" altLang="en-US" sz="2000" dirty="0"/>
              <a:t>级</a:t>
            </a:r>
            <a:r>
              <a:rPr lang="en-US" altLang="zh-CN" sz="2000" dirty="0"/>
              <a:t>)</a:t>
            </a:r>
            <a:r>
              <a:rPr lang="zh-CN" altLang="en-US" sz="2000" dirty="0"/>
              <a:t>患者中不推荐使用。 </a:t>
            </a:r>
            <a:r>
              <a:rPr lang="en-US" altLang="zh-CN" sz="2000" dirty="0"/>
              <a:t>SGLT2i </a:t>
            </a:r>
            <a:r>
              <a:rPr lang="zh-CN" altLang="en-US" sz="2000" dirty="0"/>
              <a:t>不用于</a:t>
            </a:r>
            <a:r>
              <a:rPr lang="en-US" altLang="zh-CN" sz="2000" dirty="0" err="1"/>
              <a:t>eGFR</a:t>
            </a:r>
            <a:r>
              <a:rPr lang="en-US" altLang="zh-CN" sz="2000" dirty="0"/>
              <a:t>&lt;30 ml/min·(1.73m</a:t>
            </a:r>
            <a:r>
              <a:rPr lang="en-US" altLang="zh-CN" sz="2000" baseline="30000" dirty="0"/>
              <a:t>2</a:t>
            </a:r>
            <a:r>
              <a:rPr lang="en-US" altLang="zh-CN" sz="2000" dirty="0"/>
              <a:t>) </a:t>
            </a:r>
            <a:r>
              <a:rPr lang="zh-CN" altLang="en-US" sz="2000" dirty="0"/>
              <a:t>的患者。 </a:t>
            </a:r>
            <a:endParaRPr lang="en-US" altLang="zh-CN" sz="2000" dirty="0"/>
          </a:p>
          <a:p>
            <a:pPr>
              <a:lnSpc>
                <a:spcPct val="150000"/>
              </a:lnSpc>
            </a:pPr>
            <a:r>
              <a:rPr lang="zh-CN" altLang="en-US" sz="2000" dirty="0"/>
              <a:t>常见不良反应为泌尿系统和生殖</a:t>
            </a:r>
            <a:r>
              <a:rPr lang="zh-CN" altLang="en-US" sz="2000" dirty="0"/>
              <a:t>系统</a:t>
            </a:r>
            <a:r>
              <a:rPr lang="zh-CN" altLang="en-US" sz="2000" dirty="0"/>
              <a:t>感染及与血容量不足相关的不良</a:t>
            </a:r>
            <a:r>
              <a:rPr lang="zh-CN" altLang="en-US" sz="2000" dirty="0"/>
              <a:t>反应。</a:t>
            </a:r>
            <a:endParaRPr lang="en-US" altLang="zh-CN" sz="2000" dirty="0"/>
          </a:p>
          <a:p>
            <a:pPr>
              <a:lnSpc>
                <a:spcPct val="150000"/>
              </a:lnSpc>
            </a:pPr>
            <a:r>
              <a:rPr lang="zh-CN" altLang="en-US" sz="2000" dirty="0"/>
              <a:t>罕见不良反应包括</a:t>
            </a:r>
            <a:r>
              <a:rPr lang="en-US" altLang="zh-CN" sz="2000" dirty="0"/>
              <a:t>DKA</a:t>
            </a:r>
            <a:r>
              <a:rPr lang="zh-CN" altLang="en-US" sz="2000" dirty="0"/>
              <a:t>，可发生在</a:t>
            </a:r>
            <a:r>
              <a:rPr lang="zh-CN" altLang="en-US" sz="2000" dirty="0"/>
              <a:t>血糖轻度升高或正常时，多</a:t>
            </a:r>
            <a:r>
              <a:rPr lang="zh-CN" altLang="en-US" sz="2000" dirty="0"/>
              <a:t>存在</a:t>
            </a:r>
            <a:r>
              <a:rPr lang="en-US" altLang="zh-CN" sz="2000" dirty="0"/>
              <a:t>DKA</a:t>
            </a:r>
            <a:r>
              <a:rPr lang="zh-CN" altLang="en-US" sz="2000" dirty="0"/>
              <a:t>诱发因素或属于</a:t>
            </a:r>
            <a:r>
              <a:rPr lang="en-US" altLang="zh-CN" sz="2000" dirty="0"/>
              <a:t>DKA</a:t>
            </a:r>
            <a:r>
              <a:rPr lang="zh-CN" altLang="en-US" sz="2000" dirty="0"/>
              <a:t>高危人群。</a:t>
            </a:r>
            <a:r>
              <a:rPr lang="zh-CN" altLang="en-US" sz="2000" dirty="0"/>
              <a:t>如</a:t>
            </a:r>
            <a:r>
              <a:rPr lang="zh-CN" altLang="en-US" sz="2000" dirty="0"/>
              <a:t>怀疑</a:t>
            </a:r>
            <a:r>
              <a:rPr lang="en-US" altLang="zh-CN" sz="2000" dirty="0"/>
              <a:t>DKA</a:t>
            </a:r>
            <a:r>
              <a:rPr lang="zh-CN" altLang="en-US" sz="2000" dirty="0"/>
              <a:t>，应</a:t>
            </a:r>
            <a:r>
              <a:rPr lang="zh-CN" altLang="en-US" sz="2000" dirty="0"/>
              <a:t>停止使用</a:t>
            </a:r>
            <a:r>
              <a:rPr lang="en-US" altLang="zh-CN" sz="2000" dirty="0"/>
              <a:t>SGLT2i</a:t>
            </a:r>
            <a:r>
              <a:rPr lang="zh-CN" altLang="en-US" sz="2000" dirty="0"/>
              <a:t>，并对患者进行评估，立即进行</a:t>
            </a:r>
            <a:r>
              <a:rPr lang="zh-CN" altLang="en-US" sz="2000" dirty="0"/>
              <a:t>治疗。</a:t>
            </a:r>
            <a:endParaRPr lang="en-US" altLang="zh-CN" sz="2000" dirty="0"/>
          </a:p>
          <a:p>
            <a:pPr>
              <a:lnSpc>
                <a:spcPct val="150000"/>
              </a:lnSpc>
            </a:pPr>
            <a:r>
              <a:rPr lang="zh-CN" altLang="en-US" sz="2000" dirty="0"/>
              <a:t>用药</a:t>
            </a:r>
            <a:r>
              <a:rPr lang="zh-CN" altLang="en-US" sz="2000" dirty="0"/>
              <a:t>过程中还应警惕急性</a:t>
            </a:r>
            <a:r>
              <a:rPr lang="zh-CN" altLang="en-US" sz="2000" dirty="0"/>
              <a:t>肾损伤。 </a:t>
            </a:r>
            <a:endParaRPr lang="zh-CN" altLang="en-US" sz="2000" dirty="0"/>
          </a:p>
          <a:p>
            <a:pPr>
              <a:lnSpc>
                <a:spcPct val="150000"/>
              </a:lnSpc>
            </a:pPr>
            <a:endParaRPr lang="zh-CN" altLang="en-US" sz="2000" dirty="0"/>
          </a:p>
          <a:p>
            <a:pPr>
              <a:lnSpc>
                <a:spcPct val="150000"/>
              </a:lnSpc>
            </a:pPr>
            <a:endParaRPr kumimoji="1" lang="zh-CN" altLang="en-US" sz="20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8163779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胰岛素治疗</a:t>
            </a:r>
            <a:endParaRPr kumimoji="1" lang="zh-CN" altLang="en-US" dirty="0"/>
          </a:p>
        </p:txBody>
      </p:sp>
      <p:sp>
        <p:nvSpPr>
          <p:cNvPr id="3" name="内容占位符 2"/>
          <p:cNvSpPr>
            <a:spLocks noGrp="1"/>
          </p:cNvSpPr>
          <p:nvPr>
            <p:ph idx="1"/>
          </p:nvPr>
        </p:nvSpPr>
        <p:spPr>
          <a:xfrm>
            <a:off x="839416" y="1247876"/>
            <a:ext cx="10657184" cy="4621459"/>
          </a:xfrm>
        </p:spPr>
        <p:txBody>
          <a:bodyPr>
            <a:normAutofit/>
          </a:bodyPr>
          <a:lstStyle/>
          <a:p>
            <a:pPr>
              <a:lnSpc>
                <a:spcPct val="150000"/>
              </a:lnSpc>
            </a:pPr>
            <a:r>
              <a:rPr lang="zh-CN" altLang="en-US" sz="2000" dirty="0"/>
              <a:t>胰岛素治疗是控制高血糖的重要手段</a:t>
            </a:r>
            <a:r>
              <a:rPr lang="zh-CN" altLang="en-US" sz="2000" dirty="0"/>
              <a:t>。</a:t>
            </a:r>
            <a:endParaRPr lang="en-US" altLang="zh-CN" sz="2000" dirty="0"/>
          </a:p>
          <a:p>
            <a:pPr>
              <a:lnSpc>
                <a:spcPct val="150000"/>
              </a:lnSpc>
            </a:pPr>
            <a:r>
              <a:rPr lang="en-US" altLang="zh-CN" sz="2000" dirty="0"/>
              <a:t>T1DM</a:t>
            </a:r>
            <a:r>
              <a:rPr lang="zh-CN" altLang="en-US" sz="2000" dirty="0"/>
              <a:t>患者</a:t>
            </a:r>
            <a:r>
              <a:rPr lang="zh-CN" altLang="en-US" sz="2000" dirty="0"/>
              <a:t>需依赖胰岛素维持生命，也必须使用胰岛素</a:t>
            </a:r>
            <a:r>
              <a:rPr lang="zh-CN" altLang="en-US" sz="2000" dirty="0"/>
              <a:t>控制</a:t>
            </a:r>
            <a:r>
              <a:rPr lang="zh-CN" altLang="en-US" sz="2000" dirty="0"/>
              <a:t>高血糖，并降低糖尿病并发症的发生</a:t>
            </a:r>
            <a:r>
              <a:rPr lang="zh-CN" altLang="en-US" sz="2000" dirty="0"/>
              <a:t>风险。 </a:t>
            </a:r>
            <a:endParaRPr lang="zh-CN" altLang="en-US" sz="2000" dirty="0"/>
          </a:p>
          <a:p>
            <a:pPr>
              <a:lnSpc>
                <a:spcPct val="150000"/>
              </a:lnSpc>
            </a:pPr>
            <a:r>
              <a:rPr lang="en-US" altLang="zh-CN" sz="2000" dirty="0"/>
              <a:t>T2DM</a:t>
            </a:r>
            <a:r>
              <a:rPr lang="zh-CN" altLang="en-US" sz="2000" dirty="0"/>
              <a:t>虽</a:t>
            </a:r>
            <a:r>
              <a:rPr lang="zh-CN" altLang="en-US" sz="2000" dirty="0"/>
              <a:t>不需要胰岛素来维持生命，但当口服</a:t>
            </a:r>
            <a:r>
              <a:rPr lang="zh-CN" altLang="en-US" sz="2000" dirty="0"/>
              <a:t>降糖药效</a:t>
            </a:r>
            <a:r>
              <a:rPr lang="zh-CN" altLang="en-US" sz="2000" dirty="0"/>
              <a:t>果不佳或存在口服药使用禁忌时，仍需使用</a:t>
            </a:r>
            <a:r>
              <a:rPr lang="zh-CN" altLang="en-US" sz="2000" dirty="0"/>
              <a:t>胰岛素以</a:t>
            </a:r>
            <a:r>
              <a:rPr lang="zh-CN" altLang="en-US" sz="2000" dirty="0"/>
              <a:t>控制高血糖，并减少糖尿病并发症的</a:t>
            </a:r>
            <a:r>
              <a:rPr lang="zh-CN" altLang="en-US" sz="2000" dirty="0"/>
              <a:t>发生风险。</a:t>
            </a:r>
            <a:endParaRPr lang="en-US" altLang="zh-CN" sz="2000" dirty="0"/>
          </a:p>
          <a:p>
            <a:pPr>
              <a:lnSpc>
                <a:spcPct val="150000"/>
              </a:lnSpc>
            </a:pPr>
            <a:r>
              <a:rPr lang="zh-CN" altLang="en-US" sz="2000" dirty="0"/>
              <a:t>在</a:t>
            </a:r>
            <a:r>
              <a:rPr lang="zh-CN" altLang="en-US" sz="2000" dirty="0"/>
              <a:t>某些时候，尤其是病程较</a:t>
            </a:r>
            <a:r>
              <a:rPr lang="zh-CN" altLang="en-US" sz="2000" dirty="0"/>
              <a:t>长时</a:t>
            </a:r>
            <a:r>
              <a:rPr lang="zh-CN" altLang="en-US" sz="2000" dirty="0"/>
              <a:t>，胰岛素治疗可能是最主要的、甚至是必需的</a:t>
            </a:r>
            <a:r>
              <a:rPr lang="zh-CN" altLang="en-US" sz="2000" dirty="0"/>
              <a:t>控制</a:t>
            </a:r>
            <a:r>
              <a:rPr lang="zh-CN" altLang="en-US" sz="2000" dirty="0"/>
              <a:t>血糖措施。 </a:t>
            </a:r>
          </a:p>
          <a:p>
            <a:pPr>
              <a:lnSpc>
                <a:spcPct val="150000"/>
              </a:lnSpc>
            </a:pPr>
            <a:endParaRPr kumimoji="1" lang="zh-CN" altLang="en-US" sz="20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9313547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胰岛素的分类</a:t>
            </a:r>
            <a:endParaRPr kumimoji="1" lang="zh-CN" altLang="en-US" dirty="0"/>
          </a:p>
        </p:txBody>
      </p:sp>
      <p:sp>
        <p:nvSpPr>
          <p:cNvPr id="3" name="内容占位符 2"/>
          <p:cNvSpPr>
            <a:spLocks noGrp="1"/>
          </p:cNvSpPr>
          <p:nvPr>
            <p:ph idx="1"/>
          </p:nvPr>
        </p:nvSpPr>
        <p:spPr>
          <a:xfrm>
            <a:off x="947638" y="980729"/>
            <a:ext cx="10476953" cy="5349477"/>
          </a:xfrm>
        </p:spPr>
        <p:txBody>
          <a:bodyPr>
            <a:normAutofit fontScale="77500" lnSpcReduction="20000"/>
          </a:bodyPr>
          <a:lstStyle/>
          <a:p>
            <a:pPr>
              <a:lnSpc>
                <a:spcPct val="160000"/>
              </a:lnSpc>
            </a:pPr>
            <a:r>
              <a:rPr lang="zh-CN" altLang="en-US" dirty="0"/>
              <a:t>根据来源和化学结构的不同，胰岛素可</a:t>
            </a:r>
            <a:r>
              <a:rPr lang="zh-CN" altLang="en-US" dirty="0" smtClean="0"/>
              <a:t>分为：</a:t>
            </a:r>
            <a:endParaRPr lang="en-US" altLang="zh-CN" dirty="0" smtClean="0"/>
          </a:p>
          <a:p>
            <a:pPr lvl="1">
              <a:lnSpc>
                <a:spcPct val="160000"/>
              </a:lnSpc>
            </a:pPr>
            <a:r>
              <a:rPr lang="zh-CN" altLang="en-US" dirty="0" smtClean="0"/>
              <a:t>动物胰岛素</a:t>
            </a:r>
            <a:endParaRPr lang="en-US" altLang="zh-CN" dirty="0" smtClean="0"/>
          </a:p>
          <a:p>
            <a:pPr lvl="1">
              <a:lnSpc>
                <a:spcPct val="160000"/>
              </a:lnSpc>
            </a:pPr>
            <a:r>
              <a:rPr lang="zh-CN" altLang="en-US" dirty="0" smtClean="0"/>
              <a:t>人胰岛素</a:t>
            </a:r>
            <a:endParaRPr lang="en-US" altLang="zh-CN" dirty="0" smtClean="0"/>
          </a:p>
          <a:p>
            <a:pPr lvl="1">
              <a:lnSpc>
                <a:spcPct val="160000"/>
              </a:lnSpc>
            </a:pPr>
            <a:r>
              <a:rPr lang="zh-CN" altLang="en-US" dirty="0" smtClean="0"/>
              <a:t>胰岛素</a:t>
            </a:r>
            <a:r>
              <a:rPr lang="zh-CN" altLang="en-US" dirty="0"/>
              <a:t>类似</a:t>
            </a:r>
            <a:r>
              <a:rPr lang="zh-CN" altLang="en-US" dirty="0" smtClean="0"/>
              <a:t>物</a:t>
            </a:r>
            <a:endParaRPr lang="en-US" altLang="zh-CN" dirty="0" smtClean="0"/>
          </a:p>
          <a:p>
            <a:pPr>
              <a:lnSpc>
                <a:spcPct val="160000"/>
              </a:lnSpc>
            </a:pPr>
            <a:r>
              <a:rPr lang="zh-CN" altLang="en-US" dirty="0" smtClean="0"/>
              <a:t>根据</a:t>
            </a:r>
            <a:r>
              <a:rPr lang="zh-CN" altLang="en-US" dirty="0"/>
              <a:t>作用</a:t>
            </a:r>
            <a:r>
              <a:rPr lang="zh-CN" altLang="en-US" dirty="0" smtClean="0"/>
              <a:t>特点</a:t>
            </a:r>
            <a:r>
              <a:rPr lang="zh-CN" altLang="en-US" dirty="0"/>
              <a:t>的差异，胰岛素又可</a:t>
            </a:r>
            <a:r>
              <a:rPr lang="zh-CN" altLang="en-US" dirty="0" smtClean="0"/>
              <a:t>分为：</a:t>
            </a:r>
            <a:endParaRPr lang="en-US" altLang="zh-CN" dirty="0" smtClean="0"/>
          </a:p>
          <a:p>
            <a:pPr lvl="1">
              <a:lnSpc>
                <a:spcPct val="160000"/>
              </a:lnSpc>
            </a:pPr>
            <a:r>
              <a:rPr lang="zh-CN" altLang="en-US" dirty="0" smtClean="0"/>
              <a:t>超</a:t>
            </a:r>
            <a:r>
              <a:rPr lang="zh-CN" altLang="en-US" dirty="0"/>
              <a:t>短效胰岛素类似</a:t>
            </a:r>
            <a:r>
              <a:rPr lang="zh-CN" altLang="en-US" dirty="0" smtClean="0"/>
              <a:t>物</a:t>
            </a:r>
            <a:r>
              <a:rPr lang="zh-CN" altLang="en-US" dirty="0"/>
              <a:t>、</a:t>
            </a:r>
            <a:r>
              <a:rPr lang="zh-CN" altLang="en-US" dirty="0" smtClean="0"/>
              <a:t>常规</a:t>
            </a:r>
            <a:r>
              <a:rPr lang="en-US" altLang="zh-CN" dirty="0"/>
              <a:t>(</a:t>
            </a:r>
            <a:r>
              <a:rPr lang="zh-CN" altLang="en-US" dirty="0"/>
              <a:t>短效</a:t>
            </a:r>
            <a:r>
              <a:rPr lang="en-US" altLang="zh-CN" dirty="0"/>
              <a:t>)</a:t>
            </a:r>
            <a:r>
              <a:rPr lang="zh-CN" altLang="en-US" dirty="0" smtClean="0"/>
              <a:t>胰岛素</a:t>
            </a:r>
            <a:endParaRPr lang="en-US" altLang="zh-CN" dirty="0" smtClean="0"/>
          </a:p>
          <a:p>
            <a:pPr lvl="1">
              <a:lnSpc>
                <a:spcPct val="160000"/>
              </a:lnSpc>
            </a:pPr>
            <a:r>
              <a:rPr lang="zh-CN" altLang="en-US" dirty="0" smtClean="0"/>
              <a:t>中</a:t>
            </a:r>
            <a:r>
              <a:rPr lang="zh-CN" altLang="en-US" dirty="0"/>
              <a:t>效</a:t>
            </a:r>
            <a:r>
              <a:rPr lang="zh-CN" altLang="en-US" dirty="0" smtClean="0"/>
              <a:t>胰岛素</a:t>
            </a:r>
            <a:endParaRPr lang="en-US" altLang="zh-CN" dirty="0" smtClean="0"/>
          </a:p>
          <a:p>
            <a:pPr lvl="1">
              <a:lnSpc>
                <a:spcPct val="160000"/>
              </a:lnSpc>
            </a:pPr>
            <a:r>
              <a:rPr lang="zh-CN" altLang="en-US" dirty="0" smtClean="0"/>
              <a:t>长效胰岛素</a:t>
            </a:r>
            <a:r>
              <a:rPr lang="zh-CN" altLang="en-US" dirty="0"/>
              <a:t>、</a:t>
            </a:r>
            <a:r>
              <a:rPr lang="zh-CN" altLang="en-US" dirty="0" smtClean="0"/>
              <a:t>长效胰岛素</a:t>
            </a:r>
            <a:r>
              <a:rPr lang="zh-CN" altLang="en-US" dirty="0"/>
              <a:t>类似</a:t>
            </a:r>
            <a:r>
              <a:rPr lang="zh-CN" altLang="en-US" dirty="0" smtClean="0"/>
              <a:t>物</a:t>
            </a:r>
            <a:endParaRPr lang="en-US" altLang="zh-CN" dirty="0" smtClean="0"/>
          </a:p>
          <a:p>
            <a:pPr lvl="1">
              <a:lnSpc>
                <a:spcPct val="160000"/>
              </a:lnSpc>
            </a:pPr>
            <a:r>
              <a:rPr lang="zh-CN" altLang="en-US" dirty="0" smtClean="0"/>
              <a:t>预混胰岛素</a:t>
            </a:r>
            <a:r>
              <a:rPr lang="zh-CN" altLang="en-US" dirty="0"/>
              <a:t>、</a:t>
            </a:r>
            <a:r>
              <a:rPr lang="zh-CN" altLang="en-US" dirty="0" smtClean="0"/>
              <a:t>预混</a:t>
            </a:r>
            <a:r>
              <a:rPr lang="zh-CN" altLang="en-US" dirty="0"/>
              <a:t>胰岛素类似</a:t>
            </a:r>
            <a:r>
              <a:rPr lang="zh-CN" altLang="en-US" dirty="0" smtClean="0"/>
              <a:t>物</a:t>
            </a:r>
            <a:endParaRPr lang="en-US" altLang="zh-CN" dirty="0"/>
          </a:p>
          <a:p>
            <a:pPr lvl="1">
              <a:lnSpc>
                <a:spcPct val="160000"/>
              </a:lnSpc>
            </a:pPr>
            <a:r>
              <a:rPr lang="zh-CN" altLang="en-US" dirty="0" smtClean="0"/>
              <a:t>双</a:t>
            </a:r>
            <a:r>
              <a:rPr lang="zh-CN" altLang="en-US" dirty="0"/>
              <a:t>胰岛素类似</a:t>
            </a:r>
            <a:r>
              <a:rPr lang="zh-CN" altLang="en-US" dirty="0" smtClean="0"/>
              <a:t>物</a:t>
            </a:r>
            <a:endParaRPr lang="en-US" altLang="zh-CN" dirty="0" smtClean="0"/>
          </a:p>
          <a:p>
            <a:pPr>
              <a:lnSpc>
                <a:spcPct val="160000"/>
              </a:lnSpc>
            </a:pPr>
            <a:r>
              <a:rPr lang="zh-CN" altLang="en-US" dirty="0" smtClean="0"/>
              <a:t>胰岛素</a:t>
            </a:r>
            <a:r>
              <a:rPr lang="zh-CN" altLang="en-US" dirty="0"/>
              <a:t>类似物与人胰岛素</a:t>
            </a:r>
            <a:r>
              <a:rPr lang="zh-CN" altLang="en-US" dirty="0" smtClean="0"/>
              <a:t>相比</a:t>
            </a:r>
            <a:r>
              <a:rPr lang="zh-CN" altLang="en-US" dirty="0"/>
              <a:t>控制血糖的效能相似，但在模拟生理性胰岛素</a:t>
            </a:r>
            <a:r>
              <a:rPr lang="zh-CN" altLang="en-US" dirty="0" smtClean="0"/>
              <a:t>分泌</a:t>
            </a:r>
            <a:r>
              <a:rPr lang="zh-CN" altLang="en-US" dirty="0"/>
              <a:t>和减少低血糖发生风险方面优于人胰岛素。 </a:t>
            </a:r>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8807243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58888" y="188641"/>
            <a:ext cx="4989240" cy="706243"/>
          </a:xfrm>
        </p:spPr>
        <p:txBody>
          <a:bodyPr>
            <a:normAutofit/>
          </a:bodyPr>
          <a:lstStyle/>
          <a:p>
            <a:r>
              <a:rPr lang="en-US" altLang="zh-CN" sz="3199" dirty="0"/>
              <a:t>2</a:t>
            </a:r>
            <a:r>
              <a:rPr lang="zh-CN" altLang="en-US" sz="3199" dirty="0"/>
              <a:t>型糖尿病胰岛素治疗</a:t>
            </a:r>
            <a:r>
              <a:rPr lang="zh-CN" altLang="en-US" sz="3199" dirty="0"/>
              <a:t>路径</a:t>
            </a:r>
          </a:p>
        </p:txBody>
      </p:sp>
      <p:pic>
        <p:nvPicPr>
          <p:cNvPr id="14" name="图片 13"/>
          <p:cNvPicPr>
            <a:picLocks noChangeAspect="1"/>
          </p:cNvPicPr>
          <p:nvPr/>
        </p:nvPicPr>
        <p:blipFill rotWithShape="1">
          <a:blip r:embed="rId2"/>
          <a:srcRect b="35864"/>
          <a:stretch/>
        </p:blipFill>
        <p:spPr>
          <a:xfrm>
            <a:off x="0" y="1412776"/>
            <a:ext cx="5994666" cy="4302141"/>
          </a:xfrm>
          <a:prstGeom prst="rect">
            <a:avLst/>
          </a:prstGeom>
        </p:spPr>
      </p:pic>
      <p:sp>
        <p:nvSpPr>
          <p:cNvPr id="15" name="矩形 1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pic>
        <p:nvPicPr>
          <p:cNvPr id="5" name="图片 4"/>
          <p:cNvPicPr>
            <a:picLocks noChangeAspect="1"/>
          </p:cNvPicPr>
          <p:nvPr/>
        </p:nvPicPr>
        <p:blipFill rotWithShape="1">
          <a:blip r:embed="rId2"/>
          <a:srcRect t="64961"/>
          <a:stretch/>
        </p:blipFill>
        <p:spPr>
          <a:xfrm>
            <a:off x="5735960" y="2420888"/>
            <a:ext cx="6244366" cy="2448273"/>
          </a:xfrm>
          <a:prstGeom prst="rect">
            <a:avLst/>
          </a:prstGeom>
        </p:spPr>
      </p:pic>
    </p:spTree>
    <p:extLst>
      <p:ext uri="{BB962C8B-B14F-4D97-AF65-F5344CB8AC3E}">
        <p14:creationId xmlns:p14="http://schemas.microsoft.com/office/powerpoint/2010/main" val="6926285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起始胰岛素治疗时胰岛素制剂的选择和剂量</a:t>
            </a:r>
            <a:endParaRPr kumimoji="1" lang="zh-CN" altLang="en-US" dirty="0"/>
          </a:p>
        </p:txBody>
      </p:sp>
      <p:sp>
        <p:nvSpPr>
          <p:cNvPr id="3" name="内容占位符 2"/>
          <p:cNvSpPr>
            <a:spLocks noGrp="1"/>
          </p:cNvSpPr>
          <p:nvPr>
            <p:ph idx="1"/>
          </p:nvPr>
        </p:nvSpPr>
        <p:spPr>
          <a:xfrm>
            <a:off x="335360" y="980729"/>
            <a:ext cx="11305256" cy="5595140"/>
          </a:xfrm>
        </p:spPr>
        <p:txBody>
          <a:bodyPr>
            <a:noAutofit/>
          </a:bodyPr>
          <a:lstStyle/>
          <a:p>
            <a:pPr>
              <a:lnSpc>
                <a:spcPct val="170000"/>
              </a:lnSpc>
            </a:pPr>
            <a:r>
              <a:rPr lang="zh-CN" altLang="en-US" sz="1600" dirty="0"/>
              <a:t>基础胰岛素</a:t>
            </a:r>
            <a:r>
              <a:rPr lang="zh-CN" altLang="en-US" sz="1600" dirty="0"/>
              <a:t>：</a:t>
            </a:r>
            <a:r>
              <a:rPr lang="zh-CN" altLang="en-US" sz="1600" dirty="0"/>
              <a:t>中效胰岛素和</a:t>
            </a:r>
            <a:r>
              <a:rPr lang="zh-CN" altLang="en-US" sz="1600" dirty="0"/>
              <a:t>长效胰岛素类似物 </a:t>
            </a:r>
            <a:endParaRPr lang="en-US" altLang="zh-CN" sz="1600" dirty="0"/>
          </a:p>
          <a:p>
            <a:pPr lvl="1">
              <a:lnSpc>
                <a:spcPct val="170000"/>
              </a:lnSpc>
            </a:pPr>
            <a:r>
              <a:rPr lang="zh-CN" altLang="en-US" sz="1400" dirty="0"/>
              <a:t>当仅使用基础胰岛素</a:t>
            </a:r>
            <a:r>
              <a:rPr lang="zh-CN" altLang="en-US" sz="1400" dirty="0"/>
              <a:t>治疗时</a:t>
            </a:r>
            <a:r>
              <a:rPr lang="zh-CN" altLang="en-US" sz="1400" dirty="0"/>
              <a:t>，保留原有各种口服降糖药物，不必停用</a:t>
            </a:r>
            <a:r>
              <a:rPr lang="zh-CN" altLang="en-US" sz="1400" dirty="0"/>
              <a:t>胰岛素促</a:t>
            </a:r>
            <a:r>
              <a:rPr lang="zh-CN" altLang="en-US" sz="1400" dirty="0"/>
              <a:t>泌</a:t>
            </a:r>
            <a:r>
              <a:rPr lang="zh-CN" altLang="en-US" sz="1400" dirty="0"/>
              <a:t>剂</a:t>
            </a:r>
            <a:endParaRPr lang="en-US" altLang="zh-CN" sz="1400" dirty="0"/>
          </a:p>
          <a:p>
            <a:pPr lvl="1">
              <a:lnSpc>
                <a:spcPct val="170000"/>
              </a:lnSpc>
            </a:pPr>
            <a:r>
              <a:rPr lang="zh-CN" altLang="en-US" sz="1400" dirty="0"/>
              <a:t>起始剂量</a:t>
            </a:r>
            <a:r>
              <a:rPr lang="zh-CN" altLang="en-US" sz="1400" dirty="0"/>
              <a:t>为</a:t>
            </a:r>
            <a:r>
              <a:rPr lang="en-US" altLang="zh-CN" sz="1400" dirty="0"/>
              <a:t>0.1~0.2 U/</a:t>
            </a:r>
            <a:r>
              <a:rPr lang="en-US" altLang="zh-CN" sz="1400" dirty="0" err="1"/>
              <a:t>kg.d</a:t>
            </a:r>
            <a:r>
              <a:rPr lang="zh-CN" altLang="en-US" sz="1400" dirty="0"/>
              <a:t>。</a:t>
            </a:r>
            <a:r>
              <a:rPr lang="en-US" altLang="zh-CN" sz="1400" dirty="0"/>
              <a:t>HbA1c&gt;8.0%</a:t>
            </a:r>
            <a:r>
              <a:rPr lang="zh-CN" altLang="en-US" sz="1400" dirty="0"/>
              <a:t>者，可考虑</a:t>
            </a:r>
            <a:r>
              <a:rPr lang="en-US" altLang="zh-CN" sz="1400" dirty="0"/>
              <a:t>0.2~0.3 U/</a:t>
            </a:r>
            <a:r>
              <a:rPr lang="en-US" altLang="zh-CN" sz="1400" dirty="0" err="1"/>
              <a:t>kg·d</a:t>
            </a:r>
            <a:r>
              <a:rPr lang="zh-CN" altLang="en-US" sz="1400" dirty="0"/>
              <a:t>起始</a:t>
            </a:r>
            <a:r>
              <a:rPr lang="zh-CN" altLang="en-US" sz="1400" dirty="0"/>
              <a:t>；</a:t>
            </a:r>
            <a:r>
              <a:rPr lang="en-US" altLang="zh-CN" sz="1400" dirty="0"/>
              <a:t>BMI</a:t>
            </a:r>
            <a:r>
              <a:rPr lang="en-US" altLang="zh-CN" sz="1400" dirty="0"/>
              <a:t>≥25 kg/m</a:t>
            </a:r>
            <a:r>
              <a:rPr lang="en-US" altLang="zh-CN" sz="1400" baseline="30000" dirty="0"/>
              <a:t>2</a:t>
            </a:r>
            <a:r>
              <a:rPr lang="zh-CN" altLang="en-US" sz="1400" dirty="0"/>
              <a:t>者，可考虑</a:t>
            </a:r>
            <a:r>
              <a:rPr lang="en-US" altLang="zh-CN" sz="1400" dirty="0"/>
              <a:t>0.3 U/</a:t>
            </a:r>
            <a:r>
              <a:rPr lang="en-US" altLang="zh-CN" sz="1400" dirty="0" err="1"/>
              <a:t>kg·d</a:t>
            </a:r>
            <a:r>
              <a:rPr lang="zh-CN" altLang="en-US" sz="1400" dirty="0"/>
              <a:t>起始。根据</a:t>
            </a:r>
            <a:r>
              <a:rPr lang="en-US" altLang="zh-CN" sz="1400" dirty="0"/>
              <a:t>FBG</a:t>
            </a:r>
            <a:r>
              <a:rPr lang="zh-CN" altLang="en-US" sz="1400" dirty="0"/>
              <a:t>调整剂量，</a:t>
            </a:r>
            <a:r>
              <a:rPr lang="zh-CN" altLang="en-US" sz="1400" dirty="0"/>
              <a:t>通常</a:t>
            </a:r>
            <a:r>
              <a:rPr lang="zh-CN" altLang="en-US" sz="1400" dirty="0"/>
              <a:t>每</a:t>
            </a:r>
            <a:r>
              <a:rPr lang="en-US" altLang="zh-CN" sz="1400" dirty="0"/>
              <a:t>3~5</a:t>
            </a:r>
            <a:r>
              <a:rPr lang="zh-CN" altLang="en-US" sz="1400" dirty="0"/>
              <a:t>天调整</a:t>
            </a:r>
            <a:r>
              <a:rPr lang="en-US" altLang="zh-CN" sz="1400" dirty="0"/>
              <a:t>1</a:t>
            </a:r>
            <a:r>
              <a:rPr lang="zh-CN" altLang="en-US" sz="1400" dirty="0"/>
              <a:t>次，每次调整</a:t>
            </a:r>
            <a:r>
              <a:rPr lang="en-US" altLang="zh-CN" sz="1400" dirty="0"/>
              <a:t>1~4 U</a:t>
            </a:r>
            <a:r>
              <a:rPr lang="zh-CN" altLang="en-US" sz="1400" dirty="0"/>
              <a:t>直至</a:t>
            </a:r>
            <a:r>
              <a:rPr lang="en-US" altLang="zh-CN" sz="1400" dirty="0"/>
              <a:t>FBG</a:t>
            </a:r>
            <a:r>
              <a:rPr lang="zh-CN" altLang="en-US" sz="1400" dirty="0"/>
              <a:t>达标。最</a:t>
            </a:r>
            <a:r>
              <a:rPr lang="zh-CN" altLang="en-US" sz="1400" dirty="0"/>
              <a:t>大剂量可</a:t>
            </a:r>
            <a:r>
              <a:rPr lang="zh-CN" altLang="en-US" sz="1400" dirty="0"/>
              <a:t>为</a:t>
            </a:r>
            <a:r>
              <a:rPr lang="en-US" altLang="zh-CN" sz="1400" dirty="0"/>
              <a:t>0.5~0.6 U/</a:t>
            </a:r>
            <a:r>
              <a:rPr lang="en-US" altLang="zh-CN" sz="1400" dirty="0" err="1"/>
              <a:t>kg·d</a:t>
            </a:r>
            <a:r>
              <a:rPr lang="zh-CN" altLang="en-US" sz="1400" dirty="0"/>
              <a:t>。</a:t>
            </a:r>
            <a:endParaRPr lang="en-US" altLang="zh-CN" sz="1400" dirty="0"/>
          </a:p>
          <a:p>
            <a:pPr>
              <a:lnSpc>
                <a:spcPct val="170000"/>
              </a:lnSpc>
            </a:pPr>
            <a:r>
              <a:rPr lang="zh-CN" altLang="en-US" sz="1600" dirty="0"/>
              <a:t>预混胰岛素：预混人</a:t>
            </a:r>
            <a:r>
              <a:rPr lang="zh-CN" altLang="en-US" sz="1600" dirty="0"/>
              <a:t>胰岛素和预混胰岛素类似</a:t>
            </a:r>
            <a:r>
              <a:rPr lang="zh-CN" altLang="en-US" sz="1600" dirty="0"/>
              <a:t>物</a:t>
            </a:r>
            <a:endParaRPr lang="en-US" altLang="zh-CN" sz="1600" dirty="0"/>
          </a:p>
          <a:p>
            <a:pPr lvl="1">
              <a:lnSpc>
                <a:spcPct val="170000"/>
              </a:lnSpc>
            </a:pPr>
            <a:r>
              <a:rPr lang="zh-CN" altLang="en-US" sz="1400" dirty="0"/>
              <a:t>每日</a:t>
            </a:r>
            <a:r>
              <a:rPr lang="en-US" altLang="zh-CN" sz="1400" dirty="0"/>
              <a:t>1</a:t>
            </a:r>
            <a:r>
              <a:rPr lang="zh-CN" altLang="en-US" sz="1400" dirty="0"/>
              <a:t>次预混胰岛素</a:t>
            </a:r>
            <a:r>
              <a:rPr lang="zh-CN" altLang="en-US" sz="1400" dirty="0"/>
              <a:t>：</a:t>
            </a:r>
            <a:r>
              <a:rPr lang="zh-CN" altLang="en-US" sz="1400" dirty="0"/>
              <a:t>起始剂量</a:t>
            </a:r>
            <a:r>
              <a:rPr lang="zh-CN" altLang="en-US" sz="1400" dirty="0"/>
              <a:t>一般</a:t>
            </a:r>
            <a:r>
              <a:rPr lang="zh-CN" altLang="en-US" sz="1400" dirty="0"/>
              <a:t>为</a:t>
            </a:r>
            <a:r>
              <a:rPr lang="en-US" altLang="zh-CN" sz="1400" dirty="0"/>
              <a:t>0.2 U/</a:t>
            </a:r>
            <a:r>
              <a:rPr lang="en-US" altLang="zh-CN" sz="1400" dirty="0" err="1"/>
              <a:t>kg·d</a:t>
            </a:r>
            <a:r>
              <a:rPr lang="zh-CN" altLang="en-US" sz="1400" dirty="0"/>
              <a:t>，晚餐</a:t>
            </a:r>
            <a:r>
              <a:rPr lang="zh-CN" altLang="en-US" sz="1400" dirty="0"/>
              <a:t>前注射。根据</a:t>
            </a:r>
            <a:r>
              <a:rPr lang="zh-CN" altLang="en-US" sz="1400" dirty="0"/>
              <a:t>患者</a:t>
            </a:r>
            <a:r>
              <a:rPr lang="en-US" altLang="zh-CN" sz="1400" dirty="0"/>
              <a:t>FBG</a:t>
            </a:r>
            <a:r>
              <a:rPr lang="zh-CN" altLang="en-US" sz="1400" dirty="0"/>
              <a:t>调整</a:t>
            </a:r>
            <a:r>
              <a:rPr lang="zh-CN" altLang="en-US" sz="1400" dirty="0"/>
              <a:t>胰岛素</a:t>
            </a:r>
            <a:r>
              <a:rPr lang="zh-CN" altLang="en-US" sz="1400" dirty="0"/>
              <a:t>用量</a:t>
            </a:r>
            <a:r>
              <a:rPr lang="zh-CN" altLang="en-US" sz="1400" dirty="0"/>
              <a:t>，通常</a:t>
            </a:r>
            <a:r>
              <a:rPr lang="zh-CN" altLang="en-US" sz="1400" dirty="0"/>
              <a:t>每</a:t>
            </a:r>
            <a:r>
              <a:rPr lang="en-US" altLang="zh-CN" sz="1400" dirty="0"/>
              <a:t>3~5</a:t>
            </a:r>
            <a:r>
              <a:rPr lang="zh-CN" altLang="en-US" sz="1400" dirty="0"/>
              <a:t>天调整</a:t>
            </a:r>
            <a:r>
              <a:rPr lang="en-US" altLang="zh-CN" sz="1400" dirty="0"/>
              <a:t>1</a:t>
            </a:r>
            <a:r>
              <a:rPr lang="zh-CN" altLang="en-US" sz="1400" dirty="0"/>
              <a:t>次，每次调整</a:t>
            </a:r>
            <a:r>
              <a:rPr lang="en-US" altLang="zh-CN" sz="1400" dirty="0"/>
              <a:t>1~4 U</a:t>
            </a:r>
            <a:r>
              <a:rPr lang="zh-CN" altLang="en-US" sz="1400" dirty="0"/>
              <a:t>直至</a:t>
            </a:r>
            <a:r>
              <a:rPr lang="en-US" altLang="zh-CN" sz="1400" dirty="0"/>
              <a:t>FBG</a:t>
            </a:r>
            <a:r>
              <a:rPr lang="zh-CN" altLang="en-US" sz="1400" dirty="0"/>
              <a:t>达标。</a:t>
            </a:r>
            <a:endParaRPr lang="en-US" altLang="zh-CN" sz="1400" dirty="0"/>
          </a:p>
          <a:p>
            <a:pPr lvl="1">
              <a:lnSpc>
                <a:spcPct val="170000"/>
              </a:lnSpc>
            </a:pPr>
            <a:r>
              <a:rPr lang="zh-CN" altLang="en-US" sz="1400" dirty="0"/>
              <a:t>每日</a:t>
            </a:r>
            <a:r>
              <a:rPr lang="en-US" altLang="zh-CN" sz="1400" dirty="0"/>
              <a:t>2</a:t>
            </a:r>
            <a:r>
              <a:rPr lang="zh-CN" altLang="en-US" sz="1400" dirty="0"/>
              <a:t>次</a:t>
            </a:r>
            <a:r>
              <a:rPr lang="zh-CN" altLang="en-US" sz="1400" dirty="0"/>
              <a:t>预混</a:t>
            </a:r>
            <a:r>
              <a:rPr lang="zh-CN" altLang="en-US" sz="1400" dirty="0"/>
              <a:t>胰岛素</a:t>
            </a:r>
            <a:r>
              <a:rPr lang="zh-CN" altLang="en-US" sz="1400" dirty="0"/>
              <a:t>∶</a:t>
            </a:r>
            <a:r>
              <a:rPr lang="zh-CN" altLang="en-US" sz="1400" dirty="0"/>
              <a:t>起始剂量</a:t>
            </a:r>
            <a:r>
              <a:rPr lang="zh-CN" altLang="en-US" sz="1400" dirty="0"/>
              <a:t>一般</a:t>
            </a:r>
            <a:r>
              <a:rPr lang="zh-CN" altLang="en-US" sz="1400" dirty="0"/>
              <a:t>为</a:t>
            </a:r>
            <a:r>
              <a:rPr lang="en-US" altLang="zh-CN" sz="1400" dirty="0"/>
              <a:t>0.2~0.4 U/</a:t>
            </a:r>
            <a:r>
              <a:rPr lang="en-US" altLang="zh-CN" sz="1400" dirty="0" err="1"/>
              <a:t>kg·d</a:t>
            </a:r>
            <a:r>
              <a:rPr lang="zh-CN" altLang="en-US" sz="1400" dirty="0"/>
              <a:t>， </a:t>
            </a:r>
            <a:r>
              <a:rPr lang="zh-CN" altLang="en-US" sz="1400" dirty="0"/>
              <a:t>按 </a:t>
            </a:r>
            <a:r>
              <a:rPr lang="en-US" altLang="zh-CN" sz="1400" dirty="0"/>
              <a:t>1</a:t>
            </a:r>
            <a:r>
              <a:rPr lang="zh-CN" altLang="en-US" sz="1400" dirty="0"/>
              <a:t>∶</a:t>
            </a:r>
            <a:r>
              <a:rPr lang="en-US" altLang="zh-CN" sz="1400" dirty="0"/>
              <a:t>1 </a:t>
            </a:r>
            <a:r>
              <a:rPr lang="zh-CN" altLang="en-US" sz="1400" dirty="0"/>
              <a:t>的比例分配到早餐前和晚餐前</a:t>
            </a:r>
            <a:r>
              <a:rPr lang="zh-CN" altLang="en-US" sz="1400" dirty="0"/>
              <a:t>。</a:t>
            </a:r>
            <a:r>
              <a:rPr lang="zh-CN" altLang="en-US" sz="1400" dirty="0"/>
              <a:t>根据</a:t>
            </a:r>
            <a:r>
              <a:rPr lang="zh-CN" altLang="en-US" sz="1400" dirty="0"/>
              <a:t>空腹血糖</a:t>
            </a:r>
            <a:r>
              <a:rPr lang="zh-CN" altLang="en-US" sz="1400" dirty="0"/>
              <a:t>和晚餐前血糖分别调整晚餐前和早餐前的</a:t>
            </a:r>
            <a:r>
              <a:rPr lang="zh-CN" altLang="en-US" sz="1400" dirty="0"/>
              <a:t>胰岛素</a:t>
            </a:r>
            <a:r>
              <a:rPr lang="zh-CN" altLang="en-US" sz="1400" dirty="0"/>
              <a:t>用量，每</a:t>
            </a:r>
            <a:r>
              <a:rPr lang="en-US" altLang="zh-CN" sz="1400" dirty="0"/>
              <a:t>3~5</a:t>
            </a:r>
            <a:r>
              <a:rPr lang="zh-CN" altLang="en-US" sz="1400" dirty="0"/>
              <a:t>天调整</a:t>
            </a:r>
            <a:r>
              <a:rPr lang="en-US" altLang="zh-CN" sz="1400" dirty="0"/>
              <a:t>1</a:t>
            </a:r>
            <a:r>
              <a:rPr lang="zh-CN" altLang="en-US" sz="1400" dirty="0"/>
              <a:t>次，根据血糖水平每次调 整的剂量</a:t>
            </a:r>
            <a:r>
              <a:rPr lang="zh-CN" altLang="en-US" sz="1400" dirty="0"/>
              <a:t>为</a:t>
            </a:r>
            <a:r>
              <a:rPr lang="en-US" altLang="zh-CN" sz="1400" dirty="0"/>
              <a:t>1~4 U</a:t>
            </a:r>
            <a:r>
              <a:rPr lang="zh-CN" altLang="en-US" sz="1400" dirty="0"/>
              <a:t>，</a:t>
            </a:r>
            <a:r>
              <a:rPr lang="zh-CN" altLang="en-US" sz="1400" dirty="0"/>
              <a:t>直到</a:t>
            </a:r>
            <a:r>
              <a:rPr lang="zh-CN" altLang="en-US" sz="1400" dirty="0"/>
              <a:t>血糖</a:t>
            </a:r>
            <a:r>
              <a:rPr lang="zh-CN" altLang="en-US" sz="1400" dirty="0"/>
              <a:t>达标。</a:t>
            </a:r>
            <a:endParaRPr lang="en-US" altLang="zh-CN" sz="1400" dirty="0"/>
          </a:p>
          <a:p>
            <a:pPr>
              <a:lnSpc>
                <a:spcPct val="170000"/>
              </a:lnSpc>
            </a:pPr>
            <a:r>
              <a:rPr lang="zh-CN" altLang="en-US" sz="1600" dirty="0"/>
              <a:t>双</a:t>
            </a:r>
            <a:r>
              <a:rPr lang="zh-CN" altLang="en-US" sz="1600" dirty="0"/>
              <a:t>胰岛素类似</a:t>
            </a:r>
            <a:r>
              <a:rPr lang="zh-CN" altLang="en-US" sz="1600" dirty="0"/>
              <a:t>物：目前上市的双胰岛素类似物只有德谷门冬双胰岛素</a:t>
            </a:r>
            <a:r>
              <a:rPr lang="en-US" altLang="zh-CN" sz="1600" dirty="0"/>
              <a:t>(</a:t>
            </a:r>
            <a:r>
              <a:rPr lang="en-US" altLang="zh-CN" sz="1600" dirty="0" err="1"/>
              <a:t>IDegAsp</a:t>
            </a:r>
            <a:r>
              <a:rPr lang="en-US" altLang="zh-CN" sz="1600" dirty="0"/>
              <a:t>) </a:t>
            </a:r>
            <a:endParaRPr lang="en-US" altLang="zh-CN" sz="1600" dirty="0"/>
          </a:p>
          <a:p>
            <a:pPr lvl="1">
              <a:lnSpc>
                <a:spcPct val="170000"/>
              </a:lnSpc>
            </a:pPr>
            <a:r>
              <a:rPr lang="zh-CN" altLang="en-US" sz="1400" dirty="0"/>
              <a:t>一 般从</a:t>
            </a:r>
            <a:r>
              <a:rPr lang="en-US" altLang="zh-CN" sz="1400" dirty="0"/>
              <a:t>0.1~0.2 U/</a:t>
            </a:r>
            <a:r>
              <a:rPr lang="en-US" altLang="zh-CN" sz="1400" dirty="0" err="1"/>
              <a:t>kg·d</a:t>
            </a:r>
            <a:r>
              <a:rPr lang="zh-CN" altLang="en-US" sz="1400" dirty="0"/>
              <a:t>开始</a:t>
            </a:r>
            <a:r>
              <a:rPr lang="zh-CN" altLang="en-US" sz="1400" dirty="0"/>
              <a:t>，于主餐前注射，</a:t>
            </a:r>
            <a:r>
              <a:rPr lang="zh-CN" altLang="en-US" sz="1400" dirty="0"/>
              <a:t>根据</a:t>
            </a:r>
            <a:r>
              <a:rPr lang="en-US" altLang="zh-CN" sz="1400" dirty="0"/>
              <a:t>FBG</a:t>
            </a:r>
            <a:r>
              <a:rPr lang="zh-CN" altLang="en-US" sz="1400" dirty="0"/>
              <a:t>调整</a:t>
            </a:r>
            <a:r>
              <a:rPr lang="zh-CN" altLang="en-US" sz="1400" dirty="0"/>
              <a:t>剂量直至</a:t>
            </a:r>
            <a:r>
              <a:rPr lang="zh-CN" altLang="en-US" sz="1400" dirty="0"/>
              <a:t>达标</a:t>
            </a:r>
            <a:endParaRPr lang="en-US" altLang="zh-CN" sz="1400" dirty="0"/>
          </a:p>
          <a:p>
            <a:pPr lvl="1">
              <a:lnSpc>
                <a:spcPct val="170000"/>
              </a:lnSpc>
            </a:pPr>
            <a:r>
              <a:rPr lang="zh-CN" altLang="en-US" sz="1400" dirty="0"/>
              <a:t>剂量</a:t>
            </a:r>
            <a:r>
              <a:rPr lang="zh-CN" altLang="en-US" sz="1400" dirty="0"/>
              <a:t>达到</a:t>
            </a:r>
            <a:r>
              <a:rPr lang="en-US" altLang="zh-CN" sz="1400" dirty="0"/>
              <a:t>0.5 U/</a:t>
            </a:r>
            <a:r>
              <a:rPr lang="en-US" altLang="zh-CN" sz="1400" dirty="0" err="1"/>
              <a:t>kg·d</a:t>
            </a:r>
            <a:r>
              <a:rPr lang="zh-CN" altLang="en-US" sz="1400" dirty="0"/>
              <a:t>或</a:t>
            </a:r>
            <a:r>
              <a:rPr lang="en-US" altLang="zh-CN" sz="1400" dirty="0"/>
              <a:t>30~40 U</a:t>
            </a:r>
            <a:r>
              <a:rPr lang="zh-CN" altLang="en-US" sz="1400" dirty="0"/>
              <a:t>餐</a:t>
            </a:r>
            <a:r>
              <a:rPr lang="zh-CN" altLang="en-US" sz="1400" dirty="0"/>
              <a:t>后血糖仍控制不佳，或患者每天有两</a:t>
            </a:r>
            <a:r>
              <a:rPr lang="zh-CN" altLang="en-US" sz="1400" dirty="0"/>
              <a:t>次主</a:t>
            </a:r>
            <a:r>
              <a:rPr lang="zh-CN" altLang="en-US" sz="1400" dirty="0"/>
              <a:t>餐时，可考虑改为每天</a:t>
            </a:r>
            <a:r>
              <a:rPr lang="zh-CN" altLang="en-US" sz="1400" dirty="0"/>
              <a:t>注射</a:t>
            </a:r>
            <a:r>
              <a:rPr lang="en-US" altLang="zh-CN" sz="1400" dirty="0"/>
              <a:t>2</a:t>
            </a:r>
            <a:r>
              <a:rPr lang="zh-CN" altLang="en-US" sz="1400" dirty="0"/>
              <a:t>次 </a:t>
            </a:r>
            <a:endParaRPr lang="zh-CN" altLang="en-US" sz="1400" dirty="0"/>
          </a:p>
          <a:p>
            <a:pPr lvl="1">
              <a:lnSpc>
                <a:spcPct val="170000"/>
              </a:lnSpc>
            </a:pPr>
            <a:endParaRPr lang="zh-CN" altLang="en-US" sz="1400" dirty="0"/>
          </a:p>
          <a:p>
            <a:pPr>
              <a:lnSpc>
                <a:spcPct val="170000"/>
              </a:lnSpc>
            </a:pPr>
            <a:endParaRPr lang="zh-CN" altLang="en-US" sz="1600" dirty="0"/>
          </a:p>
          <a:p>
            <a:pPr>
              <a:lnSpc>
                <a:spcPct val="170000"/>
              </a:lnSpc>
            </a:pPr>
            <a:endParaRPr kumimoji="1" lang="zh-CN" altLang="en-US" sz="16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8862891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29" y="204894"/>
            <a:ext cx="7389663" cy="597861"/>
          </a:xfrm>
        </p:spPr>
        <p:txBody>
          <a:bodyPr>
            <a:normAutofit fontScale="90000"/>
          </a:bodyPr>
          <a:lstStyle/>
          <a:p>
            <a:r>
              <a:rPr lang="zh-CN" altLang="en-US" dirty="0"/>
              <a:t>胰岛素的多次皮下注射和持续皮下</a:t>
            </a:r>
            <a:r>
              <a:rPr lang="zh-CN" altLang="en-US" dirty="0" smtClean="0"/>
              <a:t>胰岛素</a:t>
            </a:r>
            <a:r>
              <a:rPr lang="zh-CN" altLang="en-US" dirty="0"/>
              <a:t>输注</a:t>
            </a:r>
            <a:r>
              <a:rPr lang="en-US" altLang="zh-CN" dirty="0"/>
              <a:t>(CSII) </a:t>
            </a:r>
            <a:endParaRPr kumimoji="1" lang="zh-CN" altLang="en-US" dirty="0"/>
          </a:p>
        </p:txBody>
      </p:sp>
      <p:sp>
        <p:nvSpPr>
          <p:cNvPr id="3" name="内容占位符 2"/>
          <p:cNvSpPr>
            <a:spLocks noGrp="1"/>
          </p:cNvSpPr>
          <p:nvPr>
            <p:ph idx="1"/>
          </p:nvPr>
        </p:nvSpPr>
        <p:spPr>
          <a:xfrm>
            <a:off x="623392" y="1247876"/>
            <a:ext cx="10729192" cy="4557389"/>
          </a:xfrm>
        </p:spPr>
        <p:txBody>
          <a:bodyPr>
            <a:normAutofit lnSpcReduction="10000"/>
          </a:bodyPr>
          <a:lstStyle/>
          <a:p>
            <a:pPr>
              <a:lnSpc>
                <a:spcPct val="150000"/>
              </a:lnSpc>
            </a:pPr>
            <a:r>
              <a:rPr lang="en-US" altLang="zh-CN" sz="2000" dirty="0"/>
              <a:t>MDI</a:t>
            </a:r>
            <a:r>
              <a:rPr lang="zh-CN" altLang="en-US" sz="2000" dirty="0"/>
              <a:t>：在</a:t>
            </a:r>
            <a:r>
              <a:rPr lang="zh-CN" altLang="en-US" sz="2000" dirty="0"/>
              <a:t>胰岛素起始治疗</a:t>
            </a:r>
            <a:r>
              <a:rPr lang="zh-CN" altLang="en-US" sz="2000" dirty="0"/>
              <a:t>的基础</a:t>
            </a:r>
            <a:r>
              <a:rPr lang="zh-CN" altLang="en-US" sz="2000" dirty="0"/>
              <a:t>上，经过充分的剂量调整，</a:t>
            </a:r>
            <a:r>
              <a:rPr lang="zh-CN" altLang="en-US" sz="2000" dirty="0"/>
              <a:t>如血糖仍</a:t>
            </a:r>
            <a:r>
              <a:rPr lang="zh-CN" altLang="en-US" sz="2000" dirty="0"/>
              <a:t>未达标或出现</a:t>
            </a:r>
            <a:r>
              <a:rPr lang="zh-CN" altLang="en-US" sz="2000" dirty="0"/>
              <a:t>反复低血糖</a:t>
            </a:r>
            <a:r>
              <a:rPr lang="zh-CN" altLang="en-US" sz="2000" dirty="0"/>
              <a:t>，需进一步优化</a:t>
            </a:r>
            <a:r>
              <a:rPr lang="zh-CN" altLang="en-US" sz="2000" dirty="0"/>
              <a:t>治疗方案</a:t>
            </a:r>
            <a:r>
              <a:rPr lang="zh-CN" altLang="en-US" sz="2000" dirty="0"/>
              <a:t>。可以采用餐时</a:t>
            </a:r>
            <a:r>
              <a:rPr lang="en-US" altLang="zh-CN" sz="2000" dirty="0"/>
              <a:t>+</a:t>
            </a:r>
            <a:r>
              <a:rPr lang="zh-CN" altLang="en-US" sz="2000" dirty="0"/>
              <a:t>基础胰岛素</a:t>
            </a:r>
            <a:r>
              <a:rPr lang="en-US" altLang="zh-CN" sz="2000" dirty="0"/>
              <a:t>(2~4 </a:t>
            </a:r>
            <a:r>
              <a:rPr lang="zh-CN" altLang="en-US" sz="2000" dirty="0"/>
              <a:t>次</a:t>
            </a:r>
            <a:r>
              <a:rPr lang="en-US" altLang="zh-CN" sz="2000" dirty="0"/>
              <a:t>/d)</a:t>
            </a:r>
            <a:r>
              <a:rPr lang="zh-CN" altLang="en-US" sz="2000" dirty="0"/>
              <a:t>或</a:t>
            </a:r>
            <a:r>
              <a:rPr lang="zh-CN" altLang="en-US" sz="2000" dirty="0"/>
              <a:t>每日</a:t>
            </a:r>
            <a:r>
              <a:rPr lang="en-US" altLang="zh-CN" sz="2000" dirty="0"/>
              <a:t>2~3 </a:t>
            </a:r>
            <a:r>
              <a:rPr lang="zh-CN" altLang="en-US" sz="2000" dirty="0"/>
              <a:t>次预混胰岛素类似物进行胰岛素强化治疗。 </a:t>
            </a:r>
            <a:endParaRPr lang="en-US" altLang="zh-CN" sz="2000" dirty="0"/>
          </a:p>
          <a:p>
            <a:pPr>
              <a:lnSpc>
                <a:spcPct val="150000"/>
              </a:lnSpc>
            </a:pPr>
            <a:r>
              <a:rPr lang="en-US" altLang="zh-CN" sz="2000" dirty="0"/>
              <a:t>CSII</a:t>
            </a:r>
            <a:r>
              <a:rPr lang="zh-CN" altLang="en-US" sz="2000" dirty="0"/>
              <a:t>：</a:t>
            </a:r>
            <a:r>
              <a:rPr lang="zh-CN" altLang="en-US" sz="2000" dirty="0"/>
              <a:t>随着新技术的发展，</a:t>
            </a:r>
            <a:r>
              <a:rPr lang="zh-CN" altLang="en-US" sz="2000" dirty="0"/>
              <a:t>除了经典</a:t>
            </a:r>
            <a:r>
              <a:rPr lang="zh-CN" altLang="en-US" sz="2000" dirty="0"/>
              <a:t>的胰岛素泵以外，</a:t>
            </a:r>
            <a:r>
              <a:rPr lang="zh-CN" altLang="en-US" sz="2000" dirty="0"/>
              <a:t>含有</a:t>
            </a:r>
            <a:r>
              <a:rPr lang="en-US" altLang="zh-CN" sz="2000" dirty="0"/>
              <a:t>CGM</a:t>
            </a:r>
            <a:r>
              <a:rPr lang="zh-CN" altLang="en-US" sz="2000" dirty="0"/>
              <a:t>的</a:t>
            </a:r>
            <a:r>
              <a:rPr lang="zh-CN" altLang="en-US" sz="2000" dirty="0"/>
              <a:t>胰岛素泵</a:t>
            </a:r>
            <a:r>
              <a:rPr lang="en-US" altLang="zh-CN" sz="2000" dirty="0"/>
              <a:t>(</a:t>
            </a:r>
            <a:r>
              <a:rPr lang="en-US" altLang="zh-CN" sz="2000" dirty="0"/>
              <a:t>SAP)</a:t>
            </a:r>
            <a:r>
              <a:rPr lang="zh-CN" altLang="en-US" sz="2000" dirty="0"/>
              <a:t>、混合闭环胰岛素泵、贴敷式胰岛素泵</a:t>
            </a:r>
            <a:r>
              <a:rPr lang="zh-CN" altLang="en-US" sz="2000" dirty="0"/>
              <a:t>以及具有</a:t>
            </a:r>
            <a:r>
              <a:rPr lang="zh-CN" altLang="en-US" sz="2000" dirty="0"/>
              <a:t>低血糖暂停功能和预测低血糖暂停功能的</a:t>
            </a:r>
            <a:r>
              <a:rPr lang="zh-CN" altLang="en-US" sz="2000" dirty="0"/>
              <a:t>胰岛素</a:t>
            </a:r>
            <a:r>
              <a:rPr lang="zh-CN" altLang="en-US" sz="2000" dirty="0"/>
              <a:t>泵等新型的胰岛素泵相继</a:t>
            </a:r>
            <a:r>
              <a:rPr lang="zh-CN" altLang="en-US" sz="2000" dirty="0"/>
              <a:t>问世</a:t>
            </a:r>
            <a:endParaRPr lang="en-US" altLang="zh-CN" sz="2000" dirty="0"/>
          </a:p>
          <a:p>
            <a:pPr>
              <a:lnSpc>
                <a:spcPct val="150000"/>
              </a:lnSpc>
            </a:pPr>
            <a:r>
              <a:rPr lang="zh-CN" altLang="en-US" sz="2000" dirty="0"/>
              <a:t>短期胰岛素强化治疗</a:t>
            </a:r>
            <a:endParaRPr lang="en-US" altLang="zh-CN" sz="2000" dirty="0"/>
          </a:p>
          <a:p>
            <a:pPr lvl="1">
              <a:lnSpc>
                <a:spcPct val="150000"/>
              </a:lnSpc>
            </a:pPr>
            <a:r>
              <a:rPr lang="zh-CN" altLang="en-US" sz="1600" dirty="0"/>
              <a:t>对于</a:t>
            </a:r>
            <a:r>
              <a:rPr lang="en-US" altLang="zh-CN" sz="1600" dirty="0"/>
              <a:t>HbA1c</a:t>
            </a:r>
            <a:r>
              <a:rPr lang="zh-CN" altLang="en-US" sz="1600" dirty="0"/>
              <a:t>≥</a:t>
            </a:r>
            <a:r>
              <a:rPr lang="en-US" altLang="zh-CN" sz="1600" dirty="0"/>
              <a:t>9.0%</a:t>
            </a:r>
            <a:r>
              <a:rPr lang="zh-CN" altLang="en-US" sz="1600" dirty="0"/>
              <a:t>或</a:t>
            </a:r>
            <a:r>
              <a:rPr lang="zh-CN" altLang="en-US" sz="1600" dirty="0"/>
              <a:t>空腹血糖≥</a:t>
            </a:r>
            <a:r>
              <a:rPr lang="en-US" altLang="zh-CN" sz="1600" dirty="0"/>
              <a:t>11.1 </a:t>
            </a:r>
            <a:r>
              <a:rPr lang="en-US" altLang="zh-CN" sz="1600" dirty="0" err="1"/>
              <a:t>mmol</a:t>
            </a:r>
            <a:r>
              <a:rPr lang="en-US" altLang="zh-CN" sz="1600" dirty="0"/>
              <a:t>/L</a:t>
            </a:r>
            <a:r>
              <a:rPr lang="zh-CN" altLang="en-US" sz="1600" dirty="0"/>
              <a:t>伴</a:t>
            </a:r>
            <a:r>
              <a:rPr lang="zh-CN" altLang="en-US" sz="1600" dirty="0"/>
              <a:t>明显高血糖</a:t>
            </a:r>
            <a:r>
              <a:rPr lang="zh-CN" altLang="en-US" sz="1600" dirty="0"/>
              <a:t>症状的</a:t>
            </a:r>
            <a:r>
              <a:rPr lang="zh-CN" altLang="en-US" sz="1600" dirty="0"/>
              <a:t>新</a:t>
            </a:r>
            <a:r>
              <a:rPr lang="zh-CN" altLang="en-US" sz="1600" dirty="0"/>
              <a:t>诊断</a:t>
            </a:r>
            <a:r>
              <a:rPr lang="en-US" altLang="zh-CN" sz="1600" dirty="0"/>
              <a:t>T2DM</a:t>
            </a:r>
            <a:r>
              <a:rPr lang="zh-CN" altLang="en-US" sz="1600" dirty="0"/>
              <a:t>患者</a:t>
            </a:r>
            <a:r>
              <a:rPr lang="zh-CN" altLang="en-US" sz="1600" dirty="0"/>
              <a:t>，可实施短期胰岛素强化</a:t>
            </a:r>
            <a:r>
              <a:rPr lang="zh-CN" altLang="en-US" sz="1600" dirty="0"/>
              <a:t>治疗</a:t>
            </a:r>
            <a:r>
              <a:rPr lang="zh-CN" altLang="en-US" sz="1600" dirty="0"/>
              <a:t>，治疗时间</a:t>
            </a:r>
            <a:r>
              <a:rPr lang="zh-CN" altLang="en-US" sz="1600" dirty="0"/>
              <a:t>在</a:t>
            </a:r>
            <a:r>
              <a:rPr lang="en-US" altLang="zh-CN" sz="1600" dirty="0"/>
              <a:t>2</a:t>
            </a:r>
            <a:r>
              <a:rPr lang="zh-CN" altLang="en-US" sz="1600" dirty="0"/>
              <a:t>周至</a:t>
            </a:r>
            <a:r>
              <a:rPr lang="en-US" altLang="zh-CN" sz="1600" dirty="0"/>
              <a:t>3</a:t>
            </a:r>
            <a:r>
              <a:rPr lang="zh-CN" altLang="en-US" sz="1600" dirty="0"/>
              <a:t>个</a:t>
            </a:r>
            <a:r>
              <a:rPr lang="zh-CN" altLang="en-US" sz="1600" dirty="0"/>
              <a:t>月为宜，治疗目标为</a:t>
            </a:r>
            <a:r>
              <a:rPr lang="zh-CN" altLang="en-US" sz="1600" dirty="0"/>
              <a:t>空腹血糖 </a:t>
            </a:r>
            <a:r>
              <a:rPr lang="en-US" altLang="zh-CN" sz="1600" dirty="0"/>
              <a:t>4.4~7.0 </a:t>
            </a:r>
            <a:r>
              <a:rPr lang="en-US" altLang="zh-CN" sz="1600" dirty="0" err="1"/>
              <a:t>mmol</a:t>
            </a:r>
            <a:r>
              <a:rPr lang="en-US" altLang="zh-CN" sz="1600" dirty="0"/>
              <a:t>/L</a:t>
            </a:r>
            <a:r>
              <a:rPr lang="zh-CN" altLang="en-US" sz="1600" dirty="0"/>
              <a:t>，</a:t>
            </a:r>
            <a:r>
              <a:rPr lang="zh-CN" altLang="en-US" sz="1600" dirty="0"/>
              <a:t>非空腹血糖</a:t>
            </a:r>
            <a:r>
              <a:rPr lang="en-US" altLang="zh-CN" sz="1600" dirty="0"/>
              <a:t>&lt;</a:t>
            </a:r>
            <a:r>
              <a:rPr lang="en-US" altLang="zh-CN" sz="1600" dirty="0"/>
              <a:t>10.0 </a:t>
            </a:r>
            <a:r>
              <a:rPr lang="en-US" altLang="zh-CN" sz="1600" dirty="0" err="1"/>
              <a:t>mmol</a:t>
            </a:r>
            <a:r>
              <a:rPr lang="en-US" altLang="zh-CN" sz="1600" dirty="0"/>
              <a:t>/L</a:t>
            </a:r>
            <a:r>
              <a:rPr lang="zh-CN" altLang="en-US" sz="1600" dirty="0"/>
              <a:t>，</a:t>
            </a:r>
            <a:r>
              <a:rPr lang="zh-CN" altLang="en-US" sz="1600" dirty="0"/>
              <a:t>可暂时</a:t>
            </a:r>
            <a:r>
              <a:rPr lang="zh-CN" altLang="en-US" sz="1600" dirty="0"/>
              <a:t>不</a:t>
            </a:r>
            <a:r>
              <a:rPr lang="zh-CN" altLang="en-US" sz="1600" dirty="0"/>
              <a:t>以</a:t>
            </a:r>
            <a:r>
              <a:rPr lang="en-US" altLang="zh-CN" sz="1600" dirty="0"/>
              <a:t>HbA1c</a:t>
            </a:r>
            <a:r>
              <a:rPr lang="zh-CN" altLang="en-US" sz="1600" dirty="0"/>
              <a:t>达标</a:t>
            </a:r>
            <a:r>
              <a:rPr lang="zh-CN" altLang="en-US" sz="1600" dirty="0"/>
              <a:t>作为治疗目标。 </a:t>
            </a:r>
            <a:endParaRPr lang="zh-CN" altLang="en-US" dirty="0"/>
          </a:p>
          <a:p>
            <a:pPr>
              <a:lnSpc>
                <a:spcPct val="150000"/>
              </a:lnSpc>
            </a:pPr>
            <a:endParaRPr kumimoji="1" lang="zh-CN" altLang="en-US" sz="20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pic>
        <p:nvPicPr>
          <p:cNvPr id="5" name="Picture 2" descr="http://imgx.xiawu.com/xzimg/i1/2929874003/O1CN010kiPCe1fRPvUKhEXs_!!0-item_pic.jpg"/>
          <p:cNvPicPr>
            <a:picLocks noChangeAspect="1" noChangeArrowheads="1"/>
          </p:cNvPicPr>
          <p:nvPr/>
        </p:nvPicPr>
        <p:blipFill>
          <a:blip r:embed="rId2"/>
          <a:srcRect l="1875" t="53438" r="4374" b="6249"/>
          <a:stretch>
            <a:fillRect/>
          </a:stretch>
        </p:blipFill>
        <p:spPr bwMode="auto">
          <a:xfrm>
            <a:off x="2815551" y="5727060"/>
            <a:ext cx="3096344" cy="1046651"/>
          </a:xfrm>
          <a:prstGeom prst="rect">
            <a:avLst/>
          </a:prstGeom>
          <a:noFill/>
        </p:spPr>
      </p:pic>
      <p:pic>
        <p:nvPicPr>
          <p:cNvPr id="6" name="图片 5" descr="美敦力670G泵.jpg"/>
          <p:cNvPicPr>
            <a:picLocks noChangeAspect="1"/>
          </p:cNvPicPr>
          <p:nvPr/>
        </p:nvPicPr>
        <p:blipFill>
          <a:blip r:embed="rId3"/>
          <a:stretch>
            <a:fillRect/>
          </a:stretch>
        </p:blipFill>
        <p:spPr>
          <a:xfrm>
            <a:off x="7055794" y="5539264"/>
            <a:ext cx="1380466" cy="1035349"/>
          </a:xfrm>
          <a:prstGeom prst="rect">
            <a:avLst/>
          </a:prstGeom>
        </p:spPr>
      </p:pic>
    </p:spTree>
    <p:extLst>
      <p:ext uri="{BB962C8B-B14F-4D97-AF65-F5344CB8AC3E}">
        <p14:creationId xmlns:p14="http://schemas.microsoft.com/office/powerpoint/2010/main" val="6781323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糖尿病治疗中的低血糖</a:t>
            </a:r>
            <a:endParaRPr kumimoji="1" lang="zh-CN" altLang="en-US" dirty="0"/>
          </a:p>
        </p:txBody>
      </p:sp>
      <p:sp>
        <p:nvSpPr>
          <p:cNvPr id="3" name="内容占位符 2"/>
          <p:cNvSpPr>
            <a:spLocks noGrp="1"/>
          </p:cNvSpPr>
          <p:nvPr>
            <p:ph idx="1"/>
          </p:nvPr>
        </p:nvSpPr>
        <p:spPr>
          <a:xfrm>
            <a:off x="551384" y="938120"/>
            <a:ext cx="10873208" cy="5451124"/>
          </a:xfrm>
        </p:spPr>
        <p:txBody>
          <a:bodyPr>
            <a:noAutofit/>
          </a:bodyPr>
          <a:lstStyle/>
          <a:p>
            <a:pPr>
              <a:lnSpc>
                <a:spcPct val="170000"/>
              </a:lnSpc>
            </a:pPr>
            <a:r>
              <a:rPr kumimoji="1" lang="zh-CN" altLang="en-US" sz="1800" dirty="0" smtClean="0"/>
              <a:t>低血糖诊断标准</a:t>
            </a:r>
            <a:endParaRPr kumimoji="1" lang="en-US" altLang="zh-CN" sz="1800" dirty="0" smtClean="0"/>
          </a:p>
          <a:p>
            <a:pPr lvl="1">
              <a:lnSpc>
                <a:spcPct val="170000"/>
              </a:lnSpc>
            </a:pPr>
            <a:r>
              <a:rPr lang="zh-CN" altLang="en-US" sz="1600" dirty="0" smtClean="0"/>
              <a:t>对</a:t>
            </a:r>
            <a:r>
              <a:rPr lang="zh-CN" altLang="en-US" sz="1600" dirty="0"/>
              <a:t>非糖尿病患者来说，低血糖症的诊断标准</a:t>
            </a:r>
            <a:r>
              <a:rPr lang="zh-CN" altLang="en-US" sz="1600" dirty="0" smtClean="0"/>
              <a:t>为血糖</a:t>
            </a:r>
            <a:r>
              <a:rPr lang="en-US" altLang="zh-CN" sz="1600" dirty="0"/>
              <a:t>&lt;2.8 </a:t>
            </a:r>
            <a:r>
              <a:rPr lang="en-US" altLang="zh-CN" sz="1600" dirty="0" err="1" smtClean="0"/>
              <a:t>mmol</a:t>
            </a:r>
            <a:r>
              <a:rPr lang="en-US" altLang="zh-CN" sz="1600" dirty="0" smtClean="0"/>
              <a:t>/L</a:t>
            </a:r>
            <a:endParaRPr lang="en-US" altLang="zh-CN" sz="1600" dirty="0"/>
          </a:p>
          <a:p>
            <a:pPr lvl="1">
              <a:lnSpc>
                <a:spcPct val="170000"/>
              </a:lnSpc>
            </a:pPr>
            <a:r>
              <a:rPr lang="zh-CN" altLang="en-US" sz="1600" dirty="0" smtClean="0"/>
              <a:t>而</a:t>
            </a:r>
            <a:r>
              <a:rPr lang="zh-CN" altLang="en-US" sz="1600" dirty="0"/>
              <a:t>接受药物治疗的糖尿病患者</a:t>
            </a:r>
            <a:r>
              <a:rPr lang="zh-CN" altLang="en-US" sz="1600" dirty="0" smtClean="0"/>
              <a:t>只要</a:t>
            </a:r>
            <a:r>
              <a:rPr lang="zh-CN" altLang="en-US" sz="1600" dirty="0"/>
              <a:t>血糖</a:t>
            </a:r>
            <a:r>
              <a:rPr lang="en-US" altLang="zh-CN" sz="1600" dirty="0"/>
              <a:t>&lt;3.9 </a:t>
            </a:r>
            <a:r>
              <a:rPr lang="en-US" altLang="zh-CN" sz="1600" dirty="0" err="1"/>
              <a:t>mmol</a:t>
            </a:r>
            <a:r>
              <a:rPr lang="en-US" altLang="zh-CN" sz="1600" dirty="0"/>
              <a:t>/L </a:t>
            </a:r>
            <a:r>
              <a:rPr lang="zh-CN" altLang="en-US" sz="1600" dirty="0"/>
              <a:t>就属于低血糖。 </a:t>
            </a:r>
          </a:p>
          <a:p>
            <a:pPr>
              <a:lnSpc>
                <a:spcPct val="170000"/>
              </a:lnSpc>
            </a:pPr>
            <a:r>
              <a:rPr lang="zh-CN" altLang="en-US" sz="1800" dirty="0"/>
              <a:t>低血糖</a:t>
            </a:r>
            <a:r>
              <a:rPr lang="zh-CN" altLang="en-US" sz="1800" dirty="0" smtClean="0"/>
              <a:t>分级</a:t>
            </a:r>
            <a:endParaRPr lang="en-US" altLang="zh-CN" sz="1800" dirty="0" smtClean="0"/>
          </a:p>
          <a:p>
            <a:pPr lvl="1">
              <a:lnSpc>
                <a:spcPct val="170000"/>
              </a:lnSpc>
            </a:pPr>
            <a:r>
              <a:rPr lang="en-US" altLang="zh-CN" sz="1600" dirty="0" smtClean="0"/>
              <a:t>1</a:t>
            </a:r>
            <a:r>
              <a:rPr lang="zh-CN" altLang="en-US" sz="1600" dirty="0" smtClean="0"/>
              <a:t>级低血糖</a:t>
            </a:r>
            <a:r>
              <a:rPr lang="zh-CN" altLang="en-US" sz="1600" dirty="0"/>
              <a:t>：</a:t>
            </a:r>
            <a:r>
              <a:rPr lang="zh-CN" altLang="en-US" sz="1600" dirty="0" smtClean="0"/>
              <a:t>血糖</a:t>
            </a:r>
            <a:r>
              <a:rPr lang="en-US" altLang="zh-CN" sz="1600" dirty="0"/>
              <a:t>&lt;3.9 </a:t>
            </a:r>
            <a:r>
              <a:rPr lang="en-US" altLang="zh-CN" sz="1600" dirty="0" err="1"/>
              <a:t>mmol</a:t>
            </a:r>
            <a:r>
              <a:rPr lang="en-US" altLang="zh-CN" sz="1600" dirty="0"/>
              <a:t>/L </a:t>
            </a:r>
            <a:r>
              <a:rPr lang="zh-CN" altLang="en-US" sz="1600" dirty="0"/>
              <a:t>且≥ </a:t>
            </a:r>
            <a:r>
              <a:rPr lang="en-US" altLang="zh-CN" sz="1600" dirty="0"/>
              <a:t>3.0 </a:t>
            </a:r>
            <a:r>
              <a:rPr lang="en-US" altLang="zh-CN" sz="1600" dirty="0" err="1"/>
              <a:t>mmol</a:t>
            </a:r>
            <a:r>
              <a:rPr lang="en-US" altLang="zh-CN" sz="1600" dirty="0"/>
              <a:t>/L</a:t>
            </a:r>
            <a:r>
              <a:rPr lang="en-US" altLang="zh-CN" sz="1600" dirty="0" smtClean="0"/>
              <a:t>;</a:t>
            </a:r>
          </a:p>
          <a:p>
            <a:pPr lvl="1">
              <a:lnSpc>
                <a:spcPct val="170000"/>
              </a:lnSpc>
            </a:pPr>
            <a:r>
              <a:rPr lang="en-US" altLang="zh-CN" sz="1600" dirty="0" smtClean="0"/>
              <a:t>2</a:t>
            </a:r>
            <a:r>
              <a:rPr lang="zh-CN" altLang="en-US" sz="1600" dirty="0" smtClean="0"/>
              <a:t>级低血糖</a:t>
            </a:r>
            <a:r>
              <a:rPr lang="zh-CN" altLang="en-US" sz="1600" dirty="0"/>
              <a:t>：</a:t>
            </a:r>
            <a:r>
              <a:rPr lang="zh-CN" altLang="en-US" sz="1600" dirty="0" smtClean="0"/>
              <a:t>血糖</a:t>
            </a:r>
            <a:r>
              <a:rPr lang="en-US" altLang="zh-CN" sz="1600" dirty="0"/>
              <a:t>&lt;3.0 </a:t>
            </a:r>
            <a:r>
              <a:rPr lang="en-US" altLang="zh-CN" sz="1600" dirty="0" err="1"/>
              <a:t>mmol</a:t>
            </a:r>
            <a:r>
              <a:rPr lang="en-US" altLang="zh-CN" sz="1600" dirty="0"/>
              <a:t>/L</a:t>
            </a:r>
            <a:r>
              <a:rPr lang="en-US" altLang="zh-CN" sz="1600" dirty="0" smtClean="0"/>
              <a:t>;</a:t>
            </a:r>
          </a:p>
          <a:p>
            <a:pPr lvl="1">
              <a:lnSpc>
                <a:spcPct val="170000"/>
              </a:lnSpc>
            </a:pPr>
            <a:r>
              <a:rPr lang="en-US" altLang="zh-CN" sz="1600" dirty="0" smtClean="0"/>
              <a:t>3</a:t>
            </a:r>
            <a:r>
              <a:rPr lang="zh-CN" altLang="en-US" sz="1600" dirty="0" smtClean="0"/>
              <a:t>级低血糖</a:t>
            </a:r>
            <a:r>
              <a:rPr lang="zh-CN" altLang="en-US" sz="1600" dirty="0"/>
              <a:t>：</a:t>
            </a:r>
            <a:r>
              <a:rPr lang="zh-CN" altLang="en-US" sz="1600" dirty="0" smtClean="0"/>
              <a:t>没有</a:t>
            </a:r>
            <a:r>
              <a:rPr lang="zh-CN" altLang="en-US" sz="1600" dirty="0"/>
              <a:t>特定血糖界限，伴有意识和</a:t>
            </a:r>
            <a:r>
              <a:rPr lang="en-US" altLang="zh-CN" sz="1600" dirty="0"/>
              <a:t>(</a:t>
            </a:r>
            <a:r>
              <a:rPr lang="zh-CN" altLang="en-US" sz="1600" dirty="0"/>
              <a:t>或</a:t>
            </a:r>
            <a:r>
              <a:rPr lang="en-US" altLang="zh-CN" sz="1600" dirty="0" smtClean="0"/>
              <a:t>)</a:t>
            </a:r>
            <a:r>
              <a:rPr lang="zh-CN" altLang="en-US" sz="1600" dirty="0" smtClean="0"/>
              <a:t>躯体</a:t>
            </a:r>
            <a:r>
              <a:rPr lang="zh-CN" altLang="en-US" sz="1600" dirty="0"/>
              <a:t>改变的严重事件，需要他人帮助的</a:t>
            </a:r>
            <a:r>
              <a:rPr lang="zh-CN" altLang="en-US" sz="1600" dirty="0" smtClean="0"/>
              <a:t>低血糖</a:t>
            </a:r>
            <a:r>
              <a:rPr lang="zh-CN" altLang="en-US" sz="1600" dirty="0"/>
              <a:t>。 </a:t>
            </a:r>
            <a:endParaRPr lang="en-US" altLang="zh-CN" sz="1600" dirty="0" smtClean="0"/>
          </a:p>
          <a:p>
            <a:pPr>
              <a:lnSpc>
                <a:spcPct val="170000"/>
              </a:lnSpc>
            </a:pPr>
            <a:r>
              <a:rPr lang="zh-CN" altLang="en-US" sz="1800" dirty="0" smtClean="0"/>
              <a:t>低血糖的治疗</a:t>
            </a:r>
            <a:endParaRPr lang="en-US" altLang="zh-CN" sz="1800" dirty="0" smtClean="0"/>
          </a:p>
          <a:p>
            <a:pPr lvl="1">
              <a:lnSpc>
                <a:spcPct val="170000"/>
              </a:lnSpc>
            </a:pPr>
            <a:r>
              <a:rPr lang="zh-CN" altLang="en-US" sz="1600" dirty="0"/>
              <a:t>糖尿病患者如发生低血糖，应</a:t>
            </a:r>
            <a:r>
              <a:rPr lang="zh-CN" altLang="en-US" sz="1600" dirty="0" smtClean="0"/>
              <a:t>给予</a:t>
            </a:r>
            <a:r>
              <a:rPr lang="en-US" altLang="zh-CN" sz="1600" dirty="0" smtClean="0"/>
              <a:t>15~20g</a:t>
            </a:r>
            <a:r>
              <a:rPr lang="zh-CN" altLang="en-US" sz="1600" dirty="0" smtClean="0"/>
              <a:t>葡萄糖</a:t>
            </a:r>
            <a:r>
              <a:rPr lang="zh-CN" altLang="en-US" sz="1600" dirty="0"/>
              <a:t>并</a:t>
            </a:r>
            <a:r>
              <a:rPr lang="zh-CN" altLang="en-US" sz="1600" dirty="0" smtClean="0"/>
              <a:t>于</a:t>
            </a:r>
            <a:r>
              <a:rPr lang="en-US" altLang="zh-CN" sz="1600" dirty="0" smtClean="0"/>
              <a:t>15 </a:t>
            </a:r>
            <a:r>
              <a:rPr lang="en-US" altLang="zh-CN" sz="1600" dirty="0"/>
              <a:t>min </a:t>
            </a:r>
            <a:r>
              <a:rPr lang="zh-CN" altLang="en-US" sz="1600" dirty="0"/>
              <a:t>后检测</a:t>
            </a:r>
            <a:r>
              <a:rPr lang="zh-CN" altLang="en-US" sz="1600" dirty="0" smtClean="0"/>
              <a:t>血糖。</a:t>
            </a:r>
            <a:endParaRPr lang="en-US" altLang="zh-CN" sz="1600" dirty="0" smtClean="0"/>
          </a:p>
          <a:p>
            <a:pPr>
              <a:lnSpc>
                <a:spcPct val="170000"/>
              </a:lnSpc>
            </a:pPr>
            <a:r>
              <a:rPr lang="zh-CN" altLang="en-US" sz="1800" dirty="0"/>
              <a:t>低血糖健康教育是</a:t>
            </a:r>
            <a:r>
              <a:rPr lang="zh-CN" altLang="en-US" sz="1800" dirty="0" smtClean="0"/>
              <a:t>预防和</a:t>
            </a:r>
            <a:r>
              <a:rPr lang="zh-CN" altLang="en-US" sz="1800" dirty="0"/>
              <a:t>治疗低血糖的重要措施，应该对患者进行充分</a:t>
            </a:r>
            <a:r>
              <a:rPr lang="zh-CN" altLang="en-US" sz="1800" dirty="0" smtClean="0"/>
              <a:t>的低血糖</a:t>
            </a:r>
            <a:r>
              <a:rPr lang="zh-CN" altLang="en-US" sz="1800" dirty="0"/>
              <a:t>教育，特别是接受胰岛素或胰岛素促泌剂</a:t>
            </a:r>
            <a:r>
              <a:rPr lang="zh-CN" altLang="en-US" sz="1800" dirty="0" smtClean="0"/>
              <a:t>治疗</a:t>
            </a:r>
            <a:r>
              <a:rPr lang="zh-CN" altLang="en-US" sz="1800" dirty="0"/>
              <a:t>的患者。 </a:t>
            </a:r>
          </a:p>
          <a:p>
            <a:pPr>
              <a:lnSpc>
                <a:spcPct val="170000"/>
              </a:lnSpc>
            </a:pPr>
            <a:endParaRPr lang="zh-CN" altLang="en-US" sz="1800" dirty="0"/>
          </a:p>
          <a:p>
            <a:pPr>
              <a:lnSpc>
                <a:spcPct val="170000"/>
              </a:lnSpc>
            </a:pPr>
            <a:endParaRPr kumimoji="1" lang="zh-CN" altLang="en-US" sz="18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643806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妊娠期降糖药的</a:t>
            </a:r>
            <a:r>
              <a:rPr lang="zh-CN" altLang="en-US" dirty="0" smtClean="0"/>
              <a:t>应用</a:t>
            </a:r>
            <a:r>
              <a:rPr lang="en-US" altLang="zh-CN" dirty="0" smtClean="0"/>
              <a:t>-</a:t>
            </a:r>
            <a:r>
              <a:rPr lang="zh-CN" altLang="en-US" dirty="0" smtClean="0"/>
              <a:t>胰岛素</a:t>
            </a:r>
            <a:endParaRPr lang="zh-CN" altLang="en-US" dirty="0"/>
          </a:p>
        </p:txBody>
      </p:sp>
      <p:sp>
        <p:nvSpPr>
          <p:cNvPr id="3" name="内容占位符 2"/>
          <p:cNvSpPr>
            <a:spLocks noGrp="1"/>
          </p:cNvSpPr>
          <p:nvPr>
            <p:ph idx="1"/>
          </p:nvPr>
        </p:nvSpPr>
        <p:spPr>
          <a:xfrm>
            <a:off x="551384" y="1247876"/>
            <a:ext cx="10945216" cy="4621459"/>
          </a:xfrm>
        </p:spPr>
        <p:txBody>
          <a:bodyPr>
            <a:noAutofit/>
          </a:bodyPr>
          <a:lstStyle/>
          <a:p>
            <a:pPr>
              <a:lnSpc>
                <a:spcPct val="150000"/>
              </a:lnSpc>
            </a:pPr>
            <a:r>
              <a:rPr lang="zh-CN" altLang="en-US" sz="2000" dirty="0"/>
              <a:t>胰岛素</a:t>
            </a:r>
            <a:r>
              <a:rPr lang="zh-CN" altLang="en-US" sz="2000" dirty="0"/>
              <a:t>制剂</a:t>
            </a:r>
            <a:r>
              <a:rPr lang="zh-CN" altLang="en-US" sz="2000" dirty="0"/>
              <a:t>是国内得到批准的妊娠期控制血糖的</a:t>
            </a:r>
            <a:r>
              <a:rPr lang="zh-CN" altLang="en-US" sz="2000" dirty="0"/>
              <a:t>药物</a:t>
            </a:r>
            <a:endParaRPr lang="en-US" altLang="zh-CN" sz="2000" dirty="0"/>
          </a:p>
          <a:p>
            <a:pPr>
              <a:lnSpc>
                <a:spcPct val="150000"/>
              </a:lnSpc>
            </a:pPr>
            <a:r>
              <a:rPr lang="zh-CN" altLang="en-US" sz="2000" dirty="0"/>
              <a:t>可应用于孕期的胰岛素</a:t>
            </a:r>
            <a:r>
              <a:rPr lang="zh-CN" altLang="en-US" sz="2000" dirty="0"/>
              <a:t>类型</a:t>
            </a:r>
            <a:endParaRPr lang="en-US" altLang="zh-CN" sz="2000" dirty="0"/>
          </a:p>
          <a:p>
            <a:pPr lvl="1">
              <a:lnSpc>
                <a:spcPct val="150000"/>
              </a:lnSpc>
            </a:pPr>
            <a:r>
              <a:rPr lang="zh-CN" altLang="en-US" dirty="0" smtClean="0"/>
              <a:t>所有</a:t>
            </a:r>
            <a:r>
              <a:rPr lang="zh-CN" altLang="en-US" dirty="0"/>
              <a:t>的人</a:t>
            </a:r>
            <a:r>
              <a:rPr lang="zh-CN" altLang="en-US" dirty="0" smtClean="0"/>
              <a:t>胰岛素</a:t>
            </a:r>
            <a:r>
              <a:rPr lang="zh-CN" altLang="en-US" dirty="0"/>
              <a:t>（</a:t>
            </a:r>
            <a:r>
              <a:rPr lang="zh-CN" altLang="en-US" dirty="0" smtClean="0"/>
              <a:t>短</a:t>
            </a:r>
            <a:r>
              <a:rPr lang="zh-CN" altLang="en-US" dirty="0"/>
              <a:t>效、中效及预混的人</a:t>
            </a:r>
            <a:r>
              <a:rPr lang="zh-CN" altLang="en-US" dirty="0" smtClean="0"/>
              <a:t>胰岛素）</a:t>
            </a:r>
            <a:endParaRPr lang="en-US" altLang="zh-CN" dirty="0"/>
          </a:p>
          <a:p>
            <a:pPr lvl="1">
              <a:lnSpc>
                <a:spcPct val="150000"/>
              </a:lnSpc>
            </a:pPr>
            <a:r>
              <a:rPr lang="zh-CN" altLang="en-US" dirty="0" smtClean="0"/>
              <a:t>胰岛素类似物</a:t>
            </a:r>
            <a:r>
              <a:rPr lang="zh-CN" altLang="en-US" dirty="0"/>
              <a:t>（</a:t>
            </a:r>
            <a:r>
              <a:rPr lang="zh-CN" altLang="en-US" dirty="0" smtClean="0"/>
              <a:t>门冬胰岛素、赖脯胰岛素及地特胰岛素） </a:t>
            </a:r>
            <a:endParaRPr lang="en-US" altLang="zh-CN" dirty="0" smtClean="0"/>
          </a:p>
          <a:p>
            <a:pPr>
              <a:lnSpc>
                <a:spcPct val="150000"/>
              </a:lnSpc>
            </a:pPr>
            <a:r>
              <a:rPr lang="zh-CN" altLang="en-US" sz="2000" dirty="0"/>
              <a:t>由于</a:t>
            </a:r>
            <a:r>
              <a:rPr lang="zh-CN" altLang="en-US" sz="2000" dirty="0"/>
              <a:t>孕期</a:t>
            </a:r>
            <a:r>
              <a:rPr lang="zh-CN" altLang="en-US" sz="2000" dirty="0"/>
              <a:t>胎盘引起的胰岛素抵抗导致的餐后血糖升高</a:t>
            </a:r>
            <a:r>
              <a:rPr lang="zh-CN" altLang="en-US" sz="2000" dirty="0"/>
              <a:t>更为</a:t>
            </a:r>
            <a:r>
              <a:rPr lang="zh-CN" altLang="en-US" sz="2000" dirty="0"/>
              <a:t>显著的特点，预混胰岛素应用存在局限性，不</a:t>
            </a:r>
            <a:r>
              <a:rPr lang="zh-CN" altLang="en-US" sz="2000" dirty="0"/>
              <a:t>作为</a:t>
            </a:r>
            <a:r>
              <a:rPr lang="zh-CN" altLang="en-US" sz="2000" dirty="0"/>
              <a:t>常规推荐。 </a:t>
            </a:r>
          </a:p>
          <a:p>
            <a:pPr>
              <a:lnSpc>
                <a:spcPct val="150000"/>
              </a:lnSpc>
            </a:pPr>
            <a:endParaRPr lang="zh-CN" altLang="en-US" sz="2000" dirty="0"/>
          </a:p>
        </p:txBody>
      </p:sp>
      <p:sp>
        <p:nvSpPr>
          <p:cNvPr id="4" name="矩形 3">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97839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妊娠期降糖药的</a:t>
            </a:r>
            <a:r>
              <a:rPr lang="zh-CN" altLang="en-US" dirty="0" smtClean="0"/>
              <a:t>应用</a:t>
            </a:r>
            <a:r>
              <a:rPr lang="en-US" altLang="zh-CN" dirty="0" smtClean="0"/>
              <a:t>-OAD</a:t>
            </a:r>
            <a:r>
              <a:rPr lang="zh-CN" altLang="en-US" dirty="0" smtClean="0"/>
              <a:t>？</a:t>
            </a:r>
            <a:endParaRPr lang="zh-CN" altLang="en-US" dirty="0"/>
          </a:p>
        </p:txBody>
      </p:sp>
      <p:sp>
        <p:nvSpPr>
          <p:cNvPr id="3" name="内容占位符 2"/>
          <p:cNvSpPr>
            <a:spLocks noGrp="1"/>
          </p:cNvSpPr>
          <p:nvPr>
            <p:ph idx="1"/>
          </p:nvPr>
        </p:nvSpPr>
        <p:spPr>
          <a:xfrm>
            <a:off x="407368" y="1124744"/>
            <a:ext cx="10801199" cy="4968552"/>
          </a:xfrm>
        </p:spPr>
        <p:txBody>
          <a:bodyPr>
            <a:noAutofit/>
          </a:bodyPr>
          <a:lstStyle/>
          <a:p>
            <a:pPr>
              <a:lnSpc>
                <a:spcPct val="150000"/>
              </a:lnSpc>
            </a:pPr>
            <a:r>
              <a:rPr lang="zh-CN" altLang="en-US" dirty="0"/>
              <a:t>二甲双胍</a:t>
            </a:r>
            <a:endParaRPr lang="en-US" altLang="zh-CN" dirty="0"/>
          </a:p>
          <a:p>
            <a:pPr lvl="1">
              <a:lnSpc>
                <a:spcPct val="150000"/>
              </a:lnSpc>
            </a:pPr>
            <a:r>
              <a:rPr lang="zh-CN" altLang="en-US" sz="1800" dirty="0"/>
              <a:t>多项二甲双胍与胰岛素</a:t>
            </a:r>
            <a:r>
              <a:rPr lang="zh-CN" altLang="en-US" sz="1800" dirty="0"/>
              <a:t>在妊娠期</a:t>
            </a:r>
            <a:r>
              <a:rPr lang="zh-CN" altLang="en-US" sz="1800" dirty="0"/>
              <a:t>应用的头对头研究及荟萃</a:t>
            </a:r>
            <a:r>
              <a:rPr lang="zh-CN" altLang="en-US" sz="1800" dirty="0"/>
              <a:t>分析显示：使用</a:t>
            </a:r>
            <a:r>
              <a:rPr lang="zh-CN" altLang="en-US" sz="1800" dirty="0"/>
              <a:t>二甲双胍在控制餐后血糖、减少孕妇体重</a:t>
            </a:r>
            <a:r>
              <a:rPr lang="zh-CN" altLang="en-US" sz="1800" dirty="0"/>
              <a:t>增加，</a:t>
            </a:r>
            <a:r>
              <a:rPr lang="zh-CN" altLang="en-US" sz="1800" dirty="0"/>
              <a:t>以及新生儿严重低血糖的发生方面都有益处，孕</a:t>
            </a:r>
            <a:r>
              <a:rPr lang="zh-CN" altLang="en-US" sz="1800" dirty="0"/>
              <a:t>早期</a:t>
            </a:r>
            <a:r>
              <a:rPr lang="zh-CN" altLang="en-US" sz="1800" dirty="0"/>
              <a:t>二甲双胍暴露并不增加任何先天畸形的</a:t>
            </a:r>
            <a:r>
              <a:rPr lang="zh-CN" altLang="en-US" sz="1800" dirty="0"/>
              <a:t>风险 </a:t>
            </a:r>
            <a:endParaRPr lang="zh-CN" altLang="en-US" sz="1800" dirty="0"/>
          </a:p>
          <a:p>
            <a:pPr lvl="1">
              <a:lnSpc>
                <a:spcPct val="150000"/>
              </a:lnSpc>
            </a:pPr>
            <a:r>
              <a:rPr lang="zh-CN" altLang="en-US" sz="1800" dirty="0"/>
              <a:t>对二甲双胍治疗的</a:t>
            </a:r>
            <a:r>
              <a:rPr lang="zh-CN" altLang="en-US" sz="1800" dirty="0"/>
              <a:t>育龄期</a:t>
            </a:r>
            <a:r>
              <a:rPr lang="en-US" altLang="zh-CN" sz="1800" dirty="0"/>
              <a:t>T2DM</a:t>
            </a:r>
            <a:r>
              <a:rPr lang="zh-CN" altLang="en-US" sz="1800" dirty="0"/>
              <a:t>患者以及</a:t>
            </a:r>
            <a:r>
              <a:rPr lang="zh-CN" altLang="en-US" sz="1800" dirty="0"/>
              <a:t>严重胰岛素抵抗应用二甲双胍治疗</a:t>
            </a:r>
            <a:r>
              <a:rPr lang="zh-CN" altLang="en-US" sz="1800" dirty="0"/>
              <a:t>的</a:t>
            </a:r>
            <a:r>
              <a:rPr lang="en-US" altLang="zh-CN" sz="1800" dirty="0"/>
              <a:t>PCOS</a:t>
            </a:r>
            <a:r>
              <a:rPr lang="zh-CN" altLang="en-US" sz="1800" dirty="0"/>
              <a:t>患者</a:t>
            </a:r>
            <a:r>
              <a:rPr lang="zh-CN" altLang="en-US" sz="1800" dirty="0"/>
              <a:t>，可在服用二甲双胍的基础上怀孕，怀孕后</a:t>
            </a:r>
            <a:r>
              <a:rPr lang="zh-CN" altLang="en-US" sz="1800" dirty="0"/>
              <a:t>是否停用</a:t>
            </a:r>
            <a:r>
              <a:rPr lang="zh-CN" altLang="en-US" sz="1800" dirty="0"/>
              <a:t>二甲双胍，需视血糖及患者意愿综合判断，</a:t>
            </a:r>
            <a:r>
              <a:rPr lang="zh-CN" altLang="en-US" sz="1800" dirty="0"/>
              <a:t>酌情</a:t>
            </a:r>
            <a:r>
              <a:rPr lang="zh-CN" altLang="en-US" sz="1800" dirty="0"/>
              <a:t>继续应用或加用二甲双胍 </a:t>
            </a:r>
          </a:p>
          <a:p>
            <a:pPr lvl="1">
              <a:lnSpc>
                <a:spcPct val="150000"/>
              </a:lnSpc>
            </a:pPr>
            <a:r>
              <a:rPr lang="zh-CN" altLang="en-US" sz="1800" dirty="0"/>
              <a:t>由于我国尚无</a:t>
            </a:r>
            <a:r>
              <a:rPr lang="zh-CN" altLang="en-US" sz="1800" dirty="0"/>
              <a:t>二甲</a:t>
            </a:r>
            <a:r>
              <a:rPr lang="zh-CN" altLang="en-US" sz="1800" dirty="0"/>
              <a:t>双胍孕期应用的适应证，需在知情同意的情况</a:t>
            </a:r>
            <a:r>
              <a:rPr lang="zh-CN" altLang="en-US" sz="1800" dirty="0"/>
              <a:t>下应用</a:t>
            </a:r>
            <a:r>
              <a:rPr lang="zh-CN" altLang="en-US" sz="1800" dirty="0"/>
              <a:t>，不推荐妊娠期单用二甲双胍，需在胰岛素基 础上联合应用。 </a:t>
            </a:r>
            <a:endParaRPr lang="en-US" altLang="zh-CN" sz="1800" dirty="0"/>
          </a:p>
          <a:p>
            <a:pPr>
              <a:lnSpc>
                <a:spcPct val="150000"/>
              </a:lnSpc>
            </a:pPr>
            <a:r>
              <a:rPr lang="zh-CN" altLang="en-US" sz="2200" dirty="0"/>
              <a:t>除</a:t>
            </a:r>
            <a:r>
              <a:rPr lang="zh-CN" altLang="en-US" sz="2200" dirty="0"/>
              <a:t>二甲双胍外，其他口服</a:t>
            </a:r>
            <a:r>
              <a:rPr lang="zh-CN" altLang="en-US" sz="2200" dirty="0"/>
              <a:t>降糖药均</a:t>
            </a:r>
            <a:r>
              <a:rPr lang="zh-CN" altLang="en-US" sz="2200" dirty="0"/>
              <a:t>不推荐应用于</a:t>
            </a:r>
            <a:r>
              <a:rPr lang="zh-CN" altLang="en-US" sz="2200" dirty="0"/>
              <a:t>孕期</a:t>
            </a:r>
            <a:endParaRPr lang="en-US" altLang="zh-CN" sz="1800" dirty="0"/>
          </a:p>
          <a:p>
            <a:pPr>
              <a:lnSpc>
                <a:spcPct val="150000"/>
              </a:lnSpc>
            </a:pPr>
            <a:endParaRPr lang="zh-CN" altLang="en-US" dirty="0"/>
          </a:p>
        </p:txBody>
      </p:sp>
      <p:sp>
        <p:nvSpPr>
          <p:cNvPr id="5" name="矩形 4">
            <a:extLst>
              <a:ext uri="{FF2B5EF4-FFF2-40B4-BE49-F238E27FC236}">
                <a16:creationId xmlns=""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a:t>
            </a:r>
            <a:r>
              <a:rPr lang="en-US" altLang="zh-CN" sz="1000" dirty="0">
                <a:ea typeface="微软雅黑" panose="020B0503020204020204" pitchFamily="34" charset="-122"/>
              </a:rPr>
              <a:t>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946685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5" name="Rectangle 3"/>
          <p:cNvSpPr>
            <a:spLocks noChangeArrowheads="1"/>
          </p:cNvSpPr>
          <p:nvPr/>
        </p:nvSpPr>
        <p:spPr bwMode="auto">
          <a:xfrm>
            <a:off x="2801635" y="3567415"/>
            <a:ext cx="728662"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a:t>
            </a:r>
            <a:r>
              <a:rPr lang="en-US" altLang="zh-CN" sz="1300" b="1" dirty="0">
                <a:latin typeface="Microsoft YaHei" charset="-122"/>
                <a:ea typeface="Microsoft YaHei" charset="-122"/>
                <a:cs typeface="Microsoft YaHei" charset="-122"/>
              </a:rPr>
              <a:t>GTZ</a:t>
            </a:r>
            <a:endParaRPr lang="da-DK" altLang="da-DK" sz="1300" b="1" dirty="0">
              <a:latin typeface="Microsoft YaHei" charset="-122"/>
              <a:ea typeface="Microsoft YaHei" charset="-122"/>
              <a:cs typeface="Microsoft YaHei" charset="-122"/>
            </a:endParaRPr>
          </a:p>
        </p:txBody>
      </p:sp>
      <p:sp>
        <p:nvSpPr>
          <p:cNvPr id="1380356" name="Line 4"/>
          <p:cNvSpPr>
            <a:spLocks noChangeShapeType="1"/>
          </p:cNvSpPr>
          <p:nvPr/>
        </p:nvSpPr>
        <p:spPr bwMode="auto">
          <a:xfrm flipH="1">
            <a:off x="5909812" y="2642776"/>
            <a:ext cx="0" cy="29600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58" name="Rectangle 6"/>
          <p:cNvSpPr>
            <a:spLocks noChangeArrowheads="1"/>
          </p:cNvSpPr>
          <p:nvPr/>
        </p:nvSpPr>
        <p:spPr bwMode="auto">
          <a:xfrm>
            <a:off x="6934797" y="3567415"/>
            <a:ext cx="942975"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endParaRPr lang="da-DK" altLang="da-DK" sz="1700" b="1" dirty="0">
              <a:latin typeface="Microsoft YaHei" charset="-122"/>
              <a:ea typeface="Microsoft YaHei" charset="-122"/>
              <a:cs typeface="Microsoft YaHei" charset="-122"/>
            </a:endParaRPr>
          </a:p>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 DPP-4 </a:t>
            </a:r>
            <a:r>
              <a:rPr lang="en-US" altLang="zh-CN" sz="1300" b="1" dirty="0" err="1">
                <a:latin typeface="Microsoft YaHei" charset="-122"/>
                <a:ea typeface="Microsoft YaHei" charset="-122"/>
                <a:cs typeface="Microsoft YaHei" charset="-122"/>
              </a:rPr>
              <a:t>i</a:t>
            </a:r>
            <a:endParaRPr lang="da-DK" altLang="da-DK" sz="1300" b="1" dirty="0">
              <a:latin typeface="Microsoft YaHei" charset="-122"/>
              <a:ea typeface="Microsoft YaHei" charset="-122"/>
              <a:cs typeface="Microsoft YaHei" charset="-122"/>
            </a:endParaRPr>
          </a:p>
          <a:p>
            <a:pPr algn="ctr"/>
            <a:endParaRPr lang="da-DK" altLang="da-DK" sz="1700" b="1" dirty="0">
              <a:latin typeface="Microsoft YaHei" charset="-122"/>
              <a:ea typeface="Microsoft YaHei" charset="-122"/>
              <a:cs typeface="Microsoft YaHei" charset="-122"/>
            </a:endParaRPr>
          </a:p>
        </p:txBody>
      </p:sp>
      <p:sp>
        <p:nvSpPr>
          <p:cNvPr id="1380359" name="Rectangle 7"/>
          <p:cNvSpPr>
            <a:spLocks noChangeArrowheads="1"/>
          </p:cNvSpPr>
          <p:nvPr/>
        </p:nvSpPr>
        <p:spPr bwMode="auto">
          <a:xfrm>
            <a:off x="5326416" y="1680777"/>
            <a:ext cx="1157287" cy="9619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b="1" dirty="0">
                <a:latin typeface="Microsoft YaHei" charset="-122"/>
                <a:ea typeface="Microsoft YaHei" charset="-122"/>
                <a:cs typeface="Microsoft YaHei" charset="-122"/>
              </a:rPr>
              <a:t>生活方式</a:t>
            </a:r>
            <a:endParaRPr lang="en-US" altLang="zh-CN" b="1" dirty="0">
              <a:latin typeface="Microsoft YaHei" charset="-122"/>
              <a:ea typeface="Microsoft YaHei" charset="-122"/>
              <a:cs typeface="Microsoft YaHei" charset="-122"/>
            </a:endParaRPr>
          </a:p>
          <a:p>
            <a:pPr algn="ctr"/>
            <a:r>
              <a:rPr lang="da-DK" altLang="da-DK" b="1" dirty="0">
                <a:latin typeface="Microsoft YaHei" charset="-122"/>
                <a:ea typeface="Microsoft YaHei" charset="-122"/>
                <a:cs typeface="Microsoft YaHei" charset="-122"/>
              </a:rPr>
              <a:t>+</a:t>
            </a:r>
          </a:p>
          <a:p>
            <a:pPr algn="ctr"/>
            <a:r>
              <a:rPr lang="zh-CN" altLang="en-US" b="1" dirty="0">
                <a:latin typeface="Microsoft YaHei" charset="-122"/>
                <a:ea typeface="Microsoft YaHei" charset="-122"/>
                <a:cs typeface="Microsoft YaHei" charset="-122"/>
              </a:rPr>
              <a:t>二甲双胍</a:t>
            </a:r>
            <a:endParaRPr lang="da-DK" altLang="da-DK" b="1" dirty="0">
              <a:latin typeface="Microsoft YaHei" charset="-122"/>
              <a:ea typeface="Microsoft YaHei" charset="-122"/>
              <a:cs typeface="Microsoft YaHei" charset="-122"/>
            </a:endParaRPr>
          </a:p>
        </p:txBody>
      </p:sp>
      <p:sp>
        <p:nvSpPr>
          <p:cNvPr id="1380365" name="Rectangle 13"/>
          <p:cNvSpPr>
            <a:spLocks noChangeArrowheads="1"/>
          </p:cNvSpPr>
          <p:nvPr/>
        </p:nvSpPr>
        <p:spPr bwMode="auto">
          <a:xfrm>
            <a:off x="5433231" y="3567415"/>
            <a:ext cx="909656"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r>
              <a:rPr lang="da-DK" altLang="da-DK" sz="1300" b="1" dirty="0">
                <a:latin typeface="Microsoft YaHei" charset="-122"/>
                <a:ea typeface="Microsoft YaHei" charset="-122"/>
                <a:cs typeface="Microsoft YaHei" charset="-122"/>
              </a:rPr>
              <a:t> </a:t>
            </a:r>
          </a:p>
          <a:p>
            <a:pPr algn="ctr"/>
            <a:r>
              <a:rPr lang="da-DK" altLang="da-DK" sz="1300" b="1" dirty="0">
                <a:latin typeface="Microsoft YaHei" charset="-122"/>
                <a:ea typeface="Microsoft YaHei" charset="-122"/>
                <a:cs typeface="Microsoft YaHei" charset="-122"/>
              </a:rPr>
              <a:t>+ GLP-1 </a:t>
            </a:r>
            <a:r>
              <a:rPr lang="en-US" altLang="zh-CN" sz="1300" b="1" dirty="0">
                <a:latin typeface="Microsoft YaHei" charset="-122"/>
                <a:ea typeface="Microsoft YaHei" charset="-122"/>
                <a:cs typeface="Microsoft YaHei" charset="-122"/>
              </a:rPr>
              <a:t>RA</a:t>
            </a:r>
            <a:endParaRPr lang="da-DK" altLang="da-DK" sz="1300" b="1" dirty="0">
              <a:latin typeface="Microsoft YaHei" charset="-122"/>
              <a:ea typeface="Microsoft YaHei" charset="-122"/>
              <a:cs typeface="Microsoft YaHei" charset="-122"/>
            </a:endParaRPr>
          </a:p>
        </p:txBody>
      </p:sp>
      <p:sp>
        <p:nvSpPr>
          <p:cNvPr id="1380368" name="Line 16"/>
          <p:cNvSpPr>
            <a:spLocks noChangeShapeType="1"/>
          </p:cNvSpPr>
          <p:nvPr/>
        </p:nvSpPr>
        <p:spPr bwMode="auto">
          <a:xfrm>
            <a:off x="3179677" y="3340489"/>
            <a:ext cx="5832647"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69" name="Rectangle 17"/>
          <p:cNvSpPr>
            <a:spLocks noChangeArrowheads="1"/>
          </p:cNvSpPr>
          <p:nvPr/>
        </p:nvSpPr>
        <p:spPr bwMode="auto">
          <a:xfrm>
            <a:off x="5433232" y="2882086"/>
            <a:ext cx="900113" cy="370000"/>
          </a:xfrm>
          <a:prstGeom prst="rect">
            <a:avLst/>
          </a:prstGeom>
          <a:noFill/>
          <a:ln>
            <a:noFill/>
          </a:ln>
          <a:effectLst/>
          <a:extLst/>
        </p:spPr>
        <p:txBody>
          <a:bodyPr wrap="none" lIns="75855" tIns="37927" rIns="75855" bIns="37927" anchor="ctr"/>
          <a:lstStyle/>
          <a:p>
            <a:pPr algn="ctr"/>
            <a:r>
              <a:rPr lang="zh-CN" altLang="en-US" b="1" dirty="0">
                <a:solidFill>
                  <a:schemeClr val="accent2"/>
                </a:solidFill>
                <a:latin typeface="Microsoft YaHei" charset="-122"/>
                <a:ea typeface="Microsoft YaHei" charset="-122"/>
                <a:cs typeface="Microsoft YaHei" charset="-122"/>
              </a:rPr>
              <a:t>二联治疗</a:t>
            </a:r>
            <a:endParaRPr lang="da-DK" altLang="da-DK" b="1" dirty="0">
              <a:solidFill>
                <a:schemeClr val="accent2"/>
              </a:solidFill>
              <a:latin typeface="Microsoft YaHei" charset="-122"/>
              <a:ea typeface="Microsoft YaHei" charset="-122"/>
              <a:cs typeface="Microsoft YaHei" charset="-122"/>
            </a:endParaRPr>
          </a:p>
        </p:txBody>
      </p:sp>
      <p:sp>
        <p:nvSpPr>
          <p:cNvPr id="1380372" name="Line 20"/>
          <p:cNvSpPr>
            <a:spLocks noChangeShapeType="1"/>
          </p:cNvSpPr>
          <p:nvPr/>
        </p:nvSpPr>
        <p:spPr bwMode="auto">
          <a:xfrm>
            <a:off x="3179676"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3" name="Line 21"/>
          <p:cNvSpPr>
            <a:spLocks noChangeShapeType="1"/>
          </p:cNvSpPr>
          <p:nvPr/>
        </p:nvSpPr>
        <p:spPr bwMode="auto">
          <a:xfrm>
            <a:off x="9001439"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4" name="Line 22"/>
          <p:cNvSpPr>
            <a:spLocks noChangeShapeType="1"/>
          </p:cNvSpPr>
          <p:nvPr/>
        </p:nvSpPr>
        <p:spPr bwMode="auto">
          <a:xfrm>
            <a:off x="4551597"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5" name="Line 23"/>
          <p:cNvSpPr>
            <a:spLocks noChangeShapeType="1"/>
          </p:cNvSpPr>
          <p:nvPr/>
        </p:nvSpPr>
        <p:spPr bwMode="auto">
          <a:xfrm>
            <a:off x="7413493"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83" name="Rectangle 31"/>
          <p:cNvSpPr>
            <a:spLocks noChangeArrowheads="1"/>
          </p:cNvSpPr>
          <p:nvPr/>
        </p:nvSpPr>
        <p:spPr bwMode="auto">
          <a:xfrm>
            <a:off x="8469679" y="3567415"/>
            <a:ext cx="1028700"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SGLT-2 </a:t>
            </a:r>
            <a:r>
              <a:rPr lang="en-US" altLang="zh-CN" sz="1300" b="1" dirty="0" err="1">
                <a:latin typeface="Microsoft YaHei" charset="-122"/>
                <a:ea typeface="Microsoft YaHei" charset="-122"/>
                <a:cs typeface="Microsoft YaHei" charset="-122"/>
              </a:rPr>
              <a:t>i</a:t>
            </a:r>
            <a:endParaRPr lang="da-DK" altLang="da-DK" sz="1300" b="1" dirty="0">
              <a:latin typeface="Microsoft YaHei" charset="-122"/>
              <a:ea typeface="Microsoft YaHei" charset="-122"/>
              <a:cs typeface="Microsoft YaHei" charset="-122"/>
            </a:endParaRPr>
          </a:p>
        </p:txBody>
      </p:sp>
      <p:sp>
        <p:nvSpPr>
          <p:cNvPr id="1380385" name="Line 33"/>
          <p:cNvSpPr>
            <a:spLocks noChangeShapeType="1"/>
          </p:cNvSpPr>
          <p:nvPr/>
        </p:nvSpPr>
        <p:spPr bwMode="auto">
          <a:xfrm>
            <a:off x="5955753"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9" name="Rectangle 13"/>
          <p:cNvSpPr>
            <a:spLocks noChangeArrowheads="1"/>
          </p:cNvSpPr>
          <p:nvPr/>
        </p:nvSpPr>
        <p:spPr bwMode="auto">
          <a:xfrm>
            <a:off x="4122204" y="3567415"/>
            <a:ext cx="814388"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r>
              <a:rPr lang="da-DK" altLang="da-DK" sz="1300" b="1" dirty="0">
                <a:latin typeface="Microsoft YaHei" charset="-122"/>
                <a:ea typeface="Microsoft YaHei" charset="-122"/>
                <a:cs typeface="Microsoft YaHei" charset="-122"/>
              </a:rPr>
              <a:t> </a:t>
            </a:r>
          </a:p>
          <a:p>
            <a:pPr algn="ctr"/>
            <a:r>
              <a:rPr lang="da-DK" altLang="da-DK" sz="1300" b="1" dirty="0">
                <a:latin typeface="Microsoft YaHei" charset="-122"/>
                <a:ea typeface="Microsoft YaHei" charset="-122"/>
                <a:cs typeface="Microsoft YaHei" charset="-122"/>
              </a:rPr>
              <a:t>+ </a:t>
            </a:r>
            <a:r>
              <a:rPr lang="en-US" altLang="zh-CN" sz="1300" b="1" dirty="0">
                <a:latin typeface="Microsoft YaHei" charset="-122"/>
                <a:ea typeface="Microsoft YaHei" charset="-122"/>
                <a:cs typeface="Microsoft YaHei" charset="-122"/>
              </a:rPr>
              <a:t>SU</a:t>
            </a:r>
            <a:endParaRPr lang="da-DK" altLang="da-DK" sz="1300" b="1" dirty="0">
              <a:latin typeface="Microsoft YaHei" charset="-122"/>
              <a:ea typeface="Microsoft YaHei" charset="-122"/>
              <a:cs typeface="Microsoft YaHei" charset="-122"/>
            </a:endParaRPr>
          </a:p>
        </p:txBody>
      </p:sp>
      <p:sp>
        <p:nvSpPr>
          <p:cNvPr id="2" name="Rektangel 1"/>
          <p:cNvSpPr/>
          <p:nvPr/>
        </p:nvSpPr>
        <p:spPr>
          <a:xfrm>
            <a:off x="3719736" y="4518172"/>
            <a:ext cx="4929188" cy="1106389"/>
          </a:xfrm>
          <a:prstGeom prst="rect">
            <a:avLst/>
          </a:prstGeom>
          <a:solidFill>
            <a:srgbClr val="005C3D"/>
          </a:solidFill>
        </p:spPr>
        <p:style>
          <a:lnRef idx="2">
            <a:schemeClr val="accent1">
              <a:shade val="50000"/>
            </a:schemeClr>
          </a:lnRef>
          <a:fillRef idx="1">
            <a:schemeClr val="accent1"/>
          </a:fillRef>
          <a:effectRef idx="0">
            <a:schemeClr val="accent1"/>
          </a:effectRef>
          <a:fontRef idx="minor">
            <a:schemeClr val="lt1"/>
          </a:fontRef>
        </p:style>
        <p:txBody>
          <a:bodyPr lIns="75855" tIns="37927" rIns="75855" bIns="37927" rtlCol="0" anchor="ctr"/>
          <a:lstStyle/>
          <a:p>
            <a:pPr algn="ctr"/>
            <a:r>
              <a:rPr lang="zh-CN" altLang="en-US" sz="2300" dirty="0">
                <a:latin typeface="Microsoft YaHei" charset="-122"/>
                <a:ea typeface="Microsoft YaHei" charset="-122"/>
                <a:cs typeface="Microsoft YaHei" charset="-122"/>
              </a:rPr>
              <a:t>在二甲双胍基础上加用哪种药物</a:t>
            </a:r>
            <a:r>
              <a:rPr lang="da-DK" altLang="zh-CN" sz="2300" dirty="0">
                <a:latin typeface="Microsoft YaHei" charset="-122"/>
                <a:ea typeface="Microsoft YaHei" charset="-122"/>
                <a:cs typeface="Microsoft YaHei" charset="-122"/>
              </a:rPr>
              <a:t>?</a:t>
            </a:r>
          </a:p>
          <a:p>
            <a:pPr algn="ctr"/>
            <a:r>
              <a:rPr lang="zh-CN" altLang="en-US" sz="2300" dirty="0">
                <a:latin typeface="Microsoft YaHei" charset="-122"/>
                <a:ea typeface="Microsoft YaHei" charset="-122"/>
                <a:cs typeface="Microsoft YaHei" charset="-122"/>
              </a:rPr>
              <a:t>关注</a:t>
            </a:r>
            <a:r>
              <a:rPr lang="en-US" altLang="zh-CN" sz="2300" dirty="0">
                <a:latin typeface="Microsoft YaHei" charset="-122"/>
                <a:ea typeface="Microsoft YaHei" charset="-122"/>
                <a:cs typeface="Microsoft YaHei" charset="-122"/>
              </a:rPr>
              <a:t>CVD</a:t>
            </a:r>
            <a:r>
              <a:rPr lang="zh-CN" altLang="en-US" sz="2300" dirty="0">
                <a:latin typeface="Microsoft YaHei" charset="-122"/>
                <a:ea typeface="Microsoft YaHei" charset="-122"/>
                <a:cs typeface="Microsoft YaHei" charset="-122"/>
              </a:rPr>
              <a:t>效应</a:t>
            </a:r>
            <a:endParaRPr lang="da-DK" altLang="zh-CN" sz="2300" dirty="0">
              <a:latin typeface="Microsoft YaHei" charset="-122"/>
              <a:ea typeface="Microsoft YaHei" charset="-122"/>
              <a:cs typeface="Microsoft YaHei" charset="-122"/>
            </a:endParaRPr>
          </a:p>
        </p:txBody>
      </p:sp>
      <p:sp>
        <p:nvSpPr>
          <p:cNvPr id="23" name="TextBox 22"/>
          <p:cNvSpPr txBox="1"/>
          <p:nvPr/>
        </p:nvSpPr>
        <p:spPr>
          <a:xfrm>
            <a:off x="3233683" y="5964287"/>
            <a:ext cx="6219321" cy="445864"/>
          </a:xfrm>
          <a:prstGeom prst="rect">
            <a:avLst/>
          </a:prstGeom>
          <a:noFill/>
        </p:spPr>
        <p:txBody>
          <a:bodyPr wrap="square" lIns="75855" tIns="37927" rIns="75855" bIns="37927" rtlCol="0">
            <a:spAutoFit/>
          </a:bodyPr>
          <a:lstStyle/>
          <a:p>
            <a:r>
              <a:rPr lang="en-GB" sz="1200" dirty="0">
                <a:latin typeface="Microsoft YaHei" charset="-122"/>
                <a:ea typeface="Microsoft YaHei" charset="-122"/>
                <a:cs typeface="Microsoft YaHei" charset="-122"/>
              </a:rPr>
              <a:t>GTZ: </a:t>
            </a:r>
            <a:r>
              <a:rPr lang="zh-CN" altLang="en-US" sz="1200" dirty="0">
                <a:latin typeface="Microsoft YaHei" charset="-122"/>
                <a:ea typeface="Microsoft YaHei" charset="-122"/>
                <a:cs typeface="Microsoft YaHei" charset="-122"/>
              </a:rPr>
              <a:t>格列酮类</a:t>
            </a:r>
            <a:r>
              <a:rPr lang="en-GB" sz="1200" dirty="0">
                <a:latin typeface="Microsoft YaHei" charset="-122"/>
                <a:ea typeface="Microsoft YaHei" charset="-122"/>
                <a:cs typeface="Microsoft YaHei" charset="-122"/>
              </a:rPr>
              <a:t>            SU: </a:t>
            </a:r>
            <a:r>
              <a:rPr lang="zh-CN" altLang="en-US" sz="1200" dirty="0">
                <a:latin typeface="Microsoft YaHei" charset="-122"/>
                <a:ea typeface="Microsoft YaHei" charset="-122"/>
                <a:cs typeface="Microsoft YaHei" charset="-122"/>
              </a:rPr>
              <a:t>磺脲类药物</a:t>
            </a:r>
            <a:r>
              <a:rPr lang="en-GB" sz="1200" dirty="0">
                <a:latin typeface="Microsoft YaHei" charset="-122"/>
                <a:ea typeface="Microsoft YaHei" charset="-122"/>
                <a:cs typeface="Microsoft YaHei" charset="-122"/>
              </a:rPr>
              <a:t>         GLP-1 RA: </a:t>
            </a:r>
            <a:r>
              <a:rPr lang="zh-CN" altLang="en-US" sz="1200" dirty="0">
                <a:latin typeface="Microsoft YaHei" charset="-122"/>
                <a:ea typeface="Microsoft YaHei" charset="-122"/>
                <a:cs typeface="Microsoft YaHei" charset="-122"/>
              </a:rPr>
              <a:t>胰高糖素样肽</a:t>
            </a:r>
            <a:r>
              <a:rPr lang="en-US" altLang="zh-CN" sz="1200" dirty="0">
                <a:latin typeface="Microsoft YaHei" charset="-122"/>
                <a:ea typeface="Microsoft YaHei" charset="-122"/>
                <a:cs typeface="Microsoft YaHei" charset="-122"/>
              </a:rPr>
              <a:t>-1</a:t>
            </a:r>
            <a:r>
              <a:rPr lang="zh-CN" altLang="en-US" sz="1200" dirty="0">
                <a:latin typeface="Microsoft YaHei" charset="-122"/>
                <a:ea typeface="Microsoft YaHei" charset="-122"/>
                <a:cs typeface="Microsoft YaHei" charset="-122"/>
              </a:rPr>
              <a:t>受体激动剂</a:t>
            </a:r>
            <a:endParaRPr lang="en-GB" sz="1200" dirty="0">
              <a:latin typeface="Microsoft YaHei" charset="-122"/>
              <a:ea typeface="Microsoft YaHei" charset="-122"/>
              <a:cs typeface="Microsoft YaHei" charset="-122"/>
            </a:endParaRPr>
          </a:p>
          <a:p>
            <a:r>
              <a:rPr lang="en-GB" sz="1200" dirty="0">
                <a:latin typeface="Microsoft YaHei" charset="-122"/>
                <a:ea typeface="Microsoft YaHei" charset="-122"/>
                <a:cs typeface="Microsoft YaHei" charset="-122"/>
              </a:rPr>
              <a:t>DPP-4 i: </a:t>
            </a:r>
            <a:r>
              <a:rPr lang="zh-CN" altLang="en-US" sz="1200" dirty="0">
                <a:latin typeface="Microsoft YaHei" charset="-122"/>
                <a:ea typeface="Microsoft YaHei" charset="-122"/>
                <a:cs typeface="Microsoft YaHei" charset="-122"/>
              </a:rPr>
              <a:t>二肽基肽酶</a:t>
            </a:r>
            <a:r>
              <a:rPr lang="en-US" altLang="zh-CN" sz="1200" dirty="0">
                <a:latin typeface="Microsoft YaHei" charset="-122"/>
                <a:ea typeface="Microsoft YaHei" charset="-122"/>
                <a:cs typeface="Microsoft YaHei" charset="-122"/>
              </a:rPr>
              <a:t>IV</a:t>
            </a:r>
            <a:r>
              <a:rPr lang="zh-CN" altLang="en-US" sz="1200" dirty="0">
                <a:latin typeface="Microsoft YaHei" charset="-122"/>
                <a:ea typeface="Microsoft YaHei" charset="-122"/>
                <a:cs typeface="Microsoft YaHei" charset="-122"/>
              </a:rPr>
              <a:t>抑制剂</a:t>
            </a:r>
            <a:r>
              <a:rPr lang="en-GB" sz="1200" dirty="0">
                <a:latin typeface="Microsoft YaHei" charset="-122"/>
                <a:ea typeface="Microsoft YaHei" charset="-122"/>
                <a:cs typeface="Microsoft YaHei" charset="-122"/>
              </a:rPr>
              <a:t>           SGLT-2 i: </a:t>
            </a:r>
            <a:r>
              <a:rPr lang="zh-CN" altLang="en-US" sz="1200" dirty="0">
                <a:latin typeface="Microsoft YaHei" charset="-122"/>
                <a:ea typeface="Microsoft YaHei" charset="-122"/>
                <a:cs typeface="Microsoft YaHei" charset="-122"/>
              </a:rPr>
              <a:t>钠</a:t>
            </a:r>
            <a:r>
              <a:rPr lang="en-US" altLang="zh-CN" sz="1200" dirty="0">
                <a:latin typeface="Microsoft YaHei" charset="-122"/>
                <a:ea typeface="Microsoft YaHei" charset="-122"/>
                <a:cs typeface="Microsoft YaHei" charset="-122"/>
              </a:rPr>
              <a:t>-</a:t>
            </a:r>
            <a:r>
              <a:rPr lang="zh-CN" altLang="en-US" sz="1200" dirty="0">
                <a:latin typeface="Microsoft YaHei" charset="-122"/>
                <a:ea typeface="Microsoft YaHei" charset="-122"/>
                <a:cs typeface="Microsoft YaHei" charset="-122"/>
              </a:rPr>
              <a:t>葡萄糖共转运体</a:t>
            </a:r>
            <a:r>
              <a:rPr lang="en-US" altLang="zh-CN" sz="1200" dirty="0">
                <a:latin typeface="Microsoft YaHei" charset="-122"/>
                <a:ea typeface="Microsoft YaHei" charset="-122"/>
                <a:cs typeface="Microsoft YaHei" charset="-122"/>
              </a:rPr>
              <a:t>2</a:t>
            </a:r>
            <a:r>
              <a:rPr lang="zh-CN" altLang="en-US" sz="1200" dirty="0">
                <a:latin typeface="Microsoft YaHei" charset="-122"/>
                <a:ea typeface="Microsoft YaHei" charset="-122"/>
                <a:cs typeface="Microsoft YaHei" charset="-122"/>
              </a:rPr>
              <a:t>抑制剂</a:t>
            </a:r>
            <a:endParaRPr lang="en-GB" sz="1200" dirty="0">
              <a:latin typeface="Microsoft YaHei" charset="-122"/>
              <a:ea typeface="Microsoft YaHei" charset="-122"/>
              <a:cs typeface="Microsoft YaHei" charset="-122"/>
            </a:endParaRPr>
          </a:p>
        </p:txBody>
      </p:sp>
      <p:sp>
        <p:nvSpPr>
          <p:cNvPr id="24" name="Rektangel 23"/>
          <p:cNvSpPr/>
          <p:nvPr/>
        </p:nvSpPr>
        <p:spPr>
          <a:xfrm>
            <a:off x="3071664" y="1051416"/>
            <a:ext cx="5940660" cy="489503"/>
          </a:xfrm>
          <a:prstGeom prst="rect">
            <a:avLst/>
          </a:prstGeom>
          <a:solidFill>
            <a:srgbClr val="005C3D"/>
          </a:solidFill>
        </p:spPr>
        <p:style>
          <a:lnRef idx="2">
            <a:schemeClr val="accent1">
              <a:shade val="50000"/>
            </a:schemeClr>
          </a:lnRef>
          <a:fillRef idx="1">
            <a:schemeClr val="accent1"/>
          </a:fillRef>
          <a:effectRef idx="0">
            <a:schemeClr val="accent1"/>
          </a:effectRef>
          <a:fontRef idx="minor">
            <a:schemeClr val="lt1"/>
          </a:fontRef>
        </p:style>
        <p:txBody>
          <a:bodyPr lIns="75855" tIns="37927" rIns="75855" bIns="37927" rtlCol="0" anchor="ctr"/>
          <a:lstStyle/>
          <a:p>
            <a:pPr algn="ctr"/>
            <a:r>
              <a:rPr lang="zh-CN" altLang="en-US" sz="2000" dirty="0">
                <a:latin typeface="Microsoft YaHei" charset="-122"/>
                <a:ea typeface="Microsoft YaHei" charset="-122"/>
                <a:cs typeface="Microsoft YaHei" charset="-122"/>
              </a:rPr>
              <a:t>当前</a:t>
            </a:r>
            <a:r>
              <a:rPr lang="da-DK" sz="2000" dirty="0">
                <a:latin typeface="Microsoft YaHei" charset="-122"/>
                <a:ea typeface="Microsoft YaHei" charset="-122"/>
                <a:cs typeface="Microsoft YaHei" charset="-122"/>
              </a:rPr>
              <a:t> EASD/ADA </a:t>
            </a:r>
            <a:r>
              <a:rPr lang="zh-CN" altLang="en-US" sz="2000" dirty="0">
                <a:latin typeface="Microsoft YaHei" charset="-122"/>
                <a:ea typeface="Microsoft YaHei" charset="-122"/>
                <a:cs typeface="Microsoft YaHei" charset="-122"/>
              </a:rPr>
              <a:t>临床指南</a:t>
            </a:r>
            <a:endParaRPr lang="da-DK" sz="2000" dirty="0">
              <a:latin typeface="Microsoft YaHei" charset="-122"/>
              <a:ea typeface="Microsoft YaHei" charset="-122"/>
              <a:cs typeface="Microsoft YaHei" charset="-122"/>
            </a:endParaRPr>
          </a:p>
        </p:txBody>
      </p:sp>
      <p:sp>
        <p:nvSpPr>
          <p:cNvPr id="5" name="标题 4"/>
          <p:cNvSpPr>
            <a:spLocks noGrp="1"/>
          </p:cNvSpPr>
          <p:nvPr>
            <p:ph type="title"/>
          </p:nvPr>
        </p:nvSpPr>
        <p:spPr/>
        <p:txBody>
          <a:bodyPr>
            <a:normAutofit/>
          </a:bodyPr>
          <a:lstStyle/>
          <a:p>
            <a:r>
              <a:rPr kumimoji="1" lang="zh-CN" altLang="en-US" dirty="0" smtClean="0"/>
              <a:t>降糖药物对</a:t>
            </a:r>
            <a:r>
              <a:rPr kumimoji="1" lang="en-US" altLang="zh-CN" dirty="0" smtClean="0"/>
              <a:t>CVD</a:t>
            </a:r>
            <a:r>
              <a:rPr kumimoji="1" lang="zh-CN" altLang="en-US" dirty="0" smtClean="0"/>
              <a:t>的影响</a:t>
            </a:r>
            <a:endParaRPr kumimoji="1" lang="zh-CN" altLang="en-US" dirty="0"/>
          </a:p>
        </p:txBody>
      </p:sp>
    </p:spTree>
    <p:extLst>
      <p:ext uri="{BB962C8B-B14F-4D97-AF65-F5344CB8AC3E}">
        <p14:creationId xmlns:p14="http://schemas.microsoft.com/office/powerpoint/2010/main" val="703789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 xmlns:a16="http://schemas.microsoft.com/office/drawing/2014/main" id="{DD8FB2FB-2876-4C78-859E-6AC521A00A7D}"/>
              </a:ext>
            </a:extLst>
          </p:cNvPr>
          <p:cNvSpPr>
            <a:spLocks noGrp="1" noChangeArrowheads="1"/>
          </p:cNvSpPr>
          <p:nvPr>
            <p:ph type="title"/>
          </p:nvPr>
        </p:nvSpPr>
        <p:spPr>
          <a:xfrm>
            <a:off x="1631504" y="332656"/>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a:t>
            </a:r>
            <a:r>
              <a:rPr lang="en-US" altLang="zh-CN" sz="1800" dirty="0">
                <a:latin typeface="Verdana" panose="020B0604030504040204" pitchFamily="34" charset="0"/>
                <a:cs typeface="Verdana" panose="020B0604030504040204" pitchFamily="34" charset="0"/>
              </a:rPr>
              <a:t>DPP4</a:t>
            </a:r>
            <a:r>
              <a:rPr lang="zh-CN" altLang="en-US" sz="1800" dirty="0">
                <a:latin typeface="Verdana" panose="020B0604030504040204" pitchFamily="34" charset="0"/>
                <a:cs typeface="Verdana" panose="020B0604030504040204" pitchFamily="34" charset="0"/>
              </a:rPr>
              <a:t>抑制剂</a:t>
            </a:r>
          </a:p>
        </p:txBody>
      </p:sp>
      <p:graphicFrame>
        <p:nvGraphicFramePr>
          <p:cNvPr id="2" name="表格 1">
            <a:extLst>
              <a:ext uri="{FF2B5EF4-FFF2-40B4-BE49-F238E27FC236}">
                <a16:creationId xmlns="" xmlns:a16="http://schemas.microsoft.com/office/drawing/2014/main" id="{B248297C-0E24-4B2A-BE40-597D26791BAB}"/>
              </a:ext>
            </a:extLst>
          </p:cNvPr>
          <p:cNvGraphicFramePr>
            <a:graphicFrameLocks noGrp="1"/>
          </p:cNvGraphicFramePr>
          <p:nvPr>
            <p:extLst>
              <p:ext uri="{D42A27DB-BD31-4B8C-83A1-F6EECF244321}">
                <p14:modId xmlns:p14="http://schemas.microsoft.com/office/powerpoint/2010/main" val="555063959"/>
              </p:ext>
            </p:extLst>
          </p:nvPr>
        </p:nvGraphicFramePr>
        <p:xfrm>
          <a:off x="983432" y="980728"/>
          <a:ext cx="9793090" cy="5542009"/>
        </p:xfrm>
        <a:graphic>
          <a:graphicData uri="http://schemas.openxmlformats.org/drawingml/2006/table">
            <a:tbl>
              <a:tblPr>
                <a:tableStyleId>{5C22544A-7EE6-4342-B048-85BDC9FD1C3A}</a:tableStyleId>
              </a:tblPr>
              <a:tblGrid>
                <a:gridCol w="1677281">
                  <a:extLst>
                    <a:ext uri="{9D8B030D-6E8A-4147-A177-3AD203B41FA5}">
                      <a16:colId xmlns="" xmlns:a16="http://schemas.microsoft.com/office/drawing/2014/main" val="3411782828"/>
                    </a:ext>
                  </a:extLst>
                </a:gridCol>
                <a:gridCol w="1554317">
                  <a:extLst>
                    <a:ext uri="{9D8B030D-6E8A-4147-A177-3AD203B41FA5}">
                      <a16:colId xmlns="" xmlns:a16="http://schemas.microsoft.com/office/drawing/2014/main" val="3064676497"/>
                    </a:ext>
                  </a:extLst>
                </a:gridCol>
                <a:gridCol w="1640373">
                  <a:extLst>
                    <a:ext uri="{9D8B030D-6E8A-4147-A177-3AD203B41FA5}">
                      <a16:colId xmlns="" xmlns:a16="http://schemas.microsoft.com/office/drawing/2014/main" val="851462063"/>
                    </a:ext>
                  </a:extLst>
                </a:gridCol>
                <a:gridCol w="1640373">
                  <a:extLst>
                    <a:ext uri="{9D8B030D-6E8A-4147-A177-3AD203B41FA5}">
                      <a16:colId xmlns="" xmlns:a16="http://schemas.microsoft.com/office/drawing/2014/main" val="2806776353"/>
                    </a:ext>
                  </a:extLst>
                </a:gridCol>
                <a:gridCol w="1640373">
                  <a:extLst>
                    <a:ext uri="{9D8B030D-6E8A-4147-A177-3AD203B41FA5}">
                      <a16:colId xmlns="" xmlns:a16="http://schemas.microsoft.com/office/drawing/2014/main" val="2046190632"/>
                    </a:ext>
                  </a:extLst>
                </a:gridCol>
                <a:gridCol w="1640373">
                  <a:extLst>
                    <a:ext uri="{9D8B030D-6E8A-4147-A177-3AD203B41FA5}">
                      <a16:colId xmlns="" xmlns:a16="http://schemas.microsoft.com/office/drawing/2014/main" val="253640474"/>
                    </a:ext>
                  </a:extLst>
                </a:gridCol>
              </a:tblGrid>
              <a:tr h="509930">
                <a:tc>
                  <a:txBody>
                    <a:bodyPr/>
                    <a:lstStyle/>
                    <a:p>
                      <a:pPr algn="ctr"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SAVOR-TIMI 53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16,492)</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EXAMINE</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5,380)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TECOS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14,671)</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CARMELINA</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6,979)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pt-BR" sz="9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CAROLINA</a:t>
                      </a:r>
                    </a:p>
                    <a:p>
                      <a:pPr algn="ctr" fontAlgn="ctr"/>
                      <a:r>
                        <a:rPr lang="pt-BR"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pt-BR"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6,042)</a:t>
                      </a:r>
                      <a:endPar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 xmlns:a16="http://schemas.microsoft.com/office/drawing/2014/main" val="2866985287"/>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沙格列汀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阿格列汀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西格列汀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marL="0" algn="l" defTabSz="1219170" rtl="0" eaLnBrk="1" fontAlgn="ctr" latinLnBrk="0" hangingPunct="1"/>
                      <a:r>
                        <a:rPr lang="zh-CN" altLang="en-US" sz="9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利格列汀</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安慰剂</a:t>
                      </a: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利格列汀</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格列美脲</a:t>
                      </a: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extLst>
                  <a:ext uri="{0D108BD9-81ED-4DB2-BD59-A6C34878D82A}">
                    <a16:rowId xmlns="" xmlns:a16="http://schemas.microsoft.com/office/drawing/2014/main" val="895279892"/>
                  </a:ext>
                </a:extLst>
              </a:tr>
              <a:tr h="609477">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病史或合并多种</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a:effectLst/>
                          <a:latin typeface="Verdana" panose="020B0604030504040204" pitchFamily="34" charset="0"/>
                          <a:ea typeface="微软雅黑" panose="020B0503020204020204" pitchFamily="34" charset="-122"/>
                          <a:cs typeface="Verdana" panose="020B0604030504040204" pitchFamily="34" charset="0"/>
                        </a:rPr>
                        <a:t>型糖尿病，入组随机化前</a:t>
                      </a: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15-90</a:t>
                      </a:r>
                      <a:r>
                        <a:rPr lang="zh-CN" altLang="en-US" sz="900" u="none" strike="noStrike">
                          <a:effectLst/>
                          <a:latin typeface="Verdana" panose="020B0604030504040204" pitchFamily="34" charset="0"/>
                          <a:ea typeface="微软雅黑" panose="020B0503020204020204" pitchFamily="34" charset="-122"/>
                          <a:cs typeface="Verdana" panose="020B0604030504040204" pitchFamily="34" charset="0"/>
                        </a:rPr>
                        <a:t>天发生</a:t>
                      </a: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ACS</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型糖尿病，高</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及肾脏风险</a:t>
                      </a:r>
                    </a:p>
                  </a:txBody>
                  <a:tcPr marL="102600" marR="102600" marT="7144"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型糖尿病，高</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风险</a:t>
                      </a:r>
                    </a:p>
                  </a:txBody>
                  <a:tcPr marL="102600" marR="102600" marT="7144" marB="8100" anchor="ctr">
                    <a:solidFill>
                      <a:srgbClr val="E7E7E8"/>
                    </a:solidFill>
                  </a:tcPr>
                </a:tc>
                <a:extLst>
                  <a:ext uri="{0D108BD9-81ED-4DB2-BD59-A6C34878D82A}">
                    <a16:rowId xmlns="" xmlns:a16="http://schemas.microsoft.com/office/drawing/2014/main" val="291995626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65.1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65.4</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65.8</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64.0</a:t>
                      </a:r>
                    </a:p>
                  </a:txBody>
                  <a:tcPr marL="102600" marR="102600" marT="7144" marB="8100" anchor="ctr">
                    <a:solidFill>
                      <a:srgbClr val="E7E7E8"/>
                    </a:solidFill>
                  </a:tcPr>
                </a:tc>
                <a:extLst>
                  <a:ext uri="{0D108BD9-81ED-4DB2-BD59-A6C34878D82A}">
                    <a16:rowId xmlns="" xmlns:a16="http://schemas.microsoft.com/office/drawing/2014/main" val="1673908965"/>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a:t>
                      </a:r>
                      <a:r>
                        <a:rPr lang="en-US" altLang="zh-CN" sz="900" b="1"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900" b="1" u="none" strike="noStrike" dirty="0">
                          <a:effectLst/>
                          <a:latin typeface="Verdana" panose="020B0604030504040204" pitchFamily="34" charset="0"/>
                          <a:ea typeface="微软雅黑" panose="020B0503020204020204" pitchFamily="34" charset="-122"/>
                          <a:cs typeface="Verdana" panose="020B0604030504040204" pitchFamily="34" charset="0"/>
                        </a:rPr>
                        <a:t>)</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7.1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11.6</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14.7</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6.2</a:t>
                      </a:r>
                    </a:p>
                  </a:txBody>
                  <a:tcPr marL="102600" marR="102600" marT="7144" marB="8100" anchor="ctr">
                    <a:solidFill>
                      <a:srgbClr val="E7E7E8"/>
                    </a:solidFill>
                  </a:tcPr>
                </a:tc>
                <a:extLst>
                  <a:ext uri="{0D108BD9-81ED-4DB2-BD59-A6C34878D82A}">
                    <a16:rowId xmlns="" xmlns:a16="http://schemas.microsoft.com/office/drawing/2014/main" val="3598092753"/>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2.1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1.5</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2.2</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6.3</a:t>
                      </a:r>
                    </a:p>
                  </a:txBody>
                  <a:tcPr marL="102600" marR="102600" marT="7144" marB="8100" anchor="ctr">
                    <a:solidFill>
                      <a:srgbClr val="E7E7E8"/>
                    </a:solidFill>
                  </a:tcPr>
                </a:tc>
                <a:extLst>
                  <a:ext uri="{0D108BD9-81ED-4DB2-BD59-A6C34878D82A}">
                    <a16:rowId xmlns="" xmlns:a16="http://schemas.microsoft.com/office/drawing/2014/main" val="1650455407"/>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平均基线 </a:t>
                      </a: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A1C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8</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7.2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7.9</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7.2</a:t>
                      </a:r>
                    </a:p>
                  </a:txBody>
                  <a:tcPr marL="102600" marR="102600" marT="7144" marB="8100" anchor="ctr">
                    <a:solidFill>
                      <a:srgbClr val="E7E7E8"/>
                    </a:solidFill>
                  </a:tcPr>
                </a:tc>
                <a:extLst>
                  <a:ext uri="{0D108BD9-81ED-4DB2-BD59-A6C34878D82A}">
                    <a16:rowId xmlns="" xmlns:a16="http://schemas.microsoft.com/office/drawing/2014/main" val="4133725875"/>
                  </a:ext>
                </a:extLst>
              </a:tr>
              <a:tr h="413575">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-0.36</a:t>
                      </a:r>
                      <a:endPar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a:t>
                      </a:r>
                      <a:endPar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extLst>
                  <a:ext uri="{0D108BD9-81ED-4DB2-BD59-A6C34878D82A}">
                    <a16:rowId xmlns="" xmlns:a16="http://schemas.microsoft.com/office/drawing/2014/main" val="497833437"/>
                  </a:ext>
                </a:extLst>
              </a:tr>
              <a:tr h="609477">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主要观察终点</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1.00 (0.89–1.12)</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0.96 （95% UL 1.16）</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4-</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0.98 (0.89–1.08)</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br>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1.02 (0.89–1.17)</a:t>
                      </a:r>
                    </a:p>
                  </a:txBody>
                  <a:tcPr marL="102600" marR="102600" marT="7144" marB="8100" anchor="ctr">
                    <a:solidFill>
                      <a:srgbClr val="E7E7E8"/>
                    </a:solidFill>
                  </a:tcPr>
                </a:tc>
                <a:tc>
                  <a:txBody>
                    <a:bodyPr/>
                    <a:lstStyle/>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3-P MACE</a:t>
                      </a:r>
                    </a:p>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0.98(0.84–1.14)</a:t>
                      </a:r>
                    </a:p>
                  </a:txBody>
                  <a:tcPr marL="102600" marR="102600" marT="7144" marB="8100" anchor="ctr">
                    <a:solidFill>
                      <a:srgbClr val="E7E7E8"/>
                    </a:solidFill>
                  </a:tcPr>
                </a:tc>
                <a:extLst>
                  <a:ext uri="{0D108BD9-81ED-4DB2-BD59-A6C34878D82A}">
                    <a16:rowId xmlns="" xmlns:a16="http://schemas.microsoft.com/office/drawing/2014/main" val="421251816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 (0.87–1.22)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0.85 (0.66–1.10)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 (0.89–1.19)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0.96 (0.81–1.14)</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1.00 (0.81–1.24)</a:t>
                      </a:r>
                    </a:p>
                  </a:txBody>
                  <a:tcPr marL="102600" marR="102600" marT="7144" marB="8100" anchor="ctr">
                    <a:solidFill>
                      <a:srgbClr val="E7E7E8"/>
                    </a:solidFill>
                  </a:tcPr>
                </a:tc>
                <a:extLst>
                  <a:ext uri="{0D108BD9-81ED-4DB2-BD59-A6C34878D82A}">
                    <a16:rowId xmlns="" xmlns:a16="http://schemas.microsoft.com/office/drawing/2014/main" val="3143092248"/>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0.95 (0.80–1.12)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1.08 (0.88–1.33)</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0.95 (0.81–1.11)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1.12 (0.90–1.40)</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1.03 (0.82–1.29)</a:t>
                      </a:r>
                    </a:p>
                  </a:txBody>
                  <a:tcPr marL="102600" marR="102600" marT="7144" marB="8100" anchor="ctr">
                    <a:solidFill>
                      <a:srgbClr val="E7E7E8"/>
                    </a:solidFill>
                  </a:tcPr>
                </a:tc>
                <a:extLst>
                  <a:ext uri="{0D108BD9-81ED-4DB2-BD59-A6C34878D82A}">
                    <a16:rowId xmlns="" xmlns:a16="http://schemas.microsoft.com/office/drawing/2014/main" val="2587974242"/>
                  </a:ext>
                </a:extLst>
              </a:tr>
              <a:tr h="309050">
                <a:tc>
                  <a:txBody>
                    <a:bodyPr/>
                    <a:lstStyle/>
                    <a:p>
                      <a:pPr marL="0" indent="0" algn="l" fontAlgn="ctr">
                        <a:tabLst>
                          <a:tab pos="0" algn="l"/>
                        </a:tabLst>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卒中</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1.11 (0.88–1.39)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0.91 (0.55–1.50)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0.97 (0.79–1.19)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0.91 (0.67–1.23)</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0.86 (0.66–1.12)</a:t>
                      </a:r>
                    </a:p>
                  </a:txBody>
                  <a:tcPr marL="102600" marR="102600" marT="7144" marB="8100" anchor="ctr">
                    <a:solidFill>
                      <a:srgbClr val="E7E7E8"/>
                    </a:solidFill>
                  </a:tcPr>
                </a:tc>
                <a:extLst>
                  <a:ext uri="{0D108BD9-81ED-4DB2-BD59-A6C34878D82A}">
                    <a16:rowId xmlns="" xmlns:a16="http://schemas.microsoft.com/office/drawing/2014/main" val="220555247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心衰入院</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1.27 (1.07–1.51)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1.19 (0.90–1.58)</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1.00 (0.83–1.20)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0.90 (0.74–1.08)</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1.21 (0.92–1.59)</a:t>
                      </a:r>
                    </a:p>
                  </a:txBody>
                  <a:tcPr marL="102600" marR="102600" marT="7144" marB="8100" anchor="ctr">
                    <a:solidFill>
                      <a:srgbClr val="E7E7E8"/>
                    </a:solidFill>
                  </a:tcPr>
                </a:tc>
                <a:extLst>
                  <a:ext uri="{0D108BD9-81ED-4DB2-BD59-A6C34878D82A}">
                    <a16:rowId xmlns="" xmlns:a16="http://schemas.microsoft.com/office/drawing/2014/main" val="3546449843"/>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1.11 (0.96–1.27)</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0.88 (0.71–1.09)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1.01 (0.90–1.14)</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0.98 (0.84–1.13)</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0.91 (0.78–1.06)</a:t>
                      </a:r>
                    </a:p>
                  </a:txBody>
                  <a:tcPr marL="102600" marR="102600" marT="7144" marB="8100" anchor="ctr">
                    <a:solidFill>
                      <a:srgbClr val="E7E7E8"/>
                    </a:solidFill>
                  </a:tcPr>
                </a:tc>
                <a:extLst>
                  <a:ext uri="{0D108BD9-81ED-4DB2-BD59-A6C34878D82A}">
                    <a16:rowId xmlns="" xmlns:a16="http://schemas.microsoft.com/office/drawing/2014/main" val="3505981700"/>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1.08 (0.88–1.32)</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1.04 (0.89–1.22)</a:t>
                      </a: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a:t>
                      </a: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extLst>
                  <a:ext uri="{0D108BD9-81ED-4DB2-BD59-A6C34878D82A}">
                    <a16:rowId xmlns="" xmlns:a16="http://schemas.microsoft.com/office/drawing/2014/main" val="3280327640"/>
                  </a:ext>
                </a:extLst>
              </a:tr>
            </a:tbl>
          </a:graphicData>
        </a:graphic>
      </p:graphicFrame>
      <p:sp>
        <p:nvSpPr>
          <p:cNvPr id="7" name="矩形 1">
            <a:extLst>
              <a:ext uri="{FF2B5EF4-FFF2-40B4-BE49-F238E27FC236}">
                <a16:creationId xmlns="" xmlns:a16="http://schemas.microsoft.com/office/drawing/2014/main" id="{E882FBC3-3AFA-42F9-82D6-AE6C1FE86EF9}"/>
              </a:ext>
            </a:extLst>
          </p:cNvPr>
          <p:cNvSpPr>
            <a:spLocks noChangeArrowheads="1"/>
          </p:cNvSpPr>
          <p:nvPr/>
        </p:nvSpPr>
        <p:spPr bwMode="auto">
          <a:xfrm>
            <a:off x="8112224" y="6650252"/>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endParaRPr lang="en-US" altLang="en-US" sz="750" dirty="0">
              <a:solidFill>
                <a:srgbClr val="001965"/>
              </a:solidFill>
              <a:latin typeface="Verdana" panose="020B0604030504040204" pitchFamily="34" charset="0"/>
            </a:endParaRPr>
          </a:p>
        </p:txBody>
      </p:sp>
      <p:pic>
        <p:nvPicPr>
          <p:cNvPr id="4" name="图片 3">
            <a:extLst>
              <a:ext uri="{FF2B5EF4-FFF2-40B4-BE49-F238E27FC236}">
                <a16:creationId xmlns="" xmlns:a16="http://schemas.microsoft.com/office/drawing/2014/main" id="{4EB890E3-CF41-42A3-B1AF-11D86AE955CF}"/>
              </a:ext>
            </a:extLst>
          </p:cNvPr>
          <p:cNvPicPr>
            <a:picLocks noChangeAspect="1"/>
          </p:cNvPicPr>
          <p:nvPr/>
        </p:nvPicPr>
        <p:blipFill>
          <a:blip r:embed="rId3"/>
          <a:stretch>
            <a:fillRect/>
          </a:stretch>
        </p:blipFill>
        <p:spPr>
          <a:xfrm>
            <a:off x="12297583" y="1202726"/>
            <a:ext cx="4229238" cy="5143500"/>
          </a:xfrm>
          <a:prstGeom prst="rect">
            <a:avLst/>
          </a:prstGeom>
        </p:spPr>
      </p:pic>
    </p:spTree>
    <p:extLst>
      <p:ext uri="{BB962C8B-B14F-4D97-AF65-F5344CB8AC3E}">
        <p14:creationId xmlns:p14="http://schemas.microsoft.com/office/powerpoint/2010/main" val="18539643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 xmlns:a16="http://schemas.microsoft.com/office/drawing/2014/main" id="{DD8FB2FB-2876-4C78-859E-6AC521A00A7D}"/>
              </a:ext>
            </a:extLst>
          </p:cNvPr>
          <p:cNvSpPr>
            <a:spLocks noGrp="1" noChangeArrowheads="1"/>
          </p:cNvSpPr>
          <p:nvPr>
            <p:ph type="title"/>
          </p:nvPr>
        </p:nvSpPr>
        <p:spPr>
          <a:xfrm>
            <a:off x="1841500" y="332656"/>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a:t>
            </a:r>
            <a:r>
              <a:rPr lang="en-US" altLang="zh-CN" sz="1800" dirty="0">
                <a:latin typeface="Verdana" panose="020B0604030504040204" pitchFamily="34" charset="0"/>
                <a:cs typeface="Verdana" panose="020B0604030504040204" pitchFamily="34" charset="0"/>
              </a:rPr>
              <a:t>GLP-1 RA</a:t>
            </a:r>
            <a:endParaRPr lang="zh-CN" altLang="en-US" sz="1800" dirty="0">
              <a:latin typeface="Verdana" panose="020B0604030504040204" pitchFamily="34" charset="0"/>
              <a:cs typeface="Verdana" panose="020B0604030504040204" pitchFamily="34" charset="0"/>
            </a:endParaRPr>
          </a:p>
        </p:txBody>
      </p:sp>
      <p:graphicFrame>
        <p:nvGraphicFramePr>
          <p:cNvPr id="4" name="表格 3">
            <a:extLst>
              <a:ext uri="{FF2B5EF4-FFF2-40B4-BE49-F238E27FC236}">
                <a16:creationId xmlns="" xmlns:a16="http://schemas.microsoft.com/office/drawing/2014/main" id="{A260DF07-51C1-45D9-91F2-4A1C2A79EED2}"/>
              </a:ext>
            </a:extLst>
          </p:cNvPr>
          <p:cNvGraphicFramePr>
            <a:graphicFrameLocks noGrp="1"/>
          </p:cNvGraphicFramePr>
          <p:nvPr>
            <p:extLst>
              <p:ext uri="{D42A27DB-BD31-4B8C-83A1-F6EECF244321}">
                <p14:modId xmlns:p14="http://schemas.microsoft.com/office/powerpoint/2010/main" val="1243491200"/>
              </p:ext>
            </p:extLst>
          </p:nvPr>
        </p:nvGraphicFramePr>
        <p:xfrm>
          <a:off x="911424" y="944457"/>
          <a:ext cx="10153128" cy="5478577"/>
        </p:xfrm>
        <a:graphic>
          <a:graphicData uri="http://schemas.openxmlformats.org/drawingml/2006/table">
            <a:tbl>
              <a:tblPr>
                <a:tableStyleId>{5C22544A-7EE6-4342-B048-85BDC9FD1C3A}</a:tableStyleId>
              </a:tblPr>
              <a:tblGrid>
                <a:gridCol w="1269141">
                  <a:extLst>
                    <a:ext uri="{9D8B030D-6E8A-4147-A177-3AD203B41FA5}">
                      <a16:colId xmlns="" xmlns:a16="http://schemas.microsoft.com/office/drawing/2014/main" val="1477367577"/>
                    </a:ext>
                  </a:extLst>
                </a:gridCol>
                <a:gridCol w="1269141">
                  <a:extLst>
                    <a:ext uri="{9D8B030D-6E8A-4147-A177-3AD203B41FA5}">
                      <a16:colId xmlns="" xmlns:a16="http://schemas.microsoft.com/office/drawing/2014/main" val="3110928400"/>
                    </a:ext>
                  </a:extLst>
                </a:gridCol>
                <a:gridCol w="1269141">
                  <a:extLst>
                    <a:ext uri="{9D8B030D-6E8A-4147-A177-3AD203B41FA5}">
                      <a16:colId xmlns="" xmlns:a16="http://schemas.microsoft.com/office/drawing/2014/main" val="504839204"/>
                    </a:ext>
                  </a:extLst>
                </a:gridCol>
                <a:gridCol w="1269141">
                  <a:extLst>
                    <a:ext uri="{9D8B030D-6E8A-4147-A177-3AD203B41FA5}">
                      <a16:colId xmlns="" xmlns:a16="http://schemas.microsoft.com/office/drawing/2014/main" val="2474016242"/>
                    </a:ext>
                  </a:extLst>
                </a:gridCol>
                <a:gridCol w="1269141">
                  <a:extLst>
                    <a:ext uri="{9D8B030D-6E8A-4147-A177-3AD203B41FA5}">
                      <a16:colId xmlns="" xmlns:a16="http://schemas.microsoft.com/office/drawing/2014/main" val="608909054"/>
                    </a:ext>
                  </a:extLst>
                </a:gridCol>
                <a:gridCol w="1269141">
                  <a:extLst>
                    <a:ext uri="{9D8B030D-6E8A-4147-A177-3AD203B41FA5}">
                      <a16:colId xmlns="" xmlns:a16="http://schemas.microsoft.com/office/drawing/2014/main" val="524906428"/>
                    </a:ext>
                  </a:extLst>
                </a:gridCol>
                <a:gridCol w="1269141">
                  <a:extLst>
                    <a:ext uri="{9D8B030D-6E8A-4147-A177-3AD203B41FA5}">
                      <a16:colId xmlns="" xmlns:a16="http://schemas.microsoft.com/office/drawing/2014/main" val="4284270505"/>
                    </a:ext>
                  </a:extLst>
                </a:gridCol>
                <a:gridCol w="1269141">
                  <a:extLst>
                    <a:ext uri="{9D8B030D-6E8A-4147-A177-3AD203B41FA5}">
                      <a16:colId xmlns="" xmlns:a16="http://schemas.microsoft.com/office/drawing/2014/main" val="1779292060"/>
                    </a:ext>
                  </a:extLst>
                </a:gridCol>
              </a:tblGrid>
              <a:tr h="559872">
                <a:tc>
                  <a:txBody>
                    <a:bodyPr/>
                    <a:lstStyle/>
                    <a:p>
                      <a:pPr algn="ctr"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ELIXA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6,068)</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LEADER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9,340)</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SUSTAIN-6</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3,297)</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EXSCEL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14,752)</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a:effectLst/>
                          <a:latin typeface="Verdana" panose="020B0604030504040204" pitchFamily="34" charset="0"/>
                          <a:ea typeface="Verdana" panose="020B0604030504040204" pitchFamily="34" charset="0"/>
                          <a:cs typeface="Verdana" panose="020B0604030504040204" pitchFamily="34" charset="0"/>
                        </a:rPr>
                        <a:t>Harmony Outcomes </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9,463)</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REWIND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9,901)</a:t>
                      </a: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PIONEER-6</a:t>
                      </a:r>
                    </a:p>
                    <a:p>
                      <a:pPr algn="ctr" fontAlgn="ctr"/>
                      <a:r>
                        <a:rPr lang="en-US" altLang="zh-CN" sz="800" b="0" u="none" strike="noStrike" dirty="0">
                          <a:effectLst/>
                          <a:latin typeface="Verdana" panose="020B0604030504040204" pitchFamily="34" charset="0"/>
                          <a:ea typeface="Verdana" panose="020B0604030504040204" pitchFamily="34" charset="0"/>
                          <a:cs typeface="Verdana" panose="020B0604030504040204" pitchFamily="34" charset="0"/>
                        </a:rPr>
                        <a:t>(n = 3,183)</a:t>
                      </a:r>
                      <a:endParaRPr lang="en-US" sz="8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 xmlns:a16="http://schemas.microsoft.com/office/drawing/2014/main" val="4156729470"/>
                  </a:ext>
                </a:extLst>
              </a:tr>
              <a:tr h="41538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利司那肽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利拉鲁肽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Verdana" panose="020B0604030504040204" pitchFamily="34" charset="0"/>
                          <a:cs typeface="Verdana" panose="020B0604030504040204" pitchFamily="34" charset="0"/>
                        </a:rPr>
                        <a:t>司美格鲁肽注射制剂</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QW</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艾塞那肽</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QW </a:t>
                      </a:r>
                    </a:p>
                    <a:p>
                      <a:pPr algn="ctr"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阿必鲁肽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度拉糖肽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Verdana" panose="020B0604030504040204" pitchFamily="34" charset="0"/>
                          <a:cs typeface="Verdana" panose="020B0604030504040204" pitchFamily="34" charset="0"/>
                        </a:rPr>
                        <a:t>司美格鲁肽口服制剂</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p>
                    <a:p>
                      <a:pPr algn="ctr"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extLst>
                  <a:ext uri="{0D108BD9-81ED-4DB2-BD59-A6C34878D82A}">
                    <a16:rowId xmlns="" xmlns:a16="http://schemas.microsoft.com/office/drawing/2014/main" val="1912762853"/>
                  </a:ext>
                </a:extLst>
              </a:tr>
              <a:tr h="114793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ACS</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&lt;180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天）</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CKD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HF</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CKD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HF</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型糖尿病，合并或不合并</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型糖尿病合并高</a:t>
                      </a:r>
                      <a:r>
                        <a:rPr lang="en-US" altLang="zh-CN" sz="800" u="none" strike="noStrike" dirty="0">
                          <a:effectLst/>
                          <a:latin typeface="Verdana" panose="020B0604030504040204" pitchFamily="34" charset="0"/>
                          <a:ea typeface="微软雅黑" panose="020B0503020204020204" pitchFamily="34" charset="-122"/>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a:t>
                      </a:r>
                      <a:r>
                        <a:rPr lang="en-GB"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年龄≥50岁</a:t>
                      </a:r>
                      <a:r>
                        <a:rPr lang="zh-CN" altLang="en-US"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伴确诊</a:t>
                      </a:r>
                      <a:r>
                        <a:rPr lang="en-US"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CVD</a:t>
                      </a:r>
                      <a:r>
                        <a:rPr lang="en-GB"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或CKD，或年龄≥60岁且至少有一个心血管危险因素</a:t>
                      </a:r>
                    </a:p>
                    <a:p>
                      <a:pPr algn="l" fontAlgn="ct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241716906"/>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年龄</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64.3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64.6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64.1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66.2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66</a:t>
                      </a:r>
                    </a:p>
                  </a:txBody>
                  <a:tcPr marL="81000" marR="81000" marT="8100" marB="8100" anchor="ctr">
                    <a:solidFill>
                      <a:srgbClr val="E7E7E8"/>
                    </a:solidFill>
                  </a:tcPr>
                </a:tc>
                <a:extLst>
                  <a:ext uri="{0D108BD9-81ED-4DB2-BD59-A6C34878D82A}">
                    <a16:rowId xmlns="" xmlns:a16="http://schemas.microsoft.com/office/drawing/2014/main" val="4225961933"/>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糖尿病病程（年）</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9.3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12.8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13.9</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13.8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10.5</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14.9</a:t>
                      </a:r>
                    </a:p>
                  </a:txBody>
                  <a:tcPr marL="81000" marR="81000" marT="8100" marB="8100" anchor="ctr">
                    <a:solidFill>
                      <a:srgbClr val="E7E7E8"/>
                    </a:solidFill>
                  </a:tcPr>
                </a:tc>
                <a:extLst>
                  <a:ext uri="{0D108BD9-81ED-4DB2-BD59-A6C34878D82A}">
                    <a16:rowId xmlns="" xmlns:a16="http://schemas.microsoft.com/office/drawing/2014/main" val="3811366312"/>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 </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2.1</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3.8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3.2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1.6</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1.3</a:t>
                      </a:r>
                    </a:p>
                  </a:txBody>
                  <a:tcPr marL="81000" marR="81000" marT="8100" marB="8100" anchor="ctr">
                    <a:solidFill>
                      <a:srgbClr val="E7E7E8"/>
                    </a:solidFill>
                  </a:tcPr>
                </a:tc>
                <a:extLst>
                  <a:ext uri="{0D108BD9-81ED-4DB2-BD59-A6C34878D82A}">
                    <a16:rowId xmlns="" xmlns:a16="http://schemas.microsoft.com/office/drawing/2014/main" val="1331917465"/>
                  </a:ext>
                </a:extLst>
              </a:tr>
              <a:tr h="35331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既往 </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CVD/CHF (%)</a:t>
                      </a:r>
                      <a:endParaRPr lang="en-US"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100/22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81/18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60/24</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73.1/16.2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100/20.2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32/9</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84.7/12.2</a:t>
                      </a:r>
                    </a:p>
                  </a:txBody>
                  <a:tcPr marL="81000" marR="81000" marT="8100" marB="8100" anchor="ctr">
                    <a:solidFill>
                      <a:srgbClr val="E7E7E8"/>
                    </a:solidFill>
                  </a:tcPr>
                </a:tc>
                <a:extLst>
                  <a:ext uri="{0D108BD9-81ED-4DB2-BD59-A6C34878D82A}">
                    <a16:rowId xmlns="" xmlns:a16="http://schemas.microsoft.com/office/drawing/2014/main" val="2430599840"/>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平均基线</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A1C (%)</a:t>
                      </a:r>
                      <a:endParaRPr lang="en-US"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7.7</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7.4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8.2</a:t>
                      </a:r>
                    </a:p>
                  </a:txBody>
                  <a:tcPr marL="81000" marR="81000" marT="8100" marB="8100" anchor="ctr">
                    <a:solidFill>
                      <a:srgbClr val="E7E7E8"/>
                    </a:solidFill>
                  </a:tcPr>
                </a:tc>
                <a:extLst>
                  <a:ext uri="{0D108BD9-81ED-4DB2-BD59-A6C34878D82A}">
                    <a16:rowId xmlns="" xmlns:a16="http://schemas.microsoft.com/office/drawing/2014/main" val="1991514911"/>
                  </a:ext>
                </a:extLst>
              </a:tr>
              <a:tr h="35331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 </a:t>
                      </a: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或 </a:t>
                      </a: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 1.0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-0.53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-0.52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-0.61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a:t>
                      </a: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0.7</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1482923471"/>
                  </a:ext>
                </a:extLst>
              </a:tr>
              <a:tr h="415383">
                <a:tc>
                  <a:txBody>
                    <a:bodyPr/>
                    <a:lstStyle/>
                    <a:p>
                      <a:pPr algn="l" fontAlgn="t"/>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主要观察终点</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4-</a:t>
                      </a: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a:effectLst/>
                          <a:latin typeface="Verdana" panose="020B0604030504040204" pitchFamily="34" charset="0"/>
                          <a:ea typeface="Verdana" panose="020B0604030504040204" pitchFamily="34" charset="0"/>
                          <a:cs typeface="Verdana" panose="020B0604030504040204" pitchFamily="34" charset="0"/>
                        </a:rPr>
                      </a:br>
                      <a:r>
                        <a:rPr lang="en-US" sz="800" u="none" strike="noStrike">
                          <a:effectLst/>
                          <a:latin typeface="Verdana" panose="020B0604030504040204" pitchFamily="34" charset="0"/>
                          <a:ea typeface="Verdana" panose="020B0604030504040204" pitchFamily="34" charset="0"/>
                          <a:cs typeface="Verdana" panose="020B0604030504040204" pitchFamily="34" charset="0"/>
                        </a:rPr>
                        <a:t>1.02 (0.89–1.17)</a:t>
                      </a:r>
                      <a:endParaRPr lang="en-US"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0.87 (0.78–0.97)</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0.74 (0.58–0.95)</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0.91 (0.83–1.00)</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(0.68–0.90)</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0.88 (0.79–0.99)</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点 </a:t>
                      </a: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MACE</a:t>
                      </a:r>
                      <a:b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b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0.79(0.57–1.11)</a:t>
                      </a:r>
                    </a:p>
                  </a:txBody>
                  <a:tcPr marL="81000" marR="81000" marT="8100" marB="8100" anchor="ctr">
                    <a:solidFill>
                      <a:srgbClr val="E7E7E8"/>
                    </a:solidFill>
                  </a:tcPr>
                </a:tc>
                <a:extLst>
                  <a:ext uri="{0D108BD9-81ED-4DB2-BD59-A6C34878D82A}">
                    <a16:rowId xmlns="" xmlns:a16="http://schemas.microsoft.com/office/drawing/2014/main" val="3081535858"/>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0.98 (0.78–1.22)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(0.66–0.93)</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0.98 (0.65–1.48)</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0.88 (0.76–1.02)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0.93 (0.73–1.19)</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0.91 (0.78–1.06)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rgbClr val="C00000"/>
                          </a:solidFill>
                          <a:effectLst/>
                          <a:latin typeface="Verdana" panose="020B0604030504040204" pitchFamily="34" charset="0"/>
                          <a:ea typeface="Verdana" panose="020B0604030504040204" pitchFamily="34" charset="0"/>
                          <a:cs typeface="+mn-cs"/>
                        </a:rPr>
                        <a:t>0.49 (0.27–0.92)</a:t>
                      </a:r>
                      <a:endParaRPr lang="en-US" altLang="zh-CN" sz="8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3199932192"/>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1.03 (0.87–1.22)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0.86 (0.73–1.00)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0.74 (0.51–1.08)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0.97 (0.85–1.10)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0.75 (0.61–0.90)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0.96 (0.79–1.15)</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1.18 (0.73–1.90)</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1084200945"/>
                  </a:ext>
                </a:extLst>
              </a:tr>
              <a:tr h="223338">
                <a:tc>
                  <a:txBody>
                    <a:bodyPr/>
                    <a:lstStyle/>
                    <a:p>
                      <a:pPr marL="0" algn="l" defTabSz="1219170" rtl="0" eaLnBrk="1" fontAlgn="b" latinLnBrk="0" hangingPunct="1"/>
                      <a:r>
                        <a:rPr lang="zh-CN" altLang="en-US" sz="8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卒中</a:t>
                      </a:r>
                    </a:p>
                  </a:txBody>
                  <a:tcPr marL="81000" marR="81000" marT="8100" marB="8100" anchor="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1.12 (0.79–1.58)</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0.86 (0.71–1.06)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(0.38–0.99)</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0.85 (0.70–1.03)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0.86 (0.66–1.14)</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0.76 (0.61–0.95)</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0.74 (0.35–1.57)</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252526439"/>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心衰住院</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0.96 (0.75–1.23)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0.87 (0.73–1.05)</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1.11 (0.77–1.61)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0.94 (0.78–1.13)</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0.93 (0.77–1.12)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0.86 (0.48–1.55)</a:t>
                      </a:r>
                    </a:p>
                  </a:txBody>
                  <a:tcPr marL="81000" marR="81000" marT="8100" marB="8100" anchor="ctr">
                    <a:solidFill>
                      <a:srgbClr val="E7E7E8"/>
                    </a:solidFill>
                  </a:tcPr>
                </a:tc>
                <a:extLst>
                  <a:ext uri="{0D108BD9-81ED-4DB2-BD59-A6C34878D82A}">
                    <a16:rowId xmlns="" xmlns:a16="http://schemas.microsoft.com/office/drawing/2014/main" val="155226948"/>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0.94 (0.78–1.13)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0.85 (0.74–0.97)</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1.05 (0.74–1.50)</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(0.77–0.97)</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0.95 (0.79–1.16)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0.90 (0.80–1.01)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rgbClr val="C00000"/>
                          </a:solidFill>
                          <a:effectLst/>
                          <a:latin typeface="Verdana" panose="020B0604030504040204" pitchFamily="34" charset="0"/>
                          <a:ea typeface="Verdana" panose="020B0604030504040204" pitchFamily="34" charset="0"/>
                          <a:cs typeface="+mn-cs"/>
                        </a:rPr>
                        <a:t>0.51 (0.31–0.84)</a:t>
                      </a:r>
                    </a:p>
                  </a:txBody>
                  <a:tcPr marL="81000" marR="81000" marT="8100" marB="8100" anchor="ctr">
                    <a:solidFill>
                      <a:srgbClr val="E7E7E8"/>
                    </a:solidFill>
                  </a:tcPr>
                </a:tc>
                <a:extLst>
                  <a:ext uri="{0D108BD9-81ED-4DB2-BD59-A6C34878D82A}">
                    <a16:rowId xmlns="" xmlns:a16="http://schemas.microsoft.com/office/drawing/2014/main" val="3249641121"/>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(0.67–0.92)</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0.64 (0.46–0.88)</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0.85 (0.77–0.93)</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extLst>
                  <a:ext uri="{0D108BD9-81ED-4DB2-BD59-A6C34878D82A}">
                    <a16:rowId xmlns="" xmlns:a16="http://schemas.microsoft.com/office/drawing/2014/main" val="167789305"/>
                  </a:ext>
                </a:extLst>
              </a:tr>
            </a:tbl>
          </a:graphicData>
        </a:graphic>
      </p:graphicFrame>
      <p:sp>
        <p:nvSpPr>
          <p:cNvPr id="7" name="矩形 1">
            <a:extLst>
              <a:ext uri="{FF2B5EF4-FFF2-40B4-BE49-F238E27FC236}">
                <a16:creationId xmlns="" xmlns:a16="http://schemas.microsoft.com/office/drawing/2014/main" id="{B2288075-3694-4B1C-B98B-18BB77372DEB}"/>
              </a:ext>
            </a:extLst>
          </p:cNvPr>
          <p:cNvSpPr>
            <a:spLocks noChangeArrowheads="1"/>
          </p:cNvSpPr>
          <p:nvPr/>
        </p:nvSpPr>
        <p:spPr bwMode="auto">
          <a:xfrm>
            <a:off x="8161286" y="6650252"/>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endParaRPr lang="en-US" altLang="en-US" sz="750" dirty="0">
              <a:solidFill>
                <a:srgbClr val="001965"/>
              </a:solidFill>
              <a:latin typeface="Verdana" panose="020B0604030504040204" pitchFamily="34" charset="0"/>
            </a:endParaRPr>
          </a:p>
        </p:txBody>
      </p:sp>
      <p:pic>
        <p:nvPicPr>
          <p:cNvPr id="2" name="图片 1">
            <a:extLst>
              <a:ext uri="{FF2B5EF4-FFF2-40B4-BE49-F238E27FC236}">
                <a16:creationId xmlns="" xmlns:a16="http://schemas.microsoft.com/office/drawing/2014/main" id="{D906666A-7EA5-4F44-A656-1256EDB08FAA}"/>
              </a:ext>
            </a:extLst>
          </p:cNvPr>
          <p:cNvPicPr>
            <a:picLocks noChangeAspect="1"/>
          </p:cNvPicPr>
          <p:nvPr/>
        </p:nvPicPr>
        <p:blipFill>
          <a:blip r:embed="rId3"/>
          <a:stretch>
            <a:fillRect/>
          </a:stretch>
        </p:blipFill>
        <p:spPr>
          <a:xfrm>
            <a:off x="12500490" y="1044164"/>
            <a:ext cx="7658100" cy="4764881"/>
          </a:xfrm>
          <a:prstGeom prst="rect">
            <a:avLst/>
          </a:prstGeom>
        </p:spPr>
      </p:pic>
      <p:pic>
        <p:nvPicPr>
          <p:cNvPr id="5" name="图片 4">
            <a:extLst>
              <a:ext uri="{FF2B5EF4-FFF2-40B4-BE49-F238E27FC236}">
                <a16:creationId xmlns="" xmlns:a16="http://schemas.microsoft.com/office/drawing/2014/main" id="{544B4801-7439-47BD-924C-9E20660CBED7}"/>
              </a:ext>
            </a:extLst>
          </p:cNvPr>
          <p:cNvPicPr>
            <a:picLocks noChangeAspect="1"/>
          </p:cNvPicPr>
          <p:nvPr/>
        </p:nvPicPr>
        <p:blipFill>
          <a:blip r:embed="rId4"/>
          <a:stretch>
            <a:fillRect/>
          </a:stretch>
        </p:blipFill>
        <p:spPr>
          <a:xfrm>
            <a:off x="12992603" y="2065182"/>
            <a:ext cx="7522369" cy="3836194"/>
          </a:xfrm>
          <a:prstGeom prst="rect">
            <a:avLst/>
          </a:prstGeom>
        </p:spPr>
      </p:pic>
    </p:spTree>
    <p:extLst>
      <p:ext uri="{BB962C8B-B14F-4D97-AF65-F5344CB8AC3E}">
        <p14:creationId xmlns:p14="http://schemas.microsoft.com/office/powerpoint/2010/main" val="31172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 xmlns:a16="http://schemas.microsoft.com/office/drawing/2014/main" id="{DD8FB2FB-2876-4C78-859E-6AC521A00A7D}"/>
              </a:ext>
            </a:extLst>
          </p:cNvPr>
          <p:cNvSpPr>
            <a:spLocks noGrp="1" noChangeArrowheads="1"/>
          </p:cNvSpPr>
          <p:nvPr>
            <p:ph type="title"/>
          </p:nvPr>
        </p:nvSpPr>
        <p:spPr>
          <a:xfrm>
            <a:off x="1726017" y="318693"/>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 </a:t>
            </a:r>
            <a:r>
              <a:rPr lang="en-US" altLang="zh-CN" sz="1800" dirty="0">
                <a:latin typeface="Verdana" panose="020B0604030504040204" pitchFamily="34" charset="0"/>
                <a:cs typeface="Verdana" panose="020B0604030504040204" pitchFamily="34" charset="0"/>
              </a:rPr>
              <a:t>SGLT2i</a:t>
            </a:r>
            <a:endParaRPr lang="zh-CN" altLang="en-US" sz="1800" dirty="0">
              <a:latin typeface="Verdana" panose="020B0604030504040204" pitchFamily="34" charset="0"/>
              <a:cs typeface="Verdana" panose="020B0604030504040204" pitchFamily="34" charset="0"/>
            </a:endParaRPr>
          </a:p>
        </p:txBody>
      </p:sp>
      <p:graphicFrame>
        <p:nvGraphicFramePr>
          <p:cNvPr id="2" name="表格 1">
            <a:extLst>
              <a:ext uri="{FF2B5EF4-FFF2-40B4-BE49-F238E27FC236}">
                <a16:creationId xmlns="" xmlns:a16="http://schemas.microsoft.com/office/drawing/2014/main" id="{8765269A-95B0-4852-8C7C-7662C210F243}"/>
              </a:ext>
            </a:extLst>
          </p:cNvPr>
          <p:cNvGraphicFramePr>
            <a:graphicFrameLocks noGrp="1"/>
          </p:cNvGraphicFramePr>
          <p:nvPr>
            <p:extLst>
              <p:ext uri="{D42A27DB-BD31-4B8C-83A1-F6EECF244321}">
                <p14:modId xmlns:p14="http://schemas.microsoft.com/office/powerpoint/2010/main" val="580015598"/>
              </p:ext>
            </p:extLst>
          </p:nvPr>
        </p:nvGraphicFramePr>
        <p:xfrm>
          <a:off x="1055440" y="1052740"/>
          <a:ext cx="9865098" cy="5256583"/>
        </p:xfrm>
        <a:graphic>
          <a:graphicData uri="http://schemas.openxmlformats.org/drawingml/2006/table">
            <a:tbl>
              <a:tblPr>
                <a:tableStyleId>{5C22544A-7EE6-4342-B048-85BDC9FD1C3A}</a:tableStyleId>
              </a:tblPr>
              <a:tblGrid>
                <a:gridCol w="1644183">
                  <a:extLst>
                    <a:ext uri="{9D8B030D-6E8A-4147-A177-3AD203B41FA5}">
                      <a16:colId xmlns="" xmlns:a16="http://schemas.microsoft.com/office/drawing/2014/main" val="1550958756"/>
                    </a:ext>
                  </a:extLst>
                </a:gridCol>
                <a:gridCol w="1644183">
                  <a:extLst>
                    <a:ext uri="{9D8B030D-6E8A-4147-A177-3AD203B41FA5}">
                      <a16:colId xmlns="" xmlns:a16="http://schemas.microsoft.com/office/drawing/2014/main" val="708571793"/>
                    </a:ext>
                  </a:extLst>
                </a:gridCol>
                <a:gridCol w="1644183">
                  <a:extLst>
                    <a:ext uri="{9D8B030D-6E8A-4147-A177-3AD203B41FA5}">
                      <a16:colId xmlns="" xmlns:a16="http://schemas.microsoft.com/office/drawing/2014/main" val="1775993641"/>
                    </a:ext>
                  </a:extLst>
                </a:gridCol>
                <a:gridCol w="1644182">
                  <a:extLst>
                    <a:ext uri="{9D8B030D-6E8A-4147-A177-3AD203B41FA5}">
                      <a16:colId xmlns="" xmlns:a16="http://schemas.microsoft.com/office/drawing/2014/main" val="2630659219"/>
                    </a:ext>
                  </a:extLst>
                </a:gridCol>
                <a:gridCol w="1644184">
                  <a:extLst>
                    <a:ext uri="{9D8B030D-6E8A-4147-A177-3AD203B41FA5}">
                      <a16:colId xmlns="" xmlns:a16="http://schemas.microsoft.com/office/drawing/2014/main" val="246073867"/>
                    </a:ext>
                  </a:extLst>
                </a:gridCol>
                <a:gridCol w="1644183">
                  <a:extLst>
                    <a:ext uri="{9D8B030D-6E8A-4147-A177-3AD203B41FA5}">
                      <a16:colId xmlns="" xmlns:a16="http://schemas.microsoft.com/office/drawing/2014/main" val="3994554665"/>
                    </a:ext>
                  </a:extLst>
                </a:gridCol>
              </a:tblGrid>
              <a:tr h="576477">
                <a:tc>
                  <a:txBody>
                    <a:bodyPr/>
                    <a:lstStyle/>
                    <a:p>
                      <a:pPr algn="ctr"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EMPA-REG OUTCOME </a:t>
                      </a:r>
                      <a:b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b="0" u="none" strike="noStrike" dirty="0">
                          <a:effectLst/>
                          <a:latin typeface="Verdana" panose="020B0604030504040204" pitchFamily="34" charset="0"/>
                          <a:ea typeface="Verdana" panose="020B0604030504040204" pitchFamily="34" charset="0"/>
                          <a:cs typeface="Verdana" panose="020B0604030504040204" pitchFamily="34" charset="0"/>
                        </a:rPr>
                        <a:t>(n = 7,020)</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CANVAS</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algn="ctr" fontAlgn="ctr"/>
                      <a:r>
                        <a:rPr lang="en-US" altLang="zh-CN" sz="900" b="0" u="none" strike="noStrike" dirty="0">
                          <a:effectLst/>
                          <a:latin typeface="Verdana" panose="020B0604030504040204" pitchFamily="34" charset="0"/>
                          <a:ea typeface="Verdana" panose="020B0604030504040204" pitchFamily="34" charset="0"/>
                          <a:cs typeface="Verdana" panose="020B0604030504040204" pitchFamily="34" charset="0"/>
                        </a:rPr>
                        <a:t>(n = 10,142)</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DECLARE-TIMI 58 </a:t>
                      </a:r>
                      <a:b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b="0" u="none" strike="noStrike" dirty="0">
                          <a:effectLst/>
                          <a:latin typeface="Verdana" panose="020B0604030504040204" pitchFamily="34" charset="0"/>
                          <a:ea typeface="Verdana" panose="020B0604030504040204" pitchFamily="34" charset="0"/>
                          <a:cs typeface="Verdana" panose="020B0604030504040204" pitchFamily="34" charset="0"/>
                        </a:rPr>
                        <a:t>(n = 17,160)</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CREDENCE</a:t>
                      </a:r>
                    </a:p>
                    <a:p>
                      <a:pPr marL="0" marR="0" lvl="0" indent="0" algn="ctr" defTabSz="1219170" rtl="0" eaLnBrk="1" fontAlgn="ctr" latinLnBrk="0" hangingPunct="1">
                        <a:lnSpc>
                          <a:spcPct val="100000"/>
                        </a:lnSpc>
                        <a:spcBef>
                          <a:spcPts val="0"/>
                        </a:spcBef>
                        <a:spcAft>
                          <a:spcPts val="0"/>
                        </a:spcAft>
                        <a:buClrTx/>
                        <a:buSzTx/>
                        <a:buFontTx/>
                        <a:buNone/>
                        <a:tabLst/>
                        <a:defRPr/>
                      </a:pPr>
                      <a:r>
                        <a:rPr lang="en-US" altLang="zh-CN" sz="900" b="0" u="none" strike="noStrike" dirty="0">
                          <a:effectLst/>
                          <a:latin typeface="Verdana" panose="020B0604030504040204" pitchFamily="34" charset="0"/>
                          <a:ea typeface="Verdana" panose="020B0604030504040204" pitchFamily="34" charset="0"/>
                          <a:cs typeface="Verdana" panose="020B0604030504040204" pitchFamily="34" charset="0"/>
                        </a:rPr>
                        <a:t>(n = 4,401)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marL="0" algn="ctr" defTabSz="1219170" rtl="0" eaLnBrk="1" fontAlgn="ctr" latinLnBrk="0" hangingPunct="1"/>
                      <a:r>
                        <a:rPr lang="en-US" altLang="zh-CN" sz="900" b="1" u="none" strike="noStrike" kern="1200" dirty="0">
                          <a:solidFill>
                            <a:schemeClr val="dk1"/>
                          </a:solidFill>
                          <a:effectLst/>
                          <a:latin typeface="Verdana" panose="020B0604030504040204" pitchFamily="34" charset="0"/>
                          <a:ea typeface="Verdana" panose="020B0604030504040204" pitchFamily="34" charset="0"/>
                          <a:cs typeface="+mn-cs"/>
                        </a:rPr>
                        <a:t>DAPA-HF</a:t>
                      </a:r>
                    </a:p>
                    <a:p>
                      <a:pPr marL="0" algn="ctr" defTabSz="1219170" rtl="0" eaLnBrk="1" fontAlgn="ctr" latinLnBrk="0" hangingPunct="1"/>
                      <a:r>
                        <a:rPr lang="en-US" altLang="zh-CN" sz="900" b="1" u="none" strike="noStrike" kern="1200" dirty="0">
                          <a:solidFill>
                            <a:schemeClr val="dk1"/>
                          </a:solidFill>
                          <a:effectLst/>
                          <a:latin typeface="Verdana" panose="020B0604030504040204" pitchFamily="34" charset="0"/>
                          <a:ea typeface="Verdana" panose="020B0604030504040204" pitchFamily="34" charset="0"/>
                          <a:cs typeface="+mn-cs"/>
                        </a:rPr>
                        <a:t> </a:t>
                      </a:r>
                      <a:r>
                        <a:rPr lang="en-US" altLang="zh-CN" sz="900" b="0" u="none" strike="noStrike" kern="1200" dirty="0">
                          <a:solidFill>
                            <a:schemeClr val="dk1"/>
                          </a:solidFill>
                          <a:effectLst/>
                          <a:latin typeface="Verdana" panose="020B0604030504040204" pitchFamily="34" charset="0"/>
                          <a:ea typeface="Verdana" panose="020B0604030504040204" pitchFamily="34" charset="0"/>
                          <a:cs typeface="+mn-cs"/>
                        </a:rPr>
                        <a:t>(n = 4,744; 1,983</a:t>
                      </a:r>
                    </a:p>
                    <a:p>
                      <a:pPr marL="0" algn="ctr" defTabSz="1219170" rtl="0" eaLnBrk="1" fontAlgn="ctr" latinLnBrk="0" hangingPunct="1"/>
                      <a:r>
                        <a:rPr lang="zh-CN" altLang="en-US" sz="900" b="0" u="none" strike="noStrike" kern="1200" dirty="0">
                          <a:solidFill>
                            <a:schemeClr val="dk1"/>
                          </a:solidFill>
                          <a:effectLst/>
                          <a:latin typeface="Verdana" panose="020B0604030504040204" pitchFamily="34" charset="0"/>
                          <a:ea typeface="Verdana" panose="020B0604030504040204" pitchFamily="34" charset="0"/>
                          <a:cs typeface="+mn-cs"/>
                        </a:rPr>
                        <a:t>合并糖尿病</a:t>
                      </a:r>
                      <a:r>
                        <a:rPr lang="en-US" altLang="zh-CN" sz="900" b="0" u="none" strike="noStrike" kern="1200" dirty="0">
                          <a:solidFill>
                            <a:schemeClr val="dk1"/>
                          </a:solidFill>
                          <a:effectLst/>
                          <a:latin typeface="Verdana" panose="020B0604030504040204" pitchFamily="34" charset="0"/>
                          <a:ea typeface="Verdana" panose="020B0604030504040204" pitchFamily="34" charset="0"/>
                          <a:cs typeface="+mn-cs"/>
                        </a:rPr>
                        <a:t>)</a:t>
                      </a:r>
                      <a:endParaRPr lang="en-US" sz="900" b="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 xmlns:a16="http://schemas.microsoft.com/office/drawing/2014/main" val="2430254983"/>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恩格列净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卡格列净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达格列净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卡格列净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达格列净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extLst>
                  <a:ext uri="{0D108BD9-81ED-4DB2-BD59-A6C34878D82A}">
                    <a16:rowId xmlns="" xmlns:a16="http://schemas.microsoft.com/office/drawing/2014/main" val="991572697"/>
                  </a:ext>
                </a:extLst>
              </a:tr>
              <a:tr h="790630">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30</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项以上</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病史或多项</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危险因素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型糖尿病，蛋白尿性肾脏疾病</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NYHA</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心功能分级</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II-IV</a:t>
                      </a:r>
                    </a:p>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且射血分数≤</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40%</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，伴或不伴糖尿病</a:t>
                      </a:r>
                    </a:p>
                  </a:txBody>
                  <a:tcPr marL="81000" marR="81000" marT="8100" marB="8100" anchor="ctr">
                    <a:solidFill>
                      <a:srgbClr val="E7E7E8"/>
                    </a:solidFill>
                  </a:tcPr>
                </a:tc>
                <a:extLst>
                  <a:ext uri="{0D108BD9-81ED-4DB2-BD59-A6C34878D82A}">
                    <a16:rowId xmlns="" xmlns:a16="http://schemas.microsoft.com/office/drawing/2014/main" val="1212560861"/>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年龄（年）</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63.1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63.3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64</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63</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66</a:t>
                      </a:r>
                    </a:p>
                  </a:txBody>
                  <a:tcPr marL="81000" marR="81000" marT="8100" marB="8100" anchor="ctr">
                    <a:solidFill>
                      <a:srgbClr val="E7E7E8"/>
                    </a:solidFill>
                  </a:tcPr>
                </a:tc>
                <a:extLst>
                  <a:ext uri="{0D108BD9-81ED-4DB2-BD59-A6C34878D82A}">
                    <a16:rowId xmlns="" xmlns:a16="http://schemas.microsoft.com/office/drawing/2014/main" val="2583767124"/>
                  </a:ext>
                </a:extLst>
              </a:tr>
              <a:tr h="265669">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糖尿病病程（年）</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57% &gt;10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13.5</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15.8</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N/A</a:t>
                      </a:r>
                    </a:p>
                  </a:txBody>
                  <a:tcPr marL="81000" marR="81000" marT="8100" marB="8100" anchor="ctr">
                    <a:solidFill>
                      <a:srgbClr val="E7E7E8"/>
                    </a:solidFill>
                  </a:tcPr>
                </a:tc>
                <a:extLst>
                  <a:ext uri="{0D108BD9-81ED-4DB2-BD59-A6C34878D82A}">
                    <a16:rowId xmlns="" xmlns:a16="http://schemas.microsoft.com/office/drawing/2014/main" val="3708892752"/>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 （年）</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3.1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3.6</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4.2</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2.6</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1.5</a:t>
                      </a:r>
                    </a:p>
                  </a:txBody>
                  <a:tcPr marL="81000" marR="81000" marT="8100" marB="8100" anchor="ctr">
                    <a:solidFill>
                      <a:srgbClr val="E7E7E8"/>
                    </a:solidFill>
                  </a:tcPr>
                </a:tc>
                <a:extLst>
                  <a:ext uri="{0D108BD9-81ED-4DB2-BD59-A6C34878D82A}">
                    <a16:rowId xmlns="" xmlns:a16="http://schemas.microsoft.com/office/drawing/2014/main" val="1198018792"/>
                  </a:ext>
                </a:extLst>
              </a:tr>
              <a:tr h="286410">
                <a:tc>
                  <a:txBody>
                    <a:bodyPr/>
                    <a:lstStyle/>
                    <a:p>
                      <a:pPr algn="l" fontAlgn="ctr"/>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既往 </a:t>
                      </a:r>
                      <a:r>
                        <a:rPr lang="en-US" sz="900" b="1" u="none" strike="noStrike">
                          <a:effectLst/>
                          <a:latin typeface="Verdana" panose="020B0604030504040204" pitchFamily="34" charset="0"/>
                          <a:ea typeface="Verdana" panose="020B0604030504040204" pitchFamily="34" charset="0"/>
                          <a:cs typeface="Verdana" panose="020B0604030504040204" pitchFamily="34" charset="0"/>
                        </a:rPr>
                        <a:t>CVD/CHF (%)</a:t>
                      </a:r>
                      <a:endParaRPr lang="en-US" sz="900" b="1"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99/10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65.6/14.4</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40/10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50.4/14.8</a:t>
                      </a:r>
                      <a:endPar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100%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mn-cs"/>
                        </a:rPr>
                        <a:t>合并</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CHF</a:t>
                      </a:r>
                      <a:endPar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228904654"/>
                  </a:ext>
                </a:extLst>
              </a:tr>
              <a:tr h="214664">
                <a:tc>
                  <a:txBody>
                    <a:bodyPr/>
                    <a:lstStyle/>
                    <a:p>
                      <a:pPr algn="l" fontAlgn="ctr"/>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平均基线</a:t>
                      </a:r>
                      <a:r>
                        <a:rPr lang="en-US" sz="900" b="1" u="none" strike="noStrike">
                          <a:effectLst/>
                          <a:latin typeface="Verdana" panose="020B0604030504040204" pitchFamily="34" charset="0"/>
                          <a:ea typeface="Verdana" panose="020B0604030504040204" pitchFamily="34" charset="0"/>
                          <a:cs typeface="Verdana" panose="020B0604030504040204" pitchFamily="34" charset="0"/>
                        </a:rPr>
                        <a:t>A1C (%)</a:t>
                      </a:r>
                      <a:endParaRPr lang="en-US" sz="900" b="1"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8.2</a:t>
                      </a: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8.3</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2686957186"/>
                  </a:ext>
                </a:extLst>
              </a:tr>
              <a:tr h="391596">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0.58</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0.43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r>
                        <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N/A</a:t>
                      </a:r>
                    </a:p>
                  </a:txBody>
                  <a:tcPr marL="81000" marR="81000" marT="8100" marB="8100" anchor="ctr">
                    <a:solidFill>
                      <a:srgbClr val="E7E7E8"/>
                    </a:solidFill>
                  </a:tcPr>
                </a:tc>
                <a:extLst>
                  <a:ext uri="{0D108BD9-81ED-4DB2-BD59-A6C34878D82A}">
                    <a16:rowId xmlns="" xmlns:a16="http://schemas.microsoft.com/office/drawing/2014/main" val="2393670079"/>
                  </a:ext>
                </a:extLst>
              </a:tr>
              <a:tr h="790630">
                <a:tc>
                  <a:txBody>
                    <a:bodyPr/>
                    <a:lstStyle/>
                    <a:p>
                      <a:pPr algn="l" fontAlgn="ctr"/>
                      <a:r>
                        <a:rPr lang="zh-CN" altLang="en-US" sz="900" b="1" u="none" strike="noStrike" dirty="0">
                          <a:effectLst/>
                          <a:latin typeface="Verdana" panose="020B0604030504040204" pitchFamily="34" charset="0"/>
                          <a:ea typeface="Verdana" panose="020B0604030504040204" pitchFamily="34" charset="0"/>
                          <a:cs typeface="Verdana" panose="020B0604030504040204" pitchFamily="34" charset="0"/>
                        </a:rPr>
                        <a:t>主要观察终点</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(0.74–0.99)</a:t>
                      </a:r>
                      <a:endParaRPr lang="en-US"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(0.75–0.97)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点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MACE 0.93 (0.84–1.03)</a:t>
                      </a:r>
                    </a:p>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心血管死亡或因心衰住院</a:t>
                      </a:r>
                      <a:b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b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(0.73–0.95)</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终末期肾病、血清肌酐倍增、肾脏或心血死亡</a:t>
                      </a:r>
                      <a:r>
                        <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 0.70(0.59–0.82)</a:t>
                      </a:r>
                    </a:p>
                  </a:txBody>
                  <a:tcPr marL="81000" marR="81000" marT="8100" marB="8100" anchor="ctr">
                    <a:solidFill>
                      <a:srgbClr val="E7E7E8"/>
                    </a:solidFill>
                  </a:tcPr>
                </a:tc>
                <a:tc>
                  <a:txBody>
                    <a:bodyPr/>
                    <a:lstStyle/>
                    <a:p>
                      <a:pPr marL="0" algn="l" defTabSz="1219170" rtl="0" eaLnBrk="1" fontAlgn="ctr" latinLnBrk="0" hangingPunct="1"/>
                      <a:r>
                        <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心衰恶化或心血管死亡</a:t>
                      </a:r>
                      <a:endPar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endParaRPr>
                    </a:p>
                    <a:p>
                      <a:pPr marL="0" algn="l" defTabSz="1219170" rtl="0" eaLnBrk="1" fontAlgn="ctr" latinLnBrk="0" hangingPunct="1"/>
                      <a:r>
                        <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0.74 (0.65–0.85)</a:t>
                      </a:r>
                    </a:p>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与是否伴糖尿病无关</a:t>
                      </a:r>
                      <a:endParaRPr 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1474491559"/>
                  </a:ext>
                </a:extLst>
              </a:tr>
              <a:tr h="222956">
                <a:tc>
                  <a:txBody>
                    <a:bodyPr/>
                    <a:lstStyle/>
                    <a:p>
                      <a:pPr algn="l" fontAlgn="b"/>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0.62 (0.49–0.77)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0.87 (0.72–1.06)</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0.98 (0.82–1.17)</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0.78 (0.61–1.00)</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0.82 (0.69–0.98)</a:t>
                      </a:r>
                    </a:p>
                  </a:txBody>
                  <a:tcPr marL="81000" marR="81000" marT="8100" marB="8100" anchor="ctr">
                    <a:solidFill>
                      <a:srgbClr val="E7E7E8"/>
                    </a:solidFill>
                  </a:tcPr>
                </a:tc>
                <a:extLst>
                  <a:ext uri="{0D108BD9-81ED-4DB2-BD59-A6C34878D82A}">
                    <a16:rowId xmlns="" xmlns:a16="http://schemas.microsoft.com/office/drawing/2014/main" val="1147734690"/>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0.87 (0.70–1.09)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0.89 (0.73–1.09)</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0.89 (0.77–1.01)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1868943759"/>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卒中</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1.18 (0.89–1.56)</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0.87 (0.69–1.09)</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1.01 (0.84–1.21)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 xmlns:a16="http://schemas.microsoft.com/office/drawing/2014/main" val="347033719"/>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心衰住院</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0.65 (0.50–0.85)</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0.67 (0.52–0.87)</a:t>
                      </a:r>
                      <a:endPar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0.73 (0.61–0.88)</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(0.47–0.80)</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0.70 (0.59–0.83)</a:t>
                      </a:r>
                    </a:p>
                  </a:txBody>
                  <a:tcPr marL="81000" marR="81000" marT="8100" marB="8100" anchor="ctr">
                    <a:solidFill>
                      <a:srgbClr val="E7E7E8"/>
                    </a:solidFill>
                  </a:tcPr>
                </a:tc>
                <a:extLst>
                  <a:ext uri="{0D108BD9-81ED-4DB2-BD59-A6C34878D82A}">
                    <a16:rowId xmlns="" xmlns:a16="http://schemas.microsoft.com/office/drawing/2014/main" val="4256915394"/>
                  </a:ext>
                </a:extLst>
              </a:tr>
              <a:tr h="214903">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0.68 (0.57–0.82)</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0.87 (0.74–1.01)</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0.93 (0.82–1.04)</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noProof="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(0.68–1.02)</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noProof="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(0.71–0.97)</a:t>
                      </a:r>
                    </a:p>
                  </a:txBody>
                  <a:tcPr marL="81000" marR="81000" marT="8100" marB="8100" anchor="ctr">
                    <a:solidFill>
                      <a:srgbClr val="E7E7E8"/>
                    </a:solidFill>
                  </a:tcPr>
                </a:tc>
                <a:extLst>
                  <a:ext uri="{0D108BD9-81ED-4DB2-BD59-A6C34878D82A}">
                    <a16:rowId xmlns="" xmlns:a16="http://schemas.microsoft.com/office/drawing/2014/main" val="1434927173"/>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(0.53–0.70)</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0.60 (0.47–0.77)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0.53 (0.43–0.66)</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见主要观察终点</a:t>
                      </a: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0.71 (0.44–1.16)</a:t>
                      </a: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extLst>
                  <a:ext uri="{0D108BD9-81ED-4DB2-BD59-A6C34878D82A}">
                    <a16:rowId xmlns="" xmlns:a16="http://schemas.microsoft.com/office/drawing/2014/main" val="3365146088"/>
                  </a:ext>
                </a:extLst>
              </a:tr>
            </a:tbl>
          </a:graphicData>
        </a:graphic>
      </p:graphicFrame>
      <p:sp>
        <p:nvSpPr>
          <p:cNvPr id="7" name="矩形 1">
            <a:extLst>
              <a:ext uri="{FF2B5EF4-FFF2-40B4-BE49-F238E27FC236}">
                <a16:creationId xmlns="" xmlns:a16="http://schemas.microsoft.com/office/drawing/2014/main" id="{484F66E9-5324-4FFF-8864-4BFB78289986}"/>
              </a:ext>
            </a:extLst>
          </p:cNvPr>
          <p:cNvSpPr>
            <a:spLocks noChangeArrowheads="1"/>
          </p:cNvSpPr>
          <p:nvPr/>
        </p:nvSpPr>
        <p:spPr bwMode="auto">
          <a:xfrm>
            <a:off x="7928527" y="6624701"/>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p>
        </p:txBody>
      </p:sp>
    </p:spTree>
    <p:extLst>
      <p:ext uri="{BB962C8B-B14F-4D97-AF65-F5344CB8AC3E}">
        <p14:creationId xmlns:p14="http://schemas.microsoft.com/office/powerpoint/2010/main" val="13283668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 xmlns:a16="http://schemas.microsoft.com/office/drawing/2014/main" id="{DD8FB2FB-2876-4C78-859E-6AC521A00A7D}"/>
              </a:ext>
            </a:extLst>
          </p:cNvPr>
          <p:cNvSpPr>
            <a:spLocks noGrp="1" noChangeArrowheads="1"/>
          </p:cNvSpPr>
          <p:nvPr>
            <p:ph type="title"/>
          </p:nvPr>
        </p:nvSpPr>
        <p:spPr>
          <a:xfrm>
            <a:off x="1827741" y="388774"/>
            <a:ext cx="8509000" cy="390525"/>
          </a:xfrm>
        </p:spPr>
        <p:txBody>
          <a:bodyPr/>
          <a:lstStyle/>
          <a:p>
            <a:r>
              <a:rPr lang="en-US" altLang="zh-CN" sz="1800" dirty="0">
                <a:latin typeface="Verdana" panose="020B0604030504040204" pitchFamily="34" charset="0"/>
                <a:cs typeface="Verdana" panose="020B0604030504040204" pitchFamily="34" charset="0"/>
              </a:rPr>
              <a:t>2</a:t>
            </a:r>
            <a:r>
              <a:rPr lang="zh-CN" altLang="en-US" sz="1800" dirty="0">
                <a:latin typeface="Verdana" panose="020B0604030504040204" pitchFamily="34" charset="0"/>
                <a:cs typeface="Verdana" panose="020B0604030504040204" pitchFamily="34" charset="0"/>
              </a:rPr>
              <a:t>型糖尿病患者的降糖治疗路径</a:t>
            </a:r>
          </a:p>
        </p:txBody>
      </p:sp>
      <p:pic>
        <p:nvPicPr>
          <p:cNvPr id="7" name="图片 6" descr="图片包含 屏幕截图&#10;&#10;描述已自动生成">
            <a:extLst>
              <a:ext uri="{FF2B5EF4-FFF2-40B4-BE49-F238E27FC236}">
                <a16:creationId xmlns="" xmlns:a16="http://schemas.microsoft.com/office/drawing/2014/main" id="{D061CFAB-6AF6-4771-9313-BAAB465F8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7559" y="598120"/>
            <a:ext cx="2928419" cy="2123103"/>
          </a:xfrm>
          <a:prstGeom prst="rect">
            <a:avLst/>
          </a:prstGeom>
        </p:spPr>
      </p:pic>
      <p:sp>
        <p:nvSpPr>
          <p:cNvPr id="143" name="矩形 1">
            <a:extLst>
              <a:ext uri="{FF2B5EF4-FFF2-40B4-BE49-F238E27FC236}">
                <a16:creationId xmlns="" xmlns:a16="http://schemas.microsoft.com/office/drawing/2014/main" id="{57B00EC7-48D9-441B-9D6A-4C62BDDA7F05}"/>
              </a:ext>
            </a:extLst>
          </p:cNvPr>
          <p:cNvSpPr>
            <a:spLocks noChangeArrowheads="1"/>
          </p:cNvSpPr>
          <p:nvPr/>
        </p:nvSpPr>
        <p:spPr bwMode="auto">
          <a:xfrm>
            <a:off x="5966038" y="6605719"/>
            <a:ext cx="470834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a:t>
            </a:r>
            <a:r>
              <a:rPr lang="en-US" altLang="zh-CN" sz="750" dirty="0">
                <a:solidFill>
                  <a:srgbClr val="001965"/>
                </a:solidFill>
                <a:latin typeface="Verdana" panose="020B0604030504040204" pitchFamily="34" charset="0"/>
              </a:rPr>
              <a:t>0</a:t>
            </a:r>
            <a:r>
              <a:rPr lang="it-IT" altLang="en-US" sz="750" dirty="0">
                <a:solidFill>
                  <a:srgbClr val="001965"/>
                </a:solidFill>
                <a:latin typeface="Verdana" panose="020B0604030504040204" pitchFamily="34" charset="0"/>
              </a:rPr>
              <a:t>;43(Suppl. 1):S</a:t>
            </a:r>
            <a:r>
              <a:rPr lang="en-US" altLang="en-US" sz="750" dirty="0">
                <a:solidFill>
                  <a:srgbClr val="001965"/>
                </a:solidFill>
                <a:latin typeface="Verdana" panose="020B0604030504040204" pitchFamily="34" charset="0"/>
              </a:rPr>
              <a:t>98</a:t>
            </a:r>
            <a:r>
              <a:rPr lang="it-IT" altLang="en-US" sz="750" dirty="0">
                <a:solidFill>
                  <a:srgbClr val="001965"/>
                </a:solidFill>
                <a:latin typeface="Verdana" panose="020B0604030504040204" pitchFamily="34" charset="0"/>
              </a:rPr>
              <a:t>–S</a:t>
            </a:r>
            <a:r>
              <a:rPr lang="en-US" altLang="en-US" sz="750" dirty="0">
                <a:solidFill>
                  <a:srgbClr val="001965"/>
                </a:solidFill>
                <a:latin typeface="Verdana" panose="020B0604030504040204" pitchFamily="34" charset="0"/>
              </a:rPr>
              <a:t>110</a:t>
            </a:r>
            <a:r>
              <a:rPr lang="zh-CN" altLang="en-US" sz="750" dirty="0">
                <a:solidFill>
                  <a:srgbClr val="001965"/>
                </a:solidFill>
                <a:latin typeface="Verdana" panose="020B0604030504040204" pitchFamily="34" charset="0"/>
              </a:rPr>
              <a:t>；</a:t>
            </a:r>
            <a:r>
              <a:rPr lang="en-US" altLang="en-US" sz="750" dirty="0">
                <a:solidFill>
                  <a:srgbClr val="001965"/>
                </a:solidFill>
                <a:latin typeface="Verdana" panose="020B0604030504040204" pitchFamily="34" charset="0"/>
              </a:rPr>
              <a:t>Diabetes Care 2021;44(Suppl. 1):S111–S124.</a:t>
            </a:r>
          </a:p>
        </p:txBody>
      </p:sp>
      <p:cxnSp>
        <p:nvCxnSpPr>
          <p:cNvPr id="240" name="直接箭头连接符 239">
            <a:extLst>
              <a:ext uri="{FF2B5EF4-FFF2-40B4-BE49-F238E27FC236}">
                <a16:creationId xmlns="" xmlns:a16="http://schemas.microsoft.com/office/drawing/2014/main" id="{9FFB47B5-908A-4E60-A0D5-B081CD383646}"/>
              </a:ext>
            </a:extLst>
          </p:cNvPr>
          <p:cNvCxnSpPr>
            <a:cxnSpLocks/>
          </p:cNvCxnSpPr>
          <p:nvPr/>
        </p:nvCxnSpPr>
        <p:spPr bwMode="auto">
          <a:xfrm>
            <a:off x="13443850" y="2090904"/>
            <a:ext cx="0" cy="357865"/>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0" name="直接箭头连接符 279">
            <a:extLst>
              <a:ext uri="{FF2B5EF4-FFF2-40B4-BE49-F238E27FC236}">
                <a16:creationId xmlns="" xmlns:a16="http://schemas.microsoft.com/office/drawing/2014/main" id="{424FD7FD-5747-42E4-BF2B-6538AB34223C}"/>
              </a:ext>
            </a:extLst>
          </p:cNvPr>
          <p:cNvCxnSpPr/>
          <p:nvPr/>
        </p:nvCxnSpPr>
        <p:spPr bwMode="auto">
          <a:xfrm>
            <a:off x="13847077" y="2588381"/>
            <a:ext cx="571" cy="114385"/>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1" name="直接箭头连接符 280">
            <a:extLst>
              <a:ext uri="{FF2B5EF4-FFF2-40B4-BE49-F238E27FC236}">
                <a16:creationId xmlns="" xmlns:a16="http://schemas.microsoft.com/office/drawing/2014/main" id="{394EBF6F-A47A-4798-9CB2-3E9F2D0D0B2D}"/>
              </a:ext>
            </a:extLst>
          </p:cNvPr>
          <p:cNvCxnSpPr/>
          <p:nvPr/>
        </p:nvCxnSpPr>
        <p:spPr bwMode="auto">
          <a:xfrm>
            <a:off x="14911496" y="2595525"/>
            <a:ext cx="571" cy="114385"/>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1" name="图片 80">
            <a:extLst>
              <a:ext uri="{FF2B5EF4-FFF2-40B4-BE49-F238E27FC236}">
                <a16:creationId xmlns="" xmlns:a16="http://schemas.microsoft.com/office/drawing/2014/main" id="{D394C59A-003C-4139-95D3-41AF2A2A9607}"/>
              </a:ext>
            </a:extLst>
          </p:cNvPr>
          <p:cNvPicPr>
            <a:picLocks noChangeAspect="1"/>
          </p:cNvPicPr>
          <p:nvPr/>
        </p:nvPicPr>
        <p:blipFill>
          <a:blip r:embed="rId4"/>
          <a:stretch>
            <a:fillRect/>
          </a:stretch>
        </p:blipFill>
        <p:spPr>
          <a:xfrm>
            <a:off x="12343499" y="2896932"/>
            <a:ext cx="3873421" cy="2772590"/>
          </a:xfrm>
          <a:prstGeom prst="rect">
            <a:avLst/>
          </a:prstGeom>
        </p:spPr>
      </p:pic>
      <p:sp>
        <p:nvSpPr>
          <p:cNvPr id="373" name="Rectangle: Rounded Corners 314">
            <a:extLst>
              <a:ext uri="{FF2B5EF4-FFF2-40B4-BE49-F238E27FC236}">
                <a16:creationId xmlns="" xmlns:a16="http://schemas.microsoft.com/office/drawing/2014/main" id="{E225E2D0-3534-4D86-AC7C-BEF4B4E00C2F}"/>
              </a:ext>
            </a:extLst>
          </p:cNvPr>
          <p:cNvSpPr/>
          <p:nvPr/>
        </p:nvSpPr>
        <p:spPr>
          <a:xfrm>
            <a:off x="4491261" y="955921"/>
            <a:ext cx="2100540" cy="275388"/>
          </a:xfrm>
          <a:prstGeom prst="roundRect">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514350">
              <a:defRPr/>
            </a:pPr>
            <a:r>
              <a:rPr lang="en-US" altLang="zh-CN" sz="900" b="1" i="1" kern="0" dirty="0">
                <a:solidFill>
                  <a:srgbClr val="002060"/>
                </a:solidFill>
                <a:latin typeface="微软雅黑" panose="020B0503020204020204" pitchFamily="34" charset="-122"/>
                <a:ea typeface="微软雅黑" panose="020B0503020204020204" pitchFamily="34" charset="-122"/>
              </a:rPr>
              <a:t>2020 ADA</a:t>
            </a:r>
            <a:endParaRPr lang="en-GB" sz="900" b="1" i="1" kern="0" baseline="30000" dirty="0">
              <a:solidFill>
                <a:srgbClr val="002060"/>
              </a:solidFill>
              <a:latin typeface="微软雅黑" panose="020B0503020204020204" pitchFamily="34" charset="-122"/>
              <a:ea typeface="微软雅黑" panose="020B0503020204020204" pitchFamily="34" charset="-122"/>
            </a:endParaRPr>
          </a:p>
        </p:txBody>
      </p:sp>
      <p:sp>
        <p:nvSpPr>
          <p:cNvPr id="374" name="Rectangle: Rounded Corners 314">
            <a:extLst>
              <a:ext uri="{FF2B5EF4-FFF2-40B4-BE49-F238E27FC236}">
                <a16:creationId xmlns="" xmlns:a16="http://schemas.microsoft.com/office/drawing/2014/main" id="{F854CBD6-6E90-48C9-B685-93780D4690CC}"/>
              </a:ext>
            </a:extLst>
          </p:cNvPr>
          <p:cNvSpPr/>
          <p:nvPr/>
        </p:nvSpPr>
        <p:spPr>
          <a:xfrm>
            <a:off x="4484561" y="963683"/>
            <a:ext cx="2100540" cy="275388"/>
          </a:xfrm>
          <a:prstGeom prst="roundRect">
            <a:avLst/>
          </a:prstGeom>
          <a:ln>
            <a:prstDash val="sysDash"/>
          </a:ln>
        </p:spPr>
        <p:style>
          <a:lnRef idx="2">
            <a:schemeClr val="dk1"/>
          </a:lnRef>
          <a:fillRef idx="1">
            <a:schemeClr val="lt1"/>
          </a:fillRef>
          <a:effectRef idx="0">
            <a:schemeClr val="dk1"/>
          </a:effectRef>
          <a:fontRef idx="minor">
            <a:schemeClr val="dk1"/>
          </a:fontRef>
        </p:style>
        <p:txBody>
          <a:bodyPr rtlCol="0" anchor="ctr"/>
          <a:lstStyle/>
          <a:p>
            <a:pPr algn="ctr" defTabSz="514350">
              <a:defRPr/>
            </a:pPr>
            <a:r>
              <a:rPr lang="en-US" altLang="zh-CN" sz="900" b="1" i="1" kern="0" dirty="0">
                <a:solidFill>
                  <a:srgbClr val="002060"/>
                </a:solidFill>
                <a:latin typeface="微软雅黑" panose="020B0503020204020204" pitchFamily="34" charset="-122"/>
                <a:ea typeface="微软雅黑" panose="020B0503020204020204" pitchFamily="34" charset="-122"/>
              </a:rPr>
              <a:t>2021 ADA</a:t>
            </a:r>
            <a:endParaRPr lang="en-GB" sz="900" b="1" i="1" kern="0" baseline="30000" dirty="0">
              <a:solidFill>
                <a:srgbClr val="002060"/>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 xmlns:a16="http://schemas.microsoft.com/office/drawing/2014/main" id="{9807E2BA-CA0B-42DE-93D4-A77293F56EF4}"/>
              </a:ext>
            </a:extLst>
          </p:cNvPr>
          <p:cNvGrpSpPr/>
          <p:nvPr/>
        </p:nvGrpSpPr>
        <p:grpSpPr>
          <a:xfrm>
            <a:off x="2474502" y="1190353"/>
            <a:ext cx="7103204" cy="4733501"/>
            <a:chOff x="249087" y="876741"/>
            <a:chExt cx="7985850" cy="5360669"/>
          </a:xfrm>
        </p:grpSpPr>
        <p:grpSp>
          <p:nvGrpSpPr>
            <p:cNvPr id="19" name="组合 18">
              <a:extLst>
                <a:ext uri="{FF2B5EF4-FFF2-40B4-BE49-F238E27FC236}">
                  <a16:creationId xmlns="" xmlns:a16="http://schemas.microsoft.com/office/drawing/2014/main" id="{5CE3A1C8-916A-436C-AE79-45016EFDE181}"/>
                </a:ext>
              </a:extLst>
            </p:cNvPr>
            <p:cNvGrpSpPr/>
            <p:nvPr/>
          </p:nvGrpSpPr>
          <p:grpSpPr>
            <a:xfrm>
              <a:off x="6596718" y="876741"/>
              <a:ext cx="1403475" cy="828981"/>
              <a:chOff x="10516721" y="1142134"/>
              <a:chExt cx="1403475" cy="828981"/>
            </a:xfrm>
          </p:grpSpPr>
          <p:pic>
            <p:nvPicPr>
              <p:cNvPr id="24" name="图片 23" descr="图片包含 屏幕截图&#10;&#10;描述已自动生成">
                <a:extLst>
                  <a:ext uri="{FF2B5EF4-FFF2-40B4-BE49-F238E27FC236}">
                    <a16:creationId xmlns="" xmlns:a16="http://schemas.microsoft.com/office/drawing/2014/main" id="{3E9379D2-91D5-4B43-940D-1434E8842EF2}"/>
                  </a:ext>
                </a:extLst>
              </p:cNvPr>
              <p:cNvPicPr>
                <a:picLocks noChangeAspect="1"/>
              </p:cNvPicPr>
              <p:nvPr/>
            </p:nvPicPr>
            <p:blipFill rotWithShape="1">
              <a:blip r:embed="rId3">
                <a:extLst>
                  <a:ext uri="{28A0092B-C50C-407E-A947-70E740481C1C}">
                    <a14:useLocalDpi xmlns:a14="http://schemas.microsoft.com/office/drawing/2010/main" val="0"/>
                  </a:ext>
                </a:extLst>
              </a:blip>
              <a:srcRect l="81333" b="84792"/>
              <a:stretch/>
            </p:blipFill>
            <p:spPr>
              <a:xfrm>
                <a:off x="10516721" y="1142134"/>
                <a:ext cx="1403475" cy="828981"/>
              </a:xfrm>
              <a:prstGeom prst="rect">
                <a:avLst/>
              </a:prstGeom>
            </p:spPr>
          </p:pic>
          <p:sp>
            <p:nvSpPr>
              <p:cNvPr id="11" name="椭圆 10">
                <a:extLst>
                  <a:ext uri="{FF2B5EF4-FFF2-40B4-BE49-F238E27FC236}">
                    <a16:creationId xmlns="" xmlns:a16="http://schemas.microsoft.com/office/drawing/2014/main" id="{B166A522-AFDA-4258-ADF6-4938B0FA7CB4}"/>
                  </a:ext>
                </a:extLst>
              </p:cNvPr>
              <p:cNvSpPr/>
              <p:nvPr/>
            </p:nvSpPr>
            <p:spPr bwMode="auto">
              <a:xfrm>
                <a:off x="11218458" y="1257800"/>
                <a:ext cx="597648" cy="597648"/>
              </a:xfrm>
              <a:prstGeom prst="ellipse">
                <a:avLst/>
              </a:prstGeom>
              <a:solidFill>
                <a:srgbClr val="294C68"/>
              </a:solidFill>
              <a:ln w="9525" cap="flat" cmpd="sng" algn="ctr">
                <a:solidFill>
                  <a:srgbClr val="294C68"/>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pPr>
                <a:endParaRPr lang="zh-CN" altLang="en-US" sz="450" dirty="0">
                  <a:solidFill>
                    <a:schemeClr val="bg1"/>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 xmlns:a16="http://schemas.microsoft.com/office/drawing/2014/main" id="{D29C827B-ABC2-44C8-B900-3644A8EA72D9}"/>
                  </a:ext>
                </a:extLst>
              </p:cNvPr>
              <p:cNvSpPr txBox="1"/>
              <p:nvPr/>
            </p:nvSpPr>
            <p:spPr>
              <a:xfrm>
                <a:off x="11206506" y="1306966"/>
                <a:ext cx="640105" cy="661720"/>
              </a:xfrm>
              <a:prstGeom prst="rect">
                <a:avLst/>
              </a:prstGeom>
              <a:noFill/>
            </p:spPr>
            <p:txBody>
              <a:bodyPr wrap="square" rtlCol="0">
                <a:spAutoFit/>
              </a:bodyPr>
              <a:lstStyle/>
              <a:p>
                <a:r>
                  <a:rPr lang="zh-CN" altLang="en-US" sz="525" dirty="0">
                    <a:solidFill>
                      <a:schemeClr val="bg1"/>
                    </a:solidFill>
                    <a:latin typeface="微软雅黑" panose="020B0503020204020204" pitchFamily="34" charset="-122"/>
                    <a:ea typeface="微软雅黑" panose="020B0503020204020204" pitchFamily="34" charset="-122"/>
                  </a:rPr>
                  <a:t>避免治疗惰性，每</a:t>
                </a:r>
                <a:r>
                  <a:rPr lang="en-US" altLang="zh-CN" sz="525" dirty="0">
                    <a:solidFill>
                      <a:schemeClr val="bg1"/>
                    </a:solidFill>
                    <a:latin typeface="微软雅黑" panose="020B0503020204020204" pitchFamily="34" charset="-122"/>
                    <a:ea typeface="微软雅黑" panose="020B0503020204020204" pitchFamily="34" charset="-122"/>
                  </a:rPr>
                  <a:t>3-6</a:t>
                </a:r>
                <a:r>
                  <a:rPr lang="zh-CN" altLang="en-US" sz="525" dirty="0">
                    <a:solidFill>
                      <a:schemeClr val="bg1"/>
                    </a:solidFill>
                    <a:latin typeface="微软雅黑" panose="020B0503020204020204" pitchFamily="34" charset="-122"/>
                    <a:ea typeface="微软雅黑" panose="020B0503020204020204" pitchFamily="34" charset="-122"/>
                  </a:rPr>
                  <a:t>月评估及改善治疗方案</a:t>
                </a:r>
              </a:p>
            </p:txBody>
          </p:sp>
        </p:grpSp>
        <p:grpSp>
          <p:nvGrpSpPr>
            <p:cNvPr id="4" name="组合 3">
              <a:extLst>
                <a:ext uri="{FF2B5EF4-FFF2-40B4-BE49-F238E27FC236}">
                  <a16:creationId xmlns="" xmlns:a16="http://schemas.microsoft.com/office/drawing/2014/main" id="{4119CD9B-BBF1-4A58-898D-9B6C06F2C91F}"/>
                </a:ext>
              </a:extLst>
            </p:cNvPr>
            <p:cNvGrpSpPr/>
            <p:nvPr/>
          </p:nvGrpSpPr>
          <p:grpSpPr>
            <a:xfrm>
              <a:off x="249087" y="923042"/>
              <a:ext cx="7985850" cy="5314368"/>
              <a:chOff x="249087" y="923042"/>
              <a:chExt cx="7985850" cy="5314368"/>
            </a:xfrm>
          </p:grpSpPr>
          <p:grpSp>
            <p:nvGrpSpPr>
              <p:cNvPr id="9" name="组合 8">
                <a:extLst>
                  <a:ext uri="{FF2B5EF4-FFF2-40B4-BE49-F238E27FC236}">
                    <a16:creationId xmlns="" xmlns:a16="http://schemas.microsoft.com/office/drawing/2014/main" id="{BD466218-4A23-4F2A-A42F-4CD4DC2ABB9C}"/>
                  </a:ext>
                </a:extLst>
              </p:cNvPr>
              <p:cNvGrpSpPr/>
              <p:nvPr/>
            </p:nvGrpSpPr>
            <p:grpSpPr>
              <a:xfrm>
                <a:off x="249087" y="923042"/>
                <a:ext cx="7904262" cy="5314368"/>
                <a:chOff x="4107785" y="892633"/>
                <a:chExt cx="7904262" cy="5314368"/>
              </a:xfrm>
            </p:grpSpPr>
            <p:sp>
              <p:nvSpPr>
                <p:cNvPr id="124" name="矩形: 圆角 123">
                  <a:extLst>
                    <a:ext uri="{FF2B5EF4-FFF2-40B4-BE49-F238E27FC236}">
                      <a16:creationId xmlns="" xmlns:a16="http://schemas.microsoft.com/office/drawing/2014/main" id="{993DCB94-7B98-4915-9CD7-613646ADAAFB}"/>
                    </a:ext>
                  </a:extLst>
                </p:cNvPr>
                <p:cNvSpPr/>
                <p:nvPr/>
              </p:nvSpPr>
              <p:spPr bwMode="auto">
                <a:xfrm>
                  <a:off x="10813503" y="2097226"/>
                  <a:ext cx="1198544" cy="3681216"/>
                </a:xfrm>
                <a:prstGeom prst="roundRect">
                  <a:avLst>
                    <a:gd name="adj" fmla="val 3952"/>
                  </a:avLst>
                </a:prstGeom>
                <a:gradFill flip="none" rotWithShape="1">
                  <a:gsLst>
                    <a:gs pos="0">
                      <a:schemeClr val="bg1"/>
                    </a:gs>
                    <a:gs pos="100000">
                      <a:srgbClr val="BDBF2E"/>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sp>
              <p:nvSpPr>
                <p:cNvPr id="123" name="矩形: 圆角 122">
                  <a:extLst>
                    <a:ext uri="{FF2B5EF4-FFF2-40B4-BE49-F238E27FC236}">
                      <a16:creationId xmlns="" xmlns:a16="http://schemas.microsoft.com/office/drawing/2014/main" id="{B3102C3C-9BAE-4644-B782-16C7BF0DB92C}"/>
                    </a:ext>
                  </a:extLst>
                </p:cNvPr>
                <p:cNvSpPr/>
                <p:nvPr/>
              </p:nvSpPr>
              <p:spPr bwMode="auto">
                <a:xfrm>
                  <a:off x="9280309" y="2085181"/>
                  <a:ext cx="1459138" cy="3681216"/>
                </a:xfrm>
                <a:prstGeom prst="roundRect">
                  <a:avLst>
                    <a:gd name="adj" fmla="val 3952"/>
                  </a:avLst>
                </a:prstGeom>
                <a:gradFill flip="none" rotWithShape="1">
                  <a:gsLst>
                    <a:gs pos="0">
                      <a:schemeClr val="bg1"/>
                    </a:gs>
                    <a:gs pos="100000">
                      <a:srgbClr val="AABCD0"/>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sp>
              <p:nvSpPr>
                <p:cNvPr id="122" name="矩形: 圆角 121">
                  <a:extLst>
                    <a:ext uri="{FF2B5EF4-FFF2-40B4-BE49-F238E27FC236}">
                      <a16:creationId xmlns="" xmlns:a16="http://schemas.microsoft.com/office/drawing/2014/main" id="{C9EF1271-ED54-49A7-8866-D75C80F4AE16}"/>
                    </a:ext>
                  </a:extLst>
                </p:cNvPr>
                <p:cNvSpPr/>
                <p:nvPr/>
              </p:nvSpPr>
              <p:spPr bwMode="auto">
                <a:xfrm>
                  <a:off x="6602532" y="2080576"/>
                  <a:ext cx="2608854" cy="3681216"/>
                </a:xfrm>
                <a:prstGeom prst="roundRect">
                  <a:avLst>
                    <a:gd name="adj" fmla="val 3952"/>
                  </a:avLst>
                </a:prstGeom>
                <a:gradFill flip="none" rotWithShape="1">
                  <a:gsLst>
                    <a:gs pos="0">
                      <a:schemeClr val="bg1"/>
                    </a:gs>
                    <a:gs pos="100000">
                      <a:srgbClr val="E1A81B"/>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sp>
              <p:nvSpPr>
                <p:cNvPr id="25" name="矩形: 圆角 24">
                  <a:extLst>
                    <a:ext uri="{FF2B5EF4-FFF2-40B4-BE49-F238E27FC236}">
                      <a16:creationId xmlns="" xmlns:a16="http://schemas.microsoft.com/office/drawing/2014/main" id="{CE461CA8-568B-441C-AD25-E457BABFAE1F}"/>
                    </a:ext>
                  </a:extLst>
                </p:cNvPr>
                <p:cNvSpPr/>
                <p:nvPr/>
              </p:nvSpPr>
              <p:spPr bwMode="auto">
                <a:xfrm>
                  <a:off x="4446577" y="892633"/>
                  <a:ext cx="5776257" cy="170017"/>
                </a:xfrm>
                <a:prstGeom prst="roundRect">
                  <a:avLst/>
                </a:prstGeom>
                <a:solidFill>
                  <a:srgbClr val="003D50"/>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00" b="1" dirty="0">
                      <a:solidFill>
                        <a:schemeClr val="bg1"/>
                      </a:solidFill>
                      <a:latin typeface="微软雅黑" panose="020B0503020204020204" pitchFamily="34" charset="-122"/>
                      <a:ea typeface="微软雅黑" panose="020B0503020204020204" pitchFamily="34" charset="-122"/>
                    </a:rPr>
                    <a:t>一线治疗为二甲双胍与综合改善生活方式（包括体重管理与运动）</a:t>
                  </a:r>
                </a:p>
              </p:txBody>
            </p:sp>
            <p:sp>
              <p:nvSpPr>
                <p:cNvPr id="27" name="矩形: 圆角 26">
                  <a:extLst>
                    <a:ext uri="{FF2B5EF4-FFF2-40B4-BE49-F238E27FC236}">
                      <a16:creationId xmlns="" xmlns:a16="http://schemas.microsoft.com/office/drawing/2014/main" id="{174ED48F-ED7A-43CF-BD52-5E5F45BB6C1E}"/>
                    </a:ext>
                  </a:extLst>
                </p:cNvPr>
                <p:cNvSpPr/>
                <p:nvPr/>
              </p:nvSpPr>
              <p:spPr bwMode="auto">
                <a:xfrm>
                  <a:off x="4107785" y="1203489"/>
                  <a:ext cx="2992344" cy="170017"/>
                </a:xfrm>
                <a:prstGeom prst="roundRect">
                  <a:avLst/>
                </a:prstGeom>
                <a:solidFill>
                  <a:srgbClr val="B3172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合并高风险因素或确诊</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ASCVD</a:t>
                  </a: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CKD</a:t>
                  </a: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或</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HF</a:t>
                  </a:r>
                  <a:endPar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8" name="矩形: 圆角 27">
                  <a:extLst>
                    <a:ext uri="{FF2B5EF4-FFF2-40B4-BE49-F238E27FC236}">
                      <a16:creationId xmlns="" xmlns:a16="http://schemas.microsoft.com/office/drawing/2014/main" id="{EB2FF957-0EC3-4F02-BC20-037AF7BCDE53}"/>
                    </a:ext>
                  </a:extLst>
                </p:cNvPr>
                <p:cNvSpPr/>
                <p:nvPr/>
              </p:nvSpPr>
              <p:spPr bwMode="auto">
                <a:xfrm>
                  <a:off x="4107785" y="1486474"/>
                  <a:ext cx="2992344" cy="243102"/>
                </a:xfrm>
                <a:prstGeom prst="roundRect">
                  <a:avLst/>
                </a:prstGeom>
                <a:solidFill>
                  <a:srgbClr val="A9BBD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无需考虑基线</a:t>
                  </a:r>
                  <a:r>
                    <a:rPr lang="en-US" altLang="zh-CN" sz="67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或个体化</a:t>
                  </a:r>
                  <a:r>
                    <a:rPr lang="en-US" altLang="zh-CN" sz="67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54" name="矩形: 圆角 53">
                  <a:extLst>
                    <a:ext uri="{FF2B5EF4-FFF2-40B4-BE49-F238E27FC236}">
                      <a16:creationId xmlns="" xmlns:a16="http://schemas.microsoft.com/office/drawing/2014/main" id="{D53B879A-FCB6-4157-9594-560A31E2D248}"/>
                    </a:ext>
                  </a:extLst>
                </p:cNvPr>
                <p:cNvSpPr/>
                <p:nvPr/>
              </p:nvSpPr>
              <p:spPr bwMode="auto">
                <a:xfrm>
                  <a:off x="7334705" y="1083559"/>
                  <a:ext cx="436343" cy="190302"/>
                </a:xfrm>
                <a:prstGeom prst="roundRect">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7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否</a:t>
                  </a:r>
                </a:p>
              </p:txBody>
            </p:sp>
            <p:sp>
              <p:nvSpPr>
                <p:cNvPr id="69" name="矩形: 圆角 68">
                  <a:extLst>
                    <a:ext uri="{FF2B5EF4-FFF2-40B4-BE49-F238E27FC236}">
                      <a16:creationId xmlns="" xmlns:a16="http://schemas.microsoft.com/office/drawing/2014/main" id="{B276DC1E-C30D-4866-BF8D-8BE944A6DA61}"/>
                    </a:ext>
                  </a:extLst>
                </p:cNvPr>
                <p:cNvSpPr/>
                <p:nvPr/>
              </p:nvSpPr>
              <p:spPr bwMode="auto">
                <a:xfrm>
                  <a:off x="7177821" y="1751014"/>
                  <a:ext cx="4590840" cy="194741"/>
                </a:xfrm>
                <a:prstGeom prst="roundRect">
                  <a:avLst/>
                </a:prstGeom>
                <a:solidFill>
                  <a:srgbClr val="DDDC99"/>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A1C</a:t>
                  </a:r>
                  <a:r>
                    <a:rPr lang="zh-CN" altLang="en-US"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高于个体化目标，如下处理</a:t>
                  </a:r>
                </a:p>
              </p:txBody>
            </p:sp>
            <p:grpSp>
              <p:nvGrpSpPr>
                <p:cNvPr id="117" name="组合 116">
                  <a:extLst>
                    <a:ext uri="{FF2B5EF4-FFF2-40B4-BE49-F238E27FC236}">
                      <a16:creationId xmlns="" xmlns:a16="http://schemas.microsoft.com/office/drawing/2014/main" id="{C9315122-6D1E-4F0C-A08F-C801D958EE83}"/>
                    </a:ext>
                  </a:extLst>
                </p:cNvPr>
                <p:cNvGrpSpPr/>
                <p:nvPr/>
              </p:nvGrpSpPr>
              <p:grpSpPr>
                <a:xfrm>
                  <a:off x="6641967" y="2514892"/>
                  <a:ext cx="2529872" cy="2849009"/>
                  <a:chOff x="5105933" y="2514892"/>
                  <a:chExt cx="2529872" cy="2849009"/>
                </a:xfrm>
              </p:grpSpPr>
              <p:sp>
                <p:nvSpPr>
                  <p:cNvPr id="70" name="矩形: 圆角 69">
                    <a:extLst>
                      <a:ext uri="{FF2B5EF4-FFF2-40B4-BE49-F238E27FC236}">
                        <a16:creationId xmlns="" xmlns:a16="http://schemas.microsoft.com/office/drawing/2014/main" id="{44E55018-3659-4CDB-BC5A-95EC0727F8CC}"/>
                      </a:ext>
                    </a:extLst>
                  </p:cNvPr>
                  <p:cNvSpPr/>
                  <p:nvPr/>
                </p:nvSpPr>
                <p:spPr bwMode="auto">
                  <a:xfrm>
                    <a:off x="5141290" y="2514892"/>
                    <a:ext cx="500498" cy="353814"/>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71" name="矩形: 圆角 70">
                    <a:extLst>
                      <a:ext uri="{FF2B5EF4-FFF2-40B4-BE49-F238E27FC236}">
                        <a16:creationId xmlns="" xmlns:a16="http://schemas.microsoft.com/office/drawing/2014/main" id="{F8F65A97-63D1-4D91-A868-8DCF05927E04}"/>
                      </a:ext>
                    </a:extLst>
                  </p:cNvPr>
                  <p:cNvSpPr/>
                  <p:nvPr/>
                </p:nvSpPr>
                <p:spPr bwMode="auto">
                  <a:xfrm>
                    <a:off x="5706830" y="2514892"/>
                    <a:ext cx="619659" cy="353814"/>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72" name="矩形: 圆角 71">
                    <a:extLst>
                      <a:ext uri="{FF2B5EF4-FFF2-40B4-BE49-F238E27FC236}">
                        <a16:creationId xmlns="" xmlns:a16="http://schemas.microsoft.com/office/drawing/2014/main" id="{E5C1A25E-BA0E-4AF1-B14F-2B77240E8468}"/>
                      </a:ext>
                    </a:extLst>
                  </p:cNvPr>
                  <p:cNvSpPr/>
                  <p:nvPr/>
                </p:nvSpPr>
                <p:spPr bwMode="auto">
                  <a:xfrm>
                    <a:off x="6386252" y="2514892"/>
                    <a:ext cx="551298" cy="353814"/>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73" name="矩形: 圆角 72">
                    <a:extLst>
                      <a:ext uri="{FF2B5EF4-FFF2-40B4-BE49-F238E27FC236}">
                        <a16:creationId xmlns="" xmlns:a16="http://schemas.microsoft.com/office/drawing/2014/main" id="{51DC9458-DEEA-4439-9BF9-C5D8D0387D72}"/>
                      </a:ext>
                    </a:extLst>
                  </p:cNvPr>
                  <p:cNvSpPr/>
                  <p:nvPr/>
                </p:nvSpPr>
                <p:spPr bwMode="auto">
                  <a:xfrm>
                    <a:off x="7074820" y="2514892"/>
                    <a:ext cx="500498" cy="353814"/>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74" name="矩形: 圆角 73">
                    <a:extLst>
                      <a:ext uri="{FF2B5EF4-FFF2-40B4-BE49-F238E27FC236}">
                        <a16:creationId xmlns="" xmlns:a16="http://schemas.microsoft.com/office/drawing/2014/main" id="{1D57CD36-3206-4DE4-8AB9-E34F169BBF83}"/>
                      </a:ext>
                    </a:extLst>
                  </p:cNvPr>
                  <p:cNvSpPr/>
                  <p:nvPr/>
                </p:nvSpPr>
                <p:spPr bwMode="auto">
                  <a:xfrm>
                    <a:off x="5105933" y="2981674"/>
                    <a:ext cx="571212" cy="243102"/>
                  </a:xfrm>
                  <a:prstGeom prst="roundRect">
                    <a:avLst>
                      <a:gd name="adj" fmla="val 2607"/>
                    </a:avLst>
                  </a:prstGeom>
                  <a:solidFill>
                    <a:srgbClr val="A9BAD4"/>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A1C</a:t>
                    </a: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高于目标</a:t>
                    </a:r>
                  </a:p>
                </p:txBody>
              </p:sp>
              <p:sp>
                <p:nvSpPr>
                  <p:cNvPr id="75" name="矩形: 圆角 74">
                    <a:extLst>
                      <a:ext uri="{FF2B5EF4-FFF2-40B4-BE49-F238E27FC236}">
                        <a16:creationId xmlns="" xmlns:a16="http://schemas.microsoft.com/office/drawing/2014/main" id="{5E44983D-3732-474F-9E1E-54D33863330A}"/>
                      </a:ext>
                    </a:extLst>
                  </p:cNvPr>
                  <p:cNvSpPr/>
                  <p:nvPr/>
                </p:nvSpPr>
                <p:spPr bwMode="auto">
                  <a:xfrm>
                    <a:off x="5731053" y="2976312"/>
                    <a:ext cx="571212" cy="243102"/>
                  </a:xfrm>
                  <a:prstGeom prst="roundRect">
                    <a:avLst>
                      <a:gd name="adj" fmla="val 2607"/>
                    </a:avLst>
                  </a:prstGeom>
                  <a:solidFill>
                    <a:srgbClr val="A9BAD4"/>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A1C</a:t>
                    </a: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高于目标</a:t>
                    </a:r>
                  </a:p>
                </p:txBody>
              </p:sp>
              <p:sp>
                <p:nvSpPr>
                  <p:cNvPr id="76" name="矩形: 圆角 75">
                    <a:extLst>
                      <a:ext uri="{FF2B5EF4-FFF2-40B4-BE49-F238E27FC236}">
                        <a16:creationId xmlns="" xmlns:a16="http://schemas.microsoft.com/office/drawing/2014/main" id="{5AA18611-F0E4-48C2-A170-535CC3E7A208}"/>
                      </a:ext>
                    </a:extLst>
                  </p:cNvPr>
                  <p:cNvSpPr/>
                  <p:nvPr/>
                </p:nvSpPr>
                <p:spPr bwMode="auto">
                  <a:xfrm>
                    <a:off x="6376295" y="2976312"/>
                    <a:ext cx="571212" cy="243102"/>
                  </a:xfrm>
                  <a:prstGeom prst="roundRect">
                    <a:avLst>
                      <a:gd name="adj" fmla="val 2607"/>
                    </a:avLst>
                  </a:prstGeom>
                  <a:solidFill>
                    <a:srgbClr val="A9BAD4"/>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A1C</a:t>
                    </a: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高于目标</a:t>
                    </a:r>
                  </a:p>
                </p:txBody>
              </p:sp>
              <p:sp>
                <p:nvSpPr>
                  <p:cNvPr id="77" name="矩形: 圆角 76">
                    <a:extLst>
                      <a:ext uri="{FF2B5EF4-FFF2-40B4-BE49-F238E27FC236}">
                        <a16:creationId xmlns="" xmlns:a16="http://schemas.microsoft.com/office/drawing/2014/main" id="{2C422A5C-49BA-4D1E-96C9-B3F10ABA835D}"/>
                      </a:ext>
                    </a:extLst>
                  </p:cNvPr>
                  <p:cNvSpPr/>
                  <p:nvPr/>
                </p:nvSpPr>
                <p:spPr bwMode="auto">
                  <a:xfrm>
                    <a:off x="7039463" y="2976312"/>
                    <a:ext cx="571212" cy="243102"/>
                  </a:xfrm>
                  <a:prstGeom prst="roundRect">
                    <a:avLst>
                      <a:gd name="adj" fmla="val 2607"/>
                    </a:avLst>
                  </a:prstGeom>
                  <a:solidFill>
                    <a:srgbClr val="A9BAD4"/>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A1C</a:t>
                    </a:r>
                    <a:r>
                      <a:rPr lang="zh-CN" altLang="en-US" sz="45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高于目标</a:t>
                    </a:r>
                  </a:p>
                </p:txBody>
              </p:sp>
              <p:sp>
                <p:nvSpPr>
                  <p:cNvPr id="79" name="矩形: 圆角 78">
                    <a:extLst>
                      <a:ext uri="{FF2B5EF4-FFF2-40B4-BE49-F238E27FC236}">
                        <a16:creationId xmlns="" xmlns:a16="http://schemas.microsoft.com/office/drawing/2014/main" id="{688820E3-F75E-4953-8B7F-03B436E42CC3}"/>
                      </a:ext>
                    </a:extLst>
                  </p:cNvPr>
                  <p:cNvSpPr/>
                  <p:nvPr/>
                </p:nvSpPr>
                <p:spPr bwMode="auto">
                  <a:xfrm>
                    <a:off x="5115890" y="3337744"/>
                    <a:ext cx="551298" cy="563696"/>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80" name="矩形: 圆角 79">
                    <a:extLst>
                      <a:ext uri="{FF2B5EF4-FFF2-40B4-BE49-F238E27FC236}">
                        <a16:creationId xmlns="" xmlns:a16="http://schemas.microsoft.com/office/drawing/2014/main" id="{BD750326-A817-42E6-A0E8-C47C7E38B67C}"/>
                      </a:ext>
                    </a:extLst>
                  </p:cNvPr>
                  <p:cNvSpPr/>
                  <p:nvPr/>
                </p:nvSpPr>
                <p:spPr bwMode="auto">
                  <a:xfrm>
                    <a:off x="5738993" y="3343251"/>
                    <a:ext cx="551298" cy="565054"/>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82" name="矩形: 圆角 81">
                    <a:extLst>
                      <a:ext uri="{FF2B5EF4-FFF2-40B4-BE49-F238E27FC236}">
                        <a16:creationId xmlns="" xmlns:a16="http://schemas.microsoft.com/office/drawing/2014/main" id="{F30268C2-45BB-4FF9-99F6-CBB357B599B0}"/>
                      </a:ext>
                    </a:extLst>
                  </p:cNvPr>
                  <p:cNvSpPr/>
                  <p:nvPr/>
                </p:nvSpPr>
                <p:spPr bwMode="auto">
                  <a:xfrm>
                    <a:off x="6348615" y="3343250"/>
                    <a:ext cx="619659" cy="565055"/>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83" name="矩形: 圆角 82">
                    <a:extLst>
                      <a:ext uri="{FF2B5EF4-FFF2-40B4-BE49-F238E27FC236}">
                        <a16:creationId xmlns="" xmlns:a16="http://schemas.microsoft.com/office/drawing/2014/main" id="{0BFC9C11-E2CA-40A2-AF66-36B5F0EA80DC}"/>
                      </a:ext>
                    </a:extLst>
                  </p:cNvPr>
                  <p:cNvSpPr/>
                  <p:nvPr/>
                </p:nvSpPr>
                <p:spPr bwMode="auto">
                  <a:xfrm>
                    <a:off x="7015240" y="3343250"/>
                    <a:ext cx="619659" cy="565055"/>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p>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p:txBody>
              </p:sp>
              <p:sp>
                <p:nvSpPr>
                  <p:cNvPr id="84" name="矩形: 圆角 83">
                    <a:extLst>
                      <a:ext uri="{FF2B5EF4-FFF2-40B4-BE49-F238E27FC236}">
                        <a16:creationId xmlns="" xmlns:a16="http://schemas.microsoft.com/office/drawing/2014/main" id="{967505B4-7CAA-40CF-839F-9FE884F7C8A4}"/>
                      </a:ext>
                    </a:extLst>
                  </p:cNvPr>
                  <p:cNvSpPr/>
                  <p:nvPr/>
                </p:nvSpPr>
                <p:spPr bwMode="auto">
                  <a:xfrm>
                    <a:off x="5122057" y="4037650"/>
                    <a:ext cx="2512842"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85" name="矩形: 圆角 84">
                    <a:extLst>
                      <a:ext uri="{FF2B5EF4-FFF2-40B4-BE49-F238E27FC236}">
                        <a16:creationId xmlns="" xmlns:a16="http://schemas.microsoft.com/office/drawing/2014/main" id="{3EF5A230-FEB0-4775-A9D0-80C6D0266E17}"/>
                      </a:ext>
                    </a:extLst>
                  </p:cNvPr>
                  <p:cNvSpPr/>
                  <p:nvPr/>
                </p:nvSpPr>
                <p:spPr bwMode="auto">
                  <a:xfrm>
                    <a:off x="5122963" y="4332792"/>
                    <a:ext cx="2512842" cy="160321"/>
                  </a:xfrm>
                  <a:prstGeom prst="roundRect">
                    <a:avLst>
                      <a:gd name="adj" fmla="val 1756"/>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继续按照上述原则加用药物</a:t>
                    </a:r>
                  </a:p>
                </p:txBody>
              </p:sp>
              <p:sp>
                <p:nvSpPr>
                  <p:cNvPr id="86" name="矩形: 圆角 85">
                    <a:extLst>
                      <a:ext uri="{FF2B5EF4-FFF2-40B4-BE49-F238E27FC236}">
                        <a16:creationId xmlns="" xmlns:a16="http://schemas.microsoft.com/office/drawing/2014/main" id="{E7C1C26A-0814-48A6-9C4B-AB3FA27C6AF6}"/>
                      </a:ext>
                    </a:extLst>
                  </p:cNvPr>
                  <p:cNvSpPr/>
                  <p:nvPr/>
                </p:nvSpPr>
                <p:spPr bwMode="auto">
                  <a:xfrm>
                    <a:off x="5119874" y="4622458"/>
                    <a:ext cx="2512842"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87" name="矩形: 圆角 86">
                    <a:extLst>
                      <a:ext uri="{FF2B5EF4-FFF2-40B4-BE49-F238E27FC236}">
                        <a16:creationId xmlns="" xmlns:a16="http://schemas.microsoft.com/office/drawing/2014/main" id="{163338A4-5FBB-4354-9CC5-ADD9F22090D6}"/>
                      </a:ext>
                    </a:extLst>
                  </p:cNvPr>
                  <p:cNvSpPr/>
                  <p:nvPr/>
                </p:nvSpPr>
                <p:spPr bwMode="auto">
                  <a:xfrm>
                    <a:off x="5121519" y="4912123"/>
                    <a:ext cx="2512842" cy="451778"/>
                  </a:xfrm>
                  <a:prstGeom prst="roundRect">
                    <a:avLst>
                      <a:gd name="adj" fmla="val 1756"/>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考虑加用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或基础胰岛素</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defTabSz="685800" fontAlgn="base">
                      <a:spcBef>
                        <a:spcPct val="0"/>
                      </a:spcBef>
                      <a:spcAft>
                        <a:spcPct val="0"/>
                      </a:spcAft>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选择低血糖风险更低的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类药物</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defTabSz="685800" fontAlgn="base">
                      <a:spcBef>
                        <a:spcPct val="0"/>
                      </a:spcBef>
                      <a:spcAft>
                        <a:spcPct val="0"/>
                      </a:spcAft>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选择低血糖风险更低的基础胰岛素</a:t>
                    </a:r>
                  </a:p>
                </p:txBody>
              </p:sp>
            </p:grpSp>
            <p:grpSp>
              <p:nvGrpSpPr>
                <p:cNvPr id="118" name="组合 117">
                  <a:extLst>
                    <a:ext uri="{FF2B5EF4-FFF2-40B4-BE49-F238E27FC236}">
                      <a16:creationId xmlns="" xmlns:a16="http://schemas.microsoft.com/office/drawing/2014/main" id="{64C4BE79-3B28-4A9D-9B31-13B156FAF88E}"/>
                    </a:ext>
                  </a:extLst>
                </p:cNvPr>
                <p:cNvGrpSpPr/>
                <p:nvPr/>
              </p:nvGrpSpPr>
              <p:grpSpPr>
                <a:xfrm>
                  <a:off x="9304692" y="2437204"/>
                  <a:ext cx="1399575" cy="3769797"/>
                  <a:chOff x="7768658" y="2437204"/>
                  <a:chExt cx="1399575" cy="3769797"/>
                </a:xfrm>
              </p:grpSpPr>
              <p:sp>
                <p:nvSpPr>
                  <p:cNvPr id="89" name="矩形: 圆角 88">
                    <a:extLst>
                      <a:ext uri="{FF2B5EF4-FFF2-40B4-BE49-F238E27FC236}">
                        <a16:creationId xmlns="" xmlns:a16="http://schemas.microsoft.com/office/drawing/2014/main" id="{6B783B3D-9B50-45A0-AF9C-161C9AD9D4F4}"/>
                      </a:ext>
                    </a:extLst>
                  </p:cNvPr>
                  <p:cNvSpPr/>
                  <p:nvPr/>
                </p:nvSpPr>
                <p:spPr bwMode="auto">
                  <a:xfrm>
                    <a:off x="7768658" y="2660368"/>
                    <a:ext cx="666028"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具有良好减重效果的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90" name="矩形: 圆角 89">
                    <a:extLst>
                      <a:ext uri="{FF2B5EF4-FFF2-40B4-BE49-F238E27FC236}">
                        <a16:creationId xmlns="" xmlns:a16="http://schemas.microsoft.com/office/drawing/2014/main" id="{AF551E5A-0C50-4730-863C-32317B651FE8}"/>
                      </a:ext>
                    </a:extLst>
                  </p:cNvPr>
                  <p:cNvSpPr/>
                  <p:nvPr/>
                </p:nvSpPr>
                <p:spPr bwMode="auto">
                  <a:xfrm>
                    <a:off x="8502205" y="2659534"/>
                    <a:ext cx="666028"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nvGrpSpPr>
                  <p:cNvPr id="93" name="组合 92">
                    <a:extLst>
                      <a:ext uri="{FF2B5EF4-FFF2-40B4-BE49-F238E27FC236}">
                        <a16:creationId xmlns="" xmlns:a16="http://schemas.microsoft.com/office/drawing/2014/main" id="{DC0832E0-C703-43B1-BFF0-1A24AE8C4592}"/>
                      </a:ext>
                    </a:extLst>
                  </p:cNvPr>
                  <p:cNvGrpSpPr/>
                  <p:nvPr/>
                </p:nvGrpSpPr>
                <p:grpSpPr>
                  <a:xfrm>
                    <a:off x="8310482" y="2437204"/>
                    <a:ext cx="328507" cy="328507"/>
                    <a:chOff x="8292552" y="2514892"/>
                    <a:chExt cx="328507" cy="328507"/>
                  </a:xfrm>
                </p:grpSpPr>
                <p:sp>
                  <p:nvSpPr>
                    <p:cNvPr id="91" name="椭圆 90">
                      <a:extLst>
                        <a:ext uri="{FF2B5EF4-FFF2-40B4-BE49-F238E27FC236}">
                          <a16:creationId xmlns="" xmlns:a16="http://schemas.microsoft.com/office/drawing/2014/main" id="{A70A0081-6A32-448E-A01C-C26312A2D3A0}"/>
                        </a:ext>
                      </a:extLst>
                    </p:cNvPr>
                    <p:cNvSpPr/>
                    <p:nvPr/>
                  </p:nvSpPr>
                  <p:spPr bwMode="auto">
                    <a:xfrm>
                      <a:off x="8292552" y="2514892"/>
                      <a:ext cx="328507" cy="328507"/>
                    </a:xfrm>
                    <a:prstGeom prst="ellipse">
                      <a:avLst/>
                    </a:prstGeom>
                    <a:solidFill>
                      <a:srgbClr val="2A6482"/>
                    </a:solidFill>
                    <a:ln w="9525" cap="flat" cmpd="sng" algn="ctr">
                      <a:solidFill>
                        <a:srgbClr val="2A648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600" dirty="0">
                        <a:solidFill>
                          <a:schemeClr val="bg1"/>
                        </a:solidFill>
                        <a:latin typeface="Arial" pitchFamily="34" charset="0"/>
                        <a:ea typeface="宋体" pitchFamily="2" charset="-122"/>
                      </a:endParaRPr>
                    </a:p>
                  </p:txBody>
                </p:sp>
                <p:sp>
                  <p:nvSpPr>
                    <p:cNvPr id="92" name="矩形: 圆角 91">
                      <a:extLst>
                        <a:ext uri="{FF2B5EF4-FFF2-40B4-BE49-F238E27FC236}">
                          <a16:creationId xmlns="" xmlns:a16="http://schemas.microsoft.com/office/drawing/2014/main" id="{AF42255C-2A0B-44D7-8DCC-C7D4E85AE32B}"/>
                        </a:ext>
                      </a:extLst>
                    </p:cNvPr>
                    <p:cNvSpPr/>
                    <p:nvPr/>
                  </p:nvSpPr>
                  <p:spPr bwMode="auto">
                    <a:xfrm>
                      <a:off x="8305899" y="2598408"/>
                      <a:ext cx="301812" cy="170017"/>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或</a:t>
                      </a:r>
                    </a:p>
                  </p:txBody>
                </p:sp>
              </p:grpSp>
              <p:sp>
                <p:nvSpPr>
                  <p:cNvPr id="94" name="矩形: 圆角 93">
                    <a:extLst>
                      <a:ext uri="{FF2B5EF4-FFF2-40B4-BE49-F238E27FC236}">
                        <a16:creationId xmlns="" xmlns:a16="http://schemas.microsoft.com/office/drawing/2014/main" id="{EADAC5BF-C6F8-4A55-9927-B782CDAA9E1E}"/>
                      </a:ext>
                    </a:extLst>
                  </p:cNvPr>
                  <p:cNvSpPr/>
                  <p:nvPr/>
                </p:nvSpPr>
                <p:spPr bwMode="auto">
                  <a:xfrm>
                    <a:off x="7872337" y="3198410"/>
                    <a:ext cx="1124697"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95" name="矩形: 圆角 94">
                    <a:extLst>
                      <a:ext uri="{FF2B5EF4-FFF2-40B4-BE49-F238E27FC236}">
                        <a16:creationId xmlns="" xmlns:a16="http://schemas.microsoft.com/office/drawing/2014/main" id="{BEADEE93-0119-4951-B56A-41B349C9DBAE}"/>
                      </a:ext>
                    </a:extLst>
                  </p:cNvPr>
                  <p:cNvSpPr/>
                  <p:nvPr/>
                </p:nvSpPr>
                <p:spPr bwMode="auto">
                  <a:xfrm>
                    <a:off x="7872336" y="4037468"/>
                    <a:ext cx="1124697"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96" name="矩形: 圆角 95">
                    <a:extLst>
                      <a:ext uri="{FF2B5EF4-FFF2-40B4-BE49-F238E27FC236}">
                        <a16:creationId xmlns="" xmlns:a16="http://schemas.microsoft.com/office/drawing/2014/main" id="{20B9CFE7-B7F9-4F8E-8069-BEF8DFA40631}"/>
                      </a:ext>
                    </a:extLst>
                  </p:cNvPr>
                  <p:cNvSpPr/>
                  <p:nvPr/>
                </p:nvSpPr>
                <p:spPr bwMode="auto">
                  <a:xfrm>
                    <a:off x="7768658" y="3485942"/>
                    <a:ext cx="666028"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p:txBody>
              </p:sp>
              <p:sp>
                <p:nvSpPr>
                  <p:cNvPr id="98" name="矩形: 圆角 97">
                    <a:extLst>
                      <a:ext uri="{FF2B5EF4-FFF2-40B4-BE49-F238E27FC236}">
                        <a16:creationId xmlns="" xmlns:a16="http://schemas.microsoft.com/office/drawing/2014/main" id="{E7D536BC-05DF-402C-8D5A-92B3C386B824}"/>
                      </a:ext>
                    </a:extLst>
                  </p:cNvPr>
                  <p:cNvSpPr/>
                  <p:nvPr/>
                </p:nvSpPr>
                <p:spPr bwMode="auto">
                  <a:xfrm>
                    <a:off x="8493893" y="3485942"/>
                    <a:ext cx="666028"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具有良好减重效果的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nvGrpSpPr>
                  <p:cNvPr id="99" name="组合 98">
                    <a:extLst>
                      <a:ext uri="{FF2B5EF4-FFF2-40B4-BE49-F238E27FC236}">
                        <a16:creationId xmlns="" xmlns:a16="http://schemas.microsoft.com/office/drawing/2014/main" id="{EB40B034-A646-4D43-8B24-68186FF2934C}"/>
                      </a:ext>
                    </a:extLst>
                  </p:cNvPr>
                  <p:cNvGrpSpPr/>
                  <p:nvPr/>
                </p:nvGrpSpPr>
                <p:grpSpPr>
                  <a:xfrm>
                    <a:off x="7850148" y="4333483"/>
                    <a:ext cx="1163530" cy="985579"/>
                    <a:chOff x="3901528" y="2080856"/>
                    <a:chExt cx="1163530" cy="442385"/>
                  </a:xfrm>
                </p:grpSpPr>
                <p:sp>
                  <p:nvSpPr>
                    <p:cNvPr id="100" name="矩形: 圆角 99">
                      <a:extLst>
                        <a:ext uri="{FF2B5EF4-FFF2-40B4-BE49-F238E27FC236}">
                          <a16:creationId xmlns="" xmlns:a16="http://schemas.microsoft.com/office/drawing/2014/main" id="{392D1FE0-83B8-46C7-AD17-58D7CE47E959}"/>
                        </a:ext>
                      </a:extLst>
                    </p:cNvPr>
                    <p:cNvSpPr/>
                    <p:nvPr/>
                  </p:nvSpPr>
                  <p:spPr bwMode="auto">
                    <a:xfrm>
                      <a:off x="3921779" y="2087109"/>
                      <a:ext cx="1124697" cy="436132"/>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01" name="文本框 100">
                      <a:extLst>
                        <a:ext uri="{FF2B5EF4-FFF2-40B4-BE49-F238E27FC236}">
                          <a16:creationId xmlns="" xmlns:a16="http://schemas.microsoft.com/office/drawing/2014/main" id="{4F6FBDF8-3F05-4F4F-8D4B-093424460568}"/>
                        </a:ext>
                      </a:extLst>
                    </p:cNvPr>
                    <p:cNvSpPr txBox="1"/>
                    <p:nvPr/>
                  </p:nvSpPr>
                  <p:spPr>
                    <a:xfrm>
                      <a:off x="3901528" y="2080856"/>
                      <a:ext cx="1163530" cy="442074"/>
                    </a:xfrm>
                    <a:prstGeom prst="rect">
                      <a:avLst/>
                    </a:prstGeom>
                    <a:noFill/>
                  </p:spPr>
                  <p:txBody>
                    <a:bodyPr wrap="square" rtlCol="0" anchor="ctr">
                      <a:spAutoFit/>
                    </a:bodyPr>
                    <a:lstStyle/>
                    <a:p>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如果需要</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4</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联治疗，或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不耐受、存在禁忌，加用体重增加最小的药物</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首选</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（未使用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），对体重无影响</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grpSp>
                <p:nvGrpSpPr>
                  <p:cNvPr id="102" name="组合 101">
                    <a:extLst>
                      <a:ext uri="{FF2B5EF4-FFF2-40B4-BE49-F238E27FC236}">
                        <a16:creationId xmlns="" xmlns:a16="http://schemas.microsoft.com/office/drawing/2014/main" id="{71E3C0C9-3E96-4655-A274-85F1EDFF757C}"/>
                      </a:ext>
                    </a:extLst>
                  </p:cNvPr>
                  <p:cNvGrpSpPr/>
                  <p:nvPr/>
                </p:nvGrpSpPr>
                <p:grpSpPr>
                  <a:xfrm>
                    <a:off x="7850161" y="5437560"/>
                    <a:ext cx="1163530" cy="769441"/>
                    <a:chOff x="3901528" y="2129208"/>
                    <a:chExt cx="1163530" cy="345370"/>
                  </a:xfrm>
                </p:grpSpPr>
                <p:sp>
                  <p:nvSpPr>
                    <p:cNvPr id="103" name="矩形: 圆角 102">
                      <a:extLst>
                        <a:ext uri="{FF2B5EF4-FFF2-40B4-BE49-F238E27FC236}">
                          <a16:creationId xmlns="" xmlns:a16="http://schemas.microsoft.com/office/drawing/2014/main" id="{DC292942-2589-45A8-8660-BD66097DADFE}"/>
                        </a:ext>
                      </a:extLst>
                    </p:cNvPr>
                    <p:cNvSpPr/>
                    <p:nvPr/>
                  </p:nvSpPr>
                  <p:spPr bwMode="auto">
                    <a:xfrm>
                      <a:off x="3921779" y="2143336"/>
                      <a:ext cx="1124697" cy="324337"/>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04" name="文本框 103">
                      <a:extLst>
                        <a:ext uri="{FF2B5EF4-FFF2-40B4-BE49-F238E27FC236}">
                          <a16:creationId xmlns="" xmlns:a16="http://schemas.microsoft.com/office/drawing/2014/main" id="{848B6686-B663-4840-BEDF-A04535E8C975}"/>
                        </a:ext>
                      </a:extLst>
                    </p:cNvPr>
                    <p:cNvSpPr txBox="1"/>
                    <p:nvPr/>
                  </p:nvSpPr>
                  <p:spPr>
                    <a:xfrm>
                      <a:off x="3901528" y="2129208"/>
                      <a:ext cx="1163530" cy="345370"/>
                    </a:xfrm>
                    <a:prstGeom prst="rect">
                      <a:avLst/>
                    </a:prstGeom>
                    <a:noFill/>
                  </p:spPr>
                  <p:txBody>
                    <a:bodyPr wrap="square" rtlCol="0" anchor="ctr">
                      <a:spAutoFit/>
                    </a:bodyPr>
                    <a:lstStyle/>
                    <a:p>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不耐受、存在禁忌或已使用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，考虑加用：</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基础胰岛素</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 </a:t>
                      </a:r>
                    </a:p>
                  </p:txBody>
                </p:sp>
              </p:grpSp>
            </p:grpSp>
            <p:grpSp>
              <p:nvGrpSpPr>
                <p:cNvPr id="119" name="组合 118">
                  <a:extLst>
                    <a:ext uri="{FF2B5EF4-FFF2-40B4-BE49-F238E27FC236}">
                      <a16:creationId xmlns="" xmlns:a16="http://schemas.microsoft.com/office/drawing/2014/main" id="{BC8D3B73-DF0C-4ACE-A889-309FBA6EE432}"/>
                    </a:ext>
                  </a:extLst>
                </p:cNvPr>
                <p:cNvGrpSpPr/>
                <p:nvPr/>
              </p:nvGrpSpPr>
              <p:grpSpPr>
                <a:xfrm>
                  <a:off x="10848331" y="2511195"/>
                  <a:ext cx="1163530" cy="2780722"/>
                  <a:chOff x="9512322" y="2511195"/>
                  <a:chExt cx="1163530" cy="2780722"/>
                </a:xfrm>
              </p:grpSpPr>
              <p:sp>
                <p:nvSpPr>
                  <p:cNvPr id="105" name="矩形: 圆角 104">
                    <a:extLst>
                      <a:ext uri="{FF2B5EF4-FFF2-40B4-BE49-F238E27FC236}">
                        <a16:creationId xmlns="" xmlns:a16="http://schemas.microsoft.com/office/drawing/2014/main" id="{071EEDAC-27D6-45AF-817D-EFEDBCB658E7}"/>
                      </a:ext>
                    </a:extLst>
                  </p:cNvPr>
                  <p:cNvSpPr/>
                  <p:nvPr/>
                </p:nvSpPr>
                <p:spPr bwMode="auto">
                  <a:xfrm>
                    <a:off x="9528603" y="2511195"/>
                    <a:ext cx="487764"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06" name="矩形: 圆角 105">
                    <a:extLst>
                      <a:ext uri="{FF2B5EF4-FFF2-40B4-BE49-F238E27FC236}">
                        <a16:creationId xmlns="" xmlns:a16="http://schemas.microsoft.com/office/drawing/2014/main" id="{B8B82229-10D2-4892-9784-4D81FDAB2C8E}"/>
                      </a:ext>
                    </a:extLst>
                  </p:cNvPr>
                  <p:cNvSpPr/>
                  <p:nvPr/>
                </p:nvSpPr>
                <p:spPr bwMode="auto">
                  <a:xfrm>
                    <a:off x="10144538" y="2511195"/>
                    <a:ext cx="487764" cy="415498"/>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07" name="矩形: 圆角 106">
                    <a:extLst>
                      <a:ext uri="{FF2B5EF4-FFF2-40B4-BE49-F238E27FC236}">
                        <a16:creationId xmlns="" xmlns:a16="http://schemas.microsoft.com/office/drawing/2014/main" id="{110A9C12-7E43-47A7-90F1-895C49ABB8F1}"/>
                      </a:ext>
                    </a:extLst>
                  </p:cNvPr>
                  <p:cNvSpPr/>
                  <p:nvPr/>
                </p:nvSpPr>
                <p:spPr bwMode="auto">
                  <a:xfrm>
                    <a:off x="9524790" y="3051356"/>
                    <a:ext cx="1103953"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sp>
                <p:nvSpPr>
                  <p:cNvPr id="108" name="矩形: 圆角 107">
                    <a:extLst>
                      <a:ext uri="{FF2B5EF4-FFF2-40B4-BE49-F238E27FC236}">
                        <a16:creationId xmlns="" xmlns:a16="http://schemas.microsoft.com/office/drawing/2014/main" id="{B1D09763-29D7-4D18-B0CA-AE00D9868BF8}"/>
                      </a:ext>
                    </a:extLst>
                  </p:cNvPr>
                  <p:cNvSpPr/>
                  <p:nvPr/>
                </p:nvSpPr>
                <p:spPr bwMode="auto">
                  <a:xfrm>
                    <a:off x="9533391" y="3343250"/>
                    <a:ext cx="487764" cy="558190"/>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09" name="矩形: 圆角 108">
                    <a:extLst>
                      <a:ext uri="{FF2B5EF4-FFF2-40B4-BE49-F238E27FC236}">
                        <a16:creationId xmlns="" xmlns:a16="http://schemas.microsoft.com/office/drawing/2014/main" id="{A3085AC8-38D9-4F49-B16E-A3D25E0052A5}"/>
                      </a:ext>
                    </a:extLst>
                  </p:cNvPr>
                  <p:cNvSpPr/>
                  <p:nvPr/>
                </p:nvSpPr>
                <p:spPr bwMode="auto">
                  <a:xfrm>
                    <a:off x="10140979" y="3342246"/>
                    <a:ext cx="487764" cy="558190"/>
                  </a:xfrm>
                  <a:prstGeom prst="roundRect">
                    <a:avLst>
                      <a:gd name="adj" fmla="val 2607"/>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endPar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10" name="矩形: 圆角 109">
                    <a:extLst>
                      <a:ext uri="{FF2B5EF4-FFF2-40B4-BE49-F238E27FC236}">
                        <a16:creationId xmlns="" xmlns:a16="http://schemas.microsoft.com/office/drawing/2014/main" id="{417F757E-F8A0-4DF1-8BA2-849AF906AC98}"/>
                      </a:ext>
                    </a:extLst>
                  </p:cNvPr>
                  <p:cNvSpPr/>
                  <p:nvPr/>
                </p:nvSpPr>
                <p:spPr bwMode="auto">
                  <a:xfrm>
                    <a:off x="9524790" y="4030597"/>
                    <a:ext cx="1103953"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grpSp>
                <p:nvGrpSpPr>
                  <p:cNvPr id="111" name="组合 110">
                    <a:extLst>
                      <a:ext uri="{FF2B5EF4-FFF2-40B4-BE49-F238E27FC236}">
                        <a16:creationId xmlns="" xmlns:a16="http://schemas.microsoft.com/office/drawing/2014/main" id="{B125C985-D329-44F4-B48C-022930A91A76}"/>
                      </a:ext>
                    </a:extLst>
                  </p:cNvPr>
                  <p:cNvGrpSpPr/>
                  <p:nvPr/>
                </p:nvGrpSpPr>
                <p:grpSpPr>
                  <a:xfrm>
                    <a:off x="9512322" y="4320270"/>
                    <a:ext cx="1163530" cy="971647"/>
                    <a:chOff x="3887559" y="2087109"/>
                    <a:chExt cx="1163530" cy="436132"/>
                  </a:xfrm>
                </p:grpSpPr>
                <p:sp>
                  <p:nvSpPr>
                    <p:cNvPr id="112" name="矩形: 圆角 111">
                      <a:extLst>
                        <a:ext uri="{FF2B5EF4-FFF2-40B4-BE49-F238E27FC236}">
                          <a16:creationId xmlns="" xmlns:a16="http://schemas.microsoft.com/office/drawing/2014/main" id="{B9FB728B-2B4E-4643-9C94-0F55DE454721}"/>
                        </a:ext>
                      </a:extLst>
                    </p:cNvPr>
                    <p:cNvSpPr/>
                    <p:nvPr/>
                  </p:nvSpPr>
                  <p:spPr bwMode="auto">
                    <a:xfrm>
                      <a:off x="3896843" y="2087109"/>
                      <a:ext cx="1124697" cy="436132"/>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113" name="文本框 112">
                      <a:extLst>
                        <a:ext uri="{FF2B5EF4-FFF2-40B4-BE49-F238E27FC236}">
                          <a16:creationId xmlns="" xmlns:a16="http://schemas.microsoft.com/office/drawing/2014/main" id="{23B3A788-1368-4925-93DB-6CFDFEEFF7C6}"/>
                        </a:ext>
                      </a:extLst>
                    </p:cNvPr>
                    <p:cNvSpPr txBox="1"/>
                    <p:nvPr/>
                  </p:nvSpPr>
                  <p:spPr>
                    <a:xfrm>
                      <a:off x="3887559" y="2140277"/>
                      <a:ext cx="1163530" cy="297019"/>
                    </a:xfrm>
                    <a:prstGeom prst="rect">
                      <a:avLst/>
                    </a:prstGeom>
                    <a:noFill/>
                  </p:spPr>
                  <p:txBody>
                    <a:bodyPr wrap="square" rtlCol="0" anchor="ctr">
                      <a:spAutoFit/>
                    </a:bodyPr>
                    <a:lstStyle/>
                    <a:p>
                      <a:pPr marL="66675" indent="-66675">
                        <a:buFont typeface="Arial" panose="020B0604020202020204" pitchFamily="34" charset="0"/>
                        <a:buChar char="•"/>
                      </a:pP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胰岛素治疗：</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费用最低的基础胰岛素</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考虑费用最低的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p:txBody>
                </p:sp>
              </p:grpSp>
            </p:grpSp>
            <p:grpSp>
              <p:nvGrpSpPr>
                <p:cNvPr id="141" name="组合 140">
                  <a:extLst>
                    <a:ext uri="{FF2B5EF4-FFF2-40B4-BE49-F238E27FC236}">
                      <a16:creationId xmlns="" xmlns:a16="http://schemas.microsoft.com/office/drawing/2014/main" id="{7FA336C9-F9E2-4D4D-A99F-48D048C6E33E}"/>
                    </a:ext>
                  </a:extLst>
                </p:cNvPr>
                <p:cNvGrpSpPr/>
                <p:nvPr/>
              </p:nvGrpSpPr>
              <p:grpSpPr>
                <a:xfrm>
                  <a:off x="4133400" y="1848633"/>
                  <a:ext cx="1198544" cy="3874915"/>
                  <a:chOff x="2597366" y="1820583"/>
                  <a:chExt cx="1198544" cy="3874915"/>
                </a:xfrm>
              </p:grpSpPr>
              <p:sp>
                <p:nvSpPr>
                  <p:cNvPr id="120" name="矩形: 圆角 119">
                    <a:extLst>
                      <a:ext uri="{FF2B5EF4-FFF2-40B4-BE49-F238E27FC236}">
                        <a16:creationId xmlns="" xmlns:a16="http://schemas.microsoft.com/office/drawing/2014/main" id="{771FED34-1C05-4422-BF66-767C33D499ED}"/>
                      </a:ext>
                    </a:extLst>
                  </p:cNvPr>
                  <p:cNvSpPr/>
                  <p:nvPr/>
                </p:nvSpPr>
                <p:spPr bwMode="auto">
                  <a:xfrm>
                    <a:off x="2597366" y="1820583"/>
                    <a:ext cx="1198544" cy="3681216"/>
                  </a:xfrm>
                  <a:prstGeom prst="roundRect">
                    <a:avLst>
                      <a:gd name="adj" fmla="val 3952"/>
                    </a:avLst>
                  </a:prstGeom>
                  <a:gradFill flip="none" rotWithShape="1">
                    <a:gsLst>
                      <a:gs pos="0">
                        <a:schemeClr val="bg1"/>
                      </a:gs>
                      <a:gs pos="100000">
                        <a:srgbClr val="004053"/>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grpSp>
                <p:nvGrpSpPr>
                  <p:cNvPr id="115" name="组合 114">
                    <a:extLst>
                      <a:ext uri="{FF2B5EF4-FFF2-40B4-BE49-F238E27FC236}">
                        <a16:creationId xmlns="" xmlns:a16="http://schemas.microsoft.com/office/drawing/2014/main" id="{3EBE28A7-5798-4C28-9883-6CCFAAC680D4}"/>
                      </a:ext>
                    </a:extLst>
                  </p:cNvPr>
                  <p:cNvGrpSpPr/>
                  <p:nvPr/>
                </p:nvGrpSpPr>
                <p:grpSpPr>
                  <a:xfrm>
                    <a:off x="2613658" y="2078619"/>
                    <a:ext cx="1163530" cy="3616879"/>
                    <a:chOff x="2613658" y="2078619"/>
                    <a:chExt cx="1163530" cy="3616879"/>
                  </a:xfrm>
                </p:grpSpPr>
                <p:grpSp>
                  <p:nvGrpSpPr>
                    <p:cNvPr id="31" name="组合 30">
                      <a:extLst>
                        <a:ext uri="{FF2B5EF4-FFF2-40B4-BE49-F238E27FC236}">
                          <a16:creationId xmlns="" xmlns:a16="http://schemas.microsoft.com/office/drawing/2014/main" id="{2E640487-6484-4C51-9A9D-7EF4BD18F7CB}"/>
                        </a:ext>
                      </a:extLst>
                    </p:cNvPr>
                    <p:cNvGrpSpPr/>
                    <p:nvPr/>
                  </p:nvGrpSpPr>
                  <p:grpSpPr>
                    <a:xfrm>
                      <a:off x="2634502" y="2078619"/>
                      <a:ext cx="1124710" cy="769441"/>
                      <a:chOff x="3913467" y="2080547"/>
                      <a:chExt cx="1124710" cy="769441"/>
                    </a:xfrm>
                  </p:grpSpPr>
                  <p:sp>
                    <p:nvSpPr>
                      <p:cNvPr id="29" name="矩形: 圆角 28">
                        <a:extLst>
                          <a:ext uri="{FF2B5EF4-FFF2-40B4-BE49-F238E27FC236}">
                            <a16:creationId xmlns="" xmlns:a16="http://schemas.microsoft.com/office/drawing/2014/main" id="{D6B606D7-305D-4751-9C98-94A65B7BA7BB}"/>
                          </a:ext>
                        </a:extLst>
                      </p:cNvPr>
                      <p:cNvSpPr/>
                      <p:nvPr/>
                    </p:nvSpPr>
                    <p:spPr bwMode="auto">
                      <a:xfrm>
                        <a:off x="3913467" y="2087109"/>
                        <a:ext cx="1124697" cy="691950"/>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6" name="文本框 25">
                        <a:extLst>
                          <a:ext uri="{FF2B5EF4-FFF2-40B4-BE49-F238E27FC236}">
                            <a16:creationId xmlns="" xmlns:a16="http://schemas.microsoft.com/office/drawing/2014/main" id="{21063CE0-9E91-49F6-A7A2-775C3D1321F2}"/>
                          </a:ext>
                        </a:extLst>
                      </p:cNvPr>
                      <p:cNvSpPr txBox="1"/>
                      <p:nvPr/>
                    </p:nvSpPr>
                    <p:spPr>
                      <a:xfrm>
                        <a:off x="3925432" y="2080547"/>
                        <a:ext cx="1112745" cy="769441"/>
                      </a:xfrm>
                      <a:prstGeom prst="rect">
                        <a:avLst/>
                      </a:prstGeom>
                      <a:noFill/>
                    </p:spPr>
                    <p:txBody>
                      <a:bodyPr wrap="square" rtlCol="0">
                        <a:spAutoFit/>
                      </a:bodyPr>
                      <a:lstStyle/>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确诊</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ASCVD</a:t>
                        </a: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ASCVD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高风险因素</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年龄≥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55</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岁合并冠状动脉、颈动脉或下肢动脉狭窄＞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50%</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，或左室肥厚</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p>
                    </p:txBody>
                  </p:sp>
                </p:grpSp>
                <p:grpSp>
                  <p:nvGrpSpPr>
                    <p:cNvPr id="43" name="组合 42">
                      <a:extLst>
                        <a:ext uri="{FF2B5EF4-FFF2-40B4-BE49-F238E27FC236}">
                          <a16:creationId xmlns="" xmlns:a16="http://schemas.microsoft.com/office/drawing/2014/main" id="{1F046A3F-FE0F-442D-863A-126086673D37}"/>
                        </a:ext>
                      </a:extLst>
                    </p:cNvPr>
                    <p:cNvGrpSpPr/>
                    <p:nvPr/>
                  </p:nvGrpSpPr>
                  <p:grpSpPr>
                    <a:xfrm>
                      <a:off x="2628523" y="2919944"/>
                      <a:ext cx="1124698" cy="879746"/>
                      <a:chOff x="4292972" y="2215137"/>
                      <a:chExt cx="1124698" cy="879746"/>
                    </a:xfrm>
                  </p:grpSpPr>
                  <p:grpSp>
                    <p:nvGrpSpPr>
                      <p:cNvPr id="32" name="组合 31">
                        <a:extLst>
                          <a:ext uri="{FF2B5EF4-FFF2-40B4-BE49-F238E27FC236}">
                            <a16:creationId xmlns="" xmlns:a16="http://schemas.microsoft.com/office/drawing/2014/main" id="{B333A79E-9CAA-42DE-9E85-5260F51CCB27}"/>
                          </a:ext>
                        </a:extLst>
                      </p:cNvPr>
                      <p:cNvGrpSpPr/>
                      <p:nvPr/>
                    </p:nvGrpSpPr>
                    <p:grpSpPr>
                      <a:xfrm>
                        <a:off x="4292973" y="2215137"/>
                        <a:ext cx="1124697" cy="726747"/>
                        <a:chOff x="3913467" y="2052312"/>
                        <a:chExt cx="1124697" cy="726747"/>
                      </a:xfrm>
                    </p:grpSpPr>
                    <p:sp>
                      <p:nvSpPr>
                        <p:cNvPr id="33" name="矩形: 圆角 32">
                          <a:extLst>
                            <a:ext uri="{FF2B5EF4-FFF2-40B4-BE49-F238E27FC236}">
                              <a16:creationId xmlns="" xmlns:a16="http://schemas.microsoft.com/office/drawing/2014/main" id="{3F38781B-21F2-4929-811D-00705AD3603E}"/>
                            </a:ext>
                          </a:extLst>
                        </p:cNvPr>
                        <p:cNvSpPr/>
                        <p:nvPr/>
                      </p:nvSpPr>
                      <p:spPr bwMode="auto">
                        <a:xfrm>
                          <a:off x="3913467" y="2087109"/>
                          <a:ext cx="1124697" cy="691950"/>
                        </a:xfrm>
                        <a:prstGeom prst="roundRect">
                          <a:avLst>
                            <a:gd name="adj" fmla="val 3711"/>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4" name="文本框 33">
                          <a:extLst>
                            <a:ext uri="{FF2B5EF4-FFF2-40B4-BE49-F238E27FC236}">
                              <a16:creationId xmlns="" xmlns:a16="http://schemas.microsoft.com/office/drawing/2014/main" id="{BE9BF22D-DD6B-450D-88CA-D512F660C172}"/>
                            </a:ext>
                          </a:extLst>
                        </p:cNvPr>
                        <p:cNvSpPr txBox="1"/>
                        <p:nvPr/>
                      </p:nvSpPr>
                      <p:spPr>
                        <a:xfrm>
                          <a:off x="3913470" y="2052312"/>
                          <a:ext cx="1112745" cy="446276"/>
                        </a:xfrm>
                        <a:prstGeom prst="rect">
                          <a:avLst/>
                        </a:prstGeom>
                        <a:noFill/>
                      </p:spPr>
                      <p:txBody>
                        <a:bodyPr wrap="square" rtlCol="0">
                          <a:spAutoFit/>
                        </a:bodyPr>
                        <a:lstStyle/>
                        <a:p>
                          <a:pPr algn="ct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首选</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p:txBody>
                    </p:sp>
                  </p:grpSp>
                  <p:sp>
                    <p:nvSpPr>
                      <p:cNvPr id="35" name="文本框 34">
                        <a:extLst>
                          <a:ext uri="{FF2B5EF4-FFF2-40B4-BE49-F238E27FC236}">
                            <a16:creationId xmlns="" xmlns:a16="http://schemas.microsoft.com/office/drawing/2014/main" id="{B3FB3BA4-BD19-4036-B5E7-EFFDB4950931}"/>
                          </a:ext>
                        </a:extLst>
                      </p:cNvPr>
                      <p:cNvSpPr txBox="1"/>
                      <p:nvPr/>
                    </p:nvSpPr>
                    <p:spPr>
                      <a:xfrm>
                        <a:off x="4292972" y="2648607"/>
                        <a:ext cx="1112745" cy="446276"/>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适用</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cxnSp>
                    <p:nvCxnSpPr>
                      <p:cNvPr id="38" name="直接连接符 37">
                        <a:extLst>
                          <a:ext uri="{FF2B5EF4-FFF2-40B4-BE49-F238E27FC236}">
                            <a16:creationId xmlns="" xmlns:a16="http://schemas.microsoft.com/office/drawing/2014/main" id="{125BEF3C-B197-4F32-8DA2-39FA5DDBD709}"/>
                          </a:ext>
                        </a:extLst>
                      </p:cNvPr>
                      <p:cNvCxnSpPr/>
                      <p:nvPr/>
                    </p:nvCxnSpPr>
                    <p:spPr bwMode="auto">
                      <a:xfrm>
                        <a:off x="4304924" y="2624703"/>
                        <a:ext cx="1112745" cy="0"/>
                      </a:xfrm>
                      <a:prstGeom prst="line">
                        <a:avLst/>
                      </a:prstGeom>
                      <a:ln>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 xmlns:a16="http://schemas.microsoft.com/office/drawing/2014/main" id="{030E2FA4-CFC9-4A97-8988-56B4B53D17D8}"/>
                          </a:ext>
                        </a:extLst>
                      </p:cNvPr>
                      <p:cNvSpPr txBox="1"/>
                      <p:nvPr/>
                    </p:nvSpPr>
                    <p:spPr>
                      <a:xfrm>
                        <a:off x="4781176" y="2556834"/>
                        <a:ext cx="142688" cy="176972"/>
                      </a:xfrm>
                      <a:prstGeom prst="rect">
                        <a:avLst/>
                      </a:prstGeom>
                      <a:solidFill>
                        <a:schemeClr val="bg1"/>
                      </a:solidFill>
                    </p:spPr>
                    <p:txBody>
                      <a:bodyPr wrap="square" rtlCol="0" anchor="ctr">
                        <a:spAutoFit/>
                      </a:bodyPr>
                      <a:lstStyle/>
                      <a:p>
                        <a:pPr algn="ctr">
                          <a:lnSpc>
                            <a:spcPct val="50000"/>
                          </a:lnSpc>
                        </a:pP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sp>
                  <p:nvSpPr>
                    <p:cNvPr id="44" name="矩形: 圆角 43">
                      <a:extLst>
                        <a:ext uri="{FF2B5EF4-FFF2-40B4-BE49-F238E27FC236}">
                          <a16:creationId xmlns="" xmlns:a16="http://schemas.microsoft.com/office/drawing/2014/main" id="{6C27E3A6-B4F9-4B24-A33C-61AE7D11834A}"/>
                        </a:ext>
                      </a:extLst>
                    </p:cNvPr>
                    <p:cNvSpPr/>
                    <p:nvPr/>
                  </p:nvSpPr>
                  <p:spPr bwMode="auto">
                    <a:xfrm>
                      <a:off x="2634500" y="3834164"/>
                      <a:ext cx="1124697"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grpSp>
                  <p:nvGrpSpPr>
                    <p:cNvPr id="51" name="组合 50">
                      <a:extLst>
                        <a:ext uri="{FF2B5EF4-FFF2-40B4-BE49-F238E27FC236}">
                          <a16:creationId xmlns="" xmlns:a16="http://schemas.microsoft.com/office/drawing/2014/main" id="{DD9CEA46-F9A1-45DD-BF48-377D7B699990}"/>
                        </a:ext>
                      </a:extLst>
                    </p:cNvPr>
                    <p:cNvGrpSpPr/>
                    <p:nvPr/>
                  </p:nvGrpSpPr>
                  <p:grpSpPr>
                    <a:xfrm>
                      <a:off x="2613658" y="4172004"/>
                      <a:ext cx="1163530" cy="1523494"/>
                      <a:chOff x="3906079" y="2082926"/>
                      <a:chExt cx="1163530" cy="796850"/>
                    </a:xfrm>
                  </p:grpSpPr>
                  <p:sp>
                    <p:nvSpPr>
                      <p:cNvPr id="52" name="矩形: 圆角 51">
                        <a:extLst>
                          <a:ext uri="{FF2B5EF4-FFF2-40B4-BE49-F238E27FC236}">
                            <a16:creationId xmlns="" xmlns:a16="http://schemas.microsoft.com/office/drawing/2014/main" id="{4BA72C21-C1A4-4A55-A49B-C259B48C2587}"/>
                          </a:ext>
                        </a:extLst>
                      </p:cNvPr>
                      <p:cNvSpPr/>
                      <p:nvPr/>
                    </p:nvSpPr>
                    <p:spPr bwMode="auto">
                      <a:xfrm>
                        <a:off x="3918143" y="2091886"/>
                        <a:ext cx="1124697" cy="691950"/>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53" name="文本框 52">
                        <a:extLst>
                          <a:ext uri="{FF2B5EF4-FFF2-40B4-BE49-F238E27FC236}">
                            <a16:creationId xmlns="" xmlns:a16="http://schemas.microsoft.com/office/drawing/2014/main" id="{0862FBE6-AC29-4AB7-A848-4A68CC9BEE33}"/>
                          </a:ext>
                        </a:extLst>
                      </p:cNvPr>
                      <p:cNvSpPr txBox="1"/>
                      <p:nvPr/>
                    </p:nvSpPr>
                    <p:spPr>
                      <a:xfrm>
                        <a:off x="3906079" y="2082926"/>
                        <a:ext cx="1163530" cy="796850"/>
                      </a:xfrm>
                      <a:prstGeom prst="rect">
                        <a:avLst/>
                      </a:prstGeom>
                      <a:noFill/>
                    </p:spPr>
                    <p:txBody>
                      <a:bodyPr wrap="square" rtlCol="0">
                        <a:spAutoFit/>
                      </a:bodyPr>
                      <a:lstStyle/>
                      <a:p>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若需要进一步强化治疗或患者无法耐受</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，选用具有心血管安全性的药物：</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的患者，考虑加用证实具有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若未使用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，加用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基础胰岛素</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p>
                    </p:txBody>
                  </p:sp>
                </p:grpSp>
              </p:grpSp>
              <p:sp>
                <p:nvSpPr>
                  <p:cNvPr id="125" name="矩形: 圆角 124">
                    <a:extLst>
                      <a:ext uri="{FF2B5EF4-FFF2-40B4-BE49-F238E27FC236}">
                        <a16:creationId xmlns="" xmlns:a16="http://schemas.microsoft.com/office/drawing/2014/main" id="{6E2A08BC-5FE6-4F54-A745-9A4286B2A99F}"/>
                      </a:ext>
                    </a:extLst>
                  </p:cNvPr>
                  <p:cNvSpPr/>
                  <p:nvPr/>
                </p:nvSpPr>
                <p:spPr bwMode="auto">
                  <a:xfrm>
                    <a:off x="2741978" y="1870329"/>
                    <a:ext cx="890814" cy="190883"/>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ASCVD</a:t>
                    </a: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为主</a:t>
                    </a:r>
                  </a:p>
                </p:txBody>
              </p:sp>
            </p:grpSp>
            <p:grpSp>
              <p:nvGrpSpPr>
                <p:cNvPr id="144" name="组合 143">
                  <a:extLst>
                    <a:ext uri="{FF2B5EF4-FFF2-40B4-BE49-F238E27FC236}">
                      <a16:creationId xmlns="" xmlns:a16="http://schemas.microsoft.com/office/drawing/2014/main" id="{BDE2FE1B-E76C-4745-A41E-AC9AA62BF038}"/>
                    </a:ext>
                  </a:extLst>
                </p:cNvPr>
                <p:cNvGrpSpPr/>
                <p:nvPr/>
              </p:nvGrpSpPr>
              <p:grpSpPr>
                <a:xfrm>
                  <a:off x="5362937" y="1853764"/>
                  <a:ext cx="1224585" cy="3978087"/>
                  <a:chOff x="3827921" y="1820583"/>
                  <a:chExt cx="1224585" cy="3978087"/>
                </a:xfrm>
              </p:grpSpPr>
              <p:sp>
                <p:nvSpPr>
                  <p:cNvPr id="121" name="矩形: 圆角 120">
                    <a:extLst>
                      <a:ext uri="{FF2B5EF4-FFF2-40B4-BE49-F238E27FC236}">
                        <a16:creationId xmlns="" xmlns:a16="http://schemas.microsoft.com/office/drawing/2014/main" id="{219469C7-F17C-4A12-B765-0DD27AB3892E}"/>
                      </a:ext>
                    </a:extLst>
                  </p:cNvPr>
                  <p:cNvSpPr/>
                  <p:nvPr/>
                </p:nvSpPr>
                <p:spPr bwMode="auto">
                  <a:xfrm>
                    <a:off x="3845865" y="1820583"/>
                    <a:ext cx="1198544" cy="3681216"/>
                  </a:xfrm>
                  <a:prstGeom prst="roundRect">
                    <a:avLst>
                      <a:gd name="adj" fmla="val 3952"/>
                    </a:avLst>
                  </a:prstGeom>
                  <a:gradFill flip="none" rotWithShape="1">
                    <a:gsLst>
                      <a:gs pos="0">
                        <a:schemeClr val="bg1"/>
                      </a:gs>
                      <a:gs pos="100000">
                        <a:srgbClr val="B01824"/>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grpSp>
                <p:nvGrpSpPr>
                  <p:cNvPr id="116" name="组合 115">
                    <a:extLst>
                      <a:ext uri="{FF2B5EF4-FFF2-40B4-BE49-F238E27FC236}">
                        <a16:creationId xmlns="" xmlns:a16="http://schemas.microsoft.com/office/drawing/2014/main" id="{17F395AA-FBE1-4736-9F82-FD1535958692}"/>
                      </a:ext>
                    </a:extLst>
                  </p:cNvPr>
                  <p:cNvGrpSpPr/>
                  <p:nvPr/>
                </p:nvGrpSpPr>
                <p:grpSpPr>
                  <a:xfrm>
                    <a:off x="3827921" y="2085181"/>
                    <a:ext cx="1224585" cy="3713489"/>
                    <a:chOff x="3827921" y="2085181"/>
                    <a:chExt cx="1224585" cy="3713489"/>
                  </a:xfrm>
                </p:grpSpPr>
                <p:grpSp>
                  <p:nvGrpSpPr>
                    <p:cNvPr id="55" name="组合 54">
                      <a:extLst>
                        <a:ext uri="{FF2B5EF4-FFF2-40B4-BE49-F238E27FC236}">
                          <a16:creationId xmlns="" xmlns:a16="http://schemas.microsoft.com/office/drawing/2014/main" id="{6444B046-35B5-452F-A6A8-7126097672E8}"/>
                        </a:ext>
                      </a:extLst>
                    </p:cNvPr>
                    <p:cNvGrpSpPr/>
                    <p:nvPr/>
                  </p:nvGrpSpPr>
                  <p:grpSpPr>
                    <a:xfrm>
                      <a:off x="3827921" y="2085181"/>
                      <a:ext cx="1184453" cy="677108"/>
                      <a:chOff x="3853711" y="2080547"/>
                      <a:chExt cx="1184453" cy="677108"/>
                    </a:xfrm>
                  </p:grpSpPr>
                  <p:sp>
                    <p:nvSpPr>
                      <p:cNvPr id="56" name="矩形: 圆角 55">
                        <a:extLst>
                          <a:ext uri="{FF2B5EF4-FFF2-40B4-BE49-F238E27FC236}">
                            <a16:creationId xmlns="" xmlns:a16="http://schemas.microsoft.com/office/drawing/2014/main" id="{19360AFA-3EE4-4EC0-953A-0524339B28FF}"/>
                          </a:ext>
                        </a:extLst>
                      </p:cNvPr>
                      <p:cNvSpPr/>
                      <p:nvPr/>
                    </p:nvSpPr>
                    <p:spPr bwMode="auto">
                      <a:xfrm>
                        <a:off x="3913467" y="2087109"/>
                        <a:ext cx="1124697" cy="639769"/>
                      </a:xfrm>
                      <a:prstGeom prst="roundRect">
                        <a:avLst>
                          <a:gd name="adj" fmla="val 4575"/>
                        </a:avLst>
                      </a:prstGeom>
                      <a:solidFill>
                        <a:schemeClr val="bg1"/>
                      </a:solidFill>
                      <a:ln w="9525" cap="flat" cmpd="sng" algn="ctr">
                        <a:solidFill>
                          <a:srgbClr val="B3172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57" name="文本框 56">
                        <a:extLst>
                          <a:ext uri="{FF2B5EF4-FFF2-40B4-BE49-F238E27FC236}">
                            <a16:creationId xmlns="" xmlns:a16="http://schemas.microsoft.com/office/drawing/2014/main" id="{89B6DB4C-3508-46A1-8512-29BBE98AA154}"/>
                          </a:ext>
                        </a:extLst>
                      </p:cNvPr>
                      <p:cNvSpPr txBox="1"/>
                      <p:nvPr/>
                    </p:nvSpPr>
                    <p:spPr>
                      <a:xfrm>
                        <a:off x="3853711" y="2080547"/>
                        <a:ext cx="1176930" cy="677108"/>
                      </a:xfrm>
                      <a:prstGeom prst="rect">
                        <a:avLst/>
                      </a:prstGeom>
                      <a:noFill/>
                    </p:spPr>
                    <p:txBody>
                      <a:bodyPr wrap="square" rtlCol="0">
                        <a:spAutoFit/>
                      </a:bodyPr>
                      <a:lstStyle/>
                      <a:p>
                        <a:pPr marL="66675" indent="-66675">
                          <a:buFont typeface="Arial" panose="020B0604020202020204" pitchFamily="34" charset="0"/>
                          <a:buChar char="•"/>
                        </a:pP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尤其是射血分数下降的心衰（</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LVEF</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45%</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endPar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：特别是</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 30-60ml/min/1.73m2</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UACR</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30mg/g</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，尤其是</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UACR</a:t>
                        </a:r>
                        <a:r>
                          <a:rPr lang="zh-CN" altLang="en-US"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450" dirty="0">
                            <a:solidFill>
                              <a:srgbClr val="002060"/>
                            </a:solidFill>
                            <a:latin typeface="Verdana" panose="020B0604030504040204" pitchFamily="34" charset="0"/>
                            <a:ea typeface="微软雅黑" panose="020B0503020204020204" pitchFamily="34" charset="-122"/>
                            <a:cs typeface="Verdana" panose="020B0604030504040204" pitchFamily="34" charset="0"/>
                          </a:rPr>
                          <a:t>300mg/g</a:t>
                        </a:r>
                      </a:p>
                    </p:txBody>
                  </p:sp>
                </p:grpSp>
                <p:grpSp>
                  <p:nvGrpSpPr>
                    <p:cNvPr id="58" name="组合 57">
                      <a:extLst>
                        <a:ext uri="{FF2B5EF4-FFF2-40B4-BE49-F238E27FC236}">
                          <a16:creationId xmlns="" xmlns:a16="http://schemas.microsoft.com/office/drawing/2014/main" id="{BD1FE106-28B6-4468-9C23-652EB3B174A1}"/>
                        </a:ext>
                      </a:extLst>
                    </p:cNvPr>
                    <p:cNvGrpSpPr/>
                    <p:nvPr/>
                  </p:nvGrpSpPr>
                  <p:grpSpPr>
                    <a:xfrm>
                      <a:off x="3861559" y="2834901"/>
                      <a:ext cx="1176931" cy="1107141"/>
                      <a:chOff x="4275055" y="2269725"/>
                      <a:chExt cx="1176931" cy="1107141"/>
                    </a:xfrm>
                  </p:grpSpPr>
                  <p:grpSp>
                    <p:nvGrpSpPr>
                      <p:cNvPr id="59" name="组合 58">
                        <a:extLst>
                          <a:ext uri="{FF2B5EF4-FFF2-40B4-BE49-F238E27FC236}">
                            <a16:creationId xmlns="" xmlns:a16="http://schemas.microsoft.com/office/drawing/2014/main" id="{B85F9B42-1584-4CB2-883B-7E588FA337C2}"/>
                          </a:ext>
                        </a:extLst>
                      </p:cNvPr>
                      <p:cNvGrpSpPr/>
                      <p:nvPr/>
                    </p:nvGrpSpPr>
                    <p:grpSpPr>
                      <a:xfrm>
                        <a:off x="4275055" y="2269725"/>
                        <a:ext cx="1176931" cy="936819"/>
                        <a:chOff x="3895549" y="2106900"/>
                        <a:chExt cx="1176931" cy="936819"/>
                      </a:xfrm>
                    </p:grpSpPr>
                    <p:sp>
                      <p:nvSpPr>
                        <p:cNvPr id="63" name="矩形: 圆角 62">
                          <a:extLst>
                            <a:ext uri="{FF2B5EF4-FFF2-40B4-BE49-F238E27FC236}">
                              <a16:creationId xmlns="" xmlns:a16="http://schemas.microsoft.com/office/drawing/2014/main" id="{DB4C213E-B3B7-40CD-A9BC-268918F7E135}"/>
                            </a:ext>
                          </a:extLst>
                        </p:cNvPr>
                        <p:cNvSpPr/>
                        <p:nvPr/>
                      </p:nvSpPr>
                      <p:spPr bwMode="auto">
                        <a:xfrm>
                          <a:off x="3913467" y="2141696"/>
                          <a:ext cx="1124697" cy="902023"/>
                        </a:xfrm>
                        <a:prstGeom prst="roundRect">
                          <a:avLst>
                            <a:gd name="adj" fmla="val 3711"/>
                          </a:avLst>
                        </a:prstGeom>
                        <a:solidFill>
                          <a:schemeClr val="bg1"/>
                        </a:solidFill>
                        <a:ln w="9525" cap="flat" cmpd="sng" algn="ctr">
                          <a:solidFill>
                            <a:srgbClr val="B3172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64" name="文本框 63">
                          <a:extLst>
                            <a:ext uri="{FF2B5EF4-FFF2-40B4-BE49-F238E27FC236}">
                              <a16:creationId xmlns="" xmlns:a16="http://schemas.microsoft.com/office/drawing/2014/main" id="{3051F76E-DE30-4505-9E72-87ADDF58ABF5}"/>
                            </a:ext>
                          </a:extLst>
                        </p:cNvPr>
                        <p:cNvSpPr txBox="1"/>
                        <p:nvPr/>
                      </p:nvSpPr>
                      <p:spPr>
                        <a:xfrm>
                          <a:off x="3895549" y="2106900"/>
                          <a:ext cx="1176931" cy="553998"/>
                        </a:xfrm>
                        <a:prstGeom prst="rect">
                          <a:avLst/>
                        </a:prstGeom>
                        <a:noFill/>
                      </p:spPr>
                      <p:txBody>
                        <a:bodyPr wrap="square" rtlCol="0">
                          <a:spAutoFit/>
                        </a:bodyPr>
                        <a:lstStyle/>
                        <a:p>
                          <a:pPr algn="ct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首选</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证实降低</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HF</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进展的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适用</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sp>
                    <p:nvSpPr>
                      <p:cNvPr id="60" name="文本框 59">
                        <a:extLst>
                          <a:ext uri="{FF2B5EF4-FFF2-40B4-BE49-F238E27FC236}">
                            <a16:creationId xmlns="" xmlns:a16="http://schemas.microsoft.com/office/drawing/2014/main" id="{0C757B27-80FF-4854-BA00-7BC595BDCB7F}"/>
                          </a:ext>
                        </a:extLst>
                      </p:cNvPr>
                      <p:cNvSpPr txBox="1"/>
                      <p:nvPr/>
                    </p:nvSpPr>
                    <p:spPr>
                      <a:xfrm>
                        <a:off x="4316884" y="2715146"/>
                        <a:ext cx="1112746" cy="661720"/>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不耐受、存在禁忌或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低于适用值，加用证实具有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p:txBody>
                  </p:sp>
                  <p:cxnSp>
                    <p:nvCxnSpPr>
                      <p:cNvPr id="61" name="直接连接符 60">
                        <a:extLst>
                          <a:ext uri="{FF2B5EF4-FFF2-40B4-BE49-F238E27FC236}">
                            <a16:creationId xmlns="" xmlns:a16="http://schemas.microsoft.com/office/drawing/2014/main" id="{93B4D1C3-5CD9-4FD8-BBD3-DAAEEF299AE7}"/>
                          </a:ext>
                        </a:extLst>
                      </p:cNvPr>
                      <p:cNvCxnSpPr/>
                      <p:nvPr/>
                    </p:nvCxnSpPr>
                    <p:spPr bwMode="auto">
                      <a:xfrm>
                        <a:off x="4304924" y="2679291"/>
                        <a:ext cx="1112745" cy="0"/>
                      </a:xfrm>
                      <a:prstGeom prst="line">
                        <a:avLst/>
                      </a:prstGeom>
                      <a:ln>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文本框 61">
                        <a:extLst>
                          <a:ext uri="{FF2B5EF4-FFF2-40B4-BE49-F238E27FC236}">
                            <a16:creationId xmlns="" xmlns:a16="http://schemas.microsoft.com/office/drawing/2014/main" id="{960A0711-2E57-4F68-9E61-575D8D4131B5}"/>
                          </a:ext>
                        </a:extLst>
                      </p:cNvPr>
                      <p:cNvSpPr txBox="1"/>
                      <p:nvPr/>
                    </p:nvSpPr>
                    <p:spPr>
                      <a:xfrm>
                        <a:off x="4781176" y="2613861"/>
                        <a:ext cx="142688" cy="176972"/>
                      </a:xfrm>
                      <a:prstGeom prst="rect">
                        <a:avLst/>
                      </a:prstGeom>
                      <a:solidFill>
                        <a:schemeClr val="bg1"/>
                      </a:solidFill>
                    </p:spPr>
                    <p:txBody>
                      <a:bodyPr wrap="square" rtlCol="0" anchor="ctr">
                        <a:spAutoFit/>
                      </a:bodyPr>
                      <a:lstStyle/>
                      <a:p>
                        <a:pPr algn="ctr">
                          <a:lnSpc>
                            <a:spcPct val="50000"/>
                          </a:lnSpc>
                        </a:pP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sp>
                  <p:nvSpPr>
                    <p:cNvPr id="65" name="矩形: 圆角 64">
                      <a:extLst>
                        <a:ext uri="{FF2B5EF4-FFF2-40B4-BE49-F238E27FC236}">
                          <a16:creationId xmlns="" xmlns:a16="http://schemas.microsoft.com/office/drawing/2014/main" id="{8C288A5C-27BF-409E-860F-D672462B5798}"/>
                        </a:ext>
                      </a:extLst>
                    </p:cNvPr>
                    <p:cNvSpPr/>
                    <p:nvPr/>
                  </p:nvSpPr>
                  <p:spPr bwMode="auto">
                    <a:xfrm>
                      <a:off x="3879477" y="3908306"/>
                      <a:ext cx="1124697"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grpSp>
                  <p:nvGrpSpPr>
                    <p:cNvPr id="66" name="组合 65">
                      <a:extLst>
                        <a:ext uri="{FF2B5EF4-FFF2-40B4-BE49-F238E27FC236}">
                          <a16:creationId xmlns="" xmlns:a16="http://schemas.microsoft.com/office/drawing/2014/main" id="{30FEFBCB-9E77-4A3E-BB5C-69D2765C6C0D}"/>
                        </a:ext>
                      </a:extLst>
                    </p:cNvPr>
                    <p:cNvGrpSpPr/>
                    <p:nvPr/>
                  </p:nvGrpSpPr>
                  <p:grpSpPr>
                    <a:xfrm>
                      <a:off x="3843094" y="4167454"/>
                      <a:ext cx="1209412" cy="1631216"/>
                      <a:chOff x="3871650" y="2080546"/>
                      <a:chExt cx="1209412" cy="853193"/>
                    </a:xfrm>
                  </p:grpSpPr>
                  <p:sp>
                    <p:nvSpPr>
                      <p:cNvPr id="67" name="矩形: 圆角 66">
                        <a:extLst>
                          <a:ext uri="{FF2B5EF4-FFF2-40B4-BE49-F238E27FC236}">
                            <a16:creationId xmlns="" xmlns:a16="http://schemas.microsoft.com/office/drawing/2014/main" id="{8BA81E1A-868A-486D-9894-22FDD4E12B78}"/>
                          </a:ext>
                        </a:extLst>
                      </p:cNvPr>
                      <p:cNvSpPr/>
                      <p:nvPr/>
                    </p:nvSpPr>
                    <p:spPr bwMode="auto">
                      <a:xfrm>
                        <a:off x="3913467" y="2091867"/>
                        <a:ext cx="1124697" cy="691950"/>
                      </a:xfrm>
                      <a:prstGeom prst="roundRect">
                        <a:avLst>
                          <a:gd name="adj" fmla="val 4575"/>
                        </a:avLst>
                      </a:prstGeom>
                      <a:solidFill>
                        <a:schemeClr val="bg1"/>
                      </a:solidFill>
                      <a:ln w="9525" cap="flat" cmpd="sng" algn="ctr">
                        <a:solidFill>
                          <a:srgbClr val="B3172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68" name="文本框 67">
                        <a:extLst>
                          <a:ext uri="{FF2B5EF4-FFF2-40B4-BE49-F238E27FC236}">
                            <a16:creationId xmlns="" xmlns:a16="http://schemas.microsoft.com/office/drawing/2014/main" id="{E6CE0153-B23A-465B-A9FD-C368ADE0D9D2}"/>
                          </a:ext>
                        </a:extLst>
                      </p:cNvPr>
                      <p:cNvSpPr txBox="1"/>
                      <p:nvPr/>
                    </p:nvSpPr>
                    <p:spPr>
                      <a:xfrm>
                        <a:off x="3871650" y="2080546"/>
                        <a:ext cx="1209412" cy="853193"/>
                      </a:xfrm>
                      <a:prstGeom prst="rect">
                        <a:avLst/>
                      </a:prstGeom>
                      <a:noFill/>
                    </p:spPr>
                    <p:txBody>
                      <a:bodyPr wrap="square" rtlCol="0">
                        <a:spAutoFit/>
                      </a:bodyPr>
                      <a:lstStyle/>
                      <a:p>
                        <a:pPr marL="134541" indent="-67866">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心衰时避免应用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p>
                      <a:p>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选用具有心血管安全性的药物：</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128588" indent="-61913">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的患者，考虑加用证实具有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GLP-1RA</a:t>
                        </a:r>
                      </a:p>
                      <a:p>
                        <a:pPr marL="128588" indent="-61913">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心衰时（未使用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）加用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（非沙格列汀）</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128588" indent="-61913">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基础胰岛素</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128588" indent="-61913">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p>
                    </p:txBody>
                  </p:sp>
                </p:grpSp>
              </p:grpSp>
              <p:sp>
                <p:nvSpPr>
                  <p:cNvPr id="126" name="矩形: 圆角 125">
                    <a:extLst>
                      <a:ext uri="{FF2B5EF4-FFF2-40B4-BE49-F238E27FC236}">
                        <a16:creationId xmlns="" xmlns:a16="http://schemas.microsoft.com/office/drawing/2014/main" id="{D8D86DD8-300C-45FD-8206-F9402AE2E387}"/>
                      </a:ext>
                    </a:extLst>
                  </p:cNvPr>
                  <p:cNvSpPr/>
                  <p:nvPr/>
                </p:nvSpPr>
                <p:spPr bwMode="auto">
                  <a:xfrm>
                    <a:off x="3943378" y="1862431"/>
                    <a:ext cx="1018757" cy="197489"/>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HF</a:t>
                    </a: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或</a:t>
                    </a: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CKD</a:t>
                    </a: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为主</a:t>
                    </a:r>
                  </a:p>
                </p:txBody>
              </p:sp>
            </p:grpSp>
            <p:sp>
              <p:nvSpPr>
                <p:cNvPr id="127" name="矩形: 圆角 126">
                  <a:extLst>
                    <a:ext uri="{FF2B5EF4-FFF2-40B4-BE49-F238E27FC236}">
                      <a16:creationId xmlns="" xmlns:a16="http://schemas.microsoft.com/office/drawing/2014/main" id="{15D4EB4E-D609-467E-A805-DFDE4F28CC58}"/>
                    </a:ext>
                  </a:extLst>
                </p:cNvPr>
                <p:cNvSpPr/>
                <p:nvPr/>
              </p:nvSpPr>
              <p:spPr bwMode="auto">
                <a:xfrm>
                  <a:off x="7022120" y="2196569"/>
                  <a:ext cx="1768157" cy="180756"/>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迫切需要减少低血糖风险</a:t>
                  </a:r>
                </a:p>
              </p:txBody>
            </p:sp>
            <p:sp>
              <p:nvSpPr>
                <p:cNvPr id="128" name="矩形: 圆角 127">
                  <a:extLst>
                    <a:ext uri="{FF2B5EF4-FFF2-40B4-BE49-F238E27FC236}">
                      <a16:creationId xmlns="" xmlns:a16="http://schemas.microsoft.com/office/drawing/2014/main" id="{2D8B4B55-9893-40C0-8212-0C6AE532A2F4}"/>
                    </a:ext>
                  </a:extLst>
                </p:cNvPr>
                <p:cNvSpPr/>
                <p:nvPr/>
              </p:nvSpPr>
              <p:spPr bwMode="auto">
                <a:xfrm>
                  <a:off x="9311109" y="2168327"/>
                  <a:ext cx="1391263" cy="235269"/>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迫切需要减少体重增加或促进减重</a:t>
                  </a:r>
                </a:p>
              </p:txBody>
            </p:sp>
            <p:cxnSp>
              <p:nvCxnSpPr>
                <p:cNvPr id="131" name="直接箭头连接符 130">
                  <a:extLst>
                    <a:ext uri="{FF2B5EF4-FFF2-40B4-BE49-F238E27FC236}">
                      <a16:creationId xmlns="" xmlns:a16="http://schemas.microsoft.com/office/drawing/2014/main" id="{F183C938-A044-4D42-BCBA-9E97226E5265}"/>
                    </a:ext>
                  </a:extLst>
                </p:cNvPr>
                <p:cNvCxnSpPr>
                  <a:endCxn id="27" idx="0"/>
                </p:cNvCxnSpPr>
                <p:nvPr/>
              </p:nvCxnSpPr>
              <p:spPr bwMode="auto">
                <a:xfrm>
                  <a:off x="5603137" y="1067903"/>
                  <a:ext cx="820" cy="13558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2" name="直接箭头连接符 131">
                  <a:extLst>
                    <a:ext uri="{FF2B5EF4-FFF2-40B4-BE49-F238E27FC236}">
                      <a16:creationId xmlns="" xmlns:a16="http://schemas.microsoft.com/office/drawing/2014/main" id="{432EA22A-3EE0-43ED-B6FD-E86FE35AB203}"/>
                    </a:ext>
                  </a:extLst>
                </p:cNvPr>
                <p:cNvCxnSpPr>
                  <a:stCxn id="27" idx="2"/>
                  <a:endCxn id="28" idx="0"/>
                </p:cNvCxnSpPr>
                <p:nvPr/>
              </p:nvCxnSpPr>
              <p:spPr bwMode="auto">
                <a:xfrm>
                  <a:off x="5603957" y="1373506"/>
                  <a:ext cx="0" cy="112968"/>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8" name="直接箭头连接符 137">
                  <a:extLst>
                    <a:ext uri="{FF2B5EF4-FFF2-40B4-BE49-F238E27FC236}">
                      <a16:creationId xmlns="" xmlns:a16="http://schemas.microsoft.com/office/drawing/2014/main" id="{112F8109-E1F1-4748-A651-39FDC790CB3A}"/>
                    </a:ext>
                  </a:extLst>
                </p:cNvPr>
                <p:cNvCxnSpPr>
                  <a:endCxn id="120" idx="0"/>
                </p:cNvCxnSpPr>
                <p:nvPr/>
              </p:nvCxnSpPr>
              <p:spPr bwMode="auto">
                <a:xfrm>
                  <a:off x="4732672" y="1729576"/>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5" name="直接箭头连接符 144">
                  <a:extLst>
                    <a:ext uri="{FF2B5EF4-FFF2-40B4-BE49-F238E27FC236}">
                      <a16:creationId xmlns="" xmlns:a16="http://schemas.microsoft.com/office/drawing/2014/main" id="{5BCE2A9E-0738-49BE-9207-CBF9EEA38F4F}"/>
                    </a:ext>
                  </a:extLst>
                </p:cNvPr>
                <p:cNvCxnSpPr>
                  <a:endCxn id="121" idx="0"/>
                </p:cNvCxnSpPr>
                <p:nvPr/>
              </p:nvCxnSpPr>
              <p:spPr bwMode="auto">
                <a:xfrm>
                  <a:off x="5980153" y="1724167"/>
                  <a:ext cx="0" cy="12959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0" name="直接箭头连接符 149">
                  <a:extLst>
                    <a:ext uri="{FF2B5EF4-FFF2-40B4-BE49-F238E27FC236}">
                      <a16:creationId xmlns="" xmlns:a16="http://schemas.microsoft.com/office/drawing/2014/main" id="{AA2B8ABF-9A51-4108-B53F-AC652C1A4E86}"/>
                    </a:ext>
                  </a:extLst>
                </p:cNvPr>
                <p:cNvCxnSpPr>
                  <a:stCxn id="26" idx="2"/>
                </p:cNvCxnSpPr>
                <p:nvPr/>
              </p:nvCxnSpPr>
              <p:spPr bwMode="auto">
                <a:xfrm>
                  <a:off x="4738874" y="2876110"/>
                  <a:ext cx="787" cy="88280"/>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 name="直接箭头连接符 153">
                  <a:extLst>
                    <a:ext uri="{FF2B5EF4-FFF2-40B4-BE49-F238E27FC236}">
                      <a16:creationId xmlns="" xmlns:a16="http://schemas.microsoft.com/office/drawing/2014/main" id="{258C9088-1898-47DD-8F3B-B73093BF75BF}"/>
                    </a:ext>
                  </a:extLst>
                </p:cNvPr>
                <p:cNvCxnSpPr/>
                <p:nvPr/>
              </p:nvCxnSpPr>
              <p:spPr bwMode="auto">
                <a:xfrm>
                  <a:off x="4738873" y="3722607"/>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直接箭头连接符 154">
                  <a:extLst>
                    <a:ext uri="{FF2B5EF4-FFF2-40B4-BE49-F238E27FC236}">
                      <a16:creationId xmlns="" xmlns:a16="http://schemas.microsoft.com/office/drawing/2014/main" id="{E8092325-5A03-4B60-983E-00FFAEE04C88}"/>
                    </a:ext>
                  </a:extLst>
                </p:cNvPr>
                <p:cNvCxnSpPr/>
                <p:nvPr/>
              </p:nvCxnSpPr>
              <p:spPr bwMode="auto">
                <a:xfrm>
                  <a:off x="4738873" y="4063549"/>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接箭头连接符 155">
                  <a:extLst>
                    <a:ext uri="{FF2B5EF4-FFF2-40B4-BE49-F238E27FC236}">
                      <a16:creationId xmlns="" xmlns:a16="http://schemas.microsoft.com/office/drawing/2014/main" id="{E0430E69-0462-452E-A1EC-E17AABE1AAAE}"/>
                    </a:ext>
                  </a:extLst>
                </p:cNvPr>
                <p:cNvCxnSpPr/>
                <p:nvPr/>
              </p:nvCxnSpPr>
              <p:spPr bwMode="auto">
                <a:xfrm>
                  <a:off x="5991511" y="2778221"/>
                  <a:ext cx="786"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7" name="直接箭头连接符 156">
                  <a:extLst>
                    <a:ext uri="{FF2B5EF4-FFF2-40B4-BE49-F238E27FC236}">
                      <a16:creationId xmlns="" xmlns:a16="http://schemas.microsoft.com/office/drawing/2014/main" id="{CC305D0E-7E9B-46AA-BF19-C7F52F0EA09E}"/>
                    </a:ext>
                  </a:extLst>
                </p:cNvPr>
                <p:cNvCxnSpPr/>
                <p:nvPr/>
              </p:nvCxnSpPr>
              <p:spPr bwMode="auto">
                <a:xfrm>
                  <a:off x="5985941" y="3813062"/>
                  <a:ext cx="786"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8" name="直接箭头连接符 157">
                  <a:extLst>
                    <a:ext uri="{FF2B5EF4-FFF2-40B4-BE49-F238E27FC236}">
                      <a16:creationId xmlns="" xmlns:a16="http://schemas.microsoft.com/office/drawing/2014/main" id="{162FB4B1-0180-4F19-822A-0FCEFF76C944}"/>
                    </a:ext>
                  </a:extLst>
                </p:cNvPr>
                <p:cNvCxnSpPr/>
                <p:nvPr/>
              </p:nvCxnSpPr>
              <p:spPr bwMode="auto">
                <a:xfrm>
                  <a:off x="5982275" y="4106939"/>
                  <a:ext cx="786"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9" name="直接箭头连接符 158">
                  <a:extLst>
                    <a:ext uri="{FF2B5EF4-FFF2-40B4-BE49-F238E27FC236}">
                      <a16:creationId xmlns="" xmlns:a16="http://schemas.microsoft.com/office/drawing/2014/main" id="{FCE55C61-E708-49D5-B163-5C15871B0935}"/>
                    </a:ext>
                  </a:extLst>
                </p:cNvPr>
                <p:cNvCxnSpPr>
                  <a:cxnSpLocks/>
                  <a:endCxn id="69" idx="0"/>
                </p:cNvCxnSpPr>
                <p:nvPr/>
              </p:nvCxnSpPr>
              <p:spPr bwMode="auto">
                <a:xfrm>
                  <a:off x="9473241" y="1273861"/>
                  <a:ext cx="0" cy="47715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 name="直接连接符 163">
                  <a:extLst>
                    <a:ext uri="{FF2B5EF4-FFF2-40B4-BE49-F238E27FC236}">
                      <a16:creationId xmlns="" xmlns:a16="http://schemas.microsoft.com/office/drawing/2014/main" id="{E738FB7B-48BC-4524-9D69-DCB26DEB8C10}"/>
                    </a:ext>
                  </a:extLst>
                </p:cNvPr>
                <p:cNvCxnSpPr>
                  <a:stCxn id="27" idx="3"/>
                </p:cNvCxnSpPr>
                <p:nvPr/>
              </p:nvCxnSpPr>
              <p:spPr bwMode="auto">
                <a:xfrm flipV="1">
                  <a:off x="7100129" y="1273861"/>
                  <a:ext cx="2373112" cy="14637"/>
                </a:xfrm>
                <a:prstGeom prst="line">
                  <a:avLst/>
                </a:prstGeom>
                <a:solidFill>
                  <a:schemeClr val="accent1"/>
                </a:solidFill>
                <a:ln w="28575"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0" name="直接箭头连接符 169">
                  <a:extLst>
                    <a:ext uri="{FF2B5EF4-FFF2-40B4-BE49-F238E27FC236}">
                      <a16:creationId xmlns="" xmlns:a16="http://schemas.microsoft.com/office/drawing/2014/main" id="{5008D400-291F-4376-98D9-4683EC4661C5}"/>
                    </a:ext>
                  </a:extLst>
                </p:cNvPr>
                <p:cNvCxnSpPr>
                  <a:endCxn id="122" idx="0"/>
                </p:cNvCxnSpPr>
                <p:nvPr/>
              </p:nvCxnSpPr>
              <p:spPr bwMode="auto">
                <a:xfrm>
                  <a:off x="7906198" y="1928063"/>
                  <a:ext cx="761" cy="15251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 name="直接箭头连接符 172">
                  <a:extLst>
                    <a:ext uri="{FF2B5EF4-FFF2-40B4-BE49-F238E27FC236}">
                      <a16:creationId xmlns="" xmlns:a16="http://schemas.microsoft.com/office/drawing/2014/main" id="{EE7A12E6-F485-4CC5-946A-044D06829E72}"/>
                    </a:ext>
                  </a:extLst>
                </p:cNvPr>
                <p:cNvCxnSpPr>
                  <a:stCxn id="70" idx="2"/>
                  <a:endCxn id="74" idx="0"/>
                </p:cNvCxnSpPr>
                <p:nvPr/>
              </p:nvCxnSpPr>
              <p:spPr bwMode="auto">
                <a:xfrm>
                  <a:off x="6927573" y="2868706"/>
                  <a:ext cx="0" cy="112968"/>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7" name="直接箭头连接符 176">
                  <a:extLst>
                    <a:ext uri="{FF2B5EF4-FFF2-40B4-BE49-F238E27FC236}">
                      <a16:creationId xmlns="" xmlns:a16="http://schemas.microsoft.com/office/drawing/2014/main" id="{4E9DF682-58B6-4046-A17F-92B7DEA509DA}"/>
                    </a:ext>
                  </a:extLst>
                </p:cNvPr>
                <p:cNvCxnSpPr>
                  <a:cxnSpLocks/>
                  <a:stCxn id="74" idx="2"/>
                  <a:endCxn id="79" idx="0"/>
                </p:cNvCxnSpPr>
                <p:nvPr/>
              </p:nvCxnSpPr>
              <p:spPr bwMode="auto">
                <a:xfrm>
                  <a:off x="6927573" y="3224776"/>
                  <a:ext cx="0" cy="112968"/>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0" name="直接箭头连接符 179">
                  <a:extLst>
                    <a:ext uri="{FF2B5EF4-FFF2-40B4-BE49-F238E27FC236}">
                      <a16:creationId xmlns="" xmlns:a16="http://schemas.microsoft.com/office/drawing/2014/main" id="{CF5AB111-D75D-43A5-9A49-0113DC8775D5}"/>
                    </a:ext>
                  </a:extLst>
                </p:cNvPr>
                <p:cNvCxnSpPr>
                  <a:cxnSpLocks/>
                  <a:stCxn id="79" idx="2"/>
                </p:cNvCxnSpPr>
                <p:nvPr/>
              </p:nvCxnSpPr>
              <p:spPr bwMode="auto">
                <a:xfrm>
                  <a:off x="6927573" y="3901440"/>
                  <a:ext cx="0" cy="13070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 name="直接箭头连接符 183">
                  <a:extLst>
                    <a:ext uri="{FF2B5EF4-FFF2-40B4-BE49-F238E27FC236}">
                      <a16:creationId xmlns="" xmlns:a16="http://schemas.microsoft.com/office/drawing/2014/main" id="{14D91D98-441F-4A27-87B7-047DE7F2EF2D}"/>
                    </a:ext>
                  </a:extLst>
                </p:cNvPr>
                <p:cNvCxnSpPr>
                  <a:stCxn id="71" idx="2"/>
                  <a:endCxn id="75" idx="0"/>
                </p:cNvCxnSpPr>
                <p:nvPr/>
              </p:nvCxnSpPr>
              <p:spPr bwMode="auto">
                <a:xfrm flipH="1">
                  <a:off x="7552693" y="2868706"/>
                  <a:ext cx="1" cy="10760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7" name="直接箭头连接符 186">
                  <a:extLst>
                    <a:ext uri="{FF2B5EF4-FFF2-40B4-BE49-F238E27FC236}">
                      <a16:creationId xmlns="" xmlns:a16="http://schemas.microsoft.com/office/drawing/2014/main" id="{893162FE-EBFD-43A8-879E-0F7C00F23498}"/>
                    </a:ext>
                  </a:extLst>
                </p:cNvPr>
                <p:cNvCxnSpPr>
                  <a:cxnSpLocks/>
                  <a:stCxn id="75" idx="2"/>
                  <a:endCxn id="80" idx="0"/>
                </p:cNvCxnSpPr>
                <p:nvPr/>
              </p:nvCxnSpPr>
              <p:spPr bwMode="auto">
                <a:xfrm flipH="1">
                  <a:off x="7550676" y="3219414"/>
                  <a:ext cx="2017" cy="12383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3" name="直接箭头连接符 192">
                  <a:extLst>
                    <a:ext uri="{FF2B5EF4-FFF2-40B4-BE49-F238E27FC236}">
                      <a16:creationId xmlns="" xmlns:a16="http://schemas.microsoft.com/office/drawing/2014/main" id="{6DB2CD29-E5F7-42C6-9F49-0C1535490037}"/>
                    </a:ext>
                  </a:extLst>
                </p:cNvPr>
                <p:cNvCxnSpPr>
                  <a:stCxn id="80" idx="2"/>
                </p:cNvCxnSpPr>
                <p:nvPr/>
              </p:nvCxnSpPr>
              <p:spPr bwMode="auto">
                <a:xfrm>
                  <a:off x="7550676" y="3908305"/>
                  <a:ext cx="3506" cy="12750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 name="直接箭头连接符 193">
                  <a:extLst>
                    <a:ext uri="{FF2B5EF4-FFF2-40B4-BE49-F238E27FC236}">
                      <a16:creationId xmlns="" xmlns:a16="http://schemas.microsoft.com/office/drawing/2014/main" id="{801EB017-0E08-4B11-AC3D-2AA36FA1412F}"/>
                    </a:ext>
                  </a:extLst>
                </p:cNvPr>
                <p:cNvCxnSpPr>
                  <a:stCxn id="76" idx="2"/>
                  <a:endCxn id="82" idx="0"/>
                </p:cNvCxnSpPr>
                <p:nvPr/>
              </p:nvCxnSpPr>
              <p:spPr bwMode="auto">
                <a:xfrm flipH="1">
                  <a:off x="8194479" y="3219414"/>
                  <a:ext cx="3456" cy="12383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7" name="直接箭头连接符 196">
                  <a:extLst>
                    <a:ext uri="{FF2B5EF4-FFF2-40B4-BE49-F238E27FC236}">
                      <a16:creationId xmlns="" xmlns:a16="http://schemas.microsoft.com/office/drawing/2014/main" id="{0949967D-FF3D-425D-B2AE-332EC288E50B}"/>
                    </a:ext>
                  </a:extLst>
                </p:cNvPr>
                <p:cNvCxnSpPr>
                  <a:stCxn id="72" idx="2"/>
                  <a:endCxn id="76" idx="0"/>
                </p:cNvCxnSpPr>
                <p:nvPr/>
              </p:nvCxnSpPr>
              <p:spPr bwMode="auto">
                <a:xfrm>
                  <a:off x="8197935" y="2868706"/>
                  <a:ext cx="0" cy="10760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0" name="直接箭头连接符 199">
                  <a:extLst>
                    <a:ext uri="{FF2B5EF4-FFF2-40B4-BE49-F238E27FC236}">
                      <a16:creationId xmlns="" xmlns:a16="http://schemas.microsoft.com/office/drawing/2014/main" id="{7E0F050E-1048-493F-ACE5-90B888E9D1B1}"/>
                    </a:ext>
                  </a:extLst>
                </p:cNvPr>
                <p:cNvCxnSpPr>
                  <a:stCxn id="73" idx="2"/>
                  <a:endCxn id="77" idx="0"/>
                </p:cNvCxnSpPr>
                <p:nvPr/>
              </p:nvCxnSpPr>
              <p:spPr bwMode="auto">
                <a:xfrm>
                  <a:off x="8861103" y="2868706"/>
                  <a:ext cx="0" cy="10760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3" name="直接箭头连接符 202">
                  <a:extLst>
                    <a:ext uri="{FF2B5EF4-FFF2-40B4-BE49-F238E27FC236}">
                      <a16:creationId xmlns="" xmlns:a16="http://schemas.microsoft.com/office/drawing/2014/main" id="{740F1EFD-4936-4382-B90B-3A838683F40E}"/>
                    </a:ext>
                  </a:extLst>
                </p:cNvPr>
                <p:cNvCxnSpPr>
                  <a:stCxn id="77" idx="2"/>
                  <a:endCxn id="83" idx="0"/>
                </p:cNvCxnSpPr>
                <p:nvPr/>
              </p:nvCxnSpPr>
              <p:spPr bwMode="auto">
                <a:xfrm>
                  <a:off x="8861103" y="3219414"/>
                  <a:ext cx="1" cy="12383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 name="直接箭头连接符 205">
                  <a:extLst>
                    <a:ext uri="{FF2B5EF4-FFF2-40B4-BE49-F238E27FC236}">
                      <a16:creationId xmlns="" xmlns:a16="http://schemas.microsoft.com/office/drawing/2014/main" id="{3D21AD7B-2A68-4A45-B02F-BD70BB6C4EB9}"/>
                    </a:ext>
                  </a:extLst>
                </p:cNvPr>
                <p:cNvCxnSpPr>
                  <a:stCxn id="82" idx="2"/>
                </p:cNvCxnSpPr>
                <p:nvPr/>
              </p:nvCxnSpPr>
              <p:spPr bwMode="auto">
                <a:xfrm flipH="1">
                  <a:off x="8194478" y="3908305"/>
                  <a:ext cx="1" cy="134821"/>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9" name="直接箭头连接符 208">
                  <a:extLst>
                    <a:ext uri="{FF2B5EF4-FFF2-40B4-BE49-F238E27FC236}">
                      <a16:creationId xmlns="" xmlns:a16="http://schemas.microsoft.com/office/drawing/2014/main" id="{B2377C52-607F-45E6-9FD2-1778A288F140}"/>
                    </a:ext>
                  </a:extLst>
                </p:cNvPr>
                <p:cNvCxnSpPr/>
                <p:nvPr/>
              </p:nvCxnSpPr>
              <p:spPr bwMode="auto">
                <a:xfrm flipH="1">
                  <a:off x="8869854" y="3906481"/>
                  <a:ext cx="1" cy="134821"/>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 name="直接箭头连接符 209">
                  <a:extLst>
                    <a:ext uri="{FF2B5EF4-FFF2-40B4-BE49-F238E27FC236}">
                      <a16:creationId xmlns="" xmlns:a16="http://schemas.microsoft.com/office/drawing/2014/main" id="{88304746-3B54-49D7-8AA0-AE0B4910C775}"/>
                    </a:ext>
                  </a:extLst>
                </p:cNvPr>
                <p:cNvCxnSpPr>
                  <a:stCxn id="84" idx="2"/>
                  <a:endCxn id="85" idx="0"/>
                </p:cNvCxnSpPr>
                <p:nvPr/>
              </p:nvCxnSpPr>
              <p:spPr bwMode="auto">
                <a:xfrm>
                  <a:off x="7914512" y="4197971"/>
                  <a:ext cx="906" cy="134821"/>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7" name="直接箭头连接符 216">
                  <a:extLst>
                    <a:ext uri="{FF2B5EF4-FFF2-40B4-BE49-F238E27FC236}">
                      <a16:creationId xmlns="" xmlns:a16="http://schemas.microsoft.com/office/drawing/2014/main" id="{FF61E6DE-D5E9-4CDB-97CA-402299D1377F}"/>
                    </a:ext>
                  </a:extLst>
                </p:cNvPr>
                <p:cNvCxnSpPr>
                  <a:stCxn id="85" idx="2"/>
                  <a:endCxn id="86" idx="0"/>
                </p:cNvCxnSpPr>
                <p:nvPr/>
              </p:nvCxnSpPr>
              <p:spPr bwMode="auto">
                <a:xfrm flipH="1">
                  <a:off x="7912329" y="4493113"/>
                  <a:ext cx="3089" cy="129345"/>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接箭头连接符 219">
                  <a:extLst>
                    <a:ext uri="{FF2B5EF4-FFF2-40B4-BE49-F238E27FC236}">
                      <a16:creationId xmlns="" xmlns:a16="http://schemas.microsoft.com/office/drawing/2014/main" id="{B9CF898E-BCA0-4368-A686-8CD32E42F722}"/>
                    </a:ext>
                  </a:extLst>
                </p:cNvPr>
                <p:cNvCxnSpPr>
                  <a:stCxn id="86" idx="2"/>
                  <a:endCxn id="87" idx="0"/>
                </p:cNvCxnSpPr>
                <p:nvPr/>
              </p:nvCxnSpPr>
              <p:spPr bwMode="auto">
                <a:xfrm>
                  <a:off x="7912329" y="4782779"/>
                  <a:ext cx="1645" cy="129344"/>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3" name="直接箭头连接符 222">
                  <a:extLst>
                    <a:ext uri="{FF2B5EF4-FFF2-40B4-BE49-F238E27FC236}">
                      <a16:creationId xmlns="" xmlns:a16="http://schemas.microsoft.com/office/drawing/2014/main" id="{045AD26B-907F-4EB2-9D6B-6F4D611E4FE9}"/>
                    </a:ext>
                  </a:extLst>
                </p:cNvPr>
                <p:cNvCxnSpPr/>
                <p:nvPr/>
              </p:nvCxnSpPr>
              <p:spPr bwMode="auto">
                <a:xfrm>
                  <a:off x="10002654" y="2773196"/>
                  <a:ext cx="0" cy="424531"/>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0" name="直接箭头连接符 229">
                  <a:extLst>
                    <a:ext uri="{FF2B5EF4-FFF2-40B4-BE49-F238E27FC236}">
                      <a16:creationId xmlns="" xmlns:a16="http://schemas.microsoft.com/office/drawing/2014/main" id="{29095E99-4250-488B-BC29-6E33D2B5CD54}"/>
                    </a:ext>
                  </a:extLst>
                </p:cNvPr>
                <p:cNvCxnSpPr/>
                <p:nvPr/>
              </p:nvCxnSpPr>
              <p:spPr bwMode="auto">
                <a:xfrm>
                  <a:off x="9637706" y="3363400"/>
                  <a:ext cx="0" cy="122542"/>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1" name="直接箭头连接符 230">
                  <a:extLst>
                    <a:ext uri="{FF2B5EF4-FFF2-40B4-BE49-F238E27FC236}">
                      <a16:creationId xmlns="" xmlns:a16="http://schemas.microsoft.com/office/drawing/2014/main" id="{B12DE618-FE0C-4231-BD8A-3ACA27F985BB}"/>
                    </a:ext>
                  </a:extLst>
                </p:cNvPr>
                <p:cNvCxnSpPr/>
                <p:nvPr/>
              </p:nvCxnSpPr>
              <p:spPr bwMode="auto">
                <a:xfrm>
                  <a:off x="10362941" y="3363573"/>
                  <a:ext cx="0" cy="122542"/>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2" name="直接箭头连接符 231">
                  <a:extLst>
                    <a:ext uri="{FF2B5EF4-FFF2-40B4-BE49-F238E27FC236}">
                      <a16:creationId xmlns="" xmlns:a16="http://schemas.microsoft.com/office/drawing/2014/main" id="{BF849068-2E22-4E7E-B62D-8BAC7C729ED3}"/>
                    </a:ext>
                  </a:extLst>
                </p:cNvPr>
                <p:cNvCxnSpPr/>
                <p:nvPr/>
              </p:nvCxnSpPr>
              <p:spPr bwMode="auto">
                <a:xfrm>
                  <a:off x="9637706" y="3899743"/>
                  <a:ext cx="0" cy="122542"/>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3" name="直接箭头连接符 232">
                  <a:extLst>
                    <a:ext uri="{FF2B5EF4-FFF2-40B4-BE49-F238E27FC236}">
                      <a16:creationId xmlns="" xmlns:a16="http://schemas.microsoft.com/office/drawing/2014/main" id="{85ABFF14-AC2E-428B-9AD5-CF9EC065CD03}"/>
                    </a:ext>
                  </a:extLst>
                </p:cNvPr>
                <p:cNvCxnSpPr/>
                <p:nvPr/>
              </p:nvCxnSpPr>
              <p:spPr bwMode="auto">
                <a:xfrm>
                  <a:off x="10370788" y="3899743"/>
                  <a:ext cx="0" cy="122542"/>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4" name="直接箭头连接符 233">
                  <a:extLst>
                    <a:ext uri="{FF2B5EF4-FFF2-40B4-BE49-F238E27FC236}">
                      <a16:creationId xmlns="" xmlns:a16="http://schemas.microsoft.com/office/drawing/2014/main" id="{E1C71F3F-3C27-4917-8357-8B75024A1023}"/>
                    </a:ext>
                  </a:extLst>
                </p:cNvPr>
                <p:cNvCxnSpPr/>
                <p:nvPr/>
              </p:nvCxnSpPr>
              <p:spPr bwMode="auto">
                <a:xfrm flipH="1">
                  <a:off x="9976063" y="5319061"/>
                  <a:ext cx="1937" cy="149624"/>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直接箭头连接符 236">
                  <a:extLst>
                    <a:ext uri="{FF2B5EF4-FFF2-40B4-BE49-F238E27FC236}">
                      <a16:creationId xmlns="" xmlns:a16="http://schemas.microsoft.com/office/drawing/2014/main" id="{4DF0E49D-83EB-445C-A236-E461BE219331}"/>
                    </a:ext>
                  </a:extLst>
                </p:cNvPr>
                <p:cNvCxnSpPr/>
                <p:nvPr/>
              </p:nvCxnSpPr>
              <p:spPr bwMode="auto">
                <a:xfrm flipH="1">
                  <a:off x="9981049" y="4205658"/>
                  <a:ext cx="1937" cy="149624"/>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2" name="直接箭头连接符 241">
                  <a:extLst>
                    <a:ext uri="{FF2B5EF4-FFF2-40B4-BE49-F238E27FC236}">
                      <a16:creationId xmlns="" xmlns:a16="http://schemas.microsoft.com/office/drawing/2014/main" id="{41848332-CD6D-4AC8-86AB-486A66A0F326}"/>
                    </a:ext>
                  </a:extLst>
                </p:cNvPr>
                <p:cNvCxnSpPr>
                  <a:stCxn id="105" idx="2"/>
                </p:cNvCxnSpPr>
                <p:nvPr/>
              </p:nvCxnSpPr>
              <p:spPr bwMode="auto">
                <a:xfrm>
                  <a:off x="11108494" y="2926693"/>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5" name="直接箭头连接符 244">
                  <a:extLst>
                    <a:ext uri="{FF2B5EF4-FFF2-40B4-BE49-F238E27FC236}">
                      <a16:creationId xmlns="" xmlns:a16="http://schemas.microsoft.com/office/drawing/2014/main" id="{4A00CE19-706D-4ACB-9318-874F77037DDB}"/>
                    </a:ext>
                  </a:extLst>
                </p:cNvPr>
                <p:cNvCxnSpPr/>
                <p:nvPr/>
              </p:nvCxnSpPr>
              <p:spPr bwMode="auto">
                <a:xfrm>
                  <a:off x="11728152" y="2926693"/>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 name="直接箭头连接符 245">
                  <a:extLst>
                    <a:ext uri="{FF2B5EF4-FFF2-40B4-BE49-F238E27FC236}">
                      <a16:creationId xmlns="" xmlns:a16="http://schemas.microsoft.com/office/drawing/2014/main" id="{5D438ACF-C75B-4C58-82AE-9BB638B67E82}"/>
                    </a:ext>
                  </a:extLst>
                </p:cNvPr>
                <p:cNvCxnSpPr/>
                <p:nvPr/>
              </p:nvCxnSpPr>
              <p:spPr bwMode="auto">
                <a:xfrm>
                  <a:off x="11728152" y="3211861"/>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7" name="直接箭头连接符 246">
                  <a:extLst>
                    <a:ext uri="{FF2B5EF4-FFF2-40B4-BE49-F238E27FC236}">
                      <a16:creationId xmlns="" xmlns:a16="http://schemas.microsoft.com/office/drawing/2014/main" id="{60077789-B813-4B22-906B-45FCD3A3B1BD}"/>
                    </a:ext>
                  </a:extLst>
                </p:cNvPr>
                <p:cNvCxnSpPr/>
                <p:nvPr/>
              </p:nvCxnSpPr>
              <p:spPr bwMode="auto">
                <a:xfrm>
                  <a:off x="11108494" y="3219414"/>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8" name="直接箭头连接符 247">
                  <a:extLst>
                    <a:ext uri="{FF2B5EF4-FFF2-40B4-BE49-F238E27FC236}">
                      <a16:creationId xmlns="" xmlns:a16="http://schemas.microsoft.com/office/drawing/2014/main" id="{F470E009-BBD3-41AE-BCF0-B532676F16FE}"/>
                    </a:ext>
                  </a:extLst>
                </p:cNvPr>
                <p:cNvCxnSpPr/>
                <p:nvPr/>
              </p:nvCxnSpPr>
              <p:spPr bwMode="auto">
                <a:xfrm>
                  <a:off x="11108494" y="3902403"/>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9" name="直接箭头连接符 248">
                  <a:extLst>
                    <a:ext uri="{FF2B5EF4-FFF2-40B4-BE49-F238E27FC236}">
                      <a16:creationId xmlns="" xmlns:a16="http://schemas.microsoft.com/office/drawing/2014/main" id="{DAB92CBB-2F29-4E48-8151-28C513D07DDD}"/>
                    </a:ext>
                  </a:extLst>
                </p:cNvPr>
                <p:cNvCxnSpPr/>
                <p:nvPr/>
              </p:nvCxnSpPr>
              <p:spPr bwMode="auto">
                <a:xfrm>
                  <a:off x="11720870" y="3899743"/>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0" name="直接箭头连接符 249">
                  <a:extLst>
                    <a:ext uri="{FF2B5EF4-FFF2-40B4-BE49-F238E27FC236}">
                      <a16:creationId xmlns="" xmlns:a16="http://schemas.microsoft.com/office/drawing/2014/main" id="{6CEEC02B-0034-4044-BD98-AEF3BDFE460F}"/>
                    </a:ext>
                  </a:extLst>
                </p:cNvPr>
                <p:cNvCxnSpPr/>
                <p:nvPr/>
              </p:nvCxnSpPr>
              <p:spPr bwMode="auto">
                <a:xfrm>
                  <a:off x="11436947" y="4188697"/>
                  <a:ext cx="0" cy="13157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6" name="直接箭头连接符 195">
                  <a:extLst>
                    <a:ext uri="{FF2B5EF4-FFF2-40B4-BE49-F238E27FC236}">
                      <a16:creationId xmlns="" xmlns:a16="http://schemas.microsoft.com/office/drawing/2014/main" id="{1A34102C-5E32-4A67-8ABE-4D4FCADF3CC5}"/>
                    </a:ext>
                  </a:extLst>
                </p:cNvPr>
                <p:cNvCxnSpPr/>
                <p:nvPr/>
              </p:nvCxnSpPr>
              <p:spPr bwMode="auto">
                <a:xfrm>
                  <a:off x="10010877" y="1937164"/>
                  <a:ext cx="761" cy="15251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9" name="直接箭头连接符 198">
                  <a:extLst>
                    <a:ext uri="{FF2B5EF4-FFF2-40B4-BE49-F238E27FC236}">
                      <a16:creationId xmlns="" xmlns:a16="http://schemas.microsoft.com/office/drawing/2014/main" id="{6AE01D38-54B9-4B14-9E54-085F2EE83A84}"/>
                    </a:ext>
                  </a:extLst>
                </p:cNvPr>
                <p:cNvCxnSpPr/>
                <p:nvPr/>
              </p:nvCxnSpPr>
              <p:spPr bwMode="auto">
                <a:xfrm>
                  <a:off x="11430102" y="1946689"/>
                  <a:ext cx="761" cy="152513"/>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9" name="矩形: 圆角 128">
                <a:extLst>
                  <a:ext uri="{FF2B5EF4-FFF2-40B4-BE49-F238E27FC236}">
                    <a16:creationId xmlns="" xmlns:a16="http://schemas.microsoft.com/office/drawing/2014/main" id="{597B0128-A330-4D9B-9746-3DABFCCCBFA3}"/>
                  </a:ext>
                </a:extLst>
              </p:cNvPr>
              <p:cNvSpPr/>
              <p:nvPr/>
            </p:nvSpPr>
            <p:spPr bwMode="auto">
              <a:xfrm>
                <a:off x="6843674" y="2195635"/>
                <a:ext cx="1391263" cy="235269"/>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控制医疗费用</a:t>
                </a:r>
              </a:p>
            </p:txBody>
          </p:sp>
        </p:grpSp>
      </p:grpSp>
      <p:grpSp>
        <p:nvGrpSpPr>
          <p:cNvPr id="13" name="组合 12">
            <a:extLst>
              <a:ext uri="{FF2B5EF4-FFF2-40B4-BE49-F238E27FC236}">
                <a16:creationId xmlns="" xmlns:a16="http://schemas.microsoft.com/office/drawing/2014/main" id="{07B9F198-6592-4504-8D85-AD0C8E28E130}"/>
              </a:ext>
            </a:extLst>
          </p:cNvPr>
          <p:cNvGrpSpPr/>
          <p:nvPr/>
        </p:nvGrpSpPr>
        <p:grpSpPr>
          <a:xfrm>
            <a:off x="1923060" y="1370385"/>
            <a:ext cx="3404500" cy="4508443"/>
            <a:chOff x="10055252" y="1333518"/>
            <a:chExt cx="3827544" cy="5105792"/>
          </a:xfrm>
        </p:grpSpPr>
        <p:sp>
          <p:nvSpPr>
            <p:cNvPr id="10" name="矩形 9">
              <a:extLst>
                <a:ext uri="{FF2B5EF4-FFF2-40B4-BE49-F238E27FC236}">
                  <a16:creationId xmlns="" xmlns:a16="http://schemas.microsoft.com/office/drawing/2014/main" id="{85EF48D1-EA1C-4D3F-9B3D-31F9ECB90485}"/>
                </a:ext>
              </a:extLst>
            </p:cNvPr>
            <p:cNvSpPr/>
            <p:nvPr/>
          </p:nvSpPr>
          <p:spPr bwMode="auto">
            <a:xfrm>
              <a:off x="10055252" y="1333518"/>
              <a:ext cx="3827544" cy="5105792"/>
            </a:xfrm>
            <a:prstGeom prst="rect">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grpSp>
          <p:nvGrpSpPr>
            <p:cNvPr id="6" name="组合 5">
              <a:extLst>
                <a:ext uri="{FF2B5EF4-FFF2-40B4-BE49-F238E27FC236}">
                  <a16:creationId xmlns="" xmlns:a16="http://schemas.microsoft.com/office/drawing/2014/main" id="{D2890178-FD99-4D1F-9962-681CFC7844C6}"/>
                </a:ext>
              </a:extLst>
            </p:cNvPr>
            <p:cNvGrpSpPr/>
            <p:nvPr/>
          </p:nvGrpSpPr>
          <p:grpSpPr>
            <a:xfrm>
              <a:off x="10175648" y="1471401"/>
              <a:ext cx="3696324" cy="4860807"/>
              <a:chOff x="8495676" y="1574498"/>
              <a:chExt cx="3696324" cy="4860807"/>
            </a:xfrm>
          </p:grpSpPr>
          <p:sp>
            <p:nvSpPr>
              <p:cNvPr id="202" name="矩形: 圆角 201">
                <a:extLst>
                  <a:ext uri="{FF2B5EF4-FFF2-40B4-BE49-F238E27FC236}">
                    <a16:creationId xmlns="" xmlns:a16="http://schemas.microsoft.com/office/drawing/2014/main" id="{F55EAB98-96B7-497D-8345-DB098C9B1AC9}"/>
                  </a:ext>
                </a:extLst>
              </p:cNvPr>
              <p:cNvSpPr/>
              <p:nvPr/>
            </p:nvSpPr>
            <p:spPr bwMode="auto">
              <a:xfrm>
                <a:off x="11036555" y="2234614"/>
                <a:ext cx="1146609" cy="4200691"/>
              </a:xfrm>
              <a:prstGeom prst="roundRect">
                <a:avLst>
                  <a:gd name="adj" fmla="val 3952"/>
                </a:avLst>
              </a:prstGeom>
              <a:gradFill>
                <a:gsLst>
                  <a:gs pos="19000">
                    <a:srgbClr val="996600"/>
                  </a:gs>
                  <a:gs pos="48000">
                    <a:srgbClr val="996600">
                      <a:alpha val="88000"/>
                    </a:srgbClr>
                  </a:gs>
                  <a:gs pos="94000">
                    <a:srgbClr val="996600">
                      <a:alpha val="15000"/>
                    </a:srgbClr>
                  </a:gs>
                </a:gsLst>
                <a:lin ang="5400000" scaled="1"/>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66675" indent="-66675">
                  <a:buFont typeface="Arial" panose="020B0604020202020204" pitchFamily="34" charset="0"/>
                  <a:buChar char="•"/>
                </a:pP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08" name="矩形: 圆角 207">
                <a:extLst>
                  <a:ext uri="{FF2B5EF4-FFF2-40B4-BE49-F238E27FC236}">
                    <a16:creationId xmlns="" xmlns:a16="http://schemas.microsoft.com/office/drawing/2014/main" id="{803B979F-EEFD-4292-9D70-91C27875B41D}"/>
                  </a:ext>
                </a:extLst>
              </p:cNvPr>
              <p:cNvSpPr/>
              <p:nvPr/>
            </p:nvSpPr>
            <p:spPr bwMode="auto">
              <a:xfrm>
                <a:off x="8495676" y="1574498"/>
                <a:ext cx="3687483" cy="183967"/>
              </a:xfrm>
              <a:prstGeom prst="roundRect">
                <a:avLst/>
              </a:prstGeom>
              <a:solidFill>
                <a:srgbClr val="B3172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fontAlgn="base">
                  <a:spcBef>
                    <a:spcPct val="0"/>
                  </a:spcBef>
                  <a:spcAft>
                    <a:spcPct val="0"/>
                  </a:spcAft>
                </a:pP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合并高风险因素或确诊</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ASCVD</a:t>
                </a: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CKD</a:t>
                </a:r>
                <a:r>
                  <a:rPr lang="zh-CN" altLang="en-US" sz="600" b="1" dirty="0">
                    <a:solidFill>
                      <a:schemeClr val="bg1"/>
                    </a:solidFill>
                    <a:latin typeface="Verdana" panose="020B0604030504040204" pitchFamily="34" charset="0"/>
                    <a:ea typeface="微软雅黑" panose="020B0503020204020204" pitchFamily="34" charset="-122"/>
                    <a:cs typeface="Verdana" panose="020B0604030504040204" pitchFamily="34" charset="0"/>
                  </a:rPr>
                  <a:t>或</a:t>
                </a:r>
                <a:r>
                  <a:rPr lang="en-US" altLang="zh-CN" sz="600" b="1" dirty="0">
                    <a:solidFill>
                      <a:schemeClr val="bg1"/>
                    </a:solidFill>
                    <a:latin typeface="Verdana" panose="020B0604030504040204" pitchFamily="34" charset="0"/>
                    <a:ea typeface="Verdana" panose="020B0604030504040204" pitchFamily="34" charset="0"/>
                    <a:cs typeface="Verdana" panose="020B0604030504040204" pitchFamily="34" charset="0"/>
                  </a:rPr>
                  <a:t>HF† </a:t>
                </a:r>
                <a:endParaRPr lang="zh-CN" altLang="en-US" sz="600" b="1" baseline="30000" dirty="0">
                  <a:solidFill>
                    <a:schemeClr val="bg1"/>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11" name="矩形: 圆角 210">
                <a:extLst>
                  <a:ext uri="{FF2B5EF4-FFF2-40B4-BE49-F238E27FC236}">
                    <a16:creationId xmlns="" xmlns:a16="http://schemas.microsoft.com/office/drawing/2014/main" id="{C36B74CC-7106-4D97-85A3-31C252AC625A}"/>
                  </a:ext>
                </a:extLst>
              </p:cNvPr>
              <p:cNvSpPr/>
              <p:nvPr/>
            </p:nvSpPr>
            <p:spPr bwMode="auto">
              <a:xfrm>
                <a:off x="8495676" y="1857483"/>
                <a:ext cx="3696324" cy="240534"/>
              </a:xfrm>
              <a:prstGeom prst="roundRect">
                <a:avLst/>
              </a:prstGeom>
              <a:solidFill>
                <a:srgbClr val="A9BBD1"/>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无需考虑基线</a:t>
                </a:r>
                <a:r>
                  <a:rPr lang="en-US" altLang="zh-CN" sz="67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，个体化</a:t>
                </a:r>
                <a:r>
                  <a:rPr lang="en-US" altLang="zh-CN" sz="67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67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目标或二甲双胍的使用  ⃰</a:t>
                </a:r>
              </a:p>
            </p:txBody>
          </p:sp>
          <p:sp>
            <p:nvSpPr>
              <p:cNvPr id="299" name="矩形: 圆角 298">
                <a:extLst>
                  <a:ext uri="{FF2B5EF4-FFF2-40B4-BE49-F238E27FC236}">
                    <a16:creationId xmlns="" xmlns:a16="http://schemas.microsoft.com/office/drawing/2014/main" id="{4E7F6E83-49B6-433F-81EC-DE26BE13AAED}"/>
                  </a:ext>
                </a:extLst>
              </p:cNvPr>
              <p:cNvSpPr/>
              <p:nvPr/>
            </p:nvSpPr>
            <p:spPr bwMode="auto">
              <a:xfrm>
                <a:off x="8521291" y="2219641"/>
                <a:ext cx="1204253" cy="4002383"/>
              </a:xfrm>
              <a:prstGeom prst="roundRect">
                <a:avLst>
                  <a:gd name="adj" fmla="val 3952"/>
                </a:avLst>
              </a:prstGeom>
              <a:gradFill flip="none" rotWithShape="1">
                <a:gsLst>
                  <a:gs pos="0">
                    <a:schemeClr val="bg1"/>
                  </a:gs>
                  <a:gs pos="100000">
                    <a:srgbClr val="004053"/>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grpSp>
            <p:nvGrpSpPr>
              <p:cNvPr id="300" name="组合 299">
                <a:extLst>
                  <a:ext uri="{FF2B5EF4-FFF2-40B4-BE49-F238E27FC236}">
                    <a16:creationId xmlns="" xmlns:a16="http://schemas.microsoft.com/office/drawing/2014/main" id="{4FA13437-2736-4673-88B5-8AF27830CAAD}"/>
                  </a:ext>
                </a:extLst>
              </p:cNvPr>
              <p:cNvGrpSpPr/>
              <p:nvPr/>
            </p:nvGrpSpPr>
            <p:grpSpPr>
              <a:xfrm>
                <a:off x="8536263" y="2459965"/>
                <a:ext cx="1166953" cy="3753306"/>
                <a:chOff x="2612337" y="2060906"/>
                <a:chExt cx="1166953" cy="3753306"/>
              </a:xfrm>
            </p:grpSpPr>
            <p:grpSp>
              <p:nvGrpSpPr>
                <p:cNvPr id="302" name="组合 301">
                  <a:extLst>
                    <a:ext uri="{FF2B5EF4-FFF2-40B4-BE49-F238E27FC236}">
                      <a16:creationId xmlns="" xmlns:a16="http://schemas.microsoft.com/office/drawing/2014/main" id="{18576216-989D-48D9-9038-A637F1C24D5F}"/>
                    </a:ext>
                  </a:extLst>
                </p:cNvPr>
                <p:cNvGrpSpPr/>
                <p:nvPr/>
              </p:nvGrpSpPr>
              <p:grpSpPr>
                <a:xfrm>
                  <a:off x="2612337" y="2060906"/>
                  <a:ext cx="1146862" cy="769441"/>
                  <a:chOff x="3891302" y="2062834"/>
                  <a:chExt cx="1146862" cy="769441"/>
                </a:xfrm>
              </p:grpSpPr>
              <p:sp>
                <p:nvSpPr>
                  <p:cNvPr id="314" name="矩形: 圆角 313">
                    <a:extLst>
                      <a:ext uri="{FF2B5EF4-FFF2-40B4-BE49-F238E27FC236}">
                        <a16:creationId xmlns="" xmlns:a16="http://schemas.microsoft.com/office/drawing/2014/main" id="{DF322D48-62EC-465C-B5FF-D473F7DB4359}"/>
                      </a:ext>
                    </a:extLst>
                  </p:cNvPr>
                  <p:cNvSpPr/>
                  <p:nvPr/>
                </p:nvSpPr>
                <p:spPr bwMode="auto">
                  <a:xfrm>
                    <a:off x="3913467" y="2087109"/>
                    <a:ext cx="1124697" cy="691950"/>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15" name="文本框 314">
                    <a:extLst>
                      <a:ext uri="{FF2B5EF4-FFF2-40B4-BE49-F238E27FC236}">
                        <a16:creationId xmlns="" xmlns:a16="http://schemas.microsoft.com/office/drawing/2014/main" id="{14E64231-2164-4E5F-8BA6-A1F710DA7D7C}"/>
                      </a:ext>
                    </a:extLst>
                  </p:cNvPr>
                  <p:cNvSpPr txBox="1"/>
                  <p:nvPr/>
                </p:nvSpPr>
                <p:spPr>
                  <a:xfrm>
                    <a:off x="3891302" y="2062834"/>
                    <a:ext cx="1112745" cy="769441"/>
                  </a:xfrm>
                  <a:prstGeom prst="rect">
                    <a:avLst/>
                  </a:prstGeom>
                  <a:noFill/>
                </p:spPr>
                <p:txBody>
                  <a:bodyPr wrap="square" rtlCol="0">
                    <a:spAutoFit/>
                  </a:bodyPr>
                  <a:lstStyle/>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确诊</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ASCVD</a:t>
                    </a: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ASCVD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高风险因素</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年龄≥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55</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岁合并冠状动脉、颈动脉或下肢动脉狭窄＞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50%</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，或左室肥厚</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p>
                </p:txBody>
              </p:sp>
            </p:grpSp>
            <p:grpSp>
              <p:nvGrpSpPr>
                <p:cNvPr id="303" name="组合 302">
                  <a:extLst>
                    <a:ext uri="{FF2B5EF4-FFF2-40B4-BE49-F238E27FC236}">
                      <a16:creationId xmlns="" xmlns:a16="http://schemas.microsoft.com/office/drawing/2014/main" id="{21FAC89E-9924-4023-93DD-7CDFAC7204D1}"/>
                    </a:ext>
                  </a:extLst>
                </p:cNvPr>
                <p:cNvGrpSpPr/>
                <p:nvPr/>
              </p:nvGrpSpPr>
              <p:grpSpPr>
                <a:xfrm>
                  <a:off x="2638889" y="3066631"/>
                  <a:ext cx="1140401" cy="725270"/>
                  <a:chOff x="4303338" y="2361824"/>
                  <a:chExt cx="1140401" cy="725270"/>
                </a:xfrm>
              </p:grpSpPr>
              <p:grpSp>
                <p:nvGrpSpPr>
                  <p:cNvPr id="308" name="组合 307">
                    <a:extLst>
                      <a:ext uri="{FF2B5EF4-FFF2-40B4-BE49-F238E27FC236}">
                        <a16:creationId xmlns="" xmlns:a16="http://schemas.microsoft.com/office/drawing/2014/main" id="{F79FDF96-DB7F-432C-AD0B-01C48BC3621B}"/>
                      </a:ext>
                    </a:extLst>
                  </p:cNvPr>
                  <p:cNvGrpSpPr/>
                  <p:nvPr/>
                </p:nvGrpSpPr>
                <p:grpSpPr>
                  <a:xfrm>
                    <a:off x="4340632" y="2361824"/>
                    <a:ext cx="1068488" cy="636450"/>
                    <a:chOff x="3961126" y="2198999"/>
                    <a:chExt cx="1068488" cy="636450"/>
                  </a:xfrm>
                </p:grpSpPr>
                <p:sp>
                  <p:nvSpPr>
                    <p:cNvPr id="312" name="矩形: 圆角 311">
                      <a:extLst>
                        <a:ext uri="{FF2B5EF4-FFF2-40B4-BE49-F238E27FC236}">
                          <a16:creationId xmlns="" xmlns:a16="http://schemas.microsoft.com/office/drawing/2014/main" id="{E1CEE67E-DB17-4709-84D6-9A6FF2015BA2}"/>
                        </a:ext>
                      </a:extLst>
                    </p:cNvPr>
                    <p:cNvSpPr/>
                    <p:nvPr/>
                  </p:nvSpPr>
                  <p:spPr bwMode="auto">
                    <a:xfrm>
                      <a:off x="4527877" y="2198999"/>
                      <a:ext cx="501737" cy="636450"/>
                    </a:xfrm>
                    <a:prstGeom prst="roundRect">
                      <a:avLst>
                        <a:gd name="adj" fmla="val 3711"/>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56" name="矩形: 圆角 355">
                      <a:extLst>
                        <a:ext uri="{FF2B5EF4-FFF2-40B4-BE49-F238E27FC236}">
                          <a16:creationId xmlns="" xmlns:a16="http://schemas.microsoft.com/office/drawing/2014/main" id="{A2E9E7F1-F74F-4B18-A1D0-48FC732F3119}"/>
                        </a:ext>
                      </a:extLst>
                    </p:cNvPr>
                    <p:cNvSpPr/>
                    <p:nvPr/>
                  </p:nvSpPr>
                  <p:spPr bwMode="auto">
                    <a:xfrm>
                      <a:off x="3961126" y="2212914"/>
                      <a:ext cx="501737" cy="617708"/>
                    </a:xfrm>
                    <a:prstGeom prst="roundRect">
                      <a:avLst>
                        <a:gd name="adj" fmla="val 3711"/>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sp>
                <p:nvSpPr>
                  <p:cNvPr id="309" name="文本框 308">
                    <a:extLst>
                      <a:ext uri="{FF2B5EF4-FFF2-40B4-BE49-F238E27FC236}">
                        <a16:creationId xmlns="" xmlns:a16="http://schemas.microsoft.com/office/drawing/2014/main" id="{A2FD1F9B-AA68-4327-93AE-F9074C381198}"/>
                      </a:ext>
                    </a:extLst>
                  </p:cNvPr>
                  <p:cNvSpPr txBox="1"/>
                  <p:nvPr/>
                </p:nvSpPr>
                <p:spPr>
                  <a:xfrm>
                    <a:off x="4887574" y="2425373"/>
                    <a:ext cx="556165" cy="661721"/>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p:txBody>
              </p:sp>
              <p:sp>
                <p:nvSpPr>
                  <p:cNvPr id="357" name="文本框 356">
                    <a:extLst>
                      <a:ext uri="{FF2B5EF4-FFF2-40B4-BE49-F238E27FC236}">
                        <a16:creationId xmlns="" xmlns:a16="http://schemas.microsoft.com/office/drawing/2014/main" id="{40A8B933-4B83-46FA-8C4D-BBCE68DFC6E2}"/>
                      </a:ext>
                    </a:extLst>
                  </p:cNvPr>
                  <p:cNvSpPr txBox="1"/>
                  <p:nvPr/>
                </p:nvSpPr>
                <p:spPr>
                  <a:xfrm>
                    <a:off x="4303338" y="2418439"/>
                    <a:ext cx="553128" cy="661721"/>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p:txBody>
              </p:sp>
            </p:grpSp>
            <p:sp>
              <p:nvSpPr>
                <p:cNvPr id="304" name="矩形: 圆角 303">
                  <a:extLst>
                    <a:ext uri="{FF2B5EF4-FFF2-40B4-BE49-F238E27FC236}">
                      <a16:creationId xmlns="" xmlns:a16="http://schemas.microsoft.com/office/drawing/2014/main" id="{42865E5C-099D-4071-9C6A-5C6A752026FC}"/>
                    </a:ext>
                  </a:extLst>
                </p:cNvPr>
                <p:cNvSpPr/>
                <p:nvPr/>
              </p:nvSpPr>
              <p:spPr bwMode="auto">
                <a:xfrm>
                  <a:off x="2634500" y="3834164"/>
                  <a:ext cx="1124697" cy="160321"/>
                </a:xfrm>
                <a:prstGeom prst="roundRect">
                  <a:avLst>
                    <a:gd name="adj" fmla="val 1756"/>
                  </a:avLst>
                </a:prstGeom>
                <a:solidFill>
                  <a:srgbClr val="95AAC5"/>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若</a:t>
                  </a:r>
                  <a:r>
                    <a:rPr lang="en-US" altLang="zh-CN" sz="525" b="1" dirty="0">
                      <a:solidFill>
                        <a:srgbClr val="002060"/>
                      </a:solidFill>
                      <a:latin typeface="Verdana" panose="020B0604030504040204" pitchFamily="34" charset="0"/>
                      <a:ea typeface="Verdana" panose="020B0604030504040204" pitchFamily="34" charset="0"/>
                      <a:cs typeface="Verdana" panose="020B0604030504040204" pitchFamily="34" charset="0"/>
                    </a:rPr>
                    <a:t>A1C</a:t>
                  </a:r>
                  <a:r>
                    <a:rPr lang="zh-CN" altLang="en-US" sz="525" b="1" dirty="0">
                      <a:solidFill>
                        <a:srgbClr val="002060"/>
                      </a:solidFill>
                      <a:latin typeface="Verdana" panose="020B0604030504040204" pitchFamily="34" charset="0"/>
                      <a:ea typeface="Verdana" panose="020B0604030504040204" pitchFamily="34" charset="0"/>
                      <a:cs typeface="Verdana" panose="020B0604030504040204" pitchFamily="34" charset="0"/>
                    </a:rPr>
                    <a:t>高于</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目标</a:t>
                  </a:r>
                </a:p>
              </p:txBody>
            </p:sp>
            <p:grpSp>
              <p:nvGrpSpPr>
                <p:cNvPr id="305" name="组合 304">
                  <a:extLst>
                    <a:ext uri="{FF2B5EF4-FFF2-40B4-BE49-F238E27FC236}">
                      <a16:creationId xmlns="" xmlns:a16="http://schemas.microsoft.com/office/drawing/2014/main" id="{D9BF6458-6630-491E-B9A5-CADD8B0B3D45}"/>
                    </a:ext>
                  </a:extLst>
                </p:cNvPr>
                <p:cNvGrpSpPr/>
                <p:nvPr/>
              </p:nvGrpSpPr>
              <p:grpSpPr>
                <a:xfrm>
                  <a:off x="2612563" y="4182997"/>
                  <a:ext cx="1163530" cy="1631215"/>
                  <a:chOff x="3904984" y="2088675"/>
                  <a:chExt cx="1163530" cy="853192"/>
                </a:xfrm>
              </p:grpSpPr>
              <p:sp>
                <p:nvSpPr>
                  <p:cNvPr id="306" name="矩形: 圆角 305">
                    <a:extLst>
                      <a:ext uri="{FF2B5EF4-FFF2-40B4-BE49-F238E27FC236}">
                        <a16:creationId xmlns="" xmlns:a16="http://schemas.microsoft.com/office/drawing/2014/main" id="{4AE06866-2963-43EE-99D2-BCA4F2320D6C}"/>
                      </a:ext>
                    </a:extLst>
                  </p:cNvPr>
                  <p:cNvSpPr/>
                  <p:nvPr/>
                </p:nvSpPr>
                <p:spPr bwMode="auto">
                  <a:xfrm>
                    <a:off x="3918143" y="2091886"/>
                    <a:ext cx="1124697" cy="835056"/>
                  </a:xfrm>
                  <a:prstGeom prst="roundRect">
                    <a:avLst>
                      <a:gd name="adj" fmla="val 4575"/>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07" name="文本框 306">
                    <a:extLst>
                      <a:ext uri="{FF2B5EF4-FFF2-40B4-BE49-F238E27FC236}">
                        <a16:creationId xmlns="" xmlns:a16="http://schemas.microsoft.com/office/drawing/2014/main" id="{C3F91230-C041-4A88-9A63-949A12739EA8}"/>
                      </a:ext>
                    </a:extLst>
                  </p:cNvPr>
                  <p:cNvSpPr txBox="1"/>
                  <p:nvPr/>
                </p:nvSpPr>
                <p:spPr>
                  <a:xfrm>
                    <a:off x="3904984" y="2088675"/>
                    <a:ext cx="1163530" cy="853192"/>
                  </a:xfrm>
                  <a:prstGeom prst="rect">
                    <a:avLst/>
                  </a:prstGeom>
                  <a:noFill/>
                </p:spPr>
                <p:txBody>
                  <a:bodyPr wrap="square" rtlCol="0">
                    <a:spAutoFit/>
                  </a:bodyPr>
                  <a:lstStyle/>
                  <a:p>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若需要进一步强化治疗或患者无法耐受</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，选用具有心血管获益和</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或安全性的药物：</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的患者，考虑加用证实具有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；反之亦然</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若未使用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，加用</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p>
                  <a:p>
                    <a:pPr marL="66675" indent="-66675">
                      <a:buFont typeface="Arial" panose="020B0604020202020204" pitchFamily="34" charset="0"/>
                      <a:buChar char="•"/>
                    </a:pP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基础胰岛素</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66675" indent="-66675">
                      <a:buFont typeface="Arial" panose="020B0604020202020204" pitchFamily="34" charset="0"/>
                      <a:buChar char="•"/>
                    </a:pP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p>
                </p:txBody>
              </p:sp>
            </p:grpSp>
          </p:grpSp>
          <p:sp>
            <p:nvSpPr>
              <p:cNvPr id="301" name="矩形: 圆角 300">
                <a:extLst>
                  <a:ext uri="{FF2B5EF4-FFF2-40B4-BE49-F238E27FC236}">
                    <a16:creationId xmlns="" xmlns:a16="http://schemas.microsoft.com/office/drawing/2014/main" id="{149CA709-F2D6-427B-BC9D-5E1DE61FDBE5}"/>
                  </a:ext>
                </a:extLst>
              </p:cNvPr>
              <p:cNvSpPr/>
              <p:nvPr/>
            </p:nvSpPr>
            <p:spPr bwMode="auto">
              <a:xfrm>
                <a:off x="8665904" y="2269388"/>
                <a:ext cx="890814" cy="190883"/>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+ASCVD/</a:t>
                </a: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合并高危因素</a:t>
                </a:r>
              </a:p>
            </p:txBody>
          </p:sp>
          <p:grpSp>
            <p:nvGrpSpPr>
              <p:cNvPr id="219" name="组合 218">
                <a:extLst>
                  <a:ext uri="{FF2B5EF4-FFF2-40B4-BE49-F238E27FC236}">
                    <a16:creationId xmlns="" xmlns:a16="http://schemas.microsoft.com/office/drawing/2014/main" id="{A222974B-9F16-44BA-9A7E-2AA9BD3D0A3C}"/>
                  </a:ext>
                </a:extLst>
              </p:cNvPr>
              <p:cNvGrpSpPr/>
              <p:nvPr/>
            </p:nvGrpSpPr>
            <p:grpSpPr>
              <a:xfrm>
                <a:off x="9768773" y="2224773"/>
                <a:ext cx="2320251" cy="1080318"/>
                <a:chOff x="3845865" y="1820583"/>
                <a:chExt cx="2320251" cy="1080318"/>
              </a:xfrm>
            </p:grpSpPr>
            <p:sp>
              <p:nvSpPr>
                <p:cNvPr id="282" name="矩形: 圆角 281">
                  <a:extLst>
                    <a:ext uri="{FF2B5EF4-FFF2-40B4-BE49-F238E27FC236}">
                      <a16:creationId xmlns="" xmlns:a16="http://schemas.microsoft.com/office/drawing/2014/main" id="{DD5ED73A-0383-4F79-BDFB-F89FF9B3A18A}"/>
                    </a:ext>
                  </a:extLst>
                </p:cNvPr>
                <p:cNvSpPr/>
                <p:nvPr/>
              </p:nvSpPr>
              <p:spPr bwMode="auto">
                <a:xfrm>
                  <a:off x="3845865" y="1820583"/>
                  <a:ext cx="1198544" cy="1067496"/>
                </a:xfrm>
                <a:prstGeom prst="roundRect">
                  <a:avLst>
                    <a:gd name="adj" fmla="val 3952"/>
                  </a:avLst>
                </a:prstGeom>
                <a:gradFill flip="none" rotWithShape="1">
                  <a:gsLst>
                    <a:gs pos="0">
                      <a:schemeClr val="bg1"/>
                    </a:gs>
                    <a:gs pos="100000">
                      <a:srgbClr val="B01824"/>
                    </a:gs>
                  </a:gsLst>
                  <a:lin ang="16200000" scaled="1"/>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itchFamily="34" charset="0"/>
                    <a:ea typeface="宋体" pitchFamily="2" charset="-122"/>
                  </a:endParaRPr>
                </a:p>
              </p:txBody>
            </p:sp>
            <p:grpSp>
              <p:nvGrpSpPr>
                <p:cNvPr id="283" name="组合 282">
                  <a:extLst>
                    <a:ext uri="{FF2B5EF4-FFF2-40B4-BE49-F238E27FC236}">
                      <a16:creationId xmlns="" xmlns:a16="http://schemas.microsoft.com/office/drawing/2014/main" id="{49B4392C-8D43-4388-A28D-0DCBA0A52810}"/>
                    </a:ext>
                  </a:extLst>
                </p:cNvPr>
                <p:cNvGrpSpPr/>
                <p:nvPr/>
              </p:nvGrpSpPr>
              <p:grpSpPr>
                <a:xfrm>
                  <a:off x="3864290" y="2091743"/>
                  <a:ext cx="1176931" cy="809158"/>
                  <a:chOff x="3864290" y="2091743"/>
                  <a:chExt cx="1176931" cy="809158"/>
                </a:xfrm>
              </p:grpSpPr>
              <p:grpSp>
                <p:nvGrpSpPr>
                  <p:cNvPr id="285" name="组合 284">
                    <a:extLst>
                      <a:ext uri="{FF2B5EF4-FFF2-40B4-BE49-F238E27FC236}">
                        <a16:creationId xmlns="" xmlns:a16="http://schemas.microsoft.com/office/drawing/2014/main" id="{8D7017C3-3073-4750-B0A7-4C1AF790C77F}"/>
                      </a:ext>
                    </a:extLst>
                  </p:cNvPr>
                  <p:cNvGrpSpPr/>
                  <p:nvPr/>
                </p:nvGrpSpPr>
                <p:grpSpPr>
                  <a:xfrm>
                    <a:off x="3864290" y="2091743"/>
                    <a:ext cx="1176931" cy="347892"/>
                    <a:chOff x="3890080" y="2087109"/>
                    <a:chExt cx="1176931" cy="347892"/>
                  </a:xfrm>
                </p:grpSpPr>
                <p:sp>
                  <p:nvSpPr>
                    <p:cNvPr id="297" name="矩形: 圆角 296">
                      <a:extLst>
                        <a:ext uri="{FF2B5EF4-FFF2-40B4-BE49-F238E27FC236}">
                          <a16:creationId xmlns="" xmlns:a16="http://schemas.microsoft.com/office/drawing/2014/main" id="{099C7498-885F-4FF9-9961-4CBEAAB9ACDD}"/>
                        </a:ext>
                      </a:extLst>
                    </p:cNvPr>
                    <p:cNvSpPr/>
                    <p:nvPr/>
                  </p:nvSpPr>
                  <p:spPr bwMode="auto">
                    <a:xfrm>
                      <a:off x="3913467" y="2087109"/>
                      <a:ext cx="1124697" cy="276999"/>
                    </a:xfrm>
                    <a:prstGeom prst="roundRect">
                      <a:avLst>
                        <a:gd name="adj" fmla="val 4575"/>
                      </a:avLst>
                    </a:prstGeom>
                    <a:solidFill>
                      <a:schemeClr val="bg1"/>
                    </a:solidFill>
                    <a:ln w="9525" cap="flat" cmpd="sng" algn="ctr">
                      <a:solidFill>
                        <a:srgbClr val="B3172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98" name="文本框 297">
                      <a:extLst>
                        <a:ext uri="{FF2B5EF4-FFF2-40B4-BE49-F238E27FC236}">
                          <a16:creationId xmlns="" xmlns:a16="http://schemas.microsoft.com/office/drawing/2014/main" id="{96ABF1A6-21E9-4153-9F84-8BDD76C0D64B}"/>
                        </a:ext>
                      </a:extLst>
                    </p:cNvPr>
                    <p:cNvSpPr txBox="1"/>
                    <p:nvPr/>
                  </p:nvSpPr>
                  <p:spPr>
                    <a:xfrm>
                      <a:off x="3890080" y="2096446"/>
                      <a:ext cx="1176931" cy="338555"/>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特别是射血分数下降心衰（</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LVEF</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45%</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grpSp>
              <p:grpSp>
                <p:nvGrpSpPr>
                  <p:cNvPr id="286" name="组合 285">
                    <a:extLst>
                      <a:ext uri="{FF2B5EF4-FFF2-40B4-BE49-F238E27FC236}">
                        <a16:creationId xmlns="" xmlns:a16="http://schemas.microsoft.com/office/drawing/2014/main" id="{3039CCF6-A80B-4646-BE98-357980BCE440}"/>
                      </a:ext>
                    </a:extLst>
                  </p:cNvPr>
                  <p:cNvGrpSpPr/>
                  <p:nvPr/>
                </p:nvGrpSpPr>
                <p:grpSpPr>
                  <a:xfrm>
                    <a:off x="3887677" y="2529686"/>
                    <a:ext cx="1124697" cy="371215"/>
                    <a:chOff x="4301173" y="1964510"/>
                    <a:chExt cx="1124697" cy="371215"/>
                  </a:xfrm>
                </p:grpSpPr>
                <p:sp>
                  <p:nvSpPr>
                    <p:cNvPr id="295" name="矩形: 圆角 294">
                      <a:extLst>
                        <a:ext uri="{FF2B5EF4-FFF2-40B4-BE49-F238E27FC236}">
                          <a16:creationId xmlns="" xmlns:a16="http://schemas.microsoft.com/office/drawing/2014/main" id="{9F5A0198-D2DE-4804-8218-B20C29880B22}"/>
                        </a:ext>
                      </a:extLst>
                    </p:cNvPr>
                    <p:cNvSpPr/>
                    <p:nvPr/>
                  </p:nvSpPr>
                  <p:spPr bwMode="auto">
                    <a:xfrm>
                      <a:off x="4301173" y="1964510"/>
                      <a:ext cx="1124697" cy="316920"/>
                    </a:xfrm>
                    <a:prstGeom prst="roundRect">
                      <a:avLst>
                        <a:gd name="adj" fmla="val 3711"/>
                      </a:avLst>
                    </a:prstGeom>
                    <a:solidFill>
                      <a:schemeClr val="bg1"/>
                    </a:solidFill>
                    <a:ln w="9525" cap="flat" cmpd="sng" algn="ctr">
                      <a:solidFill>
                        <a:srgbClr val="B3172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292" name="文本框 291">
                      <a:extLst>
                        <a:ext uri="{FF2B5EF4-FFF2-40B4-BE49-F238E27FC236}">
                          <a16:creationId xmlns="" xmlns:a16="http://schemas.microsoft.com/office/drawing/2014/main" id="{4E8ED182-C646-450A-9FD4-D822F3FFA24A}"/>
                        </a:ext>
                      </a:extLst>
                    </p:cNvPr>
                    <p:cNvSpPr txBox="1"/>
                    <p:nvPr/>
                  </p:nvSpPr>
                  <p:spPr>
                    <a:xfrm>
                      <a:off x="4301173" y="1997170"/>
                      <a:ext cx="1112745" cy="338555"/>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在这一人群证实获益的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p:txBody>
                </p:sp>
              </p:grpSp>
            </p:grpSp>
            <p:sp>
              <p:nvSpPr>
                <p:cNvPr id="284" name="矩形: 圆角 283">
                  <a:extLst>
                    <a:ext uri="{FF2B5EF4-FFF2-40B4-BE49-F238E27FC236}">
                      <a16:creationId xmlns="" xmlns:a16="http://schemas.microsoft.com/office/drawing/2014/main" id="{B6F9E225-A761-44D7-BF85-63081294DCDE}"/>
                    </a:ext>
                  </a:extLst>
                </p:cNvPr>
                <p:cNvSpPr/>
                <p:nvPr/>
              </p:nvSpPr>
              <p:spPr bwMode="auto">
                <a:xfrm>
                  <a:off x="3943378" y="1862431"/>
                  <a:ext cx="1018757" cy="197489"/>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+HF</a:t>
                  </a:r>
                  <a:endPar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59" name="矩形: 圆角 358">
                  <a:extLst>
                    <a:ext uri="{FF2B5EF4-FFF2-40B4-BE49-F238E27FC236}">
                      <a16:creationId xmlns="" xmlns:a16="http://schemas.microsoft.com/office/drawing/2014/main" id="{DFC675E5-F41F-4DA4-AF71-0E5A4B4534A6}"/>
                    </a:ext>
                  </a:extLst>
                </p:cNvPr>
                <p:cNvSpPr/>
                <p:nvPr/>
              </p:nvSpPr>
              <p:spPr bwMode="auto">
                <a:xfrm>
                  <a:off x="5250335" y="1894254"/>
                  <a:ext cx="915781" cy="161521"/>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fontAlgn="base">
                    <a:spcBef>
                      <a:spcPct val="0"/>
                    </a:spcBef>
                    <a:spcAft>
                      <a:spcPct val="0"/>
                    </a:spcAft>
                  </a:pPr>
                  <a:r>
                    <a:rPr lang="en-US" altLang="zh-CN"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+CKD</a:t>
                  </a:r>
                  <a:endPar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72" name="矩形: 圆角 371">
                  <a:extLst>
                    <a:ext uri="{FF2B5EF4-FFF2-40B4-BE49-F238E27FC236}">
                      <a16:creationId xmlns="" xmlns:a16="http://schemas.microsoft.com/office/drawing/2014/main" id="{51B525DC-F26B-497C-9D79-1BA941579030}"/>
                    </a:ext>
                  </a:extLst>
                </p:cNvPr>
                <p:cNvSpPr/>
                <p:nvPr/>
              </p:nvSpPr>
              <p:spPr bwMode="auto">
                <a:xfrm>
                  <a:off x="5909814" y="2247337"/>
                  <a:ext cx="228907" cy="169901"/>
                </a:xfrm>
                <a:prstGeom prst="round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r>
                    <a:rPr lang="zh-CN" altLang="en-US" sz="675" b="1" dirty="0">
                      <a:solidFill>
                        <a:schemeClr val="bg1"/>
                      </a:solidFill>
                      <a:latin typeface="Verdana" panose="020B0604030504040204" pitchFamily="34" charset="0"/>
                      <a:ea typeface="微软雅黑" panose="020B0503020204020204" pitchFamily="34" charset="-122"/>
                      <a:cs typeface="Verdana" panose="020B0604030504040204" pitchFamily="34" charset="0"/>
                    </a:rPr>
                    <a:t>否</a:t>
                  </a:r>
                </a:p>
              </p:txBody>
            </p:sp>
          </p:grpSp>
          <p:cxnSp>
            <p:nvCxnSpPr>
              <p:cNvPr id="225" name="直接箭头连接符 224">
                <a:extLst>
                  <a:ext uri="{FF2B5EF4-FFF2-40B4-BE49-F238E27FC236}">
                    <a16:creationId xmlns="" xmlns:a16="http://schemas.microsoft.com/office/drawing/2014/main" id="{D4BA0A55-2E00-43ED-9B23-E7F517C888DC}"/>
                  </a:ext>
                </a:extLst>
              </p:cNvPr>
              <p:cNvCxnSpPr>
                <a:cxnSpLocks/>
                <a:stCxn id="208" idx="2"/>
                <a:endCxn id="211" idx="0"/>
              </p:cNvCxnSpPr>
              <p:nvPr/>
            </p:nvCxnSpPr>
            <p:spPr bwMode="auto">
              <a:xfrm>
                <a:off x="10339418" y="1758465"/>
                <a:ext cx="4420" cy="99018"/>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 name="直接箭头连接符 225">
                <a:extLst>
                  <a:ext uri="{FF2B5EF4-FFF2-40B4-BE49-F238E27FC236}">
                    <a16:creationId xmlns="" xmlns:a16="http://schemas.microsoft.com/office/drawing/2014/main" id="{CEB0361E-2F95-46E5-9F3D-B8E849E32729}"/>
                  </a:ext>
                </a:extLst>
              </p:cNvPr>
              <p:cNvCxnSpPr>
                <a:cxnSpLocks/>
                <a:endCxn id="299" idx="0"/>
              </p:cNvCxnSpPr>
              <p:nvPr/>
            </p:nvCxnSpPr>
            <p:spPr bwMode="auto">
              <a:xfrm>
                <a:off x="9120565" y="2100585"/>
                <a:ext cx="2853" cy="119056"/>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直接箭头连接符 226">
                <a:extLst>
                  <a:ext uri="{FF2B5EF4-FFF2-40B4-BE49-F238E27FC236}">
                    <a16:creationId xmlns="" xmlns:a16="http://schemas.microsoft.com/office/drawing/2014/main" id="{7D0B01AE-2491-4020-B90F-3C4F44504D8E}"/>
                  </a:ext>
                </a:extLst>
              </p:cNvPr>
              <p:cNvCxnSpPr>
                <a:cxnSpLocks/>
                <a:endCxn id="282" idx="0"/>
              </p:cNvCxnSpPr>
              <p:nvPr/>
            </p:nvCxnSpPr>
            <p:spPr bwMode="auto">
              <a:xfrm>
                <a:off x="10368045" y="2095176"/>
                <a:ext cx="0" cy="12959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8" name="直接箭头连接符 227">
                <a:extLst>
                  <a:ext uri="{FF2B5EF4-FFF2-40B4-BE49-F238E27FC236}">
                    <a16:creationId xmlns="" xmlns:a16="http://schemas.microsoft.com/office/drawing/2014/main" id="{E4E82426-1996-4DCA-A9C5-712A336AA6B5}"/>
                  </a:ext>
                </a:extLst>
              </p:cNvPr>
              <p:cNvCxnSpPr/>
              <p:nvPr/>
            </p:nvCxnSpPr>
            <p:spPr bwMode="auto">
              <a:xfrm>
                <a:off x="9126766" y="3173212"/>
                <a:ext cx="786"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9" name="直接箭头连接符 228">
                <a:extLst>
                  <a:ext uri="{FF2B5EF4-FFF2-40B4-BE49-F238E27FC236}">
                    <a16:creationId xmlns="" xmlns:a16="http://schemas.microsoft.com/office/drawing/2014/main" id="{545282F9-C3B2-41DC-9B95-F6DE9FAD306F}"/>
                  </a:ext>
                </a:extLst>
              </p:cNvPr>
              <p:cNvCxnSpPr/>
              <p:nvPr/>
            </p:nvCxnSpPr>
            <p:spPr bwMode="auto">
              <a:xfrm>
                <a:off x="8893853" y="4093616"/>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 name="直接箭头连接符 234">
                <a:extLst>
                  <a:ext uri="{FF2B5EF4-FFF2-40B4-BE49-F238E27FC236}">
                    <a16:creationId xmlns="" xmlns:a16="http://schemas.microsoft.com/office/drawing/2014/main" id="{468144A0-E205-43A1-9416-52965FAA9E69}"/>
                  </a:ext>
                </a:extLst>
              </p:cNvPr>
              <p:cNvCxnSpPr/>
              <p:nvPr/>
            </p:nvCxnSpPr>
            <p:spPr bwMode="auto">
              <a:xfrm>
                <a:off x="9126765" y="4434558"/>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 name="直接箭头连接符 235">
                <a:extLst>
                  <a:ext uri="{FF2B5EF4-FFF2-40B4-BE49-F238E27FC236}">
                    <a16:creationId xmlns="" xmlns:a16="http://schemas.microsoft.com/office/drawing/2014/main" id="{BBEE7B5E-90C1-4559-B66A-30E1E8316743}"/>
                  </a:ext>
                </a:extLst>
              </p:cNvPr>
              <p:cNvCxnSpPr/>
              <p:nvPr/>
            </p:nvCxnSpPr>
            <p:spPr bwMode="auto">
              <a:xfrm>
                <a:off x="10379403" y="2821428"/>
                <a:ext cx="786"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 name="直接箭头连接符 357">
                <a:extLst>
                  <a:ext uri="{FF2B5EF4-FFF2-40B4-BE49-F238E27FC236}">
                    <a16:creationId xmlns="" xmlns:a16="http://schemas.microsoft.com/office/drawing/2014/main" id="{184FF0A5-115F-438F-8418-9CC27E20457B}"/>
                  </a:ext>
                </a:extLst>
              </p:cNvPr>
              <p:cNvCxnSpPr/>
              <p:nvPr/>
            </p:nvCxnSpPr>
            <p:spPr bwMode="auto">
              <a:xfrm>
                <a:off x="9397545" y="4108608"/>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流程图: 接点 20">
                <a:extLst>
                  <a:ext uri="{FF2B5EF4-FFF2-40B4-BE49-F238E27FC236}">
                    <a16:creationId xmlns="" xmlns:a16="http://schemas.microsoft.com/office/drawing/2014/main" id="{3749FF47-BF15-48CD-8B63-AADC0351099C}"/>
                  </a:ext>
                </a:extLst>
              </p:cNvPr>
              <p:cNvSpPr/>
              <p:nvPr/>
            </p:nvSpPr>
            <p:spPr bwMode="auto">
              <a:xfrm>
                <a:off x="9011939" y="3293455"/>
                <a:ext cx="259884" cy="275921"/>
              </a:xfrm>
              <a:prstGeom prst="flowChartConnector">
                <a:avLst/>
              </a:prstGeom>
              <a:solidFill>
                <a:schemeClr val="bg1"/>
              </a:solidFill>
              <a:ln w="9525" cap="flat" cmpd="sng" algn="ctr">
                <a:solidFill>
                  <a:srgbClr val="0070C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pPr>
                <a:r>
                  <a:rPr lang="zh-CN" altLang="en-US" sz="525" dirty="0">
                    <a:latin typeface="微软雅黑" panose="020B0503020204020204" pitchFamily="34" charset="-122"/>
                    <a:ea typeface="微软雅黑" panose="020B0503020204020204" pitchFamily="34" charset="-122"/>
                  </a:rPr>
                  <a:t>或</a:t>
                </a:r>
              </a:p>
            </p:txBody>
          </p:sp>
          <p:sp>
            <p:nvSpPr>
              <p:cNvPr id="361" name="矩形: 圆角 360">
                <a:extLst>
                  <a:ext uri="{FF2B5EF4-FFF2-40B4-BE49-F238E27FC236}">
                    <a16:creationId xmlns="" xmlns:a16="http://schemas.microsoft.com/office/drawing/2014/main" id="{C9220EC0-5502-42CF-8554-B7DAA88E2492}"/>
                  </a:ext>
                </a:extLst>
              </p:cNvPr>
              <p:cNvSpPr/>
              <p:nvPr/>
            </p:nvSpPr>
            <p:spPr bwMode="auto">
              <a:xfrm>
                <a:off x="11097030" y="2574690"/>
                <a:ext cx="780419" cy="529568"/>
              </a:xfrm>
              <a:prstGeom prst="roundRect">
                <a:avLst>
                  <a:gd name="adj" fmla="val 4575"/>
                </a:avLst>
              </a:prstGeom>
              <a:solidFill>
                <a:srgbClr val="FFCC66"/>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60" name="文本框 359">
                <a:extLst>
                  <a:ext uri="{FF2B5EF4-FFF2-40B4-BE49-F238E27FC236}">
                    <a16:creationId xmlns="" xmlns:a16="http://schemas.microsoft.com/office/drawing/2014/main" id="{47CCF26D-4035-40ED-9077-4CF5924FA206}"/>
                  </a:ext>
                </a:extLst>
              </p:cNvPr>
              <p:cNvSpPr txBox="1"/>
              <p:nvPr/>
            </p:nvSpPr>
            <p:spPr>
              <a:xfrm>
                <a:off x="11097031" y="2684599"/>
                <a:ext cx="796665" cy="338555"/>
              </a:xfrm>
              <a:prstGeom prst="rect">
                <a:avLst/>
              </a:prstGeom>
              <a:noFill/>
            </p:spPr>
            <p:txBody>
              <a:bodyPr wrap="square" rtlCol="0">
                <a:spAutoFit/>
              </a:bodyPr>
              <a:lstStyle/>
              <a:p>
                <a:pPr algn="ct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DKD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合并</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蛋白尿</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62" name="矩形: 圆角 361">
                <a:extLst>
                  <a:ext uri="{FF2B5EF4-FFF2-40B4-BE49-F238E27FC236}">
                    <a16:creationId xmlns="" xmlns:a16="http://schemas.microsoft.com/office/drawing/2014/main" id="{97562F9B-89A7-40A5-B931-270570969C87}"/>
                  </a:ext>
                </a:extLst>
              </p:cNvPr>
              <p:cNvSpPr/>
              <p:nvPr/>
            </p:nvSpPr>
            <p:spPr bwMode="auto">
              <a:xfrm>
                <a:off x="11077606" y="3229794"/>
                <a:ext cx="889537" cy="1515909"/>
              </a:xfrm>
              <a:prstGeom prst="roundRect">
                <a:avLst>
                  <a:gd name="adj" fmla="val 4575"/>
                </a:avLst>
              </a:prstGeom>
              <a:solidFill>
                <a:srgbClr val="FFCC66"/>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优选</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具有减少</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进展为主要终点证据的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在 </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CVOTs</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中有减少</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进展证据的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，若</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不耐受或存在禁忌</a:t>
                </a:r>
                <a:endPar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63" name="矩形: 圆角 362">
                <a:extLst>
                  <a:ext uri="{FF2B5EF4-FFF2-40B4-BE49-F238E27FC236}">
                    <a16:creationId xmlns="" xmlns:a16="http://schemas.microsoft.com/office/drawing/2014/main" id="{AC16D086-8EEC-43D1-9C19-134F2373A862}"/>
                  </a:ext>
                </a:extLst>
              </p:cNvPr>
              <p:cNvSpPr/>
              <p:nvPr/>
            </p:nvSpPr>
            <p:spPr bwMode="auto">
              <a:xfrm>
                <a:off x="11091542" y="4815442"/>
                <a:ext cx="1060804" cy="589540"/>
              </a:xfrm>
              <a:prstGeom prst="roundRect">
                <a:avLst>
                  <a:gd name="adj" fmla="val 4575"/>
                </a:avLst>
              </a:prstGeom>
              <a:solidFill>
                <a:srgbClr val="FFCC66"/>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r>
                  <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2</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型糖尿病合并</a:t>
                </a:r>
                <a:r>
                  <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（如，</a:t>
                </a:r>
                <a:r>
                  <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 </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60ml/min/1.73m</a:t>
                </a:r>
                <a:r>
                  <a:rPr lang="en-US" altLang="zh-CN" sz="525" b="1"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2</a:t>
                </a:r>
                <a:r>
                  <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rPr>
                  <a:t>），因此心血管事件风险增加</a:t>
                </a:r>
                <a:endParaRPr lang="en-US" altLang="zh-CN"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cxnSp>
            <p:nvCxnSpPr>
              <p:cNvPr id="364" name="直接箭头连接符 363">
                <a:extLst>
                  <a:ext uri="{FF2B5EF4-FFF2-40B4-BE49-F238E27FC236}">
                    <a16:creationId xmlns="" xmlns:a16="http://schemas.microsoft.com/office/drawing/2014/main" id="{EEADC7D3-0BCF-4DC6-B094-C62BE5F51874}"/>
                  </a:ext>
                </a:extLst>
              </p:cNvPr>
              <p:cNvCxnSpPr/>
              <p:nvPr/>
            </p:nvCxnSpPr>
            <p:spPr bwMode="auto">
              <a:xfrm>
                <a:off x="11488021" y="3110737"/>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5" name="矩形: 圆角 364">
                <a:extLst>
                  <a:ext uri="{FF2B5EF4-FFF2-40B4-BE49-F238E27FC236}">
                    <a16:creationId xmlns="" xmlns:a16="http://schemas.microsoft.com/office/drawing/2014/main" id="{1D00E764-E94C-4015-8148-A6F2688E1D8F}"/>
                  </a:ext>
                </a:extLst>
              </p:cNvPr>
              <p:cNvSpPr/>
              <p:nvPr/>
            </p:nvSpPr>
            <p:spPr bwMode="auto">
              <a:xfrm>
                <a:off x="11091542" y="5695973"/>
                <a:ext cx="501737" cy="617708"/>
              </a:xfrm>
              <a:prstGeom prst="roundRect">
                <a:avLst>
                  <a:gd name="adj" fmla="val 3711"/>
                </a:avLst>
              </a:prstGeom>
              <a:solidFill>
                <a:schemeClr val="bg1"/>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66" name="文本框 365">
                <a:extLst>
                  <a:ext uri="{FF2B5EF4-FFF2-40B4-BE49-F238E27FC236}">
                    <a16:creationId xmlns="" xmlns:a16="http://schemas.microsoft.com/office/drawing/2014/main" id="{892E9D46-5740-4CD8-8B1F-3A14DE1DB89A}"/>
                  </a:ext>
                </a:extLst>
              </p:cNvPr>
              <p:cNvSpPr txBox="1"/>
              <p:nvPr/>
            </p:nvSpPr>
            <p:spPr>
              <a:xfrm>
                <a:off x="11065847" y="5763180"/>
                <a:ext cx="556099" cy="661720"/>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p:txBody>
          </p:sp>
          <p:sp>
            <p:nvSpPr>
              <p:cNvPr id="367" name="矩形: 圆角 366">
                <a:extLst>
                  <a:ext uri="{FF2B5EF4-FFF2-40B4-BE49-F238E27FC236}">
                    <a16:creationId xmlns="" xmlns:a16="http://schemas.microsoft.com/office/drawing/2014/main" id="{37CD0014-9837-45E7-9312-17C19822CFF4}"/>
                  </a:ext>
                </a:extLst>
              </p:cNvPr>
              <p:cNvSpPr/>
              <p:nvPr/>
            </p:nvSpPr>
            <p:spPr bwMode="auto">
              <a:xfrm>
                <a:off x="11673961" y="5687396"/>
                <a:ext cx="501737" cy="636450"/>
              </a:xfrm>
              <a:prstGeom prst="roundRect">
                <a:avLst>
                  <a:gd name="adj" fmla="val 3711"/>
                </a:avLst>
              </a:prstGeom>
              <a:solidFill>
                <a:schemeClr val="bg1"/>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endParaRPr lang="zh-CN" altLang="en-US" sz="525"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368" name="文本框 367">
                <a:extLst>
                  <a:ext uri="{FF2B5EF4-FFF2-40B4-BE49-F238E27FC236}">
                    <a16:creationId xmlns="" xmlns:a16="http://schemas.microsoft.com/office/drawing/2014/main" id="{057D9B74-47C5-4D03-A821-27E1E6FFBFFE}"/>
                  </a:ext>
                </a:extLst>
              </p:cNvPr>
              <p:cNvSpPr txBox="1"/>
              <p:nvPr/>
            </p:nvSpPr>
            <p:spPr>
              <a:xfrm>
                <a:off x="11647640" y="5763180"/>
                <a:ext cx="544359" cy="661720"/>
              </a:xfrm>
              <a:prstGeom prst="rect">
                <a:avLst/>
              </a:prstGeom>
              <a:noFill/>
            </p:spPr>
            <p:txBody>
              <a:bodyPr wrap="square" rtlCol="0">
                <a:spAutoFit/>
              </a:bodyPr>
              <a:lstStyle/>
              <a:p>
                <a:pPr algn="ct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525"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p:txBody>
          </p:sp>
          <p:sp>
            <p:nvSpPr>
              <p:cNvPr id="369" name="流程图: 接点 368">
                <a:extLst>
                  <a:ext uri="{FF2B5EF4-FFF2-40B4-BE49-F238E27FC236}">
                    <a16:creationId xmlns="" xmlns:a16="http://schemas.microsoft.com/office/drawing/2014/main" id="{7EE2715B-0964-43B1-BD2E-FEB9A7138F90}"/>
                  </a:ext>
                </a:extLst>
              </p:cNvPr>
              <p:cNvSpPr/>
              <p:nvPr/>
            </p:nvSpPr>
            <p:spPr bwMode="auto">
              <a:xfrm>
                <a:off x="11519112" y="5550654"/>
                <a:ext cx="259884" cy="275921"/>
              </a:xfrm>
              <a:prstGeom prst="flowChartConnector">
                <a:avLst/>
              </a:prstGeom>
              <a:solidFill>
                <a:srgbClr val="FFCC66"/>
              </a:solidFill>
              <a:ln w="9525" cap="flat" cmpd="sng" algn="ctr">
                <a:solidFill>
                  <a:srgbClr val="9966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fontAlgn="base">
                  <a:spcBef>
                    <a:spcPct val="0"/>
                  </a:spcBef>
                  <a:spcAft>
                    <a:spcPct val="0"/>
                  </a:spcAft>
                </a:pPr>
                <a:r>
                  <a:rPr lang="zh-CN" altLang="en-US" sz="525" dirty="0">
                    <a:latin typeface="微软雅黑" panose="020B0503020204020204" pitchFamily="34" charset="-122"/>
                    <a:ea typeface="微软雅黑" panose="020B0503020204020204" pitchFamily="34" charset="-122"/>
                  </a:rPr>
                  <a:t>或</a:t>
                </a:r>
              </a:p>
            </p:txBody>
          </p:sp>
          <p:cxnSp>
            <p:nvCxnSpPr>
              <p:cNvPr id="370" name="直接箭头连接符 369">
                <a:extLst>
                  <a:ext uri="{FF2B5EF4-FFF2-40B4-BE49-F238E27FC236}">
                    <a16:creationId xmlns="" xmlns:a16="http://schemas.microsoft.com/office/drawing/2014/main" id="{6D1B1594-2E08-4A47-9524-0AE78EAF0B10}"/>
                  </a:ext>
                </a:extLst>
              </p:cNvPr>
              <p:cNvCxnSpPr>
                <a:cxnSpLocks/>
              </p:cNvCxnSpPr>
              <p:nvPr/>
            </p:nvCxnSpPr>
            <p:spPr bwMode="auto">
              <a:xfrm>
                <a:off x="11710894" y="2100934"/>
                <a:ext cx="0" cy="12959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连接符: 肘形 41">
                <a:extLst>
                  <a:ext uri="{FF2B5EF4-FFF2-40B4-BE49-F238E27FC236}">
                    <a16:creationId xmlns="" xmlns:a16="http://schemas.microsoft.com/office/drawing/2014/main" id="{56068059-2DC1-4CC2-AC71-4D642BF304C9}"/>
                  </a:ext>
                </a:extLst>
              </p:cNvPr>
              <p:cNvCxnSpPr>
                <a:stCxn id="360" idx="3"/>
              </p:cNvCxnSpPr>
              <p:nvPr/>
            </p:nvCxnSpPr>
            <p:spPr bwMode="auto">
              <a:xfrm>
                <a:off x="11893696" y="2853877"/>
                <a:ext cx="182416" cy="1961565"/>
              </a:xfrm>
              <a:prstGeom prst="bentConnector2">
                <a:avLst/>
              </a:prstGeom>
              <a:solidFill>
                <a:schemeClr val="accent1"/>
              </a:solidFill>
              <a:ln w="25400" cap="flat" cmpd="sng" algn="ctr">
                <a:solidFill>
                  <a:schemeClr val="bg2">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1" name="直接箭头连接符 370">
                <a:extLst>
                  <a:ext uri="{FF2B5EF4-FFF2-40B4-BE49-F238E27FC236}">
                    <a16:creationId xmlns="" xmlns:a16="http://schemas.microsoft.com/office/drawing/2014/main" id="{7652BD87-D69A-4AA0-BE15-869A8D3F2318}"/>
                  </a:ext>
                </a:extLst>
              </p:cNvPr>
              <p:cNvCxnSpPr/>
              <p:nvPr/>
            </p:nvCxnSpPr>
            <p:spPr bwMode="auto">
              <a:xfrm>
                <a:off x="11640421" y="5436973"/>
                <a:ext cx="0" cy="119057"/>
              </a:xfrm>
              <a:prstGeom prst="straightConnector1">
                <a:avLst/>
              </a:prstGeom>
              <a:solidFill>
                <a:schemeClr val="accent1"/>
              </a:solidFill>
              <a:ln w="28575" cap="flat" cmpd="sng" algn="ctr">
                <a:solidFill>
                  <a:schemeClr val="bg1">
                    <a:lumMod val="5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直接连接符 77">
                <a:extLst>
                  <a:ext uri="{FF2B5EF4-FFF2-40B4-BE49-F238E27FC236}">
                    <a16:creationId xmlns="" xmlns:a16="http://schemas.microsoft.com/office/drawing/2014/main" id="{8278B031-1686-4A82-9197-DBB00FC4CC19}"/>
                  </a:ext>
                </a:extLst>
              </p:cNvPr>
              <p:cNvCxnSpPr/>
              <p:nvPr/>
            </p:nvCxnSpPr>
            <p:spPr bwMode="auto">
              <a:xfrm>
                <a:off x="11068392" y="3733679"/>
                <a:ext cx="875084" cy="0"/>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4" name="矩形 13">
            <a:extLst>
              <a:ext uri="{FF2B5EF4-FFF2-40B4-BE49-F238E27FC236}">
                <a16:creationId xmlns="" xmlns:a16="http://schemas.microsoft.com/office/drawing/2014/main" id="{1256C78C-312E-4517-849D-32DE2CE088D1}"/>
              </a:ext>
            </a:extLst>
          </p:cNvPr>
          <p:cNvSpPr/>
          <p:nvPr/>
        </p:nvSpPr>
        <p:spPr>
          <a:xfrm>
            <a:off x="5966038" y="6156763"/>
            <a:ext cx="5422232" cy="276999"/>
          </a:xfrm>
          <a:prstGeom prst="rect">
            <a:avLst/>
          </a:prstGeom>
        </p:spPr>
        <p:txBody>
          <a:bodyPr wrap="square">
            <a:spAutoFit/>
          </a:bodyPr>
          <a:lstStyle/>
          <a:p>
            <a:r>
              <a:rPr lang="en-US" altLang="zh-CN" sz="600" baseline="30000" dirty="0">
                <a:solidFill>
                  <a:srgbClr val="C00000"/>
                </a:solidFill>
                <a:latin typeface="微软雅黑" panose="020B0503020204020204" pitchFamily="34" charset="-122"/>
                <a:ea typeface="微软雅黑" panose="020B0503020204020204" pitchFamily="34" charset="-122"/>
                <a:cs typeface="Verdana" panose="020B0604030504040204" pitchFamily="34" charset="0"/>
              </a:rPr>
              <a:t>†  </a:t>
            </a:r>
            <a:r>
              <a:rPr lang="zh-CN" altLang="en-US" sz="600" dirty="0">
                <a:solidFill>
                  <a:srgbClr val="C00000"/>
                </a:solidFill>
                <a:latin typeface="微软雅黑" panose="020B0503020204020204" pitchFamily="34" charset="-122"/>
                <a:ea typeface="微软雅黑" panose="020B0503020204020204" pitchFamily="34" charset="-122"/>
                <a:cs typeface="Verdana" panose="020B0604030504040204" pitchFamily="34" charset="0"/>
              </a:rPr>
              <a:t>当这些因素成为新的临床考量因素时启动治疗，无需考虑背景降糖方案</a:t>
            </a:r>
            <a:endParaRPr lang="en-US" altLang="zh-CN" sz="600" dirty="0">
              <a:solidFill>
                <a:srgbClr val="C00000"/>
              </a:solidFill>
              <a:latin typeface="微软雅黑" panose="020B0503020204020204" pitchFamily="34" charset="-122"/>
              <a:ea typeface="微软雅黑" panose="020B0503020204020204" pitchFamily="34" charset="-122"/>
              <a:cs typeface="Verdana" panose="020B0604030504040204" pitchFamily="34" charset="0"/>
            </a:endParaRPr>
          </a:p>
          <a:p>
            <a:r>
              <a:rPr lang="zh-CN" altLang="en-US" sz="600" dirty="0">
                <a:solidFill>
                  <a:srgbClr val="C00000"/>
                </a:solidFill>
                <a:latin typeface="Verdana" panose="020B0604030504040204" pitchFamily="34" charset="0"/>
                <a:ea typeface="微软雅黑" panose="020B0503020204020204" pitchFamily="34" charset="-122"/>
              </a:rPr>
              <a:t>*</a:t>
            </a:r>
            <a:r>
              <a:rPr lang="zh-CN" altLang="en-US" sz="600" dirty="0">
                <a:solidFill>
                  <a:srgbClr val="C00000"/>
                </a:solidFill>
                <a:latin typeface="微软雅黑" panose="020B0503020204020204" pitchFamily="34" charset="-122"/>
                <a:ea typeface="微软雅黑" panose="020B0503020204020204" pitchFamily="34" charset="-122"/>
              </a:rPr>
              <a:t>大多数纳入相关研究的受试者基线降糖治疗均包括二甲双胍</a:t>
            </a:r>
          </a:p>
        </p:txBody>
      </p:sp>
    </p:spTree>
    <p:extLst>
      <p:ext uri="{BB962C8B-B14F-4D97-AF65-F5344CB8AC3E}">
        <p14:creationId xmlns:p14="http://schemas.microsoft.com/office/powerpoint/2010/main" val="83239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smtClean="0"/>
              <a:t>近期批准的新的适应证</a:t>
            </a:r>
            <a:endParaRPr kumimoji="1" lang="zh-CN" altLang="en-US" dirty="0"/>
          </a:p>
        </p:txBody>
      </p:sp>
      <p:sp>
        <p:nvSpPr>
          <p:cNvPr id="3" name="内容占位符 2"/>
          <p:cNvSpPr>
            <a:spLocks noGrp="1"/>
          </p:cNvSpPr>
          <p:nvPr>
            <p:ph idx="1"/>
          </p:nvPr>
        </p:nvSpPr>
        <p:spPr>
          <a:xfrm>
            <a:off x="767408" y="802755"/>
            <a:ext cx="11089232" cy="5616624"/>
          </a:xfrm>
        </p:spPr>
        <p:txBody>
          <a:bodyPr>
            <a:noAutofit/>
          </a:bodyPr>
          <a:lstStyle/>
          <a:p>
            <a:pPr>
              <a:lnSpc>
                <a:spcPct val="170000"/>
              </a:lnSpc>
            </a:pPr>
            <a:r>
              <a:rPr kumimoji="1" lang="zh-CN" altLang="en-US" sz="1800" dirty="0" smtClean="0"/>
              <a:t>利拉鲁肽</a:t>
            </a:r>
            <a:endParaRPr kumimoji="1" lang="en-US" altLang="zh-CN" sz="1800" dirty="0" smtClean="0"/>
          </a:p>
          <a:p>
            <a:pPr lvl="1">
              <a:lnSpc>
                <a:spcPct val="170000"/>
              </a:lnSpc>
            </a:pPr>
            <a:r>
              <a:rPr kumimoji="1" lang="zh-CN" altLang="en-US" sz="1600" dirty="0" smtClean="0"/>
              <a:t>美国</a:t>
            </a:r>
            <a:r>
              <a:rPr kumimoji="1" lang="en-US" altLang="zh-CN" sz="1600" dirty="0" smtClean="0"/>
              <a:t>FDA</a:t>
            </a:r>
            <a:r>
              <a:rPr kumimoji="1" lang="zh-CN" altLang="en-US" sz="1600" dirty="0" smtClean="0"/>
              <a:t>批准的减重适应证用法</a:t>
            </a:r>
            <a:r>
              <a:rPr kumimoji="1" lang="en-US" altLang="zh-CN" sz="1600" dirty="0" smtClean="0"/>
              <a:t>3mg</a:t>
            </a:r>
            <a:r>
              <a:rPr kumimoji="1" lang="zh-CN" altLang="en-US" sz="1600" dirty="0"/>
              <a:t>，</a:t>
            </a:r>
            <a:r>
              <a:rPr kumimoji="1" lang="en-US" altLang="zh-CN" sz="1600" dirty="0" err="1" smtClean="0"/>
              <a:t>qd</a:t>
            </a:r>
            <a:endParaRPr kumimoji="1" lang="en-US" altLang="zh-CN" sz="1600" dirty="0" smtClean="0"/>
          </a:p>
          <a:p>
            <a:pPr lvl="1">
              <a:lnSpc>
                <a:spcPct val="170000"/>
              </a:lnSpc>
            </a:pPr>
            <a:r>
              <a:rPr kumimoji="1" lang="en-US" altLang="zh-CN" sz="1600" dirty="0" smtClean="0"/>
              <a:t>2020</a:t>
            </a:r>
            <a:r>
              <a:rPr kumimoji="1" lang="zh-CN" altLang="en-US" sz="1600" dirty="0" smtClean="0"/>
              <a:t>年</a:t>
            </a:r>
            <a:r>
              <a:rPr kumimoji="1" lang="en-US" altLang="zh-CN" sz="1600" dirty="0" smtClean="0"/>
              <a:t>5</a:t>
            </a:r>
            <a:r>
              <a:rPr kumimoji="1" lang="zh-CN" altLang="en-US" sz="1600" dirty="0" smtClean="0"/>
              <a:t>月</a:t>
            </a:r>
            <a:r>
              <a:rPr kumimoji="1" lang="en-US" altLang="zh-CN" sz="1600" dirty="0" smtClean="0"/>
              <a:t>14</a:t>
            </a:r>
            <a:r>
              <a:rPr kumimoji="1" lang="zh-CN" altLang="en-US" sz="1600" dirty="0" smtClean="0"/>
              <a:t>日，国家药品监督管理局（</a:t>
            </a:r>
            <a:r>
              <a:rPr kumimoji="1" lang="en-US" altLang="zh-CN" sz="1600" dirty="0" smtClean="0"/>
              <a:t>NMPA</a:t>
            </a:r>
            <a:r>
              <a:rPr kumimoji="1" lang="zh-CN" altLang="en-US" sz="1600" dirty="0" smtClean="0"/>
              <a:t>）批准了利拉鲁肽注射液心血管获益适应证：适用于降低伴有心血管疾病的</a:t>
            </a:r>
            <a:r>
              <a:rPr kumimoji="1" lang="en-US" altLang="zh-CN" sz="1600" dirty="0" smtClean="0"/>
              <a:t>2</a:t>
            </a:r>
            <a:r>
              <a:rPr kumimoji="1" lang="zh-CN" altLang="en-US" sz="1600" dirty="0" smtClean="0"/>
              <a:t>型糖尿病成人患者的主要心血管不良事件（心血管死亡、非致死性心肌梗死或非致死性卒中）风险。</a:t>
            </a:r>
            <a:endParaRPr kumimoji="1" lang="en-US" altLang="zh-CN" sz="1600" dirty="0" smtClean="0"/>
          </a:p>
          <a:p>
            <a:pPr>
              <a:lnSpc>
                <a:spcPct val="170000"/>
              </a:lnSpc>
            </a:pPr>
            <a:r>
              <a:rPr kumimoji="1" lang="zh-CN" altLang="en-US" sz="1800" dirty="0" smtClean="0"/>
              <a:t>达格列净</a:t>
            </a:r>
            <a:endParaRPr kumimoji="1" lang="en-US" altLang="zh-CN" sz="1800" dirty="0" smtClean="0"/>
          </a:p>
          <a:p>
            <a:pPr lvl="1">
              <a:lnSpc>
                <a:spcPct val="170000"/>
              </a:lnSpc>
            </a:pPr>
            <a:r>
              <a:rPr lang="en-US" altLang="zh-CN" sz="1600" b="1" dirty="0" smtClean="0"/>
              <a:t>2020</a:t>
            </a:r>
            <a:r>
              <a:rPr lang="zh-CN" altLang="en-US" sz="1600" b="1" dirty="0" smtClean="0"/>
              <a:t>年</a:t>
            </a:r>
            <a:r>
              <a:rPr lang="en-US" altLang="zh-CN" sz="1600" b="1" dirty="0" smtClean="0"/>
              <a:t>3</a:t>
            </a:r>
            <a:r>
              <a:rPr lang="zh-CN" altLang="en-US" sz="1600" b="1" dirty="0" smtClean="0"/>
              <a:t>月欧盟</a:t>
            </a:r>
            <a:r>
              <a:rPr lang="zh-CN" altLang="en-US" sz="1600" b="1" dirty="0"/>
              <a:t>委员会（</a:t>
            </a:r>
            <a:r>
              <a:rPr lang="en-US" altLang="zh-CN" sz="1600" b="1" dirty="0"/>
              <a:t>EC</a:t>
            </a:r>
            <a:r>
              <a:rPr lang="zh-CN" altLang="en-US" sz="1600" b="1" dirty="0"/>
              <a:t>）</a:t>
            </a:r>
            <a:r>
              <a:rPr lang="zh-CN" altLang="en-US" sz="1600" dirty="0"/>
              <a:t>已</a:t>
            </a:r>
            <a:r>
              <a:rPr lang="zh-CN" altLang="en-US" sz="1600" dirty="0" smtClean="0"/>
              <a:t>批准新</a:t>
            </a:r>
            <a:r>
              <a:rPr lang="zh-CN" altLang="en-US" sz="1600" dirty="0"/>
              <a:t>的</a:t>
            </a:r>
            <a:r>
              <a:rPr lang="zh-CN" altLang="en-US" sz="1600" dirty="0" smtClean="0"/>
              <a:t>适应证：</a:t>
            </a:r>
            <a:r>
              <a:rPr lang="zh-CN" altLang="en-US" sz="1600" dirty="0"/>
              <a:t>作为胰岛素疗法的口服辅助治疗药物，用于接受胰岛素治疗但血糖水平控制不佳</a:t>
            </a:r>
            <a:r>
              <a:rPr lang="zh-CN" altLang="en-US" sz="1600" dirty="0" smtClean="0"/>
              <a:t>并且</a:t>
            </a:r>
            <a:r>
              <a:rPr lang="en-US" altLang="zh-CN" sz="1600" b="1" dirty="0" smtClean="0"/>
              <a:t>BMI</a:t>
            </a:r>
            <a:r>
              <a:rPr lang="zh-CN" altLang="en-US" sz="1600" b="1" dirty="0" smtClean="0"/>
              <a:t>≥</a:t>
            </a:r>
            <a:r>
              <a:rPr lang="en-US" altLang="zh-CN" sz="1600" b="1" dirty="0"/>
              <a:t>27kg/m</a:t>
            </a:r>
            <a:r>
              <a:rPr lang="en-US" altLang="zh-CN" sz="1600" b="1" baseline="30000" dirty="0"/>
              <a:t>2</a:t>
            </a:r>
            <a:r>
              <a:rPr lang="zh-CN" altLang="en-US" sz="1600" dirty="0"/>
              <a:t>（超重或肥胖）</a:t>
            </a:r>
            <a:r>
              <a:rPr lang="en-US" altLang="zh-CN" sz="1600" b="1" dirty="0"/>
              <a:t>1</a:t>
            </a:r>
            <a:r>
              <a:rPr lang="zh-CN" altLang="en-US" sz="1600" b="1" dirty="0"/>
              <a:t>型糖尿病（</a:t>
            </a:r>
            <a:r>
              <a:rPr lang="en-US" altLang="zh-CN" sz="1600" b="1" dirty="0"/>
              <a:t>T1D</a:t>
            </a:r>
            <a:r>
              <a:rPr lang="zh-CN" altLang="en-US" sz="1600" b="1" dirty="0"/>
              <a:t>）成人</a:t>
            </a:r>
            <a:r>
              <a:rPr lang="zh-CN" altLang="en-US" sz="1600" dirty="0" smtClean="0"/>
              <a:t>患者。但仅</a:t>
            </a:r>
            <a:r>
              <a:rPr lang="zh-CN" altLang="en-US" sz="1600" dirty="0"/>
              <a:t>批准</a:t>
            </a:r>
            <a:r>
              <a:rPr lang="zh-CN" altLang="en-US" sz="1600" dirty="0" smtClean="0"/>
              <a:t>了</a:t>
            </a:r>
            <a:r>
              <a:rPr lang="en-US" altLang="zh-CN" sz="1600" b="1" dirty="0" smtClean="0"/>
              <a:t>5mg</a:t>
            </a:r>
            <a:r>
              <a:rPr lang="zh-CN" altLang="en-US" sz="1600" b="1" dirty="0" smtClean="0"/>
              <a:t>剂量</a:t>
            </a:r>
            <a:r>
              <a:rPr lang="zh-CN" altLang="en-US" sz="1600" dirty="0" smtClean="0"/>
              <a:t>。</a:t>
            </a:r>
            <a:endParaRPr kumimoji="1" lang="en-US" altLang="zh-CN" sz="1600" dirty="0" smtClean="0"/>
          </a:p>
          <a:p>
            <a:pPr>
              <a:lnSpc>
                <a:spcPct val="170000"/>
              </a:lnSpc>
            </a:pPr>
            <a:r>
              <a:rPr lang="en-US" altLang="zh-CN" sz="1800" dirty="0" err="1"/>
              <a:t>Zynquista</a:t>
            </a:r>
            <a:r>
              <a:rPr lang="zh-CN" altLang="en-US" sz="1800" dirty="0"/>
              <a:t>是一</a:t>
            </a:r>
            <a:r>
              <a:rPr lang="zh-CN" altLang="en-US" sz="1800" dirty="0" smtClean="0"/>
              <a:t>种</a:t>
            </a:r>
            <a:r>
              <a:rPr lang="en-US" altLang="zh-CN" sz="1800" b="1" dirty="0" smtClean="0"/>
              <a:t>SGLT1</a:t>
            </a:r>
            <a:r>
              <a:rPr lang="zh-CN" altLang="en-US" sz="1800" b="1" dirty="0"/>
              <a:t>和</a:t>
            </a:r>
            <a:r>
              <a:rPr lang="en-US" altLang="zh-CN" sz="1800" b="1" dirty="0" smtClean="0"/>
              <a:t>SGLT2</a:t>
            </a:r>
            <a:r>
              <a:rPr lang="zh-CN" altLang="en-US" sz="1800" b="1" dirty="0" smtClean="0"/>
              <a:t>双</a:t>
            </a:r>
            <a:r>
              <a:rPr lang="zh-CN" altLang="en-US" sz="1800" b="1" dirty="0"/>
              <a:t>效口服</a:t>
            </a:r>
            <a:r>
              <a:rPr lang="zh-CN" altLang="en-US" sz="1800" b="1" dirty="0" smtClean="0"/>
              <a:t>抑制剂</a:t>
            </a:r>
            <a:r>
              <a:rPr lang="zh-CN" altLang="en-US" sz="1800" dirty="0"/>
              <a:t>，</a:t>
            </a:r>
            <a:r>
              <a:rPr lang="en-US" altLang="zh-CN" sz="1800" dirty="0" smtClean="0"/>
              <a:t>SGLT-1</a:t>
            </a:r>
            <a:r>
              <a:rPr lang="zh-CN" altLang="en-US" sz="1800" dirty="0"/>
              <a:t>主要负责胃肠道中葡萄糖的吸收，</a:t>
            </a:r>
            <a:r>
              <a:rPr lang="en-US" altLang="zh-CN" sz="1800" dirty="0"/>
              <a:t>SGLT-2</a:t>
            </a:r>
            <a:r>
              <a:rPr lang="zh-CN" altLang="en-US" sz="1800" dirty="0"/>
              <a:t>主要负责肾脏的葡萄糖重</a:t>
            </a:r>
            <a:r>
              <a:rPr lang="zh-CN" altLang="en-US" sz="1800" dirty="0" smtClean="0"/>
              <a:t>吸收</a:t>
            </a:r>
            <a:endParaRPr lang="en-US" altLang="zh-CN" sz="1800" dirty="0" smtClean="0"/>
          </a:p>
          <a:p>
            <a:pPr lvl="1">
              <a:lnSpc>
                <a:spcPct val="170000"/>
              </a:lnSpc>
            </a:pPr>
            <a:r>
              <a:rPr lang="zh-CN" altLang="en-US" sz="1600" dirty="0" smtClean="0"/>
              <a:t>适用人群主要为</a:t>
            </a:r>
            <a:r>
              <a:rPr lang="en-US" altLang="zh-CN" sz="1600" dirty="0" smtClean="0"/>
              <a:t>BMI&gt;27</a:t>
            </a:r>
            <a:r>
              <a:rPr lang="zh-CN" altLang="en-US" sz="1600" dirty="0" smtClean="0"/>
              <a:t>、接受胰岛素治疗后血糖仍控制不佳的</a:t>
            </a:r>
            <a:r>
              <a:rPr lang="en-US" altLang="zh-CN" sz="1600" dirty="0" smtClean="0"/>
              <a:t>1</a:t>
            </a:r>
            <a:r>
              <a:rPr lang="zh-CN" altLang="en-US" sz="1600" dirty="0" smtClean="0"/>
              <a:t>型糖尿病患者。</a:t>
            </a:r>
            <a:endParaRPr lang="en-US" altLang="zh-CN" sz="1600" dirty="0" smtClean="0"/>
          </a:p>
          <a:p>
            <a:pPr lvl="1">
              <a:lnSpc>
                <a:spcPct val="170000"/>
              </a:lnSpc>
            </a:pPr>
            <a:r>
              <a:rPr lang="en-US" altLang="zh-CN" sz="1600" dirty="0" smtClean="0"/>
              <a:t>2020</a:t>
            </a:r>
            <a:r>
              <a:rPr lang="zh-CN" altLang="en-US" sz="1600" dirty="0" smtClean="0"/>
              <a:t>年</a:t>
            </a:r>
            <a:r>
              <a:rPr lang="en-US" altLang="zh-CN" sz="1600" dirty="0"/>
              <a:t>1</a:t>
            </a:r>
            <a:r>
              <a:rPr lang="zh-CN" altLang="en-US" sz="1600" dirty="0"/>
              <a:t>月，美国</a:t>
            </a:r>
            <a:r>
              <a:rPr lang="en-US" altLang="zh-CN" sz="1600" dirty="0"/>
              <a:t>FDA</a:t>
            </a:r>
            <a:r>
              <a:rPr lang="zh-CN" altLang="en-US" sz="1600" dirty="0"/>
              <a:t>拒绝了</a:t>
            </a:r>
            <a:r>
              <a:rPr lang="en-US" altLang="zh-CN" sz="1600" dirty="0" err="1"/>
              <a:t>Zynquista</a:t>
            </a:r>
            <a:r>
              <a:rPr lang="zh-CN" altLang="en-US" sz="1600" dirty="0"/>
              <a:t>用于治疗成人</a:t>
            </a:r>
            <a:r>
              <a:rPr lang="en-US" altLang="zh-CN" sz="1600" dirty="0"/>
              <a:t>1</a:t>
            </a:r>
            <a:r>
              <a:rPr lang="zh-CN" altLang="en-US" sz="1600" dirty="0"/>
              <a:t>型糖尿病的申请</a:t>
            </a:r>
            <a:r>
              <a:rPr lang="zh-CN" altLang="en-US" sz="1600" dirty="0" smtClean="0"/>
              <a:t>。</a:t>
            </a:r>
            <a:endParaRPr kumimoji="1" lang="en-US" altLang="zh-CN" sz="1600" dirty="0" smtClean="0"/>
          </a:p>
          <a:p>
            <a:pPr lvl="1">
              <a:lnSpc>
                <a:spcPct val="170000"/>
              </a:lnSpc>
            </a:pPr>
            <a:endParaRPr kumimoji="1" lang="en-US" altLang="zh-CN" sz="1600" dirty="0" smtClean="0"/>
          </a:p>
          <a:p>
            <a:pPr>
              <a:lnSpc>
                <a:spcPct val="170000"/>
              </a:lnSpc>
            </a:pPr>
            <a:endParaRPr kumimoji="1" lang="zh-CN" altLang="en-US" sz="1800" dirty="0"/>
          </a:p>
        </p:txBody>
      </p:sp>
    </p:spTree>
    <p:extLst>
      <p:ext uri="{BB962C8B-B14F-4D97-AF65-F5344CB8AC3E}">
        <p14:creationId xmlns:p14="http://schemas.microsoft.com/office/powerpoint/2010/main" val="40314269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3199">
                <a:latin typeface="STHeiti Light" charset="-122"/>
                <a:ea typeface="STHeiti Light" charset="-122"/>
                <a:cs typeface="STHeiti Light" charset="-122"/>
              </a:rPr>
              <a:t>总结</a:t>
            </a:r>
          </a:p>
        </p:txBody>
      </p:sp>
      <p:sp>
        <p:nvSpPr>
          <p:cNvPr id="3" name="内容占位符 2"/>
          <p:cNvSpPr>
            <a:spLocks noGrp="1"/>
          </p:cNvSpPr>
          <p:nvPr>
            <p:ph idx="1"/>
          </p:nvPr>
        </p:nvSpPr>
        <p:spPr>
          <a:xfrm>
            <a:off x="1487488" y="1340768"/>
            <a:ext cx="8677803" cy="4395288"/>
          </a:xfrm>
        </p:spPr>
        <p:txBody>
          <a:bodyPr>
            <a:normAutofit/>
          </a:bodyPr>
          <a:lstStyle/>
          <a:p>
            <a:pPr>
              <a:lnSpc>
                <a:spcPct val="150000"/>
              </a:lnSpc>
            </a:pPr>
            <a:r>
              <a:rPr kumimoji="1" lang="zh-CN" altLang="en-US" dirty="0"/>
              <a:t>糖尿病治疗是综合治疗</a:t>
            </a:r>
            <a:endParaRPr kumimoji="1" lang="en-US" altLang="zh-CN" dirty="0"/>
          </a:p>
          <a:p>
            <a:pPr>
              <a:lnSpc>
                <a:spcPct val="150000"/>
              </a:lnSpc>
            </a:pPr>
            <a:r>
              <a:rPr kumimoji="1" lang="zh-CN" altLang="en-US" dirty="0"/>
              <a:t>个体化治疗</a:t>
            </a:r>
            <a:endParaRPr kumimoji="1" lang="en-US" altLang="zh-CN" dirty="0"/>
          </a:p>
          <a:p>
            <a:pPr>
              <a:lnSpc>
                <a:spcPct val="150000"/>
              </a:lnSpc>
            </a:pPr>
            <a:r>
              <a:rPr kumimoji="1" lang="zh-CN" altLang="en-US" dirty="0"/>
              <a:t>药物治疗需考虑患者需求：口服药、注射制剂</a:t>
            </a:r>
            <a:endParaRPr kumimoji="1" lang="en-US" altLang="zh-CN" dirty="0"/>
          </a:p>
          <a:p>
            <a:pPr>
              <a:lnSpc>
                <a:spcPct val="150000"/>
              </a:lnSpc>
            </a:pPr>
            <a:r>
              <a:rPr kumimoji="1" lang="zh-CN" altLang="en-US" dirty="0"/>
              <a:t>不同作用机制药物的联合治疗</a:t>
            </a:r>
            <a:endParaRPr kumimoji="1" lang="en-US" altLang="zh-CN" dirty="0"/>
          </a:p>
          <a:p>
            <a:pPr>
              <a:lnSpc>
                <a:spcPct val="150000"/>
              </a:lnSpc>
            </a:pPr>
            <a:r>
              <a:rPr kumimoji="1" lang="zh-CN" altLang="en-US" dirty="0"/>
              <a:t>减少或延缓糖尿病并发症</a:t>
            </a:r>
            <a:endParaRPr kumimoji="1" lang="en-US" altLang="zh-CN" dirty="0"/>
          </a:p>
          <a:p>
            <a:pPr>
              <a:lnSpc>
                <a:spcPct val="150000"/>
              </a:lnSpc>
            </a:pPr>
            <a:endParaRPr kumimoji="1" lang="zh-CN" altLang="en-US" dirty="0"/>
          </a:p>
        </p:txBody>
      </p:sp>
    </p:spTree>
    <p:extLst>
      <p:ext uri="{BB962C8B-B14F-4D97-AF65-F5344CB8AC3E}">
        <p14:creationId xmlns:p14="http://schemas.microsoft.com/office/powerpoint/2010/main" val="19196809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1631504" y="2132856"/>
            <a:ext cx="9144000" cy="1944216"/>
          </a:xfrm>
        </p:spPr>
        <p:txBody>
          <a:bodyPr/>
          <a:lstStyle/>
          <a:p>
            <a:r>
              <a:rPr kumimoji="1" lang="en-US" altLang="zh-CN" dirty="0" smtClean="0"/>
              <a:t>Thanks</a:t>
            </a:r>
            <a:r>
              <a:rPr kumimoji="1" lang="zh-CN" altLang="en-US" dirty="0" smtClean="0"/>
              <a:t>！</a:t>
            </a:r>
            <a:endParaRPr kumimoji="1" lang="zh-CN" altLang="en-US" dirty="0"/>
          </a:p>
        </p:txBody>
      </p:sp>
    </p:spTree>
    <p:extLst>
      <p:ext uri="{BB962C8B-B14F-4D97-AF65-F5344CB8AC3E}">
        <p14:creationId xmlns:p14="http://schemas.microsoft.com/office/powerpoint/2010/main" val="6809080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TICKYSTYLE" val="exenatide_scientific"/>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7468</Words>
  <Application>Microsoft Macintosh PowerPoint</Application>
  <PresentationFormat>宽屏</PresentationFormat>
  <Paragraphs>1068</Paragraphs>
  <Slides>58</Slides>
  <Notes>15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58</vt:i4>
      </vt:variant>
    </vt:vector>
  </HeadingPairs>
  <TitlesOfParts>
    <vt:vector size="75" baseType="lpstr">
      <vt:lpstr>Calibri</vt:lpstr>
      <vt:lpstr>Helvetica</vt:lpstr>
      <vt:lpstr>Iconic Symbols Ext</vt:lpstr>
      <vt:lpstr>Microsoft YaHei</vt:lpstr>
      <vt:lpstr>SimSun</vt:lpstr>
      <vt:lpstr>STHeiti Light</vt:lpstr>
      <vt:lpstr>Symbol</vt:lpstr>
      <vt:lpstr>Tahoma</vt:lpstr>
      <vt:lpstr>Times New Roman</vt:lpstr>
      <vt:lpstr>Verdana</vt:lpstr>
      <vt:lpstr>Wingdings</vt:lpstr>
      <vt:lpstr>等线</vt:lpstr>
      <vt:lpstr>黑体</vt:lpstr>
      <vt:lpstr>宋体</vt:lpstr>
      <vt:lpstr>微软雅黑</vt:lpstr>
      <vt:lpstr>Arial</vt:lpstr>
      <vt:lpstr>自定义设计方案</vt:lpstr>
      <vt:lpstr>个人简介</vt:lpstr>
      <vt:lpstr>糖尿病药物处方审核要点 -糖尿病的药物治疗</vt:lpstr>
      <vt:lpstr>概要</vt:lpstr>
      <vt:lpstr>中国2型糖尿病流行病学</vt:lpstr>
      <vt:lpstr>中国2型糖尿病流行病学</vt:lpstr>
      <vt:lpstr>糖尿病诊断</vt:lpstr>
      <vt:lpstr>糖尿病诊断</vt:lpstr>
      <vt:lpstr>HbA1c诊断糖尿病的注意事项</vt:lpstr>
      <vt:lpstr>糖尿病病因学分型</vt:lpstr>
      <vt:lpstr>中国人常见的MODY类型及临床特征</vt:lpstr>
      <vt:lpstr>近年来各种指南的共同治疗方向</vt:lpstr>
      <vt:lpstr>中国2型糖尿病综合控制目标</vt:lpstr>
      <vt:lpstr>成人T2DM患者个体化HbA1c控制目标设定的主要影响因素</vt:lpstr>
      <vt:lpstr>糖尿病的综合治疗</vt:lpstr>
      <vt:lpstr>2型糖尿病高血糖治疗路径</vt:lpstr>
      <vt:lpstr>糖尿病是多重机制共同作用的结果</vt:lpstr>
      <vt:lpstr>传统药物作用机制</vt:lpstr>
      <vt:lpstr>口服降糖药分类</vt:lpstr>
      <vt:lpstr>二甲双胍</vt:lpstr>
      <vt:lpstr>二甲双胍</vt:lpstr>
      <vt:lpstr>磺脲类药物受体</vt:lpstr>
      <vt:lpstr>磺脲类分类</vt:lpstr>
      <vt:lpstr>磺脲类药物</vt:lpstr>
      <vt:lpstr>格列奈类药物</vt:lpstr>
      <vt:lpstr>噻唑烷二酮对脂肪分布的影响</vt:lpstr>
      <vt:lpstr>噻唑烷二酮类药物</vt:lpstr>
      <vt:lpstr>α-葡萄糖苷酶抑制剂的作用机理</vt:lpstr>
      <vt:lpstr>α-糖苷酶抑制剂</vt:lpstr>
      <vt:lpstr>PowerPoint 演示文稿</vt:lpstr>
      <vt:lpstr>2型糖尿病中肠促胰素作用减弱</vt:lpstr>
      <vt:lpstr>两种主要的肠促胰素的比较</vt:lpstr>
      <vt:lpstr>GLP-1 在人体中的作用</vt:lpstr>
      <vt:lpstr>快速灭活限制了GLP-1 的临床治疗价值</vt:lpstr>
      <vt:lpstr>GLP-1为主改善血糖控制的方法</vt:lpstr>
      <vt:lpstr>二肽基肽酶-IV 抑制剂（DPP-IV 抑制剂）</vt:lpstr>
      <vt:lpstr>DPP-4i在肝、肾功能不全患者中的使用</vt:lpstr>
      <vt:lpstr>GLP-1RA的药代动力学和药效学特点</vt:lpstr>
      <vt:lpstr>GLP-1受体激动剂</vt:lpstr>
      <vt:lpstr>GLP-1受体激动剂</vt:lpstr>
      <vt:lpstr>PowerPoint 演示文稿</vt:lpstr>
      <vt:lpstr>SGLT2抑制剂</vt:lpstr>
      <vt:lpstr>SGLT2抑制剂</vt:lpstr>
      <vt:lpstr>胰岛素治疗</vt:lpstr>
      <vt:lpstr>胰岛素的分类</vt:lpstr>
      <vt:lpstr>2型糖尿病胰岛素治疗路径</vt:lpstr>
      <vt:lpstr>起始胰岛素治疗时胰岛素制剂的选择和剂量</vt:lpstr>
      <vt:lpstr>胰岛素的多次皮下注射和持续皮下胰岛素输注(CSII) </vt:lpstr>
      <vt:lpstr>糖尿病治疗中的低血糖</vt:lpstr>
      <vt:lpstr>妊娠期降糖药的应用-胰岛素</vt:lpstr>
      <vt:lpstr>妊娠期降糖药的应用-OAD？</vt:lpstr>
      <vt:lpstr>降糖药物对CVD的影响</vt:lpstr>
      <vt:lpstr>FDA指南（2008）后现有降糖药物的心血管和心肾结局研究：DPP4抑制剂</vt:lpstr>
      <vt:lpstr>FDA指南（2008）后现有降糖药物的心血管和心肾结局研究：GLP-1 RA</vt:lpstr>
      <vt:lpstr>FDA指南（2008）后现有降糖药物的心血管和心肾结局研究： SGLT2i</vt:lpstr>
      <vt:lpstr>2型糖尿病患者的降糖治疗路径</vt:lpstr>
      <vt:lpstr>近期批准的新的适应证</vt:lpstr>
      <vt:lpstr>总结</vt:lpstr>
      <vt:lpstr>Thanks！</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Microsoft Office 用户</cp:lastModifiedBy>
  <cp:revision>51</cp:revision>
  <dcterms:created xsi:type="dcterms:W3CDTF">2020-05-07T07:54:21Z</dcterms:created>
  <dcterms:modified xsi:type="dcterms:W3CDTF">2021-09-07T09:26:59Z</dcterms:modified>
</cp:coreProperties>
</file>