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45"/>
  </p:notesMasterIdLst>
  <p:sldIdLst>
    <p:sldId id="263" r:id="rId2"/>
    <p:sldId id="264" r:id="rId3"/>
    <p:sldId id="257" r:id="rId4"/>
    <p:sldId id="298" r:id="rId5"/>
    <p:sldId id="258" r:id="rId6"/>
    <p:sldId id="613" r:id="rId7"/>
    <p:sldId id="611" r:id="rId8"/>
    <p:sldId id="838" r:id="rId9"/>
    <p:sldId id="269" r:id="rId10"/>
    <p:sldId id="839" r:id="rId11"/>
    <p:sldId id="299" r:id="rId12"/>
    <p:sldId id="610" r:id="rId13"/>
    <p:sldId id="848" r:id="rId14"/>
    <p:sldId id="843" r:id="rId15"/>
    <p:sldId id="261" r:id="rId16"/>
    <p:sldId id="290" r:id="rId17"/>
    <p:sldId id="291" r:id="rId18"/>
    <p:sldId id="842" r:id="rId19"/>
    <p:sldId id="292" r:id="rId20"/>
    <p:sldId id="277" r:id="rId21"/>
    <p:sldId id="278" r:id="rId22"/>
    <p:sldId id="279" r:id="rId23"/>
    <p:sldId id="280" r:id="rId24"/>
    <p:sldId id="289" r:id="rId25"/>
    <p:sldId id="844" r:id="rId26"/>
    <p:sldId id="342" r:id="rId27"/>
    <p:sldId id="281" r:id="rId28"/>
    <p:sldId id="293" r:id="rId29"/>
    <p:sldId id="282" r:id="rId30"/>
    <p:sldId id="847" r:id="rId31"/>
    <p:sldId id="845" r:id="rId32"/>
    <p:sldId id="285" r:id="rId33"/>
    <p:sldId id="286" r:id="rId34"/>
    <p:sldId id="287" r:id="rId35"/>
    <p:sldId id="288" r:id="rId36"/>
    <p:sldId id="268" r:id="rId37"/>
    <p:sldId id="294" r:id="rId38"/>
    <p:sldId id="295" r:id="rId39"/>
    <p:sldId id="296" r:id="rId40"/>
    <p:sldId id="301" r:id="rId41"/>
    <p:sldId id="297" r:id="rId42"/>
    <p:sldId id="846" r:id="rId43"/>
    <p:sldId id="267" r:id="rId44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20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12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ABC0F6-2043-2042-8278-2FF72A47CC9E}" type="datetimeFigureOut">
              <a:rPr kumimoji="1" lang="zh-CN" altLang="en-US" smtClean="0"/>
              <a:t>2021/5/31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0335E0-017D-F649-B278-525E8BE7301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11847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8E27B-D664-4340-A2D6-70D3E88334C7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76486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标题 1"/>
          <p:cNvSpPr>
            <a:spLocks noGrp="1"/>
          </p:cNvSpPr>
          <p:nvPr>
            <p:ph type="ctrTitle"/>
          </p:nvPr>
        </p:nvSpPr>
        <p:spPr>
          <a:xfrm>
            <a:off x="1143000" y="1340768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81" name="副标题 2"/>
          <p:cNvSpPr>
            <a:spLocks noGrp="1"/>
          </p:cNvSpPr>
          <p:nvPr>
            <p:ph type="subTitle" idx="1"/>
          </p:nvPr>
        </p:nvSpPr>
        <p:spPr>
          <a:xfrm>
            <a:off x="1143000" y="4365526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04858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84" name="等腰三角形 6"/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 dirty="0"/>
          </a:p>
        </p:txBody>
      </p:sp>
      <p:pic>
        <p:nvPicPr>
          <p:cNvPr id="2097152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8798" y="173932"/>
            <a:ext cx="1495044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85" name="矩形 8"/>
          <p:cNvSpPr/>
          <p:nvPr userDrawn="1"/>
        </p:nvSpPr>
        <p:spPr>
          <a:xfrm>
            <a:off x="266036" y="6372036"/>
            <a:ext cx="153118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dirty="0">
                <a:solidFill>
                  <a:schemeClr val="bg1"/>
                </a:solidFill>
              </a:rPr>
              <a:t>北京药学会</a:t>
            </a:r>
            <a:endParaRPr lang="en-US" altLang="zh-CN" sz="2100" dirty="0">
              <a:solidFill>
                <a:schemeClr val="bg1"/>
              </a:solidFill>
            </a:endParaRPr>
          </a:p>
        </p:txBody>
      </p:sp>
      <p:sp>
        <p:nvSpPr>
          <p:cNvPr id="1048586" name="任意多边形 12"/>
          <p:cNvSpPr/>
          <p:nvPr userDrawn="1"/>
        </p:nvSpPr>
        <p:spPr bwMode="auto">
          <a:xfrm>
            <a:off x="500065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00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5868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8" name="直接连接符 9"/>
          <p:cNvCxnSpPr>
            <a:cxnSpLocks/>
          </p:cNvCxnSpPr>
          <p:nvPr userDrawn="1"/>
        </p:nvCxnSpPr>
        <p:spPr>
          <a:xfrm flipH="1">
            <a:off x="764121" y="836712"/>
            <a:ext cx="7615758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9" name="标题 1"/>
          <p:cNvSpPr>
            <a:spLocks noGrp="1"/>
          </p:cNvSpPr>
          <p:nvPr>
            <p:ph type="title"/>
          </p:nvPr>
        </p:nvSpPr>
        <p:spPr>
          <a:xfrm>
            <a:off x="710731" y="204896"/>
            <a:ext cx="6984776" cy="597861"/>
          </a:xfrm>
        </p:spPr>
        <p:txBody>
          <a:bodyPr>
            <a:normAutofit/>
          </a:bodyPr>
          <a:lstStyle>
            <a:lvl1pPr algn="ctr">
              <a:defRPr sz="28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8590" name="内容占位符 2"/>
          <p:cNvSpPr>
            <a:spLocks noGrp="1"/>
          </p:cNvSpPr>
          <p:nvPr>
            <p:ph idx="1"/>
          </p:nvPr>
        </p:nvSpPr>
        <p:spPr>
          <a:xfrm>
            <a:off x="628650" y="1247878"/>
            <a:ext cx="7886700" cy="4621459"/>
          </a:xfrm>
        </p:spPr>
        <p:txBody>
          <a:bodyPr/>
          <a:lstStyle>
            <a:lvl1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4859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2021/5/31</a:t>
            </a:fld>
            <a:endParaRPr lang="zh-CN" altLang="en-US"/>
          </a:p>
        </p:txBody>
      </p:sp>
      <p:sp>
        <p:nvSpPr>
          <p:cNvPr id="104859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94" name="等腰三角形 6"/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 dirty="0"/>
          </a:p>
        </p:txBody>
      </p:sp>
      <p:pic>
        <p:nvPicPr>
          <p:cNvPr id="2097153" name="图片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56230" y="94038"/>
            <a:ext cx="1141482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95" name="矩形 8"/>
          <p:cNvSpPr/>
          <p:nvPr userDrawn="1"/>
        </p:nvSpPr>
        <p:spPr>
          <a:xfrm>
            <a:off x="266036" y="6372036"/>
            <a:ext cx="153118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dirty="0">
                <a:solidFill>
                  <a:schemeClr val="bg1"/>
                </a:solidFill>
              </a:rPr>
              <a:t>北京药学会</a:t>
            </a:r>
            <a:endParaRPr lang="en-US" altLang="zh-CN" sz="2100" dirty="0">
              <a:solidFill>
                <a:schemeClr val="bg1"/>
              </a:solidFill>
            </a:endParaRPr>
          </a:p>
        </p:txBody>
      </p:sp>
      <p:sp>
        <p:nvSpPr>
          <p:cNvPr id="1048596" name="任意多边形 12"/>
          <p:cNvSpPr/>
          <p:nvPr userDrawn="1"/>
        </p:nvSpPr>
        <p:spPr bwMode="auto">
          <a:xfrm>
            <a:off x="500065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00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  <p:grpSp>
        <p:nvGrpSpPr>
          <p:cNvPr id="28" name="组合 1"/>
          <p:cNvGrpSpPr/>
          <p:nvPr userDrawn="1"/>
        </p:nvGrpSpPr>
        <p:grpSpPr bwMode="auto">
          <a:xfrm>
            <a:off x="258762" y="344316"/>
            <a:ext cx="369888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048597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100">
                <a:solidFill>
                  <a:prstClr val="white"/>
                </a:solidFill>
              </a:endParaRPr>
            </a:p>
          </p:txBody>
        </p:sp>
        <p:sp>
          <p:nvSpPr>
            <p:cNvPr id="1048598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1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8892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标题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2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3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2021/5/31</a:t>
            </a:fld>
            <a:endParaRPr lang="zh-CN" altLang="en-US"/>
          </a:p>
        </p:txBody>
      </p:sp>
      <p:sp>
        <p:nvSpPr>
          <p:cNvPr id="104864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108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7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8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9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2021/5/31</a:t>
            </a:fld>
            <a:endParaRPr lang="zh-CN" altLang="en-US"/>
          </a:p>
        </p:txBody>
      </p:sp>
      <p:sp>
        <p:nvSpPr>
          <p:cNvPr id="104865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57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标题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53" name="文本占位符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4" name="内容占位符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2021/5/31</a:t>
            </a:fld>
            <a:endParaRPr lang="zh-CN" altLang="en-US"/>
          </a:p>
        </p:txBody>
      </p:sp>
      <p:sp>
        <p:nvSpPr>
          <p:cNvPr id="104865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132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2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2021/5/31</a:t>
            </a:fld>
            <a:endParaRPr lang="zh-CN" altLang="en-US"/>
          </a:p>
        </p:txBody>
      </p:sp>
      <p:sp>
        <p:nvSpPr>
          <p:cNvPr id="104862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376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2021/5/31</a:t>
            </a:fld>
            <a:endParaRPr lang="zh-CN" altLang="en-US"/>
          </a:p>
        </p:txBody>
      </p:sp>
      <p:sp>
        <p:nvSpPr>
          <p:cNvPr id="1048661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2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318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标题 1"/>
          <p:cNvSpPr>
            <a:spLocks noGrp="1"/>
          </p:cNvSpPr>
          <p:nvPr>
            <p:ph type="title"/>
          </p:nvPr>
        </p:nvSpPr>
        <p:spPr>
          <a:xfrm>
            <a:off x="630240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64" name="内容占位符 2"/>
          <p:cNvSpPr>
            <a:spLocks noGrp="1"/>
          </p:cNvSpPr>
          <p:nvPr>
            <p:ph idx="1"/>
          </p:nvPr>
        </p:nvSpPr>
        <p:spPr>
          <a:xfrm>
            <a:off x="3887788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65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40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66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2021/5/31</a:t>
            </a:fld>
            <a:endParaRPr lang="zh-CN" altLang="en-US"/>
          </a:p>
        </p:txBody>
      </p:sp>
      <p:sp>
        <p:nvSpPr>
          <p:cNvPr id="104866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6824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标题 1"/>
          <p:cNvSpPr>
            <a:spLocks noGrp="1"/>
          </p:cNvSpPr>
          <p:nvPr>
            <p:ph type="title"/>
          </p:nvPr>
        </p:nvSpPr>
        <p:spPr>
          <a:xfrm>
            <a:off x="630240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1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1048632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40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3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2021/5/31</a:t>
            </a:fld>
            <a:endParaRPr lang="zh-CN" altLang="en-US"/>
          </a:p>
        </p:txBody>
      </p:sp>
      <p:sp>
        <p:nvSpPr>
          <p:cNvPr id="104863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382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7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38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2021/5/31</a:t>
            </a:fld>
            <a:endParaRPr lang="zh-CN" altLang="en-US"/>
          </a:p>
        </p:txBody>
      </p:sp>
      <p:sp>
        <p:nvSpPr>
          <p:cNvPr id="104863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2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6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7626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27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2021/5/31</a:t>
            </a:fld>
            <a:endParaRPr lang="zh-CN" altLang="en-US"/>
          </a:p>
        </p:txBody>
      </p:sp>
      <p:sp>
        <p:nvSpPr>
          <p:cNvPr id="104862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067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857250" marR="0" lvl="2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200150" marR="0" lvl="3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543050" marR="0" lvl="4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  <a:endParaRPr lang="zh-CN" altLang="en-US" dirty="0"/>
          </a:p>
        </p:txBody>
      </p:sp>
      <p:sp>
        <p:nvSpPr>
          <p:cNvPr id="104857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7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359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marR="0" indent="-171450" algn="l" defTabSz="685800" rtl="0" eaLnBrk="1" fontAlgn="auto" latinLnBrk="0" hangingPunct="1">
        <a:lnSpc>
          <a:spcPct val="120000"/>
        </a:lnSpc>
        <a:spcBef>
          <a:spcPts val="600"/>
        </a:spcBef>
        <a:spcAft>
          <a:spcPts val="600"/>
        </a:spcAft>
        <a:buClrTx/>
        <a:buSzTx/>
        <a:buFont typeface="Arial" panose="020B0604020202020204" pitchFamily="34" charset="0"/>
        <a:buChar char="•"/>
        <a:tabLst/>
        <a:defRPr sz="21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514350" marR="0" indent="-171450" algn="l" defTabSz="685800" rtl="0" eaLnBrk="1" fontAlgn="auto" latinLnBrk="0" hangingPunct="1">
        <a:lnSpc>
          <a:spcPct val="120000"/>
        </a:lnSpc>
        <a:spcBef>
          <a:spcPts val="600"/>
        </a:spcBef>
        <a:spcAft>
          <a:spcPts val="60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857250" marR="0" indent="-171450" algn="l" defTabSz="685800" rtl="0" eaLnBrk="1" fontAlgn="auto" latinLnBrk="0" hangingPunct="1">
        <a:lnSpc>
          <a:spcPct val="120000"/>
        </a:lnSpc>
        <a:spcBef>
          <a:spcPts val="600"/>
        </a:spcBef>
        <a:spcAft>
          <a:spcPts val="600"/>
        </a:spcAft>
        <a:buClrTx/>
        <a:buSzTx/>
        <a:buFont typeface="Arial" panose="020B0604020202020204" pitchFamily="34" charset="0"/>
        <a:buChar char="•"/>
        <a:tabLst/>
        <a:defRPr sz="15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200150" marR="0" indent="-171450" algn="l" defTabSz="685800" rtl="0" eaLnBrk="1" fontAlgn="auto" latinLnBrk="0" hangingPunct="1">
        <a:lnSpc>
          <a:spcPct val="120000"/>
        </a:lnSpc>
        <a:spcBef>
          <a:spcPts val="600"/>
        </a:spcBef>
        <a:spcAft>
          <a:spcPts val="600"/>
        </a:spcAft>
        <a:buClrTx/>
        <a:buSzTx/>
        <a:buFont typeface="Arial" panose="020B0604020202020204" pitchFamily="34" charset="0"/>
        <a:buChar char="•"/>
        <a:tabLst/>
        <a:defRPr sz="135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1543050" marR="0" indent="-171450" algn="l" defTabSz="685800" rtl="0" eaLnBrk="1" fontAlgn="auto" latinLnBrk="0" hangingPunct="1">
        <a:lnSpc>
          <a:spcPct val="120000"/>
        </a:lnSpc>
        <a:spcBef>
          <a:spcPts val="600"/>
        </a:spcBef>
        <a:spcAft>
          <a:spcPts val="600"/>
        </a:spcAft>
        <a:buClrTx/>
        <a:buSzTx/>
        <a:buFont typeface="Arial" panose="020B0604020202020204" pitchFamily="34" charset="0"/>
        <a:buChar char="•"/>
        <a:tabLst/>
        <a:defRPr sz="135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个人简介</a:t>
            </a:r>
          </a:p>
        </p:txBody>
      </p:sp>
      <p:sp>
        <p:nvSpPr>
          <p:cNvPr id="1048612" name="内容占位符 2"/>
          <p:cNvSpPr>
            <a:spLocks noGrp="1"/>
          </p:cNvSpPr>
          <p:nvPr>
            <p:ph idx="1"/>
          </p:nvPr>
        </p:nvSpPr>
        <p:spPr>
          <a:xfrm>
            <a:off x="3324338" y="1550228"/>
            <a:ext cx="5503836" cy="3757543"/>
          </a:xfrm>
        </p:spPr>
        <p:txBody>
          <a:bodyPr>
            <a:noAutofit/>
          </a:bodyPr>
          <a:lstStyle/>
          <a:p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基本情况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  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 marL="135000" lvl="1" indent="0">
              <a:lnSpc>
                <a:spcPct val="100000"/>
              </a:lnSpc>
              <a:buNone/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抗感染临床药师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 marL="135000" lvl="1" indent="0">
              <a:lnSpc>
                <a:spcPct val="100000"/>
              </a:lnSpc>
              <a:buNone/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药事会秘书，抗菌药物管理小组秘书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 marL="135000" lvl="1" indent="0">
              <a:lnSpc>
                <a:spcPct val="100000"/>
              </a:lnSpc>
              <a:buNone/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中国医院协会临床药师培训基地抗感染专业带教师资。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 marL="135000" lvl="1" indent="0">
              <a:lnSpc>
                <a:spcPct val="100000"/>
              </a:lnSpc>
              <a:buNone/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美国药师协会药物治疗管理（</a:t>
            </a:r>
            <a:r>
              <a:rPr lang="en-US" altLang="zh-CN" sz="1500" dirty="0">
                <a:latin typeface="微软雅黑" pitchFamily="34" charset="-122"/>
                <a:ea typeface="微软雅黑" pitchFamily="34" charset="-122"/>
              </a:rPr>
              <a:t>MTM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）认证药师及培训师资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 marL="135000" lvl="1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耶鲁纽黑文医院访问学者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研究方向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: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 marL="13500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临床药学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学术兼职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:</a:t>
            </a:r>
          </a:p>
          <a:p>
            <a:pPr marL="135000" indent="0">
              <a:lnSpc>
                <a:spcPct val="100000"/>
              </a:lnSpc>
              <a:buNone/>
            </a:pPr>
            <a:r>
              <a:rPr lang="zh-CN" altLang="zh-CN" sz="1500" dirty="0">
                <a:latin typeface="微软雅黑" pitchFamily="34" charset="-122"/>
                <a:ea typeface="微软雅黑" pitchFamily="34" charset="-122"/>
              </a:rPr>
              <a:t>中国医疗保健国际交流促进会临床微生物与感染分会青年委员</a:t>
            </a:r>
          </a:p>
          <a:p>
            <a:pPr marL="135000" indent="0">
              <a:lnSpc>
                <a:spcPct val="100000"/>
              </a:lnSpc>
              <a:buNone/>
            </a:pPr>
            <a:r>
              <a:rPr lang="zh-CN" altLang="zh-CN" sz="1500" dirty="0">
                <a:latin typeface="微软雅黑" pitchFamily="34" charset="-122"/>
                <a:ea typeface="微软雅黑" pitchFamily="34" charset="-122"/>
              </a:rPr>
              <a:t>中国研究型医院学会药物评价专业委员会青年委员</a:t>
            </a:r>
            <a:r>
              <a:rPr lang="en-US" altLang="zh-CN" sz="1500" dirty="0">
                <a:latin typeface="微软雅黑" pitchFamily="34" charset="-122"/>
                <a:ea typeface="微软雅黑" pitchFamily="34" charset="-122"/>
              </a:rPr>
              <a:t>        </a:t>
            </a:r>
            <a:endParaRPr lang="zh-CN" altLang="en-US" sz="15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8614" name="TextBox 5"/>
          <p:cNvSpPr txBox="1"/>
          <p:nvPr/>
        </p:nvSpPr>
        <p:spPr>
          <a:xfrm>
            <a:off x="788545" y="4382242"/>
            <a:ext cx="1875248" cy="648896"/>
          </a:xfrm>
          <a:prstGeom prst="rect">
            <a:avLst/>
          </a:prstGeom>
          <a:noFill/>
          <a:ln w="9525">
            <a:noFill/>
          </a:ln>
        </p:spPr>
        <p:txBody>
          <a:bodyPr wrap="square" rtlCol="0" anchor="ctr">
            <a:spAutoFit/>
          </a:bodyPr>
          <a:lstStyle/>
          <a:p>
            <a:pPr algn="ctr" eaLnBrk="1" fontAlgn="auto" hangingPunct="1">
              <a:spcBef>
                <a:spcPts val="450"/>
              </a:spcBef>
              <a:spcAft>
                <a:spcPts val="0"/>
              </a:spcAft>
            </a:pPr>
            <a:r>
              <a:rPr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孔旭东</a:t>
            </a:r>
            <a:endParaRPr lang="en-US" altLang="zh-CN" sz="16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 eaLnBrk="1" fontAlgn="auto" hangingPunct="1">
              <a:spcBef>
                <a:spcPts val="450"/>
              </a:spcBef>
              <a:spcAft>
                <a:spcPts val="0"/>
              </a:spcAft>
            </a:pPr>
            <a:r>
              <a:rPr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主管药师</a:t>
            </a:r>
            <a:endParaRPr lang="en-US" altLang="zh-CN" sz="16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6" name="图片 5" descr="图片包含 人员, 男士, 领带, 伪装&#10;&#10;描述已自动生成">
            <a:extLst>
              <a:ext uri="{FF2B5EF4-FFF2-40B4-BE49-F238E27FC236}">
                <a16:creationId xmlns:a16="http://schemas.microsoft.com/office/drawing/2014/main" id="{99521CCD-4CCF-B44A-BA9F-CBB0D87C2C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286" t="5212" r="468" b="17782"/>
          <a:stretch/>
        </p:blipFill>
        <p:spPr>
          <a:xfrm>
            <a:off x="788546" y="2341176"/>
            <a:ext cx="1779306" cy="181204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80952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标题 1"/>
          <p:cNvSpPr>
            <a:spLocks noGrp="1"/>
          </p:cNvSpPr>
          <p:nvPr>
            <p:ph type="ctrTitle"/>
          </p:nvPr>
        </p:nvSpPr>
        <p:spPr>
          <a:xfrm>
            <a:off x="1435186" y="2211934"/>
            <a:ext cx="6512737" cy="1070288"/>
          </a:xfrm>
        </p:spPr>
        <p:txBody>
          <a:bodyPr>
            <a:noAutofit/>
          </a:bodyPr>
          <a:lstStyle/>
          <a:p>
            <a:r>
              <a:rPr lang="zh-CN" altLang="en-US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抗菌药物处方审核要点</a:t>
            </a:r>
          </a:p>
        </p:txBody>
      </p:sp>
      <p:sp>
        <p:nvSpPr>
          <p:cNvPr id="1048616" name="副标题 2"/>
          <p:cNvSpPr>
            <a:spLocks noGrp="1"/>
          </p:cNvSpPr>
          <p:nvPr>
            <p:ph type="subTitle" idx="1"/>
          </p:nvPr>
        </p:nvSpPr>
        <p:spPr>
          <a:xfrm>
            <a:off x="2291255" y="4251385"/>
            <a:ext cx="4800600" cy="101799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zh-CN" altLang="en-US" sz="2400" dirty="0">
                <a:latin typeface="黑体"/>
                <a:ea typeface="黑体"/>
                <a:cs typeface="黑体"/>
              </a:rPr>
              <a:t>孔旭东</a:t>
            </a:r>
            <a:endParaRPr lang="en-US" altLang="zh-CN" sz="2400" dirty="0">
              <a:latin typeface="黑体"/>
              <a:ea typeface="黑体"/>
              <a:cs typeface="黑体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US" altLang="zh-CN" sz="2400" dirty="0">
                <a:latin typeface="黑体"/>
                <a:ea typeface="黑体"/>
                <a:cs typeface="黑体"/>
              </a:rPr>
              <a:t>2021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年</a:t>
            </a:r>
            <a:r>
              <a:rPr lang="en-US" altLang="zh-CN" sz="2400" dirty="0">
                <a:latin typeface="黑体"/>
                <a:ea typeface="黑体"/>
                <a:cs typeface="黑体"/>
              </a:rPr>
              <a:t>6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月</a:t>
            </a:r>
            <a:r>
              <a:rPr lang="en-US" altLang="zh-CN" sz="2400" dirty="0">
                <a:latin typeface="黑体"/>
                <a:ea typeface="黑体"/>
                <a:cs typeface="黑体"/>
              </a:rPr>
              <a:t>5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日</a:t>
            </a:r>
            <a:endParaRPr lang="en-US" altLang="zh-CN" sz="2400" dirty="0"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111321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FB3495-1374-AC40-8625-87DB6D105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抗菌药物处方审查包含要素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E668D3-B700-6447-BECB-0661321C1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9509" y="941456"/>
            <a:ext cx="7886700" cy="540522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有使用抗感染药物的指征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选药适宜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3000" dirty="0"/>
              <a:t>联合治疗适宜</a:t>
            </a:r>
            <a:endParaRPr kumimoji="1" lang="en-US" altLang="zh-CN" sz="30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给药剂量适宜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给药途径适宜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配制方法适宜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无不良相互作用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患者无其他高风险或禁忌证的问题</a:t>
            </a:r>
            <a:endParaRPr kumimoji="1" lang="en-US" altLang="zh-CN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AE5A873-D8B1-F247-B9D6-4C61D8E1BF13}"/>
              </a:ext>
            </a:extLst>
          </p:cNvPr>
          <p:cNvSpPr/>
          <p:nvPr/>
        </p:nvSpPr>
        <p:spPr>
          <a:xfrm>
            <a:off x="5194570" y="1597446"/>
            <a:ext cx="3570051" cy="1215269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57150" indent="-171450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zh-CN" altLang="en-US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常见病原体的范围</a:t>
            </a:r>
            <a:endParaRPr kumimoji="1" lang="en-US" altLang="zh-CN" sz="1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7150" indent="-171450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zh-CN" altLang="en-US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符合耐药菌风险评估</a:t>
            </a:r>
            <a:endParaRPr kumimoji="1" lang="en-US" altLang="zh-CN" sz="1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7150" indent="-171450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zh-CN" altLang="en-US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药物在感染部位能达到有效浓度</a:t>
            </a:r>
            <a:endParaRPr kumimoji="1" lang="en-US" altLang="zh-CN" sz="1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4568F16-A9DE-8A47-83B6-A1B89FC7001E}"/>
              </a:ext>
            </a:extLst>
          </p:cNvPr>
          <p:cNvSpPr/>
          <p:nvPr/>
        </p:nvSpPr>
        <p:spPr>
          <a:xfrm>
            <a:off x="5194570" y="3048052"/>
            <a:ext cx="3570051" cy="805926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57150" indent="-171450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zh-CN" altLang="en-US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符合药物的</a:t>
            </a:r>
            <a:r>
              <a:rPr kumimoji="1" lang="en-US" altLang="zh-CN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PK/PD</a:t>
            </a:r>
            <a:r>
              <a:rPr kumimoji="1" lang="zh-CN" altLang="en-US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特点</a:t>
            </a:r>
            <a:endParaRPr kumimoji="1" lang="en-US" altLang="zh-CN" sz="1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7150" indent="-171450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zh-CN" altLang="en-US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符合患者的病理生理特点</a:t>
            </a:r>
            <a:endParaRPr kumimoji="1" lang="en-US" altLang="zh-CN" sz="1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9BE5C570-C2E7-4E48-8784-C288DFADED35}"/>
              </a:ext>
            </a:extLst>
          </p:cNvPr>
          <p:cNvCxnSpPr/>
          <p:nvPr/>
        </p:nvCxnSpPr>
        <p:spPr>
          <a:xfrm>
            <a:off x="3774332" y="1926077"/>
            <a:ext cx="142023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23A3A9EA-8696-644D-A3DD-5414A115005C}"/>
              </a:ext>
            </a:extLst>
          </p:cNvPr>
          <p:cNvCxnSpPr>
            <a:cxnSpLocks/>
          </p:cNvCxnSpPr>
          <p:nvPr/>
        </p:nvCxnSpPr>
        <p:spPr>
          <a:xfrm>
            <a:off x="4484451" y="3333346"/>
            <a:ext cx="71011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640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F455BC-BF0B-9045-866D-DC2076B93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dirty="0"/>
              <a:t>使用抗感染药物的指征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63A564-784F-994B-83BE-10FF4F8DE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有无治疗的指征</a:t>
            </a:r>
            <a:endParaRPr kumimoji="1" lang="en-US" altLang="zh-CN" dirty="0"/>
          </a:p>
          <a:p>
            <a:pPr lvl="1"/>
            <a:r>
              <a:rPr kumimoji="1" lang="zh-CN" altLang="en-US" sz="2400" dirty="0"/>
              <a:t>感染与非感染的鉴别</a:t>
            </a:r>
            <a:endParaRPr kumimoji="1" lang="en-US" altLang="zh-CN" sz="2400" dirty="0"/>
          </a:p>
          <a:p>
            <a:pPr lvl="1"/>
            <a:r>
              <a:rPr kumimoji="1" lang="zh-CN" altLang="en-US" sz="2400" dirty="0"/>
              <a:t>自限性疾病（普通感冒、</a:t>
            </a:r>
            <a:r>
              <a:rPr kumimoji="1" lang="en-US" altLang="zh-CN" sz="2400" dirty="0"/>
              <a:t>EB</a:t>
            </a:r>
            <a:r>
              <a:rPr kumimoji="1" lang="zh-CN" altLang="en-US" sz="2400" dirty="0"/>
              <a:t>病毒感染）</a:t>
            </a:r>
            <a:endParaRPr kumimoji="1" lang="en-US" altLang="zh-CN" sz="2400" dirty="0"/>
          </a:p>
          <a:p>
            <a:pPr lvl="1"/>
            <a:r>
              <a:rPr kumimoji="1" lang="zh-CN" altLang="en-US" sz="2400" dirty="0"/>
              <a:t>诊断不全</a:t>
            </a:r>
            <a:endParaRPr kumimoji="1" lang="en-US" altLang="zh-CN" sz="2400" dirty="0"/>
          </a:p>
          <a:p>
            <a:pPr lvl="2"/>
            <a:r>
              <a:rPr kumimoji="1" lang="zh-CN" altLang="en-US" dirty="0"/>
              <a:t>不适宜的诊断：发热，菌群失调等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可能出现继发感染的疾病或症状，但无感染相关诊断：脑梗死，腰痛，糖尿病，皮疹等</a:t>
            </a:r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endParaRPr kumimoji="1" lang="en-US" altLang="zh-CN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1711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F455BC-BF0B-9045-866D-DC2076B93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dirty="0"/>
              <a:t>使用抗感染药物的指征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63A564-784F-994B-83BE-10FF4F8DE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7878"/>
            <a:ext cx="7886700" cy="5279382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有无预防的指征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不能预防的：</a:t>
            </a:r>
            <a:endParaRPr kumimoji="1" lang="en-US" altLang="zh-CN" dirty="0"/>
          </a:p>
          <a:p>
            <a:pPr marL="342900" lvl="1" indent="0">
              <a:buNone/>
            </a:pPr>
            <a:r>
              <a:rPr kumimoji="1" lang="en-US" altLang="zh-CN" dirty="0"/>
              <a:t>	</a:t>
            </a:r>
            <a:r>
              <a:rPr kumimoji="1" lang="zh-CN" altLang="en-US" dirty="0"/>
              <a:t>普通感冒、麻疹、水痘等病毒性疾病；昏迷、休克、 中毒、心力衰竭、肿瘤、应用肾上腺皮质激素等患者；留置导尿管、留置深静脉导管以及建立人工气道（包括气管插管或气管切口）患者。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可以预防的：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外科手术预防（按切口类别、危险因素等判断）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粒细胞缺乏患者的细菌感染预防（粒缺期间）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造血干细胞移植、实体器官移植、长期使用糖皮质激素时特定病原菌预防（</a:t>
            </a:r>
            <a:r>
              <a:rPr kumimoji="1" lang="en-US" altLang="zh-CN" dirty="0"/>
              <a:t>CMV</a:t>
            </a:r>
            <a:r>
              <a:rPr kumimoji="1" lang="zh-CN" altLang="en-US" dirty="0"/>
              <a:t>、</a:t>
            </a:r>
            <a:r>
              <a:rPr kumimoji="1" lang="en-US" altLang="zh-CN" dirty="0"/>
              <a:t>PCP</a:t>
            </a:r>
            <a:r>
              <a:rPr kumimoji="1" lang="zh-CN" altLang="en-US" dirty="0"/>
              <a:t>、真菌等）</a:t>
            </a:r>
            <a:endParaRPr kumimoji="1" lang="en-US" altLang="zh-CN" dirty="0"/>
          </a:p>
          <a:p>
            <a:pPr lvl="2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endParaRPr kumimoji="1" lang="en-US" altLang="zh-CN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14718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17C499-57C3-D94E-BC69-E3C6F35A8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药物选择适宜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E27C25-F542-A24C-9DF2-7F7A49600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7878"/>
            <a:ext cx="7886700" cy="5493581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抗菌谱符合感染疾病的常见病原体及耐药菌风险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依据感染部位和发病地点（社区、院内）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社区常见疾病可能的细菌（无基础疾病）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鼻窦炎、中耳炎，支气管炎：肺炎链球菌、流感嗜血杆菌、卡他莫拉菌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外伤：金黄色葡萄球菌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丹毒、蜂窝组织炎：溶血性链球菌、金黄色葡萄球菌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尿路感染：大肠埃希菌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腹泻：空肠弯曲菌、沙门菌、志贺菌、大肠埃希菌、艰难梭菌。（轻度腹泻病毒比例高）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79880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A242F4-29FD-A745-BC34-596B8314E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药物选择适宜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F54A03-8CD6-B64D-83A4-87205B604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抗菌谱符合感染疾病的常见病原体及耐药菌风险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依据病人的性别、年龄、基础疾病等来判断</a:t>
            </a:r>
            <a:endParaRPr kumimoji="1"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1B91D54-7A04-E043-B288-CB391E0F0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30" y="2534148"/>
            <a:ext cx="8987939" cy="30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59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FCC664FA-175B-3747-BA8C-462D2BE5C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药物选择适宜</a:t>
            </a:r>
            <a:endParaRPr kumimoji="1" lang="zh-CN" altLang="en-US" sz="2800" dirty="0"/>
          </a:p>
        </p:txBody>
      </p:sp>
      <p:pic>
        <p:nvPicPr>
          <p:cNvPr id="11" name="图片 10" descr="图片包含 屏幕截图&#10;&#10;描述已自动生成">
            <a:extLst>
              <a:ext uri="{FF2B5EF4-FFF2-40B4-BE49-F238E27FC236}">
                <a16:creationId xmlns:a16="http://schemas.microsoft.com/office/drawing/2014/main" id="{2B18AAC3-B76E-C741-AB3C-2FCA2B1BC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031" y="1301326"/>
            <a:ext cx="6243302" cy="3346178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9C86DA6D-EAE9-9F4D-AA28-2B858BB85530}"/>
              </a:ext>
            </a:extLst>
          </p:cNvPr>
          <p:cNvSpPr/>
          <p:nvPr/>
        </p:nvSpPr>
        <p:spPr>
          <a:xfrm>
            <a:off x="628650" y="5088285"/>
            <a:ext cx="7886700" cy="17697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numCol="2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到过高耐药地区</a:t>
            </a:r>
            <a:endParaRPr kumimoji="1"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已知有耐药菌定植</a:t>
            </a:r>
            <a:endParaRPr kumimoji="1"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高龄</a:t>
            </a:r>
            <a:endParaRPr kumimoji="1"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免疫抑制</a:t>
            </a:r>
            <a:endParaRPr kumimoji="1"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初始干预措施延迟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24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小时以上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无法获得充分清创或通过引流充分控制感染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器官功能障碍的程度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伴有其他共存疾病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如，肾病或肝病、恶性肿瘤、造成免疫功能低下的情况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严重腹膜受累或弥漫性腹膜炎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白蛋白水平低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营养状况不良</a:t>
            </a:r>
            <a:endParaRPr kumimoji="1"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14CCCCD-51AF-EF48-B5E9-6F3572346572}"/>
              </a:ext>
            </a:extLst>
          </p:cNvPr>
          <p:cNvSpPr txBox="1"/>
          <p:nvPr/>
        </p:nvSpPr>
        <p:spPr>
          <a:xfrm>
            <a:off x="3966706" y="468817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高危因素</a:t>
            </a:r>
          </a:p>
        </p:txBody>
      </p:sp>
      <p:sp>
        <p:nvSpPr>
          <p:cNvPr id="17" name="标题 3">
            <a:extLst>
              <a:ext uri="{FF2B5EF4-FFF2-40B4-BE49-F238E27FC236}">
                <a16:creationId xmlns:a16="http://schemas.microsoft.com/office/drawing/2014/main" id="{27382EDE-B42C-5A49-BC0A-A71EFA9E52A1}"/>
              </a:ext>
            </a:extLst>
          </p:cNvPr>
          <p:cNvSpPr txBox="1">
            <a:spLocks/>
          </p:cNvSpPr>
          <p:nvPr/>
        </p:nvSpPr>
        <p:spPr>
          <a:xfrm>
            <a:off x="789557" y="802757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kumimoji="1" lang="zh-CN" altLang="en-US" dirty="0"/>
              <a:t>社区复杂性腹腔感染药物选择</a:t>
            </a:r>
          </a:p>
        </p:txBody>
      </p:sp>
    </p:spTree>
    <p:extLst>
      <p:ext uri="{BB962C8B-B14F-4D97-AF65-F5344CB8AC3E}">
        <p14:creationId xmlns:p14="http://schemas.microsoft.com/office/powerpoint/2010/main" val="568825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CB5905-20F4-D345-9248-8CB66219D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常用抗菌药物的定位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B5CC0C-F7C9-7F48-9009-0BE82F98E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1800" dirty="0"/>
              <a:t>青霉素：链球菌</a:t>
            </a:r>
            <a:endParaRPr kumimoji="1" lang="en-US" altLang="zh-CN" sz="1800" dirty="0"/>
          </a:p>
          <a:p>
            <a:r>
              <a:rPr kumimoji="1" lang="zh-CN" altLang="en-US" sz="1800" dirty="0"/>
              <a:t>阿莫西林，氨苄西林：链球菌，流感嗜血杆菌，卡他莫拉菌，大肠埃希菌</a:t>
            </a:r>
            <a:endParaRPr kumimoji="1" lang="en-US" altLang="zh-CN" sz="1800" dirty="0"/>
          </a:p>
          <a:p>
            <a:r>
              <a:rPr kumimoji="1" lang="zh-CN" altLang="en-US" sz="1800" dirty="0"/>
              <a:t>一代头孢：金葡菌，链球菌</a:t>
            </a:r>
            <a:endParaRPr kumimoji="1" lang="en-US" altLang="zh-CN" sz="1800" dirty="0"/>
          </a:p>
          <a:p>
            <a:r>
              <a:rPr kumimoji="1" lang="zh-CN" altLang="en-US" sz="1800" dirty="0"/>
              <a:t>二代头孢：金葡菌，链球菌，大肠埃希菌，流感嗜血杆菌，卡他莫拉菌</a:t>
            </a:r>
            <a:endParaRPr kumimoji="1" lang="en-US" altLang="zh-CN" sz="1800" dirty="0"/>
          </a:p>
          <a:p>
            <a:r>
              <a:rPr kumimoji="1" lang="zh-CN" altLang="en-US" sz="1800" dirty="0"/>
              <a:t>三代头孢：肺炎链球菌，大肠埃希菌，流感嗜血杆菌，卡他莫拉菌</a:t>
            </a:r>
            <a:endParaRPr kumimoji="1" lang="en-US" altLang="zh-CN" sz="1800" dirty="0"/>
          </a:p>
          <a:p>
            <a:r>
              <a:rPr kumimoji="1" lang="zh-CN" altLang="en-US" sz="1800" dirty="0"/>
              <a:t>喹诺酮：肺炎链球菌，大肠埃希菌，流感嗜血杆菌，卡他莫拉菌，支原体，衣原体，军团菌</a:t>
            </a:r>
            <a:endParaRPr kumimoji="1" lang="en-US" altLang="zh-CN" sz="1800" dirty="0"/>
          </a:p>
          <a:p>
            <a:r>
              <a:rPr kumimoji="1" lang="zh-CN" altLang="en-US" sz="1800" dirty="0"/>
              <a:t>阿奇霉素：支原体，衣原体，军团菌，流感嗜血杆菌</a:t>
            </a:r>
            <a:endParaRPr kumimoji="1" lang="en-US" altLang="zh-CN" sz="1800" dirty="0"/>
          </a:p>
          <a:p>
            <a:r>
              <a:rPr kumimoji="1" lang="zh-CN" altLang="en-US" sz="1800" dirty="0"/>
              <a:t>四环素：支原体，衣原体，军团菌</a:t>
            </a:r>
            <a:endParaRPr kumimoji="1" lang="en-US" altLang="zh-CN" sz="1800" dirty="0"/>
          </a:p>
          <a:p>
            <a:r>
              <a:rPr kumimoji="1" lang="zh-CN" altLang="en-US" sz="1800" dirty="0"/>
              <a:t>氨基糖苷：革兰阴性菌</a:t>
            </a:r>
            <a:endParaRPr kumimoji="1"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2039243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A9B4A5-1F8B-434C-9A1C-A902D6C40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常用抗菌药物的在院内感染的主要定位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DD435D-0BE5-754A-BA66-2B512E4FA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2000" dirty="0"/>
              <a:t>头孢他啶：铜绿假单胞菌，肠杆菌</a:t>
            </a:r>
            <a:endParaRPr kumimoji="1" lang="en-US" altLang="zh-CN" sz="2000" dirty="0"/>
          </a:p>
          <a:p>
            <a:r>
              <a:rPr kumimoji="1" lang="zh-CN" altLang="en-US" sz="2000" dirty="0"/>
              <a:t>头孢哌酮舒巴坦：铜绿假单胞菌，耐药肠杆菌</a:t>
            </a:r>
            <a:endParaRPr kumimoji="1" lang="en-US" altLang="zh-CN" sz="2000" dirty="0"/>
          </a:p>
          <a:p>
            <a:r>
              <a:rPr kumimoji="1" lang="zh-CN" altLang="en-US" sz="2000" dirty="0"/>
              <a:t>哌拉西林他唑巴坦钠：厌氧菌，耐药肠杆菌，铜绿假单胞菌</a:t>
            </a:r>
            <a:endParaRPr kumimoji="1" lang="en-US" altLang="zh-CN" sz="2000" dirty="0"/>
          </a:p>
          <a:p>
            <a:r>
              <a:rPr kumimoji="1" lang="zh-CN" altLang="en-US" sz="2000" dirty="0"/>
              <a:t>碳青霉烯：重症感染有耐药菌风险，耐药菌感染，厌氧菌混合感染</a:t>
            </a:r>
            <a:endParaRPr kumimoji="1" lang="en-US" altLang="zh-CN" sz="2000" dirty="0"/>
          </a:p>
          <a:p>
            <a:r>
              <a:rPr kumimoji="1" lang="zh-CN" altLang="en-US" sz="2000" dirty="0"/>
              <a:t>替加环素：耐药鲍曼不动，耐药肠杆菌科细菌</a:t>
            </a:r>
            <a:endParaRPr kumimoji="1" lang="en-US" altLang="zh-CN" sz="2000" dirty="0"/>
          </a:p>
          <a:p>
            <a:r>
              <a:rPr kumimoji="1" lang="zh-CN" altLang="en-US" sz="2000" dirty="0"/>
              <a:t>多黏菌素</a:t>
            </a:r>
            <a:r>
              <a:rPr kumimoji="1" lang="en-US" altLang="zh-CN" sz="2000" dirty="0"/>
              <a:t>B</a:t>
            </a:r>
            <a:r>
              <a:rPr kumimoji="1" lang="zh-CN" altLang="en-US" sz="2000" dirty="0"/>
              <a:t>：耐药鲍曼不动，耐药肠杆菌科细菌，耐药铜绿假单胞菌</a:t>
            </a:r>
            <a:endParaRPr kumimoji="1" lang="en-US" altLang="zh-CN" sz="2000" dirty="0"/>
          </a:p>
          <a:p>
            <a:r>
              <a:rPr kumimoji="1" lang="zh-CN" altLang="en-US" sz="2000" dirty="0"/>
              <a:t>头孢他啶阿维巴坦：产丝氨酸酶的耐碳青霉烯肠杆菌</a:t>
            </a:r>
            <a:endParaRPr kumimoji="1" lang="en-US" altLang="zh-CN" sz="2000" dirty="0"/>
          </a:p>
          <a:p>
            <a:r>
              <a:rPr kumimoji="1" lang="zh-CN" altLang="en-US" sz="2000" dirty="0"/>
              <a:t>氨基糖苷：耐药阴性菌、铜绿假单胞菌的联合治疗</a:t>
            </a:r>
            <a:endParaRPr kumimoji="1" lang="en-US" altLang="zh-CN" sz="2000" dirty="0"/>
          </a:p>
          <a:p>
            <a:r>
              <a:rPr kumimoji="1" lang="zh-CN" altLang="en-US" sz="2000" dirty="0"/>
              <a:t>环丙沙星：铜绿假单胞菌联合治疗</a:t>
            </a:r>
            <a:endParaRPr kumimoji="1"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1112114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DE5964-6A88-E64B-84F7-287C712B1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同类药物之间的区别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7D774CD7-A57D-E544-AFAC-EF1C7104A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870999"/>
              </p:ext>
            </p:extLst>
          </p:nvPr>
        </p:nvGraphicFramePr>
        <p:xfrm>
          <a:off x="189976" y="1316842"/>
          <a:ext cx="8764048" cy="53362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0305">
                  <a:extLst>
                    <a:ext uri="{9D8B030D-6E8A-4147-A177-3AD203B41FA5}">
                      <a16:colId xmlns:a16="http://schemas.microsoft.com/office/drawing/2014/main" val="2122527479"/>
                    </a:ext>
                  </a:extLst>
                </a:gridCol>
                <a:gridCol w="6463743">
                  <a:extLst>
                    <a:ext uri="{9D8B030D-6E8A-4147-A177-3AD203B41FA5}">
                      <a16:colId xmlns:a16="http://schemas.microsoft.com/office/drawing/2014/main" val="2081264503"/>
                    </a:ext>
                  </a:extLst>
                </a:gridCol>
              </a:tblGrid>
              <a:tr h="535442"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关注点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046900"/>
                  </a:ext>
                </a:extLst>
              </a:tr>
              <a:tr h="960106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头孢氨苄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金葡菌、化脓性链球菌感染首选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生物利用角度低，给药频次多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4866586"/>
                  </a:ext>
                </a:extLst>
              </a:tr>
              <a:tr h="960106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头孢呋辛</a:t>
                      </a:r>
                      <a:endParaRPr lang="en-US" altLang="zh-CN" sz="1800" b="1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头孢丙烯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口服二代头孢中作用比较全面，对肺链作用好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头孢丙烯在扁桃体分布较好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6765542"/>
                  </a:ext>
                </a:extLst>
              </a:tr>
              <a:tr h="960106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头孢克洛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口味较好，适合儿童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对肺炎链球菌作用较弱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4992465"/>
                  </a:ext>
                </a:extLst>
              </a:tr>
              <a:tr h="960251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头孢地尼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口味较好，适合儿童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生物利用度（</a:t>
                      </a:r>
                      <a:r>
                        <a:rPr lang="en-US" altLang="zh-CN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20-25%</a:t>
                      </a: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），国内说明书剂量偏低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1047397"/>
                  </a:ext>
                </a:extLst>
              </a:tr>
              <a:tr h="960251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头孢克肟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对金葡菌作用很差，不适宜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对肺链等阳性球菌较弱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8523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8900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93FC56-2D9C-FC43-B76B-F6638B13E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同类药物之间的区别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04E47B97-D6D2-C547-AD34-2ED1066EB0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770205"/>
              </p:ext>
            </p:extLst>
          </p:nvPr>
        </p:nvGraphicFramePr>
        <p:xfrm>
          <a:off x="304038" y="1801888"/>
          <a:ext cx="8282912" cy="40342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2787">
                  <a:extLst>
                    <a:ext uri="{9D8B030D-6E8A-4147-A177-3AD203B41FA5}">
                      <a16:colId xmlns:a16="http://schemas.microsoft.com/office/drawing/2014/main" val="2122527479"/>
                    </a:ext>
                  </a:extLst>
                </a:gridCol>
                <a:gridCol w="3528294">
                  <a:extLst>
                    <a:ext uri="{9D8B030D-6E8A-4147-A177-3AD203B41FA5}">
                      <a16:colId xmlns:a16="http://schemas.microsoft.com/office/drawing/2014/main" val="2081264503"/>
                    </a:ext>
                  </a:extLst>
                </a:gridCol>
                <a:gridCol w="2851831">
                  <a:extLst>
                    <a:ext uri="{9D8B030D-6E8A-4147-A177-3AD203B41FA5}">
                      <a16:colId xmlns:a16="http://schemas.microsoft.com/office/drawing/2014/main" val="1261491871"/>
                    </a:ext>
                  </a:extLst>
                </a:gridCol>
              </a:tblGrid>
              <a:tr h="736496"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优点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缺点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99046900"/>
                  </a:ext>
                </a:extLst>
              </a:tr>
              <a:tr h="106484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头孢曲松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对各类链球菌作用好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部分金葡菌感染也可使用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不覆盖铜绿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不覆</a:t>
                      </a:r>
                      <a:r>
                        <a:rPr lang="en-US" altLang="zh-CN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ESBL</a:t>
                      </a: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686765542"/>
                  </a:ext>
                </a:extLst>
              </a:tr>
              <a:tr h="1168081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头孢他啶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对铜绿作用强大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覆盖少数产</a:t>
                      </a:r>
                      <a:r>
                        <a:rPr lang="en-US" altLang="zh-CN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ESBL</a:t>
                      </a: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细菌（</a:t>
                      </a:r>
                      <a:r>
                        <a:rPr lang="en-US" altLang="zh-CN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CTX-M</a:t>
                      </a: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）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对肺炎链球菌作用差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94992465"/>
                  </a:ext>
                </a:extLst>
              </a:tr>
              <a:tr h="106484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头孢哌酮舒巴坦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含酶抑制剂，覆盖产</a:t>
                      </a:r>
                      <a:r>
                        <a:rPr lang="en-US" altLang="zh-CN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ESBL</a:t>
                      </a: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细菌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endParaRPr lang="zh-CN" altLang="en-US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04120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342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93FC56-2D9C-FC43-B76B-F6638B13E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同类药物之间的区别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04E47B97-D6D2-C547-AD34-2ED1066EB0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912909"/>
              </p:ext>
            </p:extLst>
          </p:nvPr>
        </p:nvGraphicFramePr>
        <p:xfrm>
          <a:off x="313002" y="1783511"/>
          <a:ext cx="8282912" cy="40342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2787">
                  <a:extLst>
                    <a:ext uri="{9D8B030D-6E8A-4147-A177-3AD203B41FA5}">
                      <a16:colId xmlns:a16="http://schemas.microsoft.com/office/drawing/2014/main" val="2122527479"/>
                    </a:ext>
                  </a:extLst>
                </a:gridCol>
                <a:gridCol w="3528294">
                  <a:extLst>
                    <a:ext uri="{9D8B030D-6E8A-4147-A177-3AD203B41FA5}">
                      <a16:colId xmlns:a16="http://schemas.microsoft.com/office/drawing/2014/main" val="2081264503"/>
                    </a:ext>
                  </a:extLst>
                </a:gridCol>
                <a:gridCol w="2851831">
                  <a:extLst>
                    <a:ext uri="{9D8B030D-6E8A-4147-A177-3AD203B41FA5}">
                      <a16:colId xmlns:a16="http://schemas.microsoft.com/office/drawing/2014/main" val="1261491871"/>
                    </a:ext>
                  </a:extLst>
                </a:gridCol>
              </a:tblGrid>
              <a:tr h="736496"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优点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缺点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99046900"/>
                  </a:ext>
                </a:extLst>
              </a:tr>
              <a:tr h="106484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环丙沙星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对铜绿假单胞菌最好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阴性菌治疗首选喹诺酮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不覆盖肺炎链球菌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不覆盖厌氧菌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686765542"/>
                  </a:ext>
                </a:extLst>
              </a:tr>
              <a:tr h="1168081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左氧氟沙星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对肺链、铜绿、阴性菌均有效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不覆盖厌氧菌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94992465"/>
                  </a:ext>
                </a:extLst>
              </a:tr>
              <a:tr h="106484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莫西沙星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肺炎链球菌作用强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覆盖厌氧菌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不覆盖铜绿假单胞菌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04120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546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9E69C5-BC76-7C40-8D43-58B4894C9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药物选择上的误区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D78F1F-6F04-8541-9A2D-CE0FFE258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“高级”的抗菌药物一定比“低级”的更好。越是重症病人越要选择更“高级”的抗菌药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F3A9C7B-F79B-3B45-B4A3-0DD7EAC43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8" y="2710579"/>
            <a:ext cx="5586701" cy="3250689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F90A44BF-2760-D245-809F-8071AFA7D282}"/>
              </a:ext>
            </a:extLst>
          </p:cNvPr>
          <p:cNvSpPr/>
          <p:nvPr/>
        </p:nvSpPr>
        <p:spPr>
          <a:xfrm>
            <a:off x="5697949" y="2430079"/>
            <a:ext cx="3372477" cy="1818703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en-US" altLang="zh-CN" sz="1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MSSA</a:t>
            </a:r>
            <a:r>
              <a:rPr kumimoji="1" lang="zh-CN" altLang="en-US" sz="1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相关感染性心内膜炎</a:t>
            </a:r>
          </a:p>
          <a:p>
            <a:pPr indent="-182880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万古霉素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vs</a:t>
            </a: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 萘夫西林</a:t>
            </a:r>
          </a:p>
          <a:p>
            <a:pPr indent="-182880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失败率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20%</a:t>
            </a: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vs</a:t>
            </a: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4%</a:t>
            </a:r>
            <a:endParaRPr kumimoji="1" lang="zh-CN" altLang="en-US" sz="16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STHeiti Light" charset="-122"/>
            </a:endParaRPr>
          </a:p>
          <a:p>
            <a:pPr indent="-182880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复发率万古霉素显著高于萘夫西林</a:t>
            </a:r>
            <a:endParaRPr kumimoji="1" lang="en-US" altLang="zh-CN" sz="16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STHeiti Light" charset="-122"/>
            </a:endParaRPr>
          </a:p>
          <a:p>
            <a:pPr indent="-182880" algn="r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it-IT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Medicine (Baltimore) 2003; 82:333</a:t>
            </a:r>
            <a:r>
              <a:rPr kumimoji="1" lang="en-US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-</a:t>
            </a:r>
            <a:r>
              <a:rPr kumimoji="1" lang="it-IT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9</a:t>
            </a:r>
            <a:r>
              <a:rPr lang="it-IT" altLang="zh-CN" sz="1050" dirty="0">
                <a:solidFill>
                  <a:srgbClr val="26262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58D9671-44A9-C54D-8412-9396450EFC36}"/>
              </a:ext>
            </a:extLst>
          </p:cNvPr>
          <p:cNvSpPr/>
          <p:nvPr/>
        </p:nvSpPr>
        <p:spPr>
          <a:xfrm>
            <a:off x="5697949" y="4611155"/>
            <a:ext cx="3372476" cy="1350113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en-US" altLang="zh-CN" sz="1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MSSA</a:t>
            </a:r>
            <a:r>
              <a:rPr kumimoji="1" lang="zh-CN" altLang="en-US" sz="1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相关菌血症</a:t>
            </a:r>
          </a:p>
          <a:p>
            <a:pPr indent="-182880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万古霉素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vs</a:t>
            </a: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头孢唑林</a:t>
            </a:r>
          </a:p>
          <a:p>
            <a:pPr indent="-182880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失败率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31.2%</a:t>
            </a: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vs</a:t>
            </a: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13%</a:t>
            </a:r>
          </a:p>
          <a:p>
            <a:pPr lvl="0" algn="r"/>
            <a:r>
              <a:rPr kumimoji="1" lang="pt-BR" altLang="zh-CN" sz="1050" dirty="0" err="1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Clin</a:t>
            </a:r>
            <a:r>
              <a:rPr kumimoji="1" lang="pt-BR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 </a:t>
            </a:r>
            <a:r>
              <a:rPr kumimoji="1" lang="pt-BR" altLang="zh-CN" sz="1050" dirty="0" err="1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Infect</a:t>
            </a:r>
            <a:r>
              <a:rPr kumimoji="1" lang="pt-BR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 </a:t>
            </a:r>
            <a:r>
              <a:rPr kumimoji="1" lang="pt-BR" altLang="zh-CN" sz="1050" dirty="0" err="1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Dis</a:t>
            </a:r>
            <a:r>
              <a:rPr kumimoji="1" lang="pt-BR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. </a:t>
            </a:r>
            <a:r>
              <a:rPr kumimoji="1" lang="en-US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2007</a:t>
            </a:r>
            <a:r>
              <a:rPr kumimoji="1" lang="pt-BR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;</a:t>
            </a:r>
            <a:r>
              <a:rPr kumimoji="1" lang="zh-CN" altLang="en-US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 </a:t>
            </a:r>
            <a:r>
              <a:rPr kumimoji="1" lang="en-US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44</a:t>
            </a:r>
            <a:r>
              <a:rPr kumimoji="1" lang="pt-BR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:1</a:t>
            </a:r>
            <a:r>
              <a:rPr kumimoji="1" lang="en-US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90</a:t>
            </a:r>
            <a:r>
              <a:rPr kumimoji="1" lang="pt-BR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-</a:t>
            </a:r>
            <a:r>
              <a:rPr kumimoji="1" lang="en-US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6</a:t>
            </a:r>
            <a:endParaRPr kumimoji="1" lang="zh-CN" altLang="en-US" sz="105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STHeiti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4621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A242F4-29FD-A745-BC34-596B8314E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药物选择适宜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F54A03-8CD6-B64D-83A4-87205B604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82263"/>
            <a:ext cx="7898525" cy="5160578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不合理案例举例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22</a:t>
            </a:r>
            <a:r>
              <a:rPr kumimoji="1" lang="zh-CN" altLang="en-US" dirty="0"/>
              <a:t>岁，诊断：肺炎。治疗：头孢他啶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45</a:t>
            </a:r>
            <a:r>
              <a:rPr kumimoji="1" lang="zh-CN" altLang="en-US" dirty="0"/>
              <a:t>岁，诊断：外伤。治疗：头孢克肟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44</a:t>
            </a:r>
            <a:r>
              <a:rPr kumimoji="1" lang="zh-CN" altLang="en-US" dirty="0"/>
              <a:t>岁，诊断：丹毒。治疗：依替米星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36</a:t>
            </a:r>
            <a:r>
              <a:rPr kumimoji="1" lang="zh-CN" altLang="en-US" dirty="0"/>
              <a:t>岁，诊断：尿路感染。治疗：克林霉素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3</a:t>
            </a:r>
            <a:r>
              <a:rPr kumimoji="1" lang="zh-CN" altLang="en-US" dirty="0"/>
              <a:t>岁</a:t>
            </a:r>
            <a:r>
              <a:rPr kumimoji="1" lang="en-US" altLang="zh-CN" dirty="0"/>
              <a:t>10</a:t>
            </a:r>
            <a:r>
              <a:rPr kumimoji="1" lang="zh-CN" altLang="en-US" dirty="0"/>
              <a:t>月，诊断：急性扁桃体炎。治疗：氟氯西林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2</a:t>
            </a:r>
            <a:r>
              <a:rPr kumimoji="1" lang="zh-CN" altLang="en-US" dirty="0"/>
              <a:t>岁，诊断：呼吸道感染。治疗：拉氧头孢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42</a:t>
            </a:r>
            <a:r>
              <a:rPr kumimoji="1" lang="zh-CN" altLang="en-US" dirty="0"/>
              <a:t>岁，诊断：金葡菌血流感染。治疗：莫西沙星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6520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39A2A8-77BC-794E-BD5F-D36522FFE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药物选择适宜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B3151C-E006-9F47-95D8-89633994D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根据感染部位选药适宜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中枢感染：头孢曲松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尿路感染：环丙沙星，左氧氟沙星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胆道感染：头孢曲松、头孢哌酮</a:t>
            </a:r>
            <a:endParaRPr kumimoji="1" lang="en-US" altLang="zh-CN" dirty="0"/>
          </a:p>
          <a:p>
            <a:r>
              <a:rPr kumimoji="1" lang="zh-CN" altLang="en-US" dirty="0"/>
              <a:t>感染部位选药不适宜案例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尿路细菌感染选莫西沙星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尿路念珠菌感染选伏立康唑或卡泊芬净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金葡菌中枢感染选头孢唑林</a:t>
            </a:r>
          </a:p>
        </p:txBody>
      </p:sp>
    </p:spTree>
    <p:extLst>
      <p:ext uri="{BB962C8B-B14F-4D97-AF65-F5344CB8AC3E}">
        <p14:creationId xmlns:p14="http://schemas.microsoft.com/office/powerpoint/2010/main" val="1056685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6541AD-2E00-404D-BBC6-A7D52F5BA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联合治疗适宜性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682606-A1E2-CE44-ABB9-A6FA2405C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7878"/>
            <a:ext cx="7886700" cy="54052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《</a:t>
            </a:r>
            <a:r>
              <a:rPr kumimoji="1" lang="zh-CN" altLang="en-US" dirty="0"/>
              <a:t>抗菌药物临床应用指导原则</a:t>
            </a:r>
            <a:r>
              <a:rPr kumimoji="1" lang="en-US" altLang="zh-CN" dirty="0"/>
              <a:t>》</a:t>
            </a:r>
            <a:r>
              <a:rPr kumimoji="1" lang="zh-CN" altLang="en-US" dirty="0"/>
              <a:t>中关于联合用药的指征</a:t>
            </a:r>
            <a:endParaRPr kumimoji="1" lang="en-US" altLang="zh-CN" dirty="0"/>
          </a:p>
          <a:p>
            <a:pPr marL="800100" lvl="1" indent="-457200">
              <a:buFont typeface="+mj-lt"/>
              <a:buAutoNum type="arabicPeriod"/>
            </a:pPr>
            <a:r>
              <a:rPr kumimoji="1" lang="zh-CN" altLang="en-US" dirty="0">
                <a:solidFill>
                  <a:srgbClr val="FF0000"/>
                </a:solidFill>
              </a:rPr>
              <a:t>病原菌尚未查明的严重感染，包括免疫缺陷者的严重感染。</a:t>
            </a:r>
          </a:p>
          <a:p>
            <a:pPr marL="800100" lvl="1" indent="-457200">
              <a:buFont typeface="+mj-lt"/>
              <a:buAutoNum type="arabicPeriod"/>
            </a:pPr>
            <a:r>
              <a:rPr kumimoji="1" lang="zh-CN" altLang="en-US" dirty="0">
                <a:solidFill>
                  <a:srgbClr val="FF0000"/>
                </a:solidFill>
              </a:rPr>
              <a:t>单一抗菌药物不能控制的严重感染，需氧菌及厌氧菌混合感染，</a:t>
            </a:r>
            <a:r>
              <a:rPr kumimoji="1" lang="en-US" altLang="zh-CN" dirty="0">
                <a:solidFill>
                  <a:srgbClr val="FF0000"/>
                </a:solidFill>
              </a:rPr>
              <a:t>2 </a:t>
            </a:r>
            <a:r>
              <a:rPr kumimoji="1" lang="zh-CN" altLang="en-US" dirty="0">
                <a:solidFill>
                  <a:srgbClr val="FF0000"/>
                </a:solidFill>
              </a:rPr>
              <a:t>种及 </a:t>
            </a:r>
            <a:r>
              <a:rPr kumimoji="1" lang="en-US" altLang="zh-CN" dirty="0">
                <a:solidFill>
                  <a:srgbClr val="FF0000"/>
                </a:solidFill>
              </a:rPr>
              <a:t>2 </a:t>
            </a:r>
            <a:r>
              <a:rPr kumimoji="1" lang="zh-CN" altLang="en-US" dirty="0">
                <a:solidFill>
                  <a:srgbClr val="FF0000"/>
                </a:solidFill>
              </a:rPr>
              <a:t>种以上复数菌感染，以及多重耐药菌或泛耐药菌感染。</a:t>
            </a:r>
          </a:p>
          <a:p>
            <a:pPr marL="800100" lvl="1" indent="-457200">
              <a:buFont typeface="+mj-lt"/>
              <a:buAutoNum type="arabicPeriod"/>
            </a:pPr>
            <a:r>
              <a:rPr kumimoji="1" lang="zh-CN" altLang="en-US" dirty="0"/>
              <a:t>需长疗程治疗，但病原菌易对某些抗菌药物产生耐药性的感染，如某些侵袭性真菌病；或病原菌含有不同生长特点的菌群，需要应用不同抗菌机制的药物联合使用，如结核和非结核分枝杆菌。</a:t>
            </a:r>
          </a:p>
          <a:p>
            <a:pPr marL="800100" lvl="1" indent="-457200">
              <a:buFont typeface="+mj-lt"/>
              <a:buAutoNum type="arabicPeriod"/>
            </a:pPr>
            <a:r>
              <a:rPr kumimoji="1" lang="zh-CN" altLang="en-US" dirty="0"/>
              <a:t>毒性较大的抗菌药物，联合用药时剂量可适当减少，但需有临床资料证明其同样有效。如两性霉素 </a:t>
            </a:r>
            <a:r>
              <a:rPr kumimoji="1" lang="en-US" altLang="zh-CN" dirty="0"/>
              <a:t>B </a:t>
            </a:r>
            <a:r>
              <a:rPr kumimoji="1" lang="zh-CN" altLang="en-US" dirty="0"/>
              <a:t>与氟胞嘧啶联合治疗隐球菌脑膜炎时，前者的剂量可适当减少，以减少其毒性反应。</a:t>
            </a:r>
          </a:p>
        </p:txBody>
      </p:sp>
    </p:spTree>
    <p:extLst>
      <p:ext uri="{BB962C8B-B14F-4D97-AF65-F5344CB8AC3E}">
        <p14:creationId xmlns:p14="http://schemas.microsoft.com/office/powerpoint/2010/main" val="490079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E66745-C1FA-2945-8B66-A87CC2BA4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BCDD54-932E-A342-9294-2BC3D6AA7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zh-CN" altLang="en-US" dirty="0"/>
              <a:t>联合用药不适宜案例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50</a:t>
            </a:r>
            <a:r>
              <a:rPr kumimoji="1" lang="zh-CN" altLang="en-US" dirty="0"/>
              <a:t>岁，诊断：肺炎。治疗：注射用头孢哌酮舒巴坦</a:t>
            </a:r>
            <a:r>
              <a:rPr kumimoji="1" lang="en-US" altLang="zh-CN" dirty="0"/>
              <a:t>3g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/>
              <a:t>q12h</a:t>
            </a:r>
            <a:r>
              <a:rPr kumimoji="1" lang="zh-CN" altLang="en-US" dirty="0"/>
              <a:t>，莫西沙星氯化钠注射液 </a:t>
            </a:r>
            <a:r>
              <a:rPr kumimoji="1" lang="en-US" altLang="zh-CN" dirty="0"/>
              <a:t>400mg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32</a:t>
            </a:r>
            <a:r>
              <a:rPr kumimoji="1" lang="zh-CN" altLang="en-US" dirty="0"/>
              <a:t>岁，诊断：多发伤。治疗：注射用头孢唑肟 </a:t>
            </a:r>
            <a:r>
              <a:rPr kumimoji="1" lang="en-US" altLang="zh-CN" dirty="0"/>
              <a:t>2g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/>
              <a:t>bid</a:t>
            </a:r>
            <a:r>
              <a:rPr kumimoji="1" lang="zh-CN" altLang="en-US" dirty="0"/>
              <a:t>，依替米星氯化钠注射液 </a:t>
            </a:r>
            <a:r>
              <a:rPr kumimoji="1" lang="en-US" altLang="zh-CN" dirty="0"/>
              <a:t>0.3g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42</a:t>
            </a:r>
            <a:r>
              <a:rPr kumimoji="1" lang="zh-CN" altLang="en-US" dirty="0"/>
              <a:t>岁，诊断：诊断：尿路感染。治疗：注射用拉氧头孢 </a:t>
            </a:r>
            <a:r>
              <a:rPr kumimoji="1" lang="en-US" altLang="zh-CN" dirty="0"/>
              <a:t>2g</a:t>
            </a:r>
            <a:r>
              <a:rPr kumimoji="1" lang="zh-CN" altLang="en-US" dirty="0"/>
              <a:t> </a:t>
            </a:r>
            <a:r>
              <a:rPr kumimoji="1" lang="en-US" altLang="zh-CN" dirty="0"/>
              <a:t>bid</a:t>
            </a:r>
            <a:r>
              <a:rPr kumimoji="1" lang="zh-CN" altLang="en-US" dirty="0"/>
              <a:t>，奥硝唑氯化钠注射液 </a:t>
            </a:r>
            <a:r>
              <a:rPr kumimoji="1" lang="en-US" altLang="zh-CN" dirty="0"/>
              <a:t>0.5g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42</a:t>
            </a:r>
            <a:r>
              <a:rPr kumimoji="1" lang="zh-CN" altLang="en-US" dirty="0"/>
              <a:t>岁，诊断：尿路感染。治疗：注射用拉氧头孢 </a:t>
            </a:r>
            <a:r>
              <a:rPr kumimoji="1" lang="en-US" altLang="zh-CN" dirty="0"/>
              <a:t>2g</a:t>
            </a:r>
            <a:r>
              <a:rPr kumimoji="1" lang="zh-CN" altLang="en-US" dirty="0"/>
              <a:t> </a:t>
            </a:r>
            <a:r>
              <a:rPr kumimoji="1" lang="en-US" altLang="zh-CN" dirty="0"/>
              <a:t>bid</a:t>
            </a:r>
            <a:r>
              <a:rPr kumimoji="1" lang="zh-CN" altLang="en-US" dirty="0"/>
              <a:t>，依替米星氯化钠注射液 </a:t>
            </a:r>
            <a:r>
              <a:rPr kumimoji="1" lang="en-US" altLang="zh-CN" dirty="0"/>
              <a:t>0.3g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r>
              <a:rPr kumimoji="1" lang="zh-CN" altLang="en-US" dirty="0"/>
              <a:t>什么情况需要联合氨基糖苷？</a:t>
            </a:r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7658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572B14-2BA1-8E40-BEB9-D1AF75F35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B69D96-ACA8-4242-A56B-F7113EB76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根据</a:t>
            </a:r>
            <a:r>
              <a:rPr kumimoji="1" lang="en-US" altLang="zh-CN" dirty="0"/>
              <a:t>PK/PD</a:t>
            </a:r>
            <a:r>
              <a:rPr kumimoji="1" lang="zh-CN" altLang="en-US" dirty="0"/>
              <a:t>药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时间依赖性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浓度依赖性</a:t>
            </a:r>
            <a:endParaRPr kumimoji="1" lang="en-US" altLang="zh-CN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C6FEC8D-0D8B-FE41-B798-212F46A04DF8}"/>
              </a:ext>
            </a:extLst>
          </p:cNvPr>
          <p:cNvGrpSpPr/>
          <p:nvPr/>
        </p:nvGrpSpPr>
        <p:grpSpPr>
          <a:xfrm>
            <a:off x="3521057" y="2256567"/>
            <a:ext cx="5495925" cy="3531394"/>
            <a:chOff x="1037142" y="1556836"/>
            <a:chExt cx="7327900" cy="4708525"/>
          </a:xfrm>
        </p:grpSpPr>
        <p:pic>
          <p:nvPicPr>
            <p:cNvPr id="7" name="内容占位符 3">
              <a:extLst>
                <a:ext uri="{FF2B5EF4-FFF2-40B4-BE49-F238E27FC236}">
                  <a16:creationId xmlns:a16="http://schemas.microsoft.com/office/drawing/2014/main" id="{9FFDAAAE-9F29-6F4C-A747-59618A726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037142" y="1556836"/>
              <a:ext cx="7327900" cy="4708525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8423352-5F3D-9246-B71D-1063039331DD}"/>
                </a:ext>
              </a:extLst>
            </p:cNvPr>
            <p:cNvSpPr txBox="1"/>
            <p:nvPr/>
          </p:nvSpPr>
          <p:spPr>
            <a:xfrm>
              <a:off x="2077417" y="5632989"/>
              <a:ext cx="1682512" cy="553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zh-CN" altLang="en-US" sz="21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妥布霉素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A273F075-3973-8E45-9B85-8E94B52644B0}"/>
                </a:ext>
              </a:extLst>
            </p:cNvPr>
            <p:cNvSpPr txBox="1"/>
            <p:nvPr/>
          </p:nvSpPr>
          <p:spPr>
            <a:xfrm>
              <a:off x="4018002" y="5632989"/>
              <a:ext cx="1682512" cy="553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zh-CN" altLang="en-US" sz="21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环丙沙星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3021BFD-4F25-1B41-AA04-CE26829DABFA}"/>
                </a:ext>
              </a:extLst>
            </p:cNvPr>
            <p:cNvSpPr txBox="1"/>
            <p:nvPr/>
          </p:nvSpPr>
          <p:spPr>
            <a:xfrm>
              <a:off x="5841915" y="5632989"/>
              <a:ext cx="1682512" cy="553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zh-CN" altLang="en-US" sz="21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替卡西林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5470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572B14-2BA1-8E40-BEB9-D1AF75F35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B69D96-ACA8-4242-A56B-F7113EB76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根据</a:t>
            </a:r>
            <a:r>
              <a:rPr kumimoji="1" lang="en-US" altLang="zh-CN" dirty="0"/>
              <a:t>PK/PD</a:t>
            </a:r>
            <a:r>
              <a:rPr kumimoji="1" lang="zh-CN" altLang="en-US" dirty="0"/>
              <a:t>药</a:t>
            </a:r>
            <a:endParaRPr kumimoji="1" lang="en-US" altLang="zh-CN" dirty="0"/>
          </a:p>
        </p:txBody>
      </p:sp>
      <p:graphicFrame>
        <p:nvGraphicFramePr>
          <p:cNvPr id="4" name="Group 2">
            <a:extLst>
              <a:ext uri="{FF2B5EF4-FFF2-40B4-BE49-F238E27FC236}">
                <a16:creationId xmlns:a16="http://schemas.microsoft.com/office/drawing/2014/main" id="{6F22BA43-722B-1541-B166-7C8509FBEA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302545"/>
              </p:ext>
            </p:extLst>
          </p:nvPr>
        </p:nvGraphicFramePr>
        <p:xfrm>
          <a:off x="420546" y="2264951"/>
          <a:ext cx="8302908" cy="33588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0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0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769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作用特性</a:t>
                      </a:r>
                      <a:endParaRPr kumimoji="0" lang="zh-CN" altLang="en-US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监测参数</a:t>
                      </a:r>
                      <a:endParaRPr kumimoji="0" lang="zh-CN" altLang="en-US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抗菌药物</a:t>
                      </a:r>
                      <a:endParaRPr kumimoji="0" lang="zh-CN" altLang="en-US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79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时间依赖性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(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短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PAE) </a:t>
                      </a:r>
                      <a:endParaRPr kumimoji="0" lang="en-US" altLang="zh-CN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%T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＞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MIC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432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l-GR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β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内酰胺类、红霉素、克拉霉素、克林霉素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、利奈唑胺、氟胞嘧啶</a:t>
                      </a:r>
                      <a:endParaRPr kumimoji="0" lang="zh-CN" altLang="en-US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530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时间依赖性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(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长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PAE)</a:t>
                      </a:r>
                      <a:endParaRPr kumimoji="0" lang="en-US" altLang="zh-CN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AUC</a:t>
                      </a:r>
                      <a:r>
                        <a:rPr kumimoji="0" lang="en-US" altLang="zh-CN" sz="1600" b="0" u="none" strike="noStrike" cap="none" spc="0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0-24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/MIC</a:t>
                      </a:r>
                      <a:endParaRPr kumimoji="0" lang="en-US" altLang="zh-CN" sz="1600" b="0" i="1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432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阿奇霉素、四环素、糖肽类、三唑类、替加环素</a:t>
                      </a:r>
                      <a:endParaRPr kumimoji="0" lang="zh-CN" altLang="en-US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794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浓度依赖性</a:t>
                      </a:r>
                      <a:endParaRPr kumimoji="0" lang="zh-CN" altLang="en-US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zh-CN" sz="16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C</a:t>
                      </a:r>
                      <a:r>
                        <a:rPr kumimoji="0" lang="en-US" altLang="zh-CN" sz="1600" b="0" u="none" strike="noStrike" cap="none" spc="0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max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/MIC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AUC</a:t>
                      </a:r>
                      <a:r>
                        <a:rPr kumimoji="0" lang="en-US" altLang="zh-CN" sz="1600" b="0" u="none" strike="noStrike" cap="none" spc="0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0-24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/MIC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432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氨基糖苷类、喹诺酮类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、硝基咪唑类、两性霉素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B、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酮内酯类、达托霉素</a:t>
                      </a:r>
                      <a:endParaRPr kumimoji="0" lang="en-US" altLang="zh-CN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773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86D622-D4D6-E248-A417-3563A41A8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D91D26-91B1-DF4B-A1F0-FC7ED8034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适宜的用法用量既与抗菌药物的</a:t>
            </a:r>
            <a:r>
              <a:rPr kumimoji="1" lang="en-US" altLang="zh-CN" dirty="0"/>
              <a:t>PK/PD</a:t>
            </a:r>
            <a:r>
              <a:rPr kumimoji="1" lang="zh-CN" altLang="en-US" dirty="0"/>
              <a:t>相关，也与感染部位和感染严重程度相关，并非一成不变。</a:t>
            </a:r>
            <a:endParaRPr kumimoji="1" lang="en-US" altLang="zh-CN" dirty="0"/>
          </a:p>
          <a:p>
            <a:r>
              <a:rPr kumimoji="1" lang="zh-CN" altLang="en-US" dirty="0"/>
              <a:t>比如左氧氟沙星</a:t>
            </a:r>
            <a:endParaRPr kumimoji="1" lang="en-US" altLang="zh-CN" dirty="0"/>
          </a:p>
          <a:p>
            <a:pPr lvl="1"/>
            <a:r>
              <a:rPr kumimoji="1" lang="zh-CN" altLang="en-US" sz="2400" dirty="0"/>
              <a:t>通常感染：</a:t>
            </a:r>
            <a:r>
              <a:rPr kumimoji="1" lang="en-US" altLang="zh-CN" sz="2400" dirty="0"/>
              <a:t>0.5g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qd</a:t>
            </a:r>
            <a:endParaRPr kumimoji="1" lang="en-US" altLang="zh-CN" sz="2400" dirty="0"/>
          </a:p>
          <a:p>
            <a:pPr lvl="1"/>
            <a:r>
              <a:rPr kumimoji="1" lang="zh-CN" altLang="en-US" sz="2400" dirty="0"/>
              <a:t>肺炎：</a:t>
            </a:r>
            <a:r>
              <a:rPr kumimoji="1" lang="en-US" altLang="zh-CN" sz="2400" dirty="0"/>
              <a:t>0.5g</a:t>
            </a:r>
            <a:r>
              <a:rPr kumimoji="1" lang="zh-CN" altLang="en-US" sz="2400" dirty="0"/>
              <a:t> 或 </a:t>
            </a:r>
            <a:r>
              <a:rPr kumimoji="1" lang="en-US" altLang="zh-CN" sz="2400" dirty="0"/>
              <a:t>0.75g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qd</a:t>
            </a:r>
            <a:endParaRPr kumimoji="1" lang="en-US" altLang="zh-CN" sz="2400" dirty="0"/>
          </a:p>
          <a:p>
            <a:pPr lvl="1"/>
            <a:r>
              <a:rPr kumimoji="1" lang="zh-CN" altLang="en-US" sz="2400" dirty="0"/>
              <a:t>尿路感染：</a:t>
            </a:r>
            <a:r>
              <a:rPr kumimoji="1" lang="en-US" altLang="zh-CN" sz="2400" dirty="0"/>
              <a:t>0.25g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qd</a:t>
            </a:r>
            <a:endParaRPr kumimoji="1" lang="en-US" altLang="zh-CN" sz="2400" dirty="0"/>
          </a:p>
          <a:p>
            <a:r>
              <a:rPr kumimoji="1" lang="zh-CN" altLang="en-US" dirty="0"/>
              <a:t>请思考：为什么头孢呋辛静脉使用时，剂量为</a:t>
            </a:r>
            <a:r>
              <a:rPr kumimoji="1" lang="en-US" altLang="zh-CN" dirty="0"/>
              <a:t>0.75-1.5g</a:t>
            </a:r>
            <a:r>
              <a:rPr kumimoji="1" lang="zh-CN" altLang="en-US" dirty="0"/>
              <a:t> </a:t>
            </a:r>
            <a:r>
              <a:rPr kumimoji="1" lang="en-US" altLang="zh-CN" dirty="0"/>
              <a:t>q8h</a:t>
            </a:r>
            <a:r>
              <a:rPr kumimoji="1" lang="zh-CN" altLang="en-US" dirty="0"/>
              <a:t>，口服给药时为</a:t>
            </a:r>
            <a:r>
              <a:rPr kumimoji="1" lang="en-US" altLang="zh-CN" dirty="0"/>
              <a:t>0.25-0.5g</a:t>
            </a:r>
            <a:r>
              <a:rPr kumimoji="1" lang="zh-CN" altLang="en-US" dirty="0"/>
              <a:t> </a:t>
            </a:r>
            <a:r>
              <a:rPr kumimoji="1" lang="en-US" altLang="zh-CN" dirty="0"/>
              <a:t>q12h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0815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A9BD6C-4021-A148-AF0E-D4E143A16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5783C0-9188-EB41-80BC-B8B875EA0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不适宜的给药剂量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3</a:t>
            </a:r>
            <a:r>
              <a:rPr kumimoji="1" lang="zh-CN" altLang="en-US" dirty="0"/>
              <a:t>岁</a:t>
            </a:r>
            <a:r>
              <a:rPr kumimoji="1" lang="en-US" altLang="zh-CN" dirty="0"/>
              <a:t>10</a:t>
            </a:r>
            <a:r>
              <a:rPr kumimoji="1" lang="zh-CN" altLang="en-US" dirty="0"/>
              <a:t>月，诊断：急性扁桃体炎。治疗：注射用氟氯西林钠 </a:t>
            </a:r>
            <a:r>
              <a:rPr kumimoji="1" lang="en-US" altLang="zh-CN" dirty="0"/>
              <a:t>1.5g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32</a:t>
            </a:r>
            <a:r>
              <a:rPr kumimoji="1" lang="zh-CN" altLang="en-US" dirty="0"/>
              <a:t>岁，诊断：肺炎。治疗：注射用头孢西丁钠 </a:t>
            </a:r>
            <a:r>
              <a:rPr kumimoji="1" lang="en-US" altLang="zh-CN" dirty="0"/>
              <a:t>2g</a:t>
            </a:r>
            <a:r>
              <a:rPr kumimoji="1" lang="zh-CN" altLang="en-US" dirty="0"/>
              <a:t> </a:t>
            </a:r>
            <a:r>
              <a:rPr kumimoji="1" lang="en-US" altLang="zh-CN" dirty="0"/>
              <a:t>q12h</a:t>
            </a:r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52</a:t>
            </a:r>
            <a:r>
              <a:rPr kumimoji="1" lang="zh-CN" altLang="en-US" dirty="0"/>
              <a:t>岁，诊断：医院获得性肺炎。治疗：亚胺培南西司他丁 </a:t>
            </a:r>
            <a:r>
              <a:rPr kumimoji="1" lang="en-US" altLang="zh-CN" dirty="0"/>
              <a:t>0.5g</a:t>
            </a:r>
            <a:r>
              <a:rPr kumimoji="1" lang="zh-CN" altLang="en-US" dirty="0"/>
              <a:t> </a:t>
            </a:r>
            <a:r>
              <a:rPr kumimoji="1" lang="en-US" altLang="zh-CN" dirty="0"/>
              <a:t>q12h</a:t>
            </a:r>
          </a:p>
          <a:p>
            <a:r>
              <a:rPr kumimoji="1" lang="zh-CN" altLang="en-US" dirty="0"/>
              <a:t>问题：某些左氧氟沙星制剂用量为</a:t>
            </a:r>
            <a:r>
              <a:rPr kumimoji="1" lang="en-US" altLang="zh-CN" dirty="0"/>
              <a:t>0.1-0.3g</a:t>
            </a:r>
            <a:r>
              <a:rPr kumimoji="1" lang="zh-CN" altLang="en-US" dirty="0"/>
              <a:t> </a:t>
            </a:r>
            <a:r>
              <a:rPr kumimoji="1" lang="en-US" altLang="zh-CN" dirty="0"/>
              <a:t>bid</a:t>
            </a:r>
            <a:r>
              <a:rPr kumimoji="1" lang="zh-CN" altLang="en-US" dirty="0"/>
              <a:t>是否合理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548445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6605A2-9FA8-4F47-ACE0-879224F6A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115985-BB12-CD4D-B6F0-654B915C9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问题：</a:t>
            </a:r>
            <a:r>
              <a:rPr kumimoji="1" lang="en-US" altLang="zh-CN" dirty="0"/>
              <a:t>β</a:t>
            </a:r>
            <a:r>
              <a:rPr kumimoji="1" lang="zh-CN" altLang="en-US" dirty="0"/>
              <a:t>内酰胺类药物的用法用量是否必须严格遵循说明书？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阿莫西林克拉维酸分散片（君尔清 </a:t>
            </a:r>
            <a:r>
              <a:rPr kumimoji="1" lang="en-US" altLang="zh-CN" dirty="0"/>
              <a:t>0.2g+0.0285g</a:t>
            </a:r>
            <a:r>
              <a:rPr kumimoji="1" lang="zh-CN" altLang="en-US" dirty="0"/>
              <a:t>）用法：每次</a:t>
            </a:r>
            <a:r>
              <a:rPr kumimoji="1" lang="en-US" altLang="zh-CN" dirty="0"/>
              <a:t>2</a:t>
            </a:r>
            <a:r>
              <a:rPr kumimoji="1" lang="zh-CN" altLang="en-US" dirty="0"/>
              <a:t>～</a:t>
            </a:r>
            <a:r>
              <a:rPr kumimoji="1" lang="en-US" altLang="zh-CN" dirty="0"/>
              <a:t>4</a:t>
            </a:r>
            <a:r>
              <a:rPr kumimoji="1" lang="zh-CN" altLang="en-US" dirty="0"/>
              <a:t>片，</a:t>
            </a:r>
            <a:r>
              <a:rPr kumimoji="1" lang="en-US" altLang="zh-CN" dirty="0"/>
              <a:t>q12h</a:t>
            </a:r>
          </a:p>
          <a:p>
            <a:pPr lvl="1"/>
            <a:r>
              <a:rPr kumimoji="1" lang="zh-CN" altLang="en-US" dirty="0"/>
              <a:t>注射用阿莫西林克拉维酸钾用法：</a:t>
            </a:r>
            <a:r>
              <a:rPr kumimoji="1" lang="en-US" altLang="zh-CN" dirty="0"/>
              <a:t>1.2g</a:t>
            </a:r>
            <a:r>
              <a:rPr kumimoji="1" lang="zh-CN" altLang="en-US" dirty="0"/>
              <a:t> </a:t>
            </a:r>
            <a:r>
              <a:rPr kumimoji="1" lang="en-US" altLang="zh-CN" dirty="0"/>
              <a:t>q8h</a:t>
            </a:r>
          </a:p>
          <a:p>
            <a:pPr lvl="1"/>
            <a:r>
              <a:rPr kumimoji="1" lang="zh-CN" altLang="en-US" dirty="0"/>
              <a:t>阿莫西林分散片用法：</a:t>
            </a:r>
            <a:r>
              <a:rPr kumimoji="1" lang="en-US" altLang="zh-CN" dirty="0"/>
              <a:t>0.5-1g</a:t>
            </a:r>
            <a:r>
              <a:rPr kumimoji="1" lang="zh-CN" altLang="en-US" dirty="0"/>
              <a:t>，一日</a:t>
            </a:r>
            <a:r>
              <a:rPr kumimoji="1" lang="en-US" altLang="zh-CN" dirty="0"/>
              <a:t>3</a:t>
            </a:r>
            <a:r>
              <a:rPr kumimoji="1" lang="zh-CN" altLang="en-US" dirty="0"/>
              <a:t>～</a:t>
            </a:r>
            <a:r>
              <a:rPr kumimoji="1" lang="en-US" altLang="zh-CN" dirty="0"/>
              <a:t>4</a:t>
            </a:r>
            <a:r>
              <a:rPr kumimoji="1" lang="zh-CN" altLang="en-US" dirty="0"/>
              <a:t>次</a:t>
            </a:r>
            <a:endParaRPr kumimoji="1" lang="en-US" altLang="zh-CN" dirty="0"/>
          </a:p>
          <a:p>
            <a:r>
              <a:rPr kumimoji="1" lang="zh-CN" altLang="en-US" dirty="0"/>
              <a:t>每天只能保证</a:t>
            </a:r>
            <a:r>
              <a:rPr kumimoji="1" lang="en-US" altLang="zh-CN" dirty="0"/>
              <a:t>1</a:t>
            </a:r>
            <a:r>
              <a:rPr kumimoji="1" lang="zh-CN" altLang="en-US" dirty="0"/>
              <a:t>～</a:t>
            </a:r>
            <a:r>
              <a:rPr kumimoji="1" lang="en-US" altLang="zh-CN" dirty="0"/>
              <a:t>2</a:t>
            </a:r>
            <a:r>
              <a:rPr kumimoji="1" lang="zh-CN" altLang="en-US" dirty="0"/>
              <a:t>次输液的患者，应该怎么用药？</a:t>
            </a:r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82082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0E207AED-942F-A848-8070-BCF30C9F0447}"/>
              </a:ext>
            </a:extLst>
          </p:cNvPr>
          <p:cNvGrpSpPr>
            <a:grpSpLocks noChangeAspect="1"/>
          </p:cNvGrpSpPr>
          <p:nvPr/>
        </p:nvGrpSpPr>
        <p:grpSpPr>
          <a:xfrm>
            <a:off x="1303556" y="886505"/>
            <a:ext cx="6536887" cy="5925195"/>
            <a:chOff x="1734754" y="817058"/>
            <a:chExt cx="5674493" cy="514350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FBFB590-F42A-DC4F-A2AC-13651B01B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34754" y="817058"/>
              <a:ext cx="5674493" cy="5143500"/>
            </a:xfrm>
            <a:prstGeom prst="rect">
              <a:avLst/>
            </a:prstGeom>
          </p:spPr>
        </p:pic>
        <p:cxnSp>
          <p:nvCxnSpPr>
            <p:cNvPr id="6" name="直线连接符 5">
              <a:extLst>
                <a:ext uri="{FF2B5EF4-FFF2-40B4-BE49-F238E27FC236}">
                  <a16:creationId xmlns:a16="http://schemas.microsoft.com/office/drawing/2014/main" id="{6B9BD335-42BF-4C43-92AA-C991CDEE0576}"/>
                </a:ext>
              </a:extLst>
            </p:cNvPr>
            <p:cNvCxnSpPr/>
            <p:nvPr/>
          </p:nvCxnSpPr>
          <p:spPr bwMode="auto">
            <a:xfrm>
              <a:off x="3429000" y="1515248"/>
              <a:ext cx="407773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直线连接符 6">
              <a:extLst>
                <a:ext uri="{FF2B5EF4-FFF2-40B4-BE49-F238E27FC236}">
                  <a16:creationId xmlns:a16="http://schemas.microsoft.com/office/drawing/2014/main" id="{82B03887-8C5B-414D-9567-39B570F7D77B}"/>
                </a:ext>
              </a:extLst>
            </p:cNvPr>
            <p:cNvCxnSpPr/>
            <p:nvPr/>
          </p:nvCxnSpPr>
          <p:spPr bwMode="auto">
            <a:xfrm>
              <a:off x="3419733" y="1320629"/>
              <a:ext cx="407773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E628E9E7-7BCA-7B45-8A56-CE7DBFD246EC}"/>
                </a:ext>
              </a:extLst>
            </p:cNvPr>
            <p:cNvCxnSpPr/>
            <p:nvPr/>
          </p:nvCxnSpPr>
          <p:spPr bwMode="auto">
            <a:xfrm>
              <a:off x="2891481" y="1524515"/>
              <a:ext cx="407773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254BC0CF-96AD-CA41-AF12-468FCD5CF3E3}"/>
                </a:ext>
              </a:extLst>
            </p:cNvPr>
            <p:cNvCxnSpPr/>
            <p:nvPr/>
          </p:nvCxnSpPr>
          <p:spPr bwMode="auto">
            <a:xfrm>
              <a:off x="3429000" y="1746936"/>
              <a:ext cx="407773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CC6605A2-9FA8-4F47-ACE0-879224F6A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157B210-4A3C-5D4D-9BA1-9E5187535EF7}"/>
              </a:ext>
            </a:extLst>
          </p:cNvPr>
          <p:cNvSpPr txBox="1"/>
          <p:nvPr/>
        </p:nvSpPr>
        <p:spPr>
          <a:xfrm>
            <a:off x="402954" y="1134319"/>
            <a:ext cx="615553" cy="332398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肾功能不全如何调整</a:t>
            </a:r>
          </a:p>
        </p:txBody>
      </p:sp>
    </p:spTree>
    <p:extLst>
      <p:ext uri="{BB962C8B-B14F-4D97-AF65-F5344CB8AC3E}">
        <p14:creationId xmlns:p14="http://schemas.microsoft.com/office/powerpoint/2010/main" val="1310927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354A55-DCEC-3A4D-8FB4-6C164A257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给药途径适宜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065243-9E78-F148-8F11-DB22F0D58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7878"/>
            <a:ext cx="7886700" cy="5068839"/>
          </a:xfrm>
        </p:spPr>
        <p:txBody>
          <a:bodyPr>
            <a:normAutofit fontScale="85000" lnSpcReduction="10000"/>
          </a:bodyPr>
          <a:lstStyle/>
          <a:p>
            <a:r>
              <a:rPr kumimoji="1" lang="zh-CN" altLang="en-US" dirty="0"/>
              <a:t>口服与静脉</a:t>
            </a:r>
            <a:endParaRPr kumimoji="1" lang="en-US" altLang="zh-CN" dirty="0"/>
          </a:p>
          <a:p>
            <a:r>
              <a:rPr kumimoji="1" lang="zh-CN" altLang="en-US" dirty="0"/>
              <a:t>生物利用度（</a:t>
            </a:r>
            <a:r>
              <a:rPr kumimoji="1" lang="en-US" altLang="zh-CN" dirty="0"/>
              <a:t>bioavailability</a:t>
            </a:r>
            <a:r>
              <a:rPr kumimoji="1" lang="zh-CN" altLang="en-US" dirty="0"/>
              <a:t>，</a:t>
            </a:r>
            <a:r>
              <a:rPr kumimoji="1" lang="en-US" altLang="zh-CN" dirty="0"/>
              <a:t>F</a:t>
            </a:r>
            <a:r>
              <a:rPr kumimoji="1" lang="zh-CN" altLang="en-US" dirty="0"/>
              <a:t>）</a:t>
            </a:r>
          </a:p>
          <a:p>
            <a:pPr lvl="1"/>
            <a:r>
              <a:rPr kumimoji="1" lang="zh-CN" altLang="en-US" dirty="0"/>
              <a:t>药物经血管外途径给药后吸收进入全身血液循环的相对量，单位为</a:t>
            </a:r>
            <a:r>
              <a:rPr kumimoji="1" lang="en-US" altLang="zh-CN" dirty="0"/>
              <a:t>%</a:t>
            </a:r>
          </a:p>
          <a:p>
            <a:pPr lvl="1"/>
            <a:r>
              <a:rPr kumimoji="1" lang="zh-CN" altLang="en-US" dirty="0"/>
              <a:t>通常与静脉给药后的体内药量相比</a:t>
            </a:r>
          </a:p>
          <a:p>
            <a:pPr lvl="1"/>
            <a:r>
              <a:rPr kumimoji="1" lang="zh-CN" altLang="en-US" dirty="0"/>
              <a:t>常用来评价口服制剂能否替代静脉制剂的依据之一</a:t>
            </a:r>
          </a:p>
          <a:p>
            <a:r>
              <a:rPr kumimoji="1" lang="zh-CN" altLang="en-US" dirty="0"/>
              <a:t>高生物利用度药物</a:t>
            </a:r>
          </a:p>
          <a:p>
            <a:pPr lvl="1"/>
            <a:r>
              <a:rPr kumimoji="1" lang="zh-CN" altLang="en-US" dirty="0"/>
              <a:t>喹诺酮，利奈唑胺，伏立康唑，氟康唑，磺胺</a:t>
            </a:r>
          </a:p>
          <a:p>
            <a:r>
              <a:rPr kumimoji="1" lang="zh-CN" altLang="en-US" dirty="0"/>
              <a:t>低生物利用度药物</a:t>
            </a:r>
          </a:p>
          <a:p>
            <a:pPr lvl="1"/>
            <a:r>
              <a:rPr kumimoji="1" lang="zh-CN" altLang="en-US" dirty="0"/>
              <a:t>伊曲康唑</a:t>
            </a:r>
            <a:r>
              <a:rPr kumimoji="1" lang="en-US" altLang="zh-CN" dirty="0"/>
              <a:t>(~55%)</a:t>
            </a:r>
            <a:r>
              <a:rPr kumimoji="1" lang="zh-CN" altLang="en-US" dirty="0"/>
              <a:t>，泊沙康唑</a:t>
            </a:r>
            <a:r>
              <a:rPr kumimoji="1" lang="en-US" altLang="zh-CN" dirty="0"/>
              <a:t>(8%-47%)</a:t>
            </a:r>
            <a:r>
              <a:rPr kumimoji="1" lang="zh-CN" altLang="en-US" dirty="0"/>
              <a:t>，阿昔洛韦，更昔洛韦</a:t>
            </a:r>
          </a:p>
          <a:p>
            <a:pPr lvl="1"/>
            <a:r>
              <a:rPr kumimoji="1" lang="zh-CN" altLang="en-US" dirty="0"/>
              <a:t>阿奇霉素</a:t>
            </a:r>
            <a:r>
              <a:rPr kumimoji="1" lang="en-US" altLang="zh-CN" dirty="0"/>
              <a:t>(37%)</a:t>
            </a:r>
          </a:p>
          <a:p>
            <a:pPr lvl="1"/>
            <a:r>
              <a:rPr kumimoji="1" lang="zh-CN" altLang="en-US" dirty="0"/>
              <a:t>头孢地尼</a:t>
            </a:r>
            <a:r>
              <a:rPr kumimoji="1" lang="en-US" altLang="zh-CN" dirty="0"/>
              <a:t>(25%)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858600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5466E8-1EB8-294F-917A-C5F0D161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FC0B92-028C-8D44-8848-C377CA6A4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EB91FEF-5318-EA4D-BA7F-1EE3ABEF5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4446"/>
            <a:ext cx="9144000" cy="141927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FC531CA8-C4C2-D945-AE97-7111CA70A07A}"/>
              </a:ext>
            </a:extLst>
          </p:cNvPr>
          <p:cNvGrpSpPr/>
          <p:nvPr/>
        </p:nvGrpSpPr>
        <p:grpSpPr>
          <a:xfrm>
            <a:off x="-4853" y="1296169"/>
            <a:ext cx="9144000" cy="3470161"/>
            <a:chOff x="0" y="3616708"/>
            <a:chExt cx="9144000" cy="3470161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0704A174-068F-5F4A-8108-FC560D23F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616708"/>
              <a:ext cx="9144000" cy="3470161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D19DFA4-6D21-D24F-A962-DA007839FB58}"/>
                </a:ext>
              </a:extLst>
            </p:cNvPr>
            <p:cNvSpPr txBox="1"/>
            <p:nvPr/>
          </p:nvSpPr>
          <p:spPr>
            <a:xfrm>
              <a:off x="2060027" y="4395787"/>
              <a:ext cx="1135117" cy="246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阿奇霉素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环丙沙星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克林霉素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复方新诺明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多西环素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氟康唑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利奈唑胺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甲硝唑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莫西沙星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利福平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伏立康唑</a:t>
              </a:r>
              <a:endPara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B98E1D08-0117-2948-8CE9-016C7C484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68" y="4621733"/>
            <a:ext cx="6758958" cy="2312053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C76837C-FBEE-504C-A236-F51D8CA955B2}"/>
              </a:ext>
            </a:extLst>
          </p:cNvPr>
          <p:cNvSpPr/>
          <p:nvPr/>
        </p:nvSpPr>
        <p:spPr>
          <a:xfrm>
            <a:off x="163313" y="131705"/>
            <a:ext cx="8807669" cy="383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738224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089E17-A452-1449-91BD-4C6D0CA6E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给药途径适宜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F77E5B-59BB-2B4E-9FE1-5FB20FC8C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抗生素局部用药问题</a:t>
            </a: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61BCA1C-AE99-C042-AB7B-D00AC7AC3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95" y="2168815"/>
            <a:ext cx="8123609" cy="277958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8690B7F-1298-F344-8161-86F3104B7AFE}"/>
              </a:ext>
            </a:extLst>
          </p:cNvPr>
          <p:cNvSpPr txBox="1"/>
          <p:nvPr/>
        </p:nvSpPr>
        <p:spPr>
          <a:xfrm>
            <a:off x="4723980" y="5224242"/>
            <a:ext cx="4312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《</a:t>
            </a: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抗菌药物临床应用指导原则（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2015</a:t>
            </a: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版）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》</a:t>
            </a:r>
            <a:endParaRPr kumimoji="1"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1041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89E143-063D-F44A-B425-153E18DC5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给药途径适宜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8A61FA-EAB3-9245-9FE2-FFCD76353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注射剂口服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万古霉素、替考拉宁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氨基糖苷</a:t>
            </a:r>
            <a:endParaRPr kumimoji="1" lang="en-US" altLang="zh-CN" dirty="0"/>
          </a:p>
          <a:p>
            <a:r>
              <a:rPr kumimoji="1" lang="zh-CN" altLang="en-US" dirty="0"/>
              <a:t>雾化吸入问题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阿米卡星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头孢他啶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两性霉素</a:t>
            </a:r>
            <a:r>
              <a:rPr kumimoji="1" lang="en-US" altLang="zh-CN" dirty="0"/>
              <a:t>B</a:t>
            </a:r>
          </a:p>
          <a:p>
            <a:pPr lvl="1"/>
            <a:r>
              <a:rPr kumimoji="1" lang="zh-CN" altLang="en-US" dirty="0"/>
              <a:t>多黏菌素</a:t>
            </a:r>
            <a:endParaRPr kumimoji="1"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35988589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B6BFC1-7257-FD40-8FC0-58519A5A2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配制方法适宜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C8733E-78D6-3D49-B80B-D2DB8AEB1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7878"/>
            <a:ext cx="7886700" cy="5005777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糖和盐的区别？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pH</a:t>
            </a:r>
            <a:r>
              <a:rPr kumimoji="1" lang="zh-CN" altLang="en-US" dirty="0"/>
              <a:t>值、电解质</a:t>
            </a:r>
            <a:endParaRPr kumimoji="1" lang="en-US" altLang="zh-CN" dirty="0"/>
          </a:p>
          <a:p>
            <a:r>
              <a:rPr kumimoji="1" lang="zh-CN" altLang="en-US" dirty="0"/>
              <a:t>溶媒不使用糖的抗菌药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阿莫西林，氨苄西林，厄他培南，红霉素</a:t>
            </a:r>
            <a:endParaRPr kumimoji="1" lang="en-US" altLang="zh-CN" dirty="0"/>
          </a:p>
          <a:p>
            <a:r>
              <a:rPr kumimoji="1" lang="zh-CN" altLang="en-US" dirty="0"/>
              <a:t>溶媒不使用盐的抗菌药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两性霉素</a:t>
            </a:r>
            <a:r>
              <a:rPr kumimoji="1" lang="en-US" altLang="zh-CN" dirty="0"/>
              <a:t>B</a:t>
            </a:r>
            <a:r>
              <a:rPr kumimoji="1" lang="zh-CN" altLang="en-US" dirty="0"/>
              <a:t>及其脂质体</a:t>
            </a:r>
            <a:endParaRPr kumimoji="1" lang="en-US" altLang="zh-CN" dirty="0"/>
          </a:p>
          <a:p>
            <a:r>
              <a:rPr kumimoji="1" lang="zh-CN" altLang="en-US" dirty="0"/>
              <a:t>溶媒不使用含钙的抗菌药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头孢曲松</a:t>
            </a:r>
          </a:p>
        </p:txBody>
      </p:sp>
    </p:spTree>
    <p:extLst>
      <p:ext uri="{BB962C8B-B14F-4D97-AF65-F5344CB8AC3E}">
        <p14:creationId xmlns:p14="http://schemas.microsoft.com/office/powerpoint/2010/main" val="40119615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B6BFC1-7257-FD40-8FC0-58519A5A2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配制方法适宜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C8733E-78D6-3D49-B80B-D2DB8AEB1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7878"/>
            <a:ext cx="7886700" cy="5005777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为什么有溶媒量</a:t>
            </a:r>
            <a:r>
              <a:rPr kumimoji="1" lang="en-US" altLang="zh-CN" dirty="0"/>
              <a:t>/</a:t>
            </a:r>
            <a:r>
              <a:rPr kumimoji="1" lang="zh-CN" altLang="en-US" dirty="0"/>
              <a:t>浓度的要求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需要慢输的药物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万古霉素、喹诺酮、克林霉素、氨基糖苷、利福平、更昔洛韦、阿奇霉素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溶解度差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亚胺培南西司他丁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局部刺激性、血管炎</a:t>
            </a:r>
            <a:endParaRPr kumimoji="1" lang="en-US" altLang="zh-CN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520330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5179D6-C1CD-1B4F-89D4-08D43F75A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无不良相互作用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245DA13B-9DC1-C04A-A0DC-C7FFF7CE8E40}"/>
              </a:ext>
            </a:extLst>
          </p:cNvPr>
          <p:cNvGrpSpPr>
            <a:grpSpLocks noChangeAspect="1"/>
          </p:cNvGrpSpPr>
          <p:nvPr/>
        </p:nvGrpSpPr>
        <p:grpSpPr>
          <a:xfrm>
            <a:off x="778812" y="3195145"/>
            <a:ext cx="7687438" cy="2250985"/>
            <a:chOff x="944218" y="2448485"/>
            <a:chExt cx="8606841" cy="2520198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FED39A80-7661-894F-938F-60123B97FBB5}"/>
                </a:ext>
              </a:extLst>
            </p:cNvPr>
            <p:cNvGrpSpPr/>
            <p:nvPr/>
          </p:nvGrpSpPr>
          <p:grpSpPr>
            <a:xfrm>
              <a:off x="944218" y="2484784"/>
              <a:ext cx="5449182" cy="2476640"/>
              <a:chOff x="944218" y="2484784"/>
              <a:chExt cx="5449182" cy="2476640"/>
            </a:xfrm>
          </p:grpSpPr>
          <p:sp>
            <p:nvSpPr>
              <p:cNvPr id="5" name="圆角矩形 4">
                <a:extLst>
                  <a:ext uri="{FF2B5EF4-FFF2-40B4-BE49-F238E27FC236}">
                    <a16:creationId xmlns:a16="http://schemas.microsoft.com/office/drawing/2014/main" id="{E3020CA1-C650-C34B-9319-6C5927FA3CE7}"/>
                  </a:ext>
                </a:extLst>
              </p:cNvPr>
              <p:cNvSpPr/>
              <p:nvPr/>
            </p:nvSpPr>
            <p:spPr bwMode="auto">
              <a:xfrm>
                <a:off x="4100719" y="2484784"/>
                <a:ext cx="1798983" cy="70567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txBody>
              <a:bodyPr vert="horz" wrap="square" lIns="97511" tIns="48755" rIns="97511" bIns="48755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/>
                <a:r>
                  <a:rPr lang="zh-CN" altLang="en-US" sz="21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药动学</a:t>
                </a:r>
              </a:p>
            </p:txBody>
          </p:sp>
          <p:sp>
            <p:nvSpPr>
              <p:cNvPr id="6" name="圆角矩形 5">
                <a:extLst>
                  <a:ext uri="{FF2B5EF4-FFF2-40B4-BE49-F238E27FC236}">
                    <a16:creationId xmlns:a16="http://schemas.microsoft.com/office/drawing/2014/main" id="{DB7FF9AC-6048-3A42-93F1-9ED335C1DE28}"/>
                  </a:ext>
                </a:extLst>
              </p:cNvPr>
              <p:cNvSpPr/>
              <p:nvPr/>
            </p:nvSpPr>
            <p:spPr bwMode="auto">
              <a:xfrm>
                <a:off x="4100719" y="4255745"/>
                <a:ext cx="1798983" cy="70567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txBody>
              <a:bodyPr vert="horz" wrap="square" lIns="97511" tIns="48755" rIns="97511" bIns="48755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/>
                <a:r>
                  <a:rPr lang="zh-CN" altLang="en-US" sz="21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药效学</a:t>
                </a:r>
              </a:p>
            </p:txBody>
          </p:sp>
          <p:sp>
            <p:nvSpPr>
              <p:cNvPr id="9" name="圆角矩形 8">
                <a:extLst>
                  <a:ext uri="{FF2B5EF4-FFF2-40B4-BE49-F238E27FC236}">
                    <a16:creationId xmlns:a16="http://schemas.microsoft.com/office/drawing/2014/main" id="{65D24FD4-FC81-6F42-A2B2-13E108FC9C63}"/>
                  </a:ext>
                </a:extLst>
              </p:cNvPr>
              <p:cNvSpPr/>
              <p:nvPr/>
            </p:nvSpPr>
            <p:spPr bwMode="auto">
              <a:xfrm>
                <a:off x="944218" y="3355745"/>
                <a:ext cx="2029242" cy="705679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  <a:effectLst/>
            </p:spPr>
            <p:txBody>
              <a:bodyPr vert="horz" wrap="square" lIns="97511" tIns="48755" rIns="97511" bIns="48755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/>
                <a:r>
                  <a:rPr lang="zh-CN" altLang="en-US" sz="21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相互作用</a:t>
                </a:r>
              </a:p>
            </p:txBody>
          </p:sp>
          <p:sp>
            <p:nvSpPr>
              <p:cNvPr id="12" name="左中括号 11">
                <a:extLst>
                  <a:ext uri="{FF2B5EF4-FFF2-40B4-BE49-F238E27FC236}">
                    <a16:creationId xmlns:a16="http://schemas.microsoft.com/office/drawing/2014/main" id="{3600CDA8-B6AE-2B4A-945A-8EE210163167}"/>
                  </a:ext>
                </a:extLst>
              </p:cNvPr>
              <p:cNvSpPr/>
              <p:nvPr/>
            </p:nvSpPr>
            <p:spPr bwMode="auto">
              <a:xfrm>
                <a:off x="3607905" y="2808585"/>
                <a:ext cx="492814" cy="1800000"/>
              </a:xfrm>
              <a:prstGeom prst="leftBracket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vert="horz" wrap="square" lIns="97511" tIns="48755" rIns="97511" bIns="48755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21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14" name="直线连接符 13">
                <a:extLst>
                  <a:ext uri="{FF2B5EF4-FFF2-40B4-BE49-F238E27FC236}">
                    <a16:creationId xmlns:a16="http://schemas.microsoft.com/office/drawing/2014/main" id="{13D37ABE-4137-0542-B62E-A27F206A7E2A}"/>
                  </a:ext>
                </a:extLst>
              </p:cNvPr>
              <p:cNvCxnSpPr>
                <a:cxnSpLocks/>
                <a:stCxn id="9" idx="3"/>
                <a:endCxn id="12" idx="1"/>
              </p:cNvCxnSpPr>
              <p:nvPr/>
            </p:nvCxnSpPr>
            <p:spPr bwMode="auto">
              <a:xfrm>
                <a:off x="2973460" y="3708585"/>
                <a:ext cx="634445" cy="0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8" name="右中括号 17">
                <a:extLst>
                  <a:ext uri="{FF2B5EF4-FFF2-40B4-BE49-F238E27FC236}">
                    <a16:creationId xmlns:a16="http://schemas.microsoft.com/office/drawing/2014/main" id="{723ED860-B4A9-8146-BC5B-1C6DE0AD0EC7}"/>
                  </a:ext>
                </a:extLst>
              </p:cNvPr>
              <p:cNvSpPr/>
              <p:nvPr/>
            </p:nvSpPr>
            <p:spPr bwMode="auto">
              <a:xfrm>
                <a:off x="5900200" y="2823104"/>
                <a:ext cx="493200" cy="1800000"/>
              </a:xfrm>
              <a:prstGeom prst="rightBracket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7511" tIns="48755" rIns="97511" bIns="48755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21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1F53703D-34AD-CB45-A0A8-3BE941DC9D9A}"/>
                </a:ext>
              </a:extLst>
            </p:cNvPr>
            <p:cNvGrpSpPr/>
            <p:nvPr/>
          </p:nvGrpSpPr>
          <p:grpSpPr>
            <a:xfrm>
              <a:off x="7027846" y="2448485"/>
              <a:ext cx="2523213" cy="2520198"/>
              <a:chOff x="7452776" y="2455745"/>
              <a:chExt cx="2523213" cy="2520198"/>
            </a:xfrm>
          </p:grpSpPr>
          <p:sp>
            <p:nvSpPr>
              <p:cNvPr id="7" name="圆角矩形 6">
                <a:extLst>
                  <a:ext uri="{FF2B5EF4-FFF2-40B4-BE49-F238E27FC236}">
                    <a16:creationId xmlns:a16="http://schemas.microsoft.com/office/drawing/2014/main" id="{7FDFF1F7-D0E8-D24A-BDE9-610C606A13F2}"/>
                  </a:ext>
                </a:extLst>
              </p:cNvPr>
              <p:cNvSpPr/>
              <p:nvPr/>
            </p:nvSpPr>
            <p:spPr bwMode="auto">
              <a:xfrm>
                <a:off x="7945589" y="2455745"/>
                <a:ext cx="2030400" cy="705679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txBody>
              <a:bodyPr vert="horz" wrap="square" lIns="97511" tIns="48755" rIns="97511" bIns="48755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/>
                <a:r>
                  <a:rPr lang="zh-CN" altLang="en-US" sz="21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药效增加</a:t>
                </a:r>
              </a:p>
            </p:txBody>
          </p:sp>
          <p:sp>
            <p:nvSpPr>
              <p:cNvPr id="8" name="圆角矩形 7">
                <a:extLst>
                  <a:ext uri="{FF2B5EF4-FFF2-40B4-BE49-F238E27FC236}">
                    <a16:creationId xmlns:a16="http://schemas.microsoft.com/office/drawing/2014/main" id="{0E3C8DC6-38B2-124E-B305-E03022D59097}"/>
                  </a:ext>
                </a:extLst>
              </p:cNvPr>
              <p:cNvSpPr/>
              <p:nvPr/>
            </p:nvSpPr>
            <p:spPr bwMode="auto">
              <a:xfrm>
                <a:off x="7945588" y="4270264"/>
                <a:ext cx="2030400" cy="705679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  <a:effectLst/>
            </p:spPr>
            <p:txBody>
              <a:bodyPr vert="horz" wrap="square" lIns="97511" tIns="48755" rIns="97511" bIns="48755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zh-CN" altLang="en-US" sz="21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药效减弱</a:t>
                </a:r>
              </a:p>
            </p:txBody>
          </p:sp>
          <p:sp>
            <p:nvSpPr>
              <p:cNvPr id="21" name="左中括号 20">
                <a:extLst>
                  <a:ext uri="{FF2B5EF4-FFF2-40B4-BE49-F238E27FC236}">
                    <a16:creationId xmlns:a16="http://schemas.microsoft.com/office/drawing/2014/main" id="{E783EE7E-56FD-D541-9B35-1C05CC08C753}"/>
                  </a:ext>
                </a:extLst>
              </p:cNvPr>
              <p:cNvSpPr/>
              <p:nvPr/>
            </p:nvSpPr>
            <p:spPr bwMode="auto">
              <a:xfrm>
                <a:off x="7452776" y="2814064"/>
                <a:ext cx="492814" cy="1800000"/>
              </a:xfrm>
              <a:prstGeom prst="leftBracket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vert="horz" wrap="square" lIns="97511" tIns="48755" rIns="97511" bIns="48755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21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75D3AA87-B5EB-1D4E-B40A-FCAE9EA98BBA}"/>
                </a:ext>
              </a:extLst>
            </p:cNvPr>
            <p:cNvCxnSpPr/>
            <p:nvPr/>
          </p:nvCxnSpPr>
          <p:spPr bwMode="auto">
            <a:xfrm>
              <a:off x="6393400" y="3711406"/>
              <a:ext cx="63444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4B45F5F2-4905-6A4D-AD95-5EFB30FB7862}"/>
              </a:ext>
            </a:extLst>
          </p:cNvPr>
          <p:cNvSpPr txBox="1"/>
          <p:nvPr/>
        </p:nvSpPr>
        <p:spPr>
          <a:xfrm>
            <a:off x="2572078" y="1758444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药物相互作用的内涵</a:t>
            </a:r>
          </a:p>
        </p:txBody>
      </p:sp>
    </p:spTree>
    <p:extLst>
      <p:ext uri="{BB962C8B-B14F-4D97-AF65-F5344CB8AC3E}">
        <p14:creationId xmlns:p14="http://schemas.microsoft.com/office/powerpoint/2010/main" val="20646536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7B196-6D88-424D-BAE5-2D771B69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无不良相互作用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723FE2-44A3-334A-BEAA-43B9F550C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zh-CN" altLang="en-US" dirty="0"/>
              <a:t>吸收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高价金属阳离子影响四环素、喹诺酮的吸收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pH</a:t>
            </a:r>
            <a:r>
              <a:rPr kumimoji="1" lang="zh-CN" altLang="en-US" dirty="0"/>
              <a:t>升高减少伊曲康唑、泊沙康唑吸收</a:t>
            </a:r>
            <a:endParaRPr kumimoji="1" lang="en-US" altLang="zh-CN" dirty="0"/>
          </a:p>
          <a:p>
            <a:r>
              <a:rPr kumimoji="1" lang="zh-CN" altLang="en-US" dirty="0"/>
              <a:t>代谢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基于</a:t>
            </a:r>
            <a:r>
              <a:rPr kumimoji="1" lang="en-US" altLang="zh-CN" dirty="0"/>
              <a:t>P450</a:t>
            </a:r>
            <a:r>
              <a:rPr kumimoji="1" lang="zh-CN" altLang="en-US" dirty="0"/>
              <a:t>酶的作用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肝药酶强抑制剂：红霉素、克拉霉素、唑类抗真菌药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肝药酶强诱导剂：利福平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基于转运体的作用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肝药酶及</a:t>
            </a:r>
            <a:r>
              <a:rPr kumimoji="1" lang="en-US" altLang="zh-CN" dirty="0"/>
              <a:t>P</a:t>
            </a:r>
            <a:r>
              <a:rPr kumimoji="1" lang="zh-CN" altLang="en-US" dirty="0"/>
              <a:t>糖蛋白双重抑制剂：伊曲康唑</a:t>
            </a:r>
            <a:endParaRPr kumimoji="1" lang="en-US" altLang="zh-CN" dirty="0"/>
          </a:p>
          <a:p>
            <a:r>
              <a:rPr kumimoji="1" lang="zh-CN" altLang="en-US" dirty="0"/>
              <a:t>排泄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丙磺舒与青霉素类药物</a:t>
            </a:r>
            <a:endParaRPr kumimoji="1" lang="en-US" altLang="zh-CN" dirty="0"/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B4CA9318-501B-6140-AAE4-6C3084E185DD}"/>
              </a:ext>
            </a:extLst>
          </p:cNvPr>
          <p:cNvSpPr/>
          <p:nvPr/>
        </p:nvSpPr>
        <p:spPr>
          <a:xfrm>
            <a:off x="6669157" y="2892287"/>
            <a:ext cx="2176669" cy="20474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kumimoji="1" lang="zh-CN" altLang="en-US" sz="2000" b="1" dirty="0"/>
              <a:t>重点关注</a:t>
            </a:r>
            <a:endParaRPr kumimoji="1" lang="en-US" altLang="zh-CN" sz="2000" b="1" dirty="0"/>
          </a:p>
          <a:p>
            <a:pPr>
              <a:lnSpc>
                <a:spcPct val="150000"/>
              </a:lnSpc>
            </a:pPr>
            <a:r>
              <a:rPr kumimoji="1" lang="zh-CN" altLang="en-US" sz="1800" dirty="0"/>
              <a:t>他汀、免疫抑制剂、长春新碱、替尼</a:t>
            </a:r>
            <a:r>
              <a:rPr kumimoji="1" lang="zh-CN" altLang="en-US" sz="1800"/>
              <a:t>类、苯二氮卓</a:t>
            </a:r>
            <a:endParaRPr kumimoji="1"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3074458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5EE14F-80B1-6E4F-B407-BCF309CD4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无不良相互作用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55870B-46C8-414B-BB96-25A622CD0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kumimoji="1" lang="zh-CN" altLang="en-US" dirty="0"/>
              <a:t>不良反应叠加</a:t>
            </a:r>
            <a:endParaRPr kumimoji="1" lang="en-US" altLang="zh-CN" dirty="0"/>
          </a:p>
          <a:p>
            <a:pPr lvl="1">
              <a:lnSpc>
                <a:spcPct val="150000"/>
              </a:lnSpc>
            </a:pPr>
            <a:r>
              <a:rPr kumimoji="1" lang="zh-CN" altLang="en-US" dirty="0"/>
              <a:t>肾毒性药物：青霉素、头孢菌素、氨基糖苷、万古霉素与非甾体抗炎药、袢利尿剂、顺铂等</a:t>
            </a:r>
            <a:endParaRPr kumimoji="1" lang="en-US" altLang="zh-CN" dirty="0"/>
          </a:p>
          <a:p>
            <a:pPr lvl="1">
              <a:lnSpc>
                <a:spcPct val="150000"/>
              </a:lnSpc>
            </a:pPr>
            <a:r>
              <a:rPr kumimoji="1" lang="zh-CN" altLang="en-US" dirty="0"/>
              <a:t>神经肌肉阻滞：氨基糖苷、克林霉素、多黏菌素</a:t>
            </a:r>
            <a:r>
              <a:rPr kumimoji="1" lang="en-US" altLang="zh-CN" dirty="0"/>
              <a:t>B</a:t>
            </a:r>
          </a:p>
          <a:p>
            <a:pPr lvl="1">
              <a:lnSpc>
                <a:spcPct val="150000"/>
              </a:lnSpc>
            </a:pPr>
            <a:r>
              <a:rPr kumimoji="1" lang="zh-CN" altLang="en-US" dirty="0"/>
              <a:t>骨髓抑制：利奈唑胺、磺胺、阿昔洛韦</a:t>
            </a:r>
            <a:endParaRPr kumimoji="1" lang="en-US" altLang="zh-CN" dirty="0"/>
          </a:p>
          <a:p>
            <a:pPr lvl="1">
              <a:lnSpc>
                <a:spcPct val="150000"/>
              </a:lnSpc>
            </a:pPr>
            <a:r>
              <a:rPr kumimoji="1" lang="en-US" altLang="zh-CN" dirty="0"/>
              <a:t>QT</a:t>
            </a:r>
            <a:r>
              <a:rPr kumimoji="1" lang="zh-CN" altLang="en-US" dirty="0"/>
              <a:t>间期延长：大环内酯、唑类、喹诺酮</a:t>
            </a: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035937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EDD390-72ED-9047-B2F1-E3DE79283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无不良相互作用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64D233-AA3E-1447-92E7-99FABF0BC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不良相互作用举例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利福平与伏立康唑同用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阿米卡星与克林霉素同用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伊曲康唑与辛伐他汀同用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更昔洛韦与复方磺胺甲噁唑同用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伏立康唑、左氧氟沙星、胺碘酮与莫沙必利同用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双硫仑反应：部分头孢、硝基咪唑类</a:t>
            </a: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73E95B5-6CBF-DC49-9503-7A53AEA8A056}"/>
              </a:ext>
            </a:extLst>
          </p:cNvPr>
          <p:cNvSpPr txBox="1"/>
          <p:nvPr/>
        </p:nvSpPr>
        <p:spPr>
          <a:xfrm>
            <a:off x="832288" y="5017454"/>
            <a:ext cx="7683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当存在相互作用时，尽可能避免，但当利大于弊时，在严密监测下仍可使用</a:t>
            </a:r>
          </a:p>
        </p:txBody>
      </p:sp>
    </p:spTree>
    <p:extLst>
      <p:ext uri="{BB962C8B-B14F-4D97-AF65-F5344CB8AC3E}">
        <p14:creationId xmlns:p14="http://schemas.microsoft.com/office/powerpoint/2010/main" val="29082709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11D0C3-8418-A147-8606-5E95B00C4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患者无其他高风险或禁忌证的问题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C0F815-9409-0D45-BBEB-D5C945E6E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42982"/>
            <a:ext cx="7886700" cy="5610122"/>
          </a:xfrm>
        </p:spPr>
        <p:txBody>
          <a:bodyPr>
            <a:normAutofit lnSpcReduction="10000"/>
          </a:bodyPr>
          <a:lstStyle/>
          <a:p>
            <a:r>
              <a:rPr kumimoji="1" lang="zh-CN" altLang="en-US" sz="2000" dirty="0"/>
              <a:t>肾功能不全时选用肾毒性药物：一代头孢，氨基糖苷，万古霉素等</a:t>
            </a:r>
            <a:endParaRPr kumimoji="1" lang="en-US" altLang="zh-CN" sz="2000" dirty="0"/>
          </a:p>
          <a:p>
            <a:r>
              <a:rPr kumimoji="1" lang="zh-CN" altLang="en-US" sz="2000" dirty="0"/>
              <a:t>肝功能不全时选用肝损害药物：环酯红霉素，磺胺类，四环素类，利福平</a:t>
            </a:r>
            <a:endParaRPr kumimoji="1" lang="en-US" altLang="zh-CN" sz="2000" dirty="0"/>
          </a:p>
          <a:p>
            <a:r>
              <a:rPr kumimoji="1" lang="zh-CN" altLang="en-US" sz="2000" dirty="0"/>
              <a:t>年龄相关：</a:t>
            </a:r>
            <a:endParaRPr kumimoji="1" lang="en-US" altLang="zh-CN" sz="2000" dirty="0"/>
          </a:p>
          <a:p>
            <a:pPr lvl="1"/>
            <a:r>
              <a:rPr kumimoji="1" lang="zh-CN" altLang="en-US" sz="1800" dirty="0"/>
              <a:t>幼儿不宜使用：喹诺酮，四环素，氨基糖苷</a:t>
            </a:r>
            <a:endParaRPr kumimoji="1" lang="en-US" altLang="zh-CN" sz="1800" dirty="0"/>
          </a:p>
          <a:p>
            <a:pPr lvl="1"/>
            <a:r>
              <a:rPr kumimoji="1" lang="zh-CN" altLang="en-US" sz="1800" dirty="0"/>
              <a:t>老年人不良反应风险较大的：喹诺酮，氨基糖苷，万古霉素，磺胺，大环内酯</a:t>
            </a:r>
            <a:endParaRPr kumimoji="1" lang="en-US" altLang="zh-CN" sz="1800" dirty="0"/>
          </a:p>
          <a:p>
            <a:r>
              <a:rPr kumimoji="1" lang="zh-CN" altLang="en-US" sz="2000" dirty="0"/>
              <a:t>过敏问题</a:t>
            </a:r>
            <a:endParaRPr kumimoji="1" lang="en-US" altLang="zh-CN" sz="2000" dirty="0"/>
          </a:p>
          <a:p>
            <a:pPr lvl="1"/>
            <a:r>
              <a:rPr kumimoji="1" lang="zh-CN" altLang="en-US" sz="1800" dirty="0"/>
              <a:t>青霉素过敏：皮试还是用药后</a:t>
            </a:r>
            <a:endParaRPr kumimoji="1" lang="en-US" altLang="zh-CN" sz="1800" dirty="0"/>
          </a:p>
          <a:p>
            <a:pPr lvl="1"/>
            <a:r>
              <a:rPr kumimoji="1" lang="zh-CN" altLang="en-US" sz="1800" dirty="0"/>
              <a:t>交叉过敏的问题？</a:t>
            </a:r>
            <a:endParaRPr kumimoji="1" lang="en-US" altLang="zh-CN" sz="1800" dirty="0"/>
          </a:p>
          <a:p>
            <a:pPr lvl="1"/>
            <a:r>
              <a:rPr kumimoji="1" lang="zh-CN" altLang="en-US" sz="1800" dirty="0"/>
              <a:t>其他可选药物有哪些？</a:t>
            </a:r>
            <a:endParaRPr kumimoji="1" lang="en-US" altLang="zh-CN" sz="1800" dirty="0"/>
          </a:p>
          <a:p>
            <a:pPr lvl="1"/>
            <a:r>
              <a:rPr kumimoji="1" lang="zh-CN" altLang="en-US" sz="1800" dirty="0"/>
              <a:t>哪些需要皮试？如何做</a:t>
            </a:r>
            <a:endParaRPr kumimoji="1" lang="en-US" altLang="zh-CN" sz="1800" dirty="0"/>
          </a:p>
          <a:p>
            <a:endParaRPr kumimoji="1" lang="zh-CN" altLang="en-US" sz="14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0A45D9B-3E4D-6E46-8F39-7BD02557C56A}"/>
              </a:ext>
            </a:extLst>
          </p:cNvPr>
          <p:cNvSpPr txBox="1"/>
          <p:nvPr/>
        </p:nvSpPr>
        <p:spPr>
          <a:xfrm>
            <a:off x="4572000" y="4628571"/>
            <a:ext cx="43703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当存在高风险甚至禁忌证时，尽可能避免，但当利大于弊时，在严密监测下仍可使用</a:t>
            </a:r>
          </a:p>
        </p:txBody>
      </p:sp>
    </p:spTree>
    <p:extLst>
      <p:ext uri="{BB962C8B-B14F-4D97-AF65-F5344CB8AC3E}">
        <p14:creationId xmlns:p14="http://schemas.microsoft.com/office/powerpoint/2010/main" val="13646945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1480625-9A74-8F41-878D-190EE74D8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E3889A0E-0367-7948-A164-FFF4114FB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说明书的适应证可能并非其主要临床应用</a:t>
            </a:r>
            <a:endParaRPr lang="en-US" altLang="zh-CN" dirty="0"/>
          </a:p>
          <a:p>
            <a:pPr lvl="1"/>
            <a:r>
              <a:rPr lang="zh-CN" altLang="en-US" dirty="0"/>
              <a:t>为了获得上市，制药企业可能选择相对简单的适应证进行有效性临床试验，由此获得对应的适应证，但这并非其临床定位。</a:t>
            </a:r>
            <a:endParaRPr lang="en-US" altLang="zh-CN" dirty="0"/>
          </a:p>
          <a:p>
            <a:pPr lvl="1"/>
            <a:r>
              <a:rPr lang="zh-CN" altLang="en-US" dirty="0"/>
              <a:t>以替加环素为例：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6AA5CA82-9C94-064C-A53F-AC32B0C659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351449"/>
              </p:ext>
            </p:extLst>
          </p:nvPr>
        </p:nvGraphicFramePr>
        <p:xfrm>
          <a:off x="394446" y="3429000"/>
          <a:ext cx="8355107" cy="3195918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677600">
                  <a:extLst>
                    <a:ext uri="{9D8B030D-6E8A-4147-A177-3AD203B41FA5}">
                      <a16:colId xmlns:a16="http://schemas.microsoft.com/office/drawing/2014/main" val="3613393362"/>
                    </a:ext>
                  </a:extLst>
                </a:gridCol>
                <a:gridCol w="6677507">
                  <a:extLst>
                    <a:ext uri="{9D8B030D-6E8A-4147-A177-3AD203B41FA5}">
                      <a16:colId xmlns:a16="http://schemas.microsoft.com/office/drawing/2014/main" val="4128433724"/>
                    </a:ext>
                  </a:extLst>
                </a:gridCol>
              </a:tblGrid>
              <a:tr h="21503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说明书适应证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复杂性腹腔内感染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复杂性皮肤和皮肤软组织感染。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社区获得性细菌性肺炎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用药限制：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替加环素不适于医院获得性肺炎或呼吸机相关性肺炎。一项对照临床研究中，替加环素治疗患者死亡率增加和疗效降低。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5639349"/>
                  </a:ext>
                </a:extLst>
              </a:tr>
              <a:tr h="10455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临床应用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广泛耐药（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XDR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）的鲍曼不动杆菌、肠杆菌科细菌相关感染的治疗（多见于医院获得性肺炎、呼吸机相关性肺炎、腹腔感染等）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702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59610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4168AB-8834-3F4B-9AD3-C890A03A9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5DF248-ED4F-404A-8BAF-CADF435F3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说明书的适应证甚至可能是不合理的用药</a:t>
            </a:r>
            <a:endParaRPr kumimoji="1" lang="zh-CN" altLang="en-US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A7CC942-458C-7A47-9068-4F3F6434ABF8}"/>
              </a:ext>
            </a:extLst>
          </p:cNvPr>
          <p:cNvGraphicFramePr>
            <a:graphicFrameLocks noGrp="1"/>
          </p:cNvGraphicFramePr>
          <p:nvPr/>
        </p:nvGraphicFramePr>
        <p:xfrm>
          <a:off x="287272" y="1787499"/>
          <a:ext cx="8642718" cy="4934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906">
                  <a:extLst>
                    <a:ext uri="{9D8B030D-6E8A-4147-A177-3AD203B41FA5}">
                      <a16:colId xmlns:a16="http://schemas.microsoft.com/office/drawing/2014/main" val="2341864348"/>
                    </a:ext>
                  </a:extLst>
                </a:gridCol>
                <a:gridCol w="2880906">
                  <a:extLst>
                    <a:ext uri="{9D8B030D-6E8A-4147-A177-3AD203B41FA5}">
                      <a16:colId xmlns:a16="http://schemas.microsoft.com/office/drawing/2014/main" val="45859006"/>
                    </a:ext>
                  </a:extLst>
                </a:gridCol>
                <a:gridCol w="2880906">
                  <a:extLst>
                    <a:ext uri="{9D8B030D-6E8A-4147-A177-3AD203B41FA5}">
                      <a16:colId xmlns:a16="http://schemas.microsoft.com/office/drawing/2014/main" val="463891115"/>
                    </a:ext>
                  </a:extLst>
                </a:gridCol>
              </a:tblGrid>
              <a:tr h="67335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药品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说明书适应症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7201068"/>
                  </a:ext>
                </a:extLst>
              </a:tr>
              <a:tr h="2767868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克林霉素磷酸酯胶囊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用于治疗由敏感细菌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如厌氧菌与葡萄球菌、链球菌、肺炎球菌等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引起的感染：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呼吸道感染；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泌尿系统感染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；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五官感染及皮肤软组织感染等。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注意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: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本品代谢产物克林霉素不能通过血脑屏障，对脑膜炎无效；对于厌氧菌感染，本品与甲硝唑有相同的疗效。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尿路感染常见病原菌为革兰阴性菌、肠球菌等，克林霉素不敏感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克林霉素主要经过肝脏清除，经肾脏排泄比例低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尿标本不常规报告金葡菌药敏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脆弱拟杆菌耐药率升高明显，已不适于腹腔感染的常规治疗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2741157"/>
                  </a:ext>
                </a:extLst>
              </a:tr>
              <a:tr h="1493087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磷霉素氨丁三醇散剂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用于对本品敏感的致病菌所引起的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呼吸道感染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、下尿路感染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如膀胱炎、尿道炎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和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肠道感染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以及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皮肤软组织感染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。（某厂家说明书）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口服磷霉素生物利用度低，只适用于尿路感染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非尿标本不常规报告药敏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5040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27826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4168AB-8834-3F4B-9AD3-C890A03A9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5DF248-ED4F-404A-8BAF-CADF435F3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说明书的适应证甚至可能是不适宜的用药</a:t>
            </a:r>
            <a:endParaRPr kumimoji="1" lang="zh-CN" altLang="en-US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A7CC942-458C-7A47-9068-4F3F6434ABF8}"/>
              </a:ext>
            </a:extLst>
          </p:cNvPr>
          <p:cNvGraphicFramePr>
            <a:graphicFrameLocks noGrp="1"/>
          </p:cNvGraphicFramePr>
          <p:nvPr/>
        </p:nvGraphicFramePr>
        <p:xfrm>
          <a:off x="209451" y="1834547"/>
          <a:ext cx="8730268" cy="4926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6764">
                  <a:extLst>
                    <a:ext uri="{9D8B030D-6E8A-4147-A177-3AD203B41FA5}">
                      <a16:colId xmlns:a16="http://schemas.microsoft.com/office/drawing/2014/main" val="2341864348"/>
                    </a:ext>
                  </a:extLst>
                </a:gridCol>
                <a:gridCol w="4263415">
                  <a:extLst>
                    <a:ext uri="{9D8B030D-6E8A-4147-A177-3AD203B41FA5}">
                      <a16:colId xmlns:a16="http://schemas.microsoft.com/office/drawing/2014/main" val="45859006"/>
                    </a:ext>
                  </a:extLst>
                </a:gridCol>
                <a:gridCol w="2910089">
                  <a:extLst>
                    <a:ext uri="{9D8B030D-6E8A-4147-A177-3AD203B41FA5}">
                      <a16:colId xmlns:a16="http://schemas.microsoft.com/office/drawing/2014/main" val="463891115"/>
                    </a:ext>
                  </a:extLst>
                </a:gridCol>
              </a:tblGrid>
              <a:tr h="50260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药品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说明书适应症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7201068"/>
                  </a:ext>
                </a:extLst>
              </a:tr>
              <a:tr h="2252226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注射用拉氧头孢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用于敏感菌引起的各种感染症，如败血症、脑膜炎、呼吸系统感染症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肺炎、支气管炎、支气管扩张症、肺化脓症、脓胸等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，消化系统感染症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胆道炎、胆囊炎等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，腹腔内感染症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肝脓疡、腹膜炎等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，泌尿系统及生殖系统感染症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肾盂肾炎、膀胱炎、尿道炎、淋病、附睾炎、子宫内感染、子宫附件炎、盆腔炎等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皮肤及软组织感染、骨、关节感染及创伤感染。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拉氧头孢主要针对耐药阴性菌和厌氧菌感染。阳性菌为主的感染不是其临床定位。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说明书药理部分：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本品对</a:t>
                      </a:r>
                      <a:r>
                        <a:rPr lang="el-GR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β</a:t>
                      </a:r>
                      <a:r>
                        <a:rPr lang="zh-CN" altLang="el-GR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－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内酰胺酶极为稳定，对革兰氏阴性菌和厌氧菌具有强大的抗菌力，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对革兰氏阳性菌作用略弱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，对绿脓杆菌亦有一定的抗菌作用。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2741157"/>
                  </a:ext>
                </a:extLst>
              </a:tr>
              <a:tr h="2171341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阿奇霉素片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化脓性链球菌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引起的急性咽炎、急性扁桃体炎。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敏感细菌引起的鼻窦炎、急性中耳炎、急性支气管炎、慢性支气管炎急性发作。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肺炎链球菌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、流感嗜血杆菌以及肺炎支原体所致的肺炎。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沙眼衣原体及非多种耐药淋病奈瑟菌所致的尿道炎和宫颈炎。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敏感细菌引起的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皮肤软组织感染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大环内酯对金葡菌、化脓性链球菌、肺炎链球菌等普遍耐药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皮肤软组织感染的常见病原菌对大环内酯普遍耐药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5040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5068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4168AB-8834-3F4B-9AD3-C890A03A9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5DF248-ED4F-404A-8BAF-CADF435F3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说明书的用法用量不一定符合指南</a:t>
            </a:r>
            <a:endParaRPr kumimoji="1" lang="zh-CN" altLang="en-US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A7CC942-458C-7A47-9068-4F3F6434A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900430"/>
              </p:ext>
            </p:extLst>
          </p:nvPr>
        </p:nvGraphicFramePr>
        <p:xfrm>
          <a:off x="216593" y="2324488"/>
          <a:ext cx="8710814" cy="37464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3295">
                  <a:extLst>
                    <a:ext uri="{9D8B030D-6E8A-4147-A177-3AD203B41FA5}">
                      <a16:colId xmlns:a16="http://schemas.microsoft.com/office/drawing/2014/main" val="2341864348"/>
                    </a:ext>
                  </a:extLst>
                </a:gridCol>
                <a:gridCol w="3492776">
                  <a:extLst>
                    <a:ext uri="{9D8B030D-6E8A-4147-A177-3AD203B41FA5}">
                      <a16:colId xmlns:a16="http://schemas.microsoft.com/office/drawing/2014/main" val="45859006"/>
                    </a:ext>
                  </a:extLst>
                </a:gridCol>
                <a:gridCol w="3664743">
                  <a:extLst>
                    <a:ext uri="{9D8B030D-6E8A-4147-A177-3AD203B41FA5}">
                      <a16:colId xmlns:a16="http://schemas.microsoft.com/office/drawing/2014/main" val="463891115"/>
                    </a:ext>
                  </a:extLst>
                </a:gridCol>
              </a:tblGrid>
              <a:tr h="3616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药品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说明书剂量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7201068"/>
                  </a:ext>
                </a:extLst>
              </a:tr>
              <a:tr h="1620689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青霉素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一日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200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万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-2000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万单位，分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～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次</a:t>
                      </a:r>
                      <a:endParaRPr lang="zh-CN" altLang="en-US" sz="1600" dirty="0">
                        <a:solidFill>
                          <a:srgbClr val="FF000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指南：</a:t>
                      </a:r>
                      <a:b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</a:b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草绿色链球菌（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MIC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0.12-0.5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）：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2400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万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IU/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日，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q4-6h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肺炎链球菌：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1200-2400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万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IU/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日，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q4-6h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肠球菌：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1800-3000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万单位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日，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q4h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2741157"/>
                  </a:ext>
                </a:extLst>
              </a:tr>
              <a:tr h="156248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头孢唑林</a:t>
                      </a:r>
                      <a:endParaRPr lang="en-US" altLang="zh-CN" sz="16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中重度感染：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0.5g-1g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q6-8h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严重并威胁生命的感染：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1-1.5g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q6h</a:t>
                      </a:r>
                      <a:endParaRPr lang="zh-CN" altLang="en-US" sz="16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血流感染、心内膜炎：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2g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q8h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其他感染：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1g-2g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q8h</a:t>
                      </a:r>
                      <a:endParaRPr lang="zh-CN" altLang="en-US" sz="16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5040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7196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4168AB-8834-3F4B-9AD3-C890A03A9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5DF248-ED4F-404A-8BAF-CADF435F3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说明书的用法用量不一定符合临床需要</a:t>
            </a:r>
            <a:endParaRPr lang="en-US" altLang="zh-CN" dirty="0"/>
          </a:p>
          <a:p>
            <a:pPr marL="342900" lvl="1" indent="0">
              <a:buNone/>
            </a:pPr>
            <a:endParaRPr kumimoji="1" lang="zh-CN" altLang="en-US" dirty="0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C0EBB9A-9432-B647-9A8F-4EA0FEEACB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385380"/>
              </p:ext>
            </p:extLst>
          </p:nvPr>
        </p:nvGraphicFramePr>
        <p:xfrm>
          <a:off x="457605" y="2346852"/>
          <a:ext cx="8057745" cy="31820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5915">
                  <a:extLst>
                    <a:ext uri="{9D8B030D-6E8A-4147-A177-3AD203B41FA5}">
                      <a16:colId xmlns:a16="http://schemas.microsoft.com/office/drawing/2014/main" val="3788353132"/>
                    </a:ext>
                  </a:extLst>
                </a:gridCol>
                <a:gridCol w="2685915">
                  <a:extLst>
                    <a:ext uri="{9D8B030D-6E8A-4147-A177-3AD203B41FA5}">
                      <a16:colId xmlns:a16="http://schemas.microsoft.com/office/drawing/2014/main" val="668199824"/>
                    </a:ext>
                  </a:extLst>
                </a:gridCol>
                <a:gridCol w="2685915">
                  <a:extLst>
                    <a:ext uri="{9D8B030D-6E8A-4147-A177-3AD203B41FA5}">
                      <a16:colId xmlns:a16="http://schemas.microsoft.com/office/drawing/2014/main" val="774818876"/>
                    </a:ext>
                  </a:extLst>
                </a:gridCol>
              </a:tblGrid>
              <a:tr h="795504"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静脉剂量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口服剂量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1449781"/>
                  </a:ext>
                </a:extLst>
              </a:tr>
              <a:tr h="79550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阿莫西林克拉维酸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1.2g</a:t>
                      </a:r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q6-8h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914mg</a:t>
                      </a:r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q12h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1259970"/>
                  </a:ext>
                </a:extLst>
              </a:tr>
              <a:tr h="79550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头孢呋辛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1.5g</a:t>
                      </a:r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2000" dirty="0" err="1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tid-qid</a:t>
                      </a:r>
                      <a:endParaRPr lang="en-US" altLang="zh-CN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0.25g</a:t>
                      </a:r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q12h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7945451"/>
                  </a:ext>
                </a:extLst>
              </a:tr>
              <a:tr h="79550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左氧氟沙星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0.5g</a:t>
                      </a:r>
                      <a:endParaRPr lang="zh-CN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0.5g</a:t>
                      </a:r>
                      <a:endParaRPr lang="zh-CN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0896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0523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6C5083-1833-2944-9026-03D5316A0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B45146-261F-634C-81DB-E495A857E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3200" dirty="0"/>
              <a:t>不依据说明书，依据什么？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FB36914-39F6-2748-9C44-2398E6CD1953}"/>
              </a:ext>
            </a:extLst>
          </p:cNvPr>
          <p:cNvSpPr txBox="1"/>
          <p:nvPr/>
        </p:nvSpPr>
        <p:spPr>
          <a:xfrm>
            <a:off x="1101833" y="2410158"/>
            <a:ext cx="269817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国内外权威指南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循证数据库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E7DCBCA9-7B4A-1641-853C-E87EDE29D1E1}"/>
              </a:ext>
            </a:extLst>
          </p:cNvPr>
          <p:cNvGrpSpPr/>
          <p:nvPr/>
        </p:nvGrpSpPr>
        <p:grpSpPr>
          <a:xfrm>
            <a:off x="1149810" y="3318099"/>
            <a:ext cx="7680960" cy="3931920"/>
            <a:chOff x="1149810" y="3318099"/>
            <a:chExt cx="7680960" cy="3931920"/>
          </a:xfrm>
        </p:grpSpPr>
        <p:sp>
          <p:nvSpPr>
            <p:cNvPr id="5" name="内容占位符 2">
              <a:extLst>
                <a:ext uri="{FF2B5EF4-FFF2-40B4-BE49-F238E27FC236}">
                  <a16:creationId xmlns:a16="http://schemas.microsoft.com/office/drawing/2014/main" id="{551D3778-1C08-974A-887F-3A69D60350F4}"/>
                </a:ext>
              </a:extLst>
            </p:cNvPr>
            <p:cNvSpPr txBox="1">
              <a:spLocks/>
            </p:cNvSpPr>
            <p:nvPr/>
          </p:nvSpPr>
          <p:spPr>
            <a:xfrm>
              <a:off x="1149810" y="3318099"/>
              <a:ext cx="7680960" cy="393192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50" marR="0" indent="-171450" algn="l" defTabSz="6858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defRPr>
              </a:lvl1pPr>
              <a:lvl2pPr marL="514350" marR="0" indent="-171450" algn="l" defTabSz="6858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defRPr>
              </a:lvl2pPr>
              <a:lvl3pPr marL="857250" marR="0" indent="-171450" algn="l" defTabSz="6858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defRPr>
              </a:lvl3pPr>
              <a:lvl4pPr marL="1200150" marR="0" indent="-171450" algn="l" defTabSz="6858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defRPr>
              </a:lvl4pPr>
              <a:lvl5pPr marL="1543050" marR="0" indent="-171450" algn="l" defTabSz="6858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kumimoji="1" lang="en-US" altLang="zh-CN" dirty="0"/>
            </a:p>
            <a:p>
              <a:pPr marL="0" indent="0">
                <a:lnSpc>
                  <a:spcPct val="200000"/>
                </a:lnSpc>
                <a:buNone/>
              </a:pPr>
              <a:r>
                <a:rPr kumimoji="1" lang="en-US" altLang="zh-CN" dirty="0"/>
                <a:t>John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Hopkins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ABX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Guide</a:t>
              </a:r>
              <a:endParaRPr lang="en-US" altLang="zh-CN" dirty="0"/>
            </a:p>
            <a:p>
              <a:pPr marL="0" indent="0">
                <a:lnSpc>
                  <a:spcPct val="200000"/>
                </a:lnSpc>
                <a:buNone/>
              </a:pPr>
              <a:r>
                <a:rPr lang="en-US" altLang="zh-CN" dirty="0"/>
                <a:t>Sanford Guide to Antimicrobial Therapy</a:t>
              </a:r>
              <a:endParaRPr kumimoji="1" lang="zh-CN" altLang="en-US" dirty="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B4E21A5-5AB7-4849-B45C-C64B9945E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11534" y="4985609"/>
              <a:ext cx="967946" cy="5969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6BADF916-311A-DD49-B260-390864B9B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90290" y="3989392"/>
              <a:ext cx="985691" cy="886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97796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88D35-154C-AA41-84DE-F6805D7E1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308" y="213860"/>
            <a:ext cx="6984776" cy="59786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2020</a:t>
            </a:r>
            <a:r>
              <a:rPr kumimoji="1" lang="zh-CN" altLang="en-US" dirty="0"/>
              <a:t>版医保目录对抗菌药物使用的限制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43B25C-27E2-1548-A973-8E5E02297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731" y="898634"/>
            <a:ext cx="7886700" cy="5959366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kumimoji="1" lang="zh-CN" altLang="en-US" sz="1600" dirty="0"/>
              <a:t>删除非经典的酶抑制剂复合制剂药品</a:t>
            </a:r>
            <a:endParaRPr kumimoji="1" lang="en-US" altLang="zh-CN" sz="1600" dirty="0"/>
          </a:p>
          <a:p>
            <a:pPr>
              <a:spcBef>
                <a:spcPts val="0"/>
              </a:spcBef>
            </a:pPr>
            <a:r>
              <a:rPr kumimoji="1" lang="zh-CN" altLang="en-US" sz="1600" dirty="0"/>
              <a:t>限有药敏证据或重症感染患者</a:t>
            </a:r>
            <a:endParaRPr kumimoji="1" lang="en-US" altLang="zh-CN" sz="1600" dirty="0"/>
          </a:p>
          <a:p>
            <a:pPr lvl="1">
              <a:spcBef>
                <a:spcPts val="0"/>
              </a:spcBef>
            </a:pPr>
            <a:r>
              <a:rPr kumimoji="1" lang="zh-CN" altLang="en-US" sz="1400" dirty="0"/>
              <a:t>哌拉西林他唑巴坦、哌拉西林舒巴坦、头孢哌酮舒巴坦</a:t>
            </a:r>
            <a:endParaRPr kumimoji="1" lang="en-US" altLang="zh-CN" sz="1400" dirty="0"/>
          </a:p>
          <a:p>
            <a:pPr lvl="1">
              <a:spcBef>
                <a:spcPts val="0"/>
              </a:spcBef>
            </a:pPr>
            <a:r>
              <a:rPr kumimoji="1" lang="zh-CN" altLang="en-US" sz="1400" dirty="0"/>
              <a:t>所有头霉素</a:t>
            </a:r>
            <a:endParaRPr kumimoji="1" lang="en-US" altLang="zh-CN" sz="1400" dirty="0"/>
          </a:p>
          <a:p>
            <a:pPr lvl="1">
              <a:spcBef>
                <a:spcPts val="0"/>
              </a:spcBef>
            </a:pPr>
            <a:r>
              <a:rPr kumimoji="1" lang="zh-CN" altLang="en-US" sz="1400" dirty="0"/>
              <a:t>头孢吡肟、头孢匹罗</a:t>
            </a:r>
            <a:endParaRPr kumimoji="1" lang="en-US" altLang="zh-CN" sz="1400" dirty="0"/>
          </a:p>
          <a:p>
            <a:pPr lvl="1">
              <a:spcBef>
                <a:spcPts val="0"/>
              </a:spcBef>
            </a:pPr>
            <a:r>
              <a:rPr kumimoji="1" lang="zh-CN" altLang="en-US" sz="1400" dirty="0"/>
              <a:t>氨曲南</a:t>
            </a:r>
            <a:endParaRPr kumimoji="1" lang="en-US" altLang="zh-CN" sz="1400" dirty="0"/>
          </a:p>
          <a:p>
            <a:pPr>
              <a:spcBef>
                <a:spcPts val="0"/>
              </a:spcBef>
            </a:pPr>
            <a:r>
              <a:rPr kumimoji="1" lang="zh-CN" altLang="en-US" sz="1600" dirty="0"/>
              <a:t>限多重耐药菌感染</a:t>
            </a:r>
            <a:endParaRPr kumimoji="1" lang="en-US" altLang="zh-CN" sz="1600" dirty="0"/>
          </a:p>
          <a:p>
            <a:pPr lvl="1">
              <a:spcBef>
                <a:spcPts val="0"/>
              </a:spcBef>
            </a:pPr>
            <a:r>
              <a:rPr kumimoji="1" lang="zh-CN" altLang="en-US" sz="1400" dirty="0"/>
              <a:t>碳青霉烯</a:t>
            </a:r>
            <a:endParaRPr kumimoji="1" lang="en-US" altLang="zh-CN" sz="1400" dirty="0"/>
          </a:p>
          <a:p>
            <a:pPr lvl="1">
              <a:spcBef>
                <a:spcPts val="0"/>
              </a:spcBef>
            </a:pPr>
            <a:r>
              <a:rPr kumimoji="1" lang="zh-CN" altLang="en-US" sz="1400" dirty="0"/>
              <a:t>多黏菌素</a:t>
            </a:r>
            <a:r>
              <a:rPr kumimoji="1" lang="en-US" altLang="zh-CN" sz="1400" dirty="0"/>
              <a:t>B</a:t>
            </a:r>
          </a:p>
          <a:p>
            <a:pPr>
              <a:spcBef>
                <a:spcPts val="0"/>
              </a:spcBef>
            </a:pPr>
            <a:r>
              <a:rPr kumimoji="1" lang="zh-CN" altLang="en-US" sz="1600" dirty="0"/>
              <a:t>莫西沙星：限有明确药敏试验证据的如下感染：急性窦炎、下呼吸道感染、社区获得性肺炎、复杂性腹腔感染。</a:t>
            </a:r>
            <a:endParaRPr kumimoji="1" lang="en-US" altLang="zh-CN" sz="1600" dirty="0"/>
          </a:p>
          <a:p>
            <a:pPr>
              <a:spcBef>
                <a:spcPts val="0"/>
              </a:spcBef>
            </a:pPr>
            <a:r>
              <a:rPr kumimoji="1" lang="zh-CN" altLang="en-US" sz="1600" dirty="0"/>
              <a:t>万古霉素、替考拉宁：限甲氧西林耐药阳性球菌感染；病原不明的中枢神经系统、 心血管系统重症感染及菌血症</a:t>
            </a:r>
            <a:endParaRPr kumimoji="1" lang="en-US" altLang="zh-CN" sz="1600" dirty="0"/>
          </a:p>
          <a:p>
            <a:pPr>
              <a:spcBef>
                <a:spcPts val="0"/>
              </a:spcBef>
            </a:pPr>
            <a:r>
              <a:rPr kumimoji="1" lang="zh-CN" altLang="en-US" sz="1600" dirty="0"/>
              <a:t>利奈唑胺：万古霉素不耐受；</a:t>
            </a:r>
            <a:r>
              <a:rPr kumimoji="1" lang="en-US" altLang="zh-CN" sz="1600" dirty="0"/>
              <a:t>VRE</a:t>
            </a:r>
          </a:p>
          <a:p>
            <a:pPr>
              <a:spcBef>
                <a:spcPts val="0"/>
              </a:spcBef>
            </a:pPr>
            <a:r>
              <a:rPr kumimoji="1" lang="zh-CN" altLang="en-US" sz="1600" dirty="0"/>
              <a:t>伏立康唑口服剂：限序贯治疗</a:t>
            </a:r>
            <a:endParaRPr kumimoji="1" lang="en-US" altLang="zh-CN" sz="1600" dirty="0"/>
          </a:p>
          <a:p>
            <a:r>
              <a:rPr kumimoji="1" lang="zh-CN" altLang="en-US" sz="1600" dirty="0"/>
              <a:t>棘白菌素类：限三唑类衍生物无效的念珠菌血症；其他治疗无效或不能耐 受的侵袭性曲霉菌病的二线治疗</a:t>
            </a:r>
            <a:endParaRPr kumimoji="1"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4452869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CB7386-7583-6F41-BE88-696FA11C2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内容占位符 4" descr="图片包含 游戏机, 画&#10;&#10;描述已自动生成">
            <a:extLst>
              <a:ext uri="{FF2B5EF4-FFF2-40B4-BE49-F238E27FC236}">
                <a16:creationId xmlns:a16="http://schemas.microsoft.com/office/drawing/2014/main" id="{041CFA2F-F266-A743-9A55-8C1699726E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9165" y="3040783"/>
            <a:ext cx="7305669" cy="1278129"/>
          </a:xfrm>
        </p:spPr>
      </p:pic>
    </p:spTree>
    <p:extLst>
      <p:ext uri="{BB962C8B-B14F-4D97-AF65-F5344CB8AC3E}">
        <p14:creationId xmlns:p14="http://schemas.microsoft.com/office/powerpoint/2010/main" val="641816873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中日蓝色宽屏</Template>
  <TotalTime>2494</TotalTime>
  <Words>4020</Words>
  <Application>Microsoft Macintosh PowerPoint</Application>
  <PresentationFormat>全屏显示(4:3)</PresentationFormat>
  <Paragraphs>429</Paragraphs>
  <Slides>43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2" baseType="lpstr">
      <vt:lpstr>等线</vt:lpstr>
      <vt:lpstr>等线 Light</vt:lpstr>
      <vt:lpstr>黑体</vt:lpstr>
      <vt:lpstr>Microsoft YaHei</vt:lpstr>
      <vt:lpstr>Microsoft YaHei</vt:lpstr>
      <vt:lpstr>Arial</vt:lpstr>
      <vt:lpstr>Verdana</vt:lpstr>
      <vt:lpstr>Wingdings</vt:lpstr>
      <vt:lpstr>自定义设计方案</vt:lpstr>
      <vt:lpstr>个人简介</vt:lpstr>
      <vt:lpstr>抗菌药物处方审核要点</vt:lpstr>
      <vt:lpstr>抗菌药物处方审查包含要素</vt:lpstr>
      <vt:lpstr>使用抗感染药物的指征</vt:lpstr>
      <vt:lpstr>使用抗感染药物的指征</vt:lpstr>
      <vt:lpstr>药物选择适宜</vt:lpstr>
      <vt:lpstr>药物选择适宜</vt:lpstr>
      <vt:lpstr>药物选择适宜</vt:lpstr>
      <vt:lpstr>常用抗菌药物的定位</vt:lpstr>
      <vt:lpstr>常用抗菌药物的在院内感染的主要定位</vt:lpstr>
      <vt:lpstr>同类药物之间的区别</vt:lpstr>
      <vt:lpstr>同类药物之间的区别</vt:lpstr>
      <vt:lpstr>同类药物之间的区别</vt:lpstr>
      <vt:lpstr>药物选择上的误区</vt:lpstr>
      <vt:lpstr>药物选择适宜</vt:lpstr>
      <vt:lpstr>药物选择适宜</vt:lpstr>
      <vt:lpstr>联合治疗适宜性</vt:lpstr>
      <vt:lpstr>PowerPoint 演示文稿</vt:lpstr>
      <vt:lpstr>给药剂量适宜</vt:lpstr>
      <vt:lpstr>给药剂量适宜</vt:lpstr>
      <vt:lpstr>给药剂量适宜</vt:lpstr>
      <vt:lpstr>给药剂量适宜</vt:lpstr>
      <vt:lpstr>给药剂量适宜</vt:lpstr>
      <vt:lpstr>给药剂量适宜</vt:lpstr>
      <vt:lpstr>给药途径适宜</vt:lpstr>
      <vt:lpstr>PowerPoint 演示文稿</vt:lpstr>
      <vt:lpstr>给药途径适宜</vt:lpstr>
      <vt:lpstr>给药途径适宜</vt:lpstr>
      <vt:lpstr>配制方法适宜</vt:lpstr>
      <vt:lpstr>配制方法适宜</vt:lpstr>
      <vt:lpstr>无不良相互作用</vt:lpstr>
      <vt:lpstr>无不良相互作用</vt:lpstr>
      <vt:lpstr>无不良相互作用</vt:lpstr>
      <vt:lpstr>无不良相互作用</vt:lpstr>
      <vt:lpstr>患者无其他高风险或禁忌证的问题</vt:lpstr>
      <vt:lpstr>抗菌药物处方审核与点评不能唯说明书论</vt:lpstr>
      <vt:lpstr>抗菌药物处方审核与点评不能唯说明书论</vt:lpstr>
      <vt:lpstr>抗菌药物处方审核与点评不能唯说明书论</vt:lpstr>
      <vt:lpstr>抗菌药物处方审核与点评不能唯说明书论</vt:lpstr>
      <vt:lpstr>抗菌药物处方审核与点评不能唯说明书论</vt:lpstr>
      <vt:lpstr>抗菌药物处方审核与点评不能唯说明书论</vt:lpstr>
      <vt:lpstr>2020版医保目录对抗菌药物使用的限制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个人简介（微软雅黑40）</dc:title>
  <dc:creator>孔 旭东</dc:creator>
  <cp:lastModifiedBy>孔 旭东</cp:lastModifiedBy>
  <cp:revision>238</cp:revision>
  <dcterms:created xsi:type="dcterms:W3CDTF">2020-06-16T07:20:12Z</dcterms:created>
  <dcterms:modified xsi:type="dcterms:W3CDTF">2021-05-31T08:06:40Z</dcterms:modified>
</cp:coreProperties>
</file>