
<file path=[Content_Types].xml><?xml version="1.0" encoding="utf-8"?>
<Types xmlns="http://schemas.openxmlformats.org/package/2006/content-types">
  <Default Extension="xml" ContentType="application/xml"/>
  <Default Extension="jpeg" ContentType="image/jpeg"/>
  <Default Extension="bin" ContentType="audio/unknown"/>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5"/>
  </p:notesMasterIdLst>
  <p:sldIdLst>
    <p:sldId id="256" r:id="rId2"/>
    <p:sldId id="257" r:id="rId3"/>
    <p:sldId id="258" r:id="rId4"/>
    <p:sldId id="350" r:id="rId5"/>
    <p:sldId id="351" r:id="rId6"/>
    <p:sldId id="353" r:id="rId7"/>
    <p:sldId id="352"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354" r:id="rId28"/>
    <p:sldId id="355" r:id="rId29"/>
    <p:sldId id="356" r:id="rId30"/>
    <p:sldId id="357" r:id="rId31"/>
    <p:sldId id="359" r:id="rId32"/>
    <p:sldId id="279" r:id="rId33"/>
    <p:sldId id="280" r:id="rId34"/>
    <p:sldId id="281" r:id="rId35"/>
    <p:sldId id="282" r:id="rId36"/>
    <p:sldId id="283" r:id="rId37"/>
    <p:sldId id="284" r:id="rId38"/>
    <p:sldId id="285" r:id="rId39"/>
    <p:sldId id="286" r:id="rId40"/>
    <p:sldId id="360"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4" r:id="rId67"/>
    <p:sldId id="315" r:id="rId68"/>
    <p:sldId id="361" r:id="rId69"/>
    <p:sldId id="362"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29" r:id="rId98"/>
    <p:sldId id="330" r:id="rId99"/>
    <p:sldId id="331" r:id="rId100"/>
    <p:sldId id="332" r:id="rId101"/>
    <p:sldId id="333" r:id="rId102"/>
    <p:sldId id="334" r:id="rId103"/>
    <p:sldId id="335" r:id="rId10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p:restoredTop sz="94648"/>
  </p:normalViewPr>
  <p:slideViewPr>
    <p:cSldViewPr>
      <p:cViewPr varScale="1">
        <p:scale>
          <a:sx n="162" d="100"/>
          <a:sy n="162" d="100"/>
        </p:scale>
        <p:origin x="76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notesMaster" Target="notesMasters/notesMaster1.xml"/><Relationship Id="rId106" Type="http://schemas.openxmlformats.org/officeDocument/2006/relationships/presProps" Target="presProps.xml"/><Relationship Id="rId107"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theme" Target="theme/theme1.xml"/><Relationship Id="rId10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646E0-43A3-C14D-8ACE-1D1366DD9C38}" type="datetimeFigureOut">
              <a:rPr kumimoji="1" lang="zh-CN" altLang="en-US" smtClean="0"/>
              <a:t>2021/5/31</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6F18D5-30FA-FA46-813E-1A482D03A5A6}" type="slidenum">
              <a:rPr kumimoji="1" lang="zh-CN" altLang="en-US" smtClean="0"/>
              <a:t>‹#›</a:t>
            </a:fld>
            <a:endParaRPr kumimoji="1" lang="zh-CN" altLang="en-US"/>
          </a:p>
        </p:txBody>
      </p:sp>
    </p:spTree>
    <p:extLst>
      <p:ext uri="{BB962C8B-B14F-4D97-AF65-F5344CB8AC3E}">
        <p14:creationId xmlns:p14="http://schemas.microsoft.com/office/powerpoint/2010/main" val="1012405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8CB39A2-BBA0-445C-8DC7-6313181CE7E5}" type="slidenum">
              <a:rPr lang="zh-CN" altLang="en-US" smtClean="0"/>
              <a:t>87</a:t>
            </a:fld>
            <a:endParaRPr lang="zh-CN" altLang="en-US"/>
          </a:p>
        </p:txBody>
      </p:sp>
    </p:spTree>
    <p:extLst>
      <p:ext uri="{BB962C8B-B14F-4D97-AF65-F5344CB8AC3E}">
        <p14:creationId xmlns:p14="http://schemas.microsoft.com/office/powerpoint/2010/main" val="990689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5/31/21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5/31/21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5/31/21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5/31/21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5/31/21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5/31/21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5/31/21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5/31/21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5/31/21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标题、文本和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574675" y="228600"/>
            <a:ext cx="8001000" cy="912019"/>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566738" y="1314450"/>
            <a:ext cx="3924300" cy="3200400"/>
          </a:xfrm>
        </p:spPr>
        <p:txBody>
          <a:body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zh-CN" altLang="en-US"/>
          </a:p>
        </p:txBody>
      </p:sp>
      <p:sp>
        <p:nvSpPr>
          <p:cNvPr id="4" name="内容占位符 3"/>
          <p:cNvSpPr>
            <a:spLocks noGrp="1"/>
          </p:cNvSpPr>
          <p:nvPr>
            <p:ph sz="quarter" idx="2"/>
          </p:nvPr>
        </p:nvSpPr>
        <p:spPr>
          <a:xfrm>
            <a:off x="4643438" y="1314450"/>
            <a:ext cx="3924300" cy="1543050"/>
          </a:xfrm>
        </p:spPr>
        <p:txBody>
          <a:body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zh-CN" altLang="en-US"/>
          </a:p>
        </p:txBody>
      </p:sp>
      <p:sp>
        <p:nvSpPr>
          <p:cNvPr id="5" name="内容占位符 4"/>
          <p:cNvSpPr>
            <a:spLocks noGrp="1"/>
          </p:cNvSpPr>
          <p:nvPr>
            <p:ph sz="quarter" idx="3"/>
          </p:nvPr>
        </p:nvSpPr>
        <p:spPr>
          <a:xfrm>
            <a:off x="4643438" y="2971800"/>
            <a:ext cx="3924300" cy="1543050"/>
          </a:xfrm>
        </p:spPr>
        <p:txBody>
          <a:body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zh-CN" altLang="en-US"/>
          </a:p>
        </p:txBody>
      </p:sp>
      <p:sp>
        <p:nvSpPr>
          <p:cNvPr id="6" name="Rectangle 6"/>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7"/>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8"/>
          <p:cNvSpPr>
            <a:spLocks noGrp="1" noChangeArrowheads="1"/>
          </p:cNvSpPr>
          <p:nvPr>
            <p:ph type="sldNum" sz="quarter" idx="12"/>
          </p:nvPr>
        </p:nvSpPr>
        <p:spPr>
          <a:ln/>
        </p:spPr>
        <p:txBody>
          <a:bodyPr/>
          <a:lstStyle>
            <a:lvl1pPr>
              <a:defRPr/>
            </a:lvl1pPr>
          </a:lstStyle>
          <a:p>
            <a:pPr>
              <a:defRPr/>
            </a:pPr>
            <a:fld id="{EBB1EFF4-F690-4B4A-83A2-BDFE0834FB93}" type="slidenum">
              <a:rPr lang="zh-CN" altLang="en-US"/>
              <a:pPr>
                <a:defRPr/>
              </a:pPr>
              <a:t>‹#›</a:t>
            </a:fld>
            <a:endParaRPr lang="en-US" altLang="zh-CN"/>
          </a:p>
        </p:txBody>
      </p:sp>
    </p:spTree>
    <p:extLst>
      <p:ext uri="{BB962C8B-B14F-4D97-AF65-F5344CB8AC3E}">
        <p14:creationId xmlns:p14="http://schemas.microsoft.com/office/powerpoint/2010/main" val="191702764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5/31/21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audio" Target="../media/audio1.bin"/><Relationship Id="rId3"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eg"/><Relationship Id="rId3"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1" Type="http://schemas.openxmlformats.org/officeDocument/2006/relationships/slideLayout" Target="../slideLayouts/slideLayout1.xml"/><Relationship Id="rId2"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1" Type="http://schemas.openxmlformats.org/officeDocument/2006/relationships/slideLayout" Target="../slideLayouts/slideLayout1.xml"/><Relationship Id="rId2" Type="http://schemas.openxmlformats.org/officeDocument/2006/relationships/image" Target="../media/image1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eg"/><Relationship Id="rId3" Type="http://schemas.openxmlformats.org/officeDocument/2006/relationships/image" Target="../media/image2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1" Type="http://schemas.openxmlformats.org/officeDocument/2006/relationships/slideLayout" Target="../slideLayouts/slideLayout1.xml"/><Relationship Id="rId2" Type="http://schemas.openxmlformats.org/officeDocument/2006/relationships/image" Target="../media/image2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3.jpeg"/><Relationship Id="rId3" Type="http://schemas.openxmlformats.org/officeDocument/2006/relationships/image" Target="../media/image3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5.jpeg"/><Relationship Id="rId3" Type="http://schemas.openxmlformats.org/officeDocument/2006/relationships/image" Target="../media/image36.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jpeg"/><Relationship Id="rId1" Type="http://schemas.openxmlformats.org/officeDocument/2006/relationships/slideLayout" Target="../slideLayouts/slideLayout1.xml"/><Relationship Id="rId2" Type="http://schemas.openxmlformats.org/officeDocument/2006/relationships/image" Target="../media/image3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3.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4.jpeg"/><Relationship Id="rId3" Type="http://schemas.openxmlformats.org/officeDocument/2006/relationships/image" Target="../media/image45.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6.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8.jpeg"/><Relationship Id="rId3" Type="http://schemas.openxmlformats.org/officeDocument/2006/relationships/image" Target="../media/image49.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0.jpeg"/><Relationship Id="rId3" Type="http://schemas.openxmlformats.org/officeDocument/2006/relationships/image" Target="../media/image51.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2.jpeg"/><Relationship Id="rId3" Type="http://schemas.openxmlformats.org/officeDocument/2006/relationships/image" Target="../media/image53.jpeg"/></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jpeg"/><Relationship Id="rId5" Type="http://schemas.openxmlformats.org/officeDocument/2006/relationships/image" Target="../media/image57.jpeg"/><Relationship Id="rId1" Type="http://schemas.openxmlformats.org/officeDocument/2006/relationships/slideLayout" Target="../slideLayouts/slideLayout1.xml"/><Relationship Id="rId2" Type="http://schemas.openxmlformats.org/officeDocument/2006/relationships/image" Target="../media/image54.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8.jpeg"/><Relationship Id="rId3" Type="http://schemas.openxmlformats.org/officeDocument/2006/relationships/image" Target="../media/image59.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0.jpeg"/><Relationship Id="rId3" Type="http://schemas.openxmlformats.org/officeDocument/2006/relationships/image" Target="../media/image61.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4" Type="http://schemas.openxmlformats.org/officeDocument/2006/relationships/image" Target="../media/image65.jpeg"/><Relationship Id="rId5" Type="http://schemas.openxmlformats.org/officeDocument/2006/relationships/image" Target="../media/image66.jpeg"/><Relationship Id="rId1" Type="http://schemas.openxmlformats.org/officeDocument/2006/relationships/slideLayout" Target="../slideLayouts/slideLayout1.xml"/><Relationship Id="rId2" Type="http://schemas.openxmlformats.org/officeDocument/2006/relationships/image" Target="../media/image63.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7.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8.jpeg"/><Relationship Id="rId3" Type="http://schemas.openxmlformats.org/officeDocument/2006/relationships/image" Target="../media/image69.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4" Type="http://schemas.openxmlformats.org/officeDocument/2006/relationships/image" Target="../media/image72.jpeg"/><Relationship Id="rId5" Type="http://schemas.openxmlformats.org/officeDocument/2006/relationships/image" Target="../media/image73.jpeg"/><Relationship Id="rId6" Type="http://schemas.openxmlformats.org/officeDocument/2006/relationships/image" Target="../media/image74.jpeg"/><Relationship Id="rId1" Type="http://schemas.openxmlformats.org/officeDocument/2006/relationships/slideLayout" Target="../slideLayouts/slideLayout1.xml"/><Relationship Id="rId2" Type="http://schemas.openxmlformats.org/officeDocument/2006/relationships/image" Target="../media/image70.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5.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77.jpeg"/><Relationship Id="rId4" Type="http://schemas.openxmlformats.org/officeDocument/2006/relationships/image" Target="../media/image78.jpeg"/><Relationship Id="rId5" Type="http://schemas.openxmlformats.org/officeDocument/2006/relationships/image" Target="../media/image79.jpeg"/><Relationship Id="rId1" Type="http://schemas.openxmlformats.org/officeDocument/2006/relationships/slideLayout" Target="../slideLayouts/slideLayout1.xml"/><Relationship Id="rId2" Type="http://schemas.openxmlformats.org/officeDocument/2006/relationships/image" Target="../media/image76.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0.jpeg"/><Relationship Id="rId3" Type="http://schemas.openxmlformats.org/officeDocument/2006/relationships/image" Target="../media/image81.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2.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84.jpeg"/><Relationship Id="rId4" Type="http://schemas.openxmlformats.org/officeDocument/2006/relationships/image" Target="../media/image85.jpeg"/><Relationship Id="rId5" Type="http://schemas.openxmlformats.org/officeDocument/2006/relationships/image" Target="../media/image86.jpeg"/><Relationship Id="rId1" Type="http://schemas.openxmlformats.org/officeDocument/2006/relationships/slideLayout" Target="../slideLayouts/slideLayout1.xml"/><Relationship Id="rId2" Type="http://schemas.openxmlformats.org/officeDocument/2006/relationships/image" Target="../media/image83.jpeg"/></Relationships>
</file>

<file path=ppt/slides/_rels/slide81.xml.rels><?xml version="1.0" encoding="UTF-8" standalone="yes"?>
<Relationships xmlns="http://schemas.openxmlformats.org/package/2006/relationships"><Relationship Id="rId3" Type="http://schemas.openxmlformats.org/officeDocument/2006/relationships/image" Target="../media/image88.jpeg"/><Relationship Id="rId4" Type="http://schemas.openxmlformats.org/officeDocument/2006/relationships/image" Target="../media/image89.jpeg"/><Relationship Id="rId5" Type="http://schemas.openxmlformats.org/officeDocument/2006/relationships/image" Target="../media/image90.jpeg"/><Relationship Id="rId6" Type="http://schemas.openxmlformats.org/officeDocument/2006/relationships/image" Target="../media/image91.jpeg"/><Relationship Id="rId1" Type="http://schemas.openxmlformats.org/officeDocument/2006/relationships/slideLayout" Target="../slideLayouts/slideLayout1.xml"/><Relationship Id="rId2" Type="http://schemas.openxmlformats.org/officeDocument/2006/relationships/image" Target="../media/image87.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2.jpeg"/><Relationship Id="rId3" Type="http://schemas.openxmlformats.org/officeDocument/2006/relationships/image" Target="../media/image93.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8.xml.rels><?xml version="1.0" encoding="UTF-8" standalone="yes"?>
<Relationships xmlns="http://schemas.openxmlformats.org/package/2006/relationships"><Relationship Id="rId3" Type="http://schemas.openxmlformats.org/officeDocument/2006/relationships/slide" Target="slide90.xml"/><Relationship Id="rId4" Type="http://schemas.openxmlformats.org/officeDocument/2006/relationships/slide" Target="slide91.xml"/><Relationship Id="rId5" Type="http://schemas.openxmlformats.org/officeDocument/2006/relationships/slide" Target="slide92.xml"/><Relationship Id="rId6" Type="http://schemas.openxmlformats.org/officeDocument/2006/relationships/slide" Target="slide93.xml"/><Relationship Id="rId1" Type="http://schemas.openxmlformats.org/officeDocument/2006/relationships/slideLayout" Target="../slideLayouts/slideLayout2.xml"/><Relationship Id="rId2" Type="http://schemas.openxmlformats.org/officeDocument/2006/relationships/slide" Target="slide8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5.jpeg"/><Relationship Id="rId4" Type="http://schemas.openxmlformats.org/officeDocument/2006/relationships/image" Target="../media/image96.jpeg"/><Relationship Id="rId5" Type="http://schemas.openxmlformats.org/officeDocument/2006/relationships/image" Target="../media/image97.jpeg"/><Relationship Id="rId6" Type="http://schemas.openxmlformats.org/officeDocument/2006/relationships/image" Target="../media/image98.jpeg"/><Relationship Id="rId7" Type="http://schemas.openxmlformats.org/officeDocument/2006/relationships/image" Target="../media/image99.jpeg"/><Relationship Id="rId1" Type="http://schemas.openxmlformats.org/officeDocument/2006/relationships/slideLayout" Target="../slideLayouts/slideLayout1.xml"/><Relationship Id="rId2" Type="http://schemas.openxmlformats.org/officeDocument/2006/relationships/image" Target="../media/image94.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0.jpeg"/></Relationships>
</file>

<file path=ppt/slides/_rels/slide99.xml.rels><?xml version="1.0" encoding="UTF-8" standalone="yes"?>
<Relationships xmlns="http://schemas.openxmlformats.org/package/2006/relationships"><Relationship Id="rId3" Type="http://schemas.openxmlformats.org/officeDocument/2006/relationships/image" Target="../media/image102.jpeg"/><Relationship Id="rId4" Type="http://schemas.openxmlformats.org/officeDocument/2006/relationships/image" Target="../media/image103.jpeg"/><Relationship Id="rId1" Type="http://schemas.openxmlformats.org/officeDocument/2006/relationships/slideLayout" Target="../slideLayouts/slideLayout1.xml"/><Relationship Id="rId2" Type="http://schemas.openxmlformats.org/officeDocument/2006/relationships/image" Target="../media/image101.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1" Type="http://schemas.openxmlformats.org/officeDocument/2006/relationships/image" Target="../media/image113.jpeg"/><Relationship Id="rId12" Type="http://schemas.openxmlformats.org/officeDocument/2006/relationships/image" Target="../media/image114.jpeg"/><Relationship Id="rId13" Type="http://schemas.openxmlformats.org/officeDocument/2006/relationships/image" Target="../media/image115.jpeg"/><Relationship Id="rId1" Type="http://schemas.openxmlformats.org/officeDocument/2006/relationships/slideLayout" Target="../slideLayouts/slideLayout1.xml"/><Relationship Id="rId2" Type="http://schemas.openxmlformats.org/officeDocument/2006/relationships/image" Target="../media/image104.jpeg"/><Relationship Id="rId3" Type="http://schemas.openxmlformats.org/officeDocument/2006/relationships/image" Target="../media/image105.jpeg"/><Relationship Id="rId4" Type="http://schemas.openxmlformats.org/officeDocument/2006/relationships/image" Target="../media/image106.jpeg"/><Relationship Id="rId5" Type="http://schemas.openxmlformats.org/officeDocument/2006/relationships/image" Target="../media/image107.jpeg"/><Relationship Id="rId6" Type="http://schemas.openxmlformats.org/officeDocument/2006/relationships/image" Target="../media/image108.jpeg"/><Relationship Id="rId7" Type="http://schemas.openxmlformats.org/officeDocument/2006/relationships/image" Target="../media/image109.jpeg"/><Relationship Id="rId8" Type="http://schemas.openxmlformats.org/officeDocument/2006/relationships/image" Target="../media/image110.jpeg"/><Relationship Id="rId9" Type="http://schemas.openxmlformats.org/officeDocument/2006/relationships/image" Target="../media/image111.jpeg"/><Relationship Id="rId10" Type="http://schemas.openxmlformats.org/officeDocument/2006/relationships/image" Target="../media/image112.jpe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6.jpeg"/><Relationship Id="rId3" Type="http://schemas.openxmlformats.org/officeDocument/2006/relationships/image" Target="../media/image1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195427"/>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3213100" y="660400"/>
            <a:ext cx="114300" cy="3213100"/>
          </a:xfrm>
          <a:prstGeom prst="rect">
            <a:avLst/>
          </a:prstGeom>
          <a:noFill/>
        </p:spPr>
        <p:txBody>
          <a:bodyPr wrap="none" lIns="0" tIns="0" rIns="0" rtlCol="0">
            <a:spAutoFit/>
          </a:bodyPr>
          <a:lstStyle/>
          <a:p>
            <a:pPr>
              <a:lnSpc>
                <a:spcPts val="14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7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96" dirty="0" smtClean="0">
                <a:solidFill>
                  <a:srgbClr val="CC9900"/>
                </a:solidFill>
                <a:latin typeface="Wingdings" pitchFamily="18" charset="0"/>
                <a:cs typeface="Wingdings" pitchFamily="18" charset="0"/>
              </a:rPr>
              <a:t></a:t>
            </a:r>
          </a:p>
        </p:txBody>
      </p:sp>
      <p:sp>
        <p:nvSpPr>
          <p:cNvPr id="6" name="TextBox 1"/>
          <p:cNvSpPr txBox="1"/>
          <p:nvPr/>
        </p:nvSpPr>
        <p:spPr>
          <a:xfrm>
            <a:off x="3454400" y="571500"/>
            <a:ext cx="3590727" cy="3893374"/>
          </a:xfrm>
          <a:prstGeom prst="rect">
            <a:avLst/>
          </a:prstGeom>
          <a:noFill/>
        </p:spPr>
        <p:txBody>
          <a:bodyPr wrap="none" lIns="0" tIns="0" rIns="0" rtlCol="0">
            <a:spAutoFit/>
          </a:bodyPr>
          <a:lstStyle/>
          <a:p>
            <a:pPr>
              <a:lnSpc>
                <a:spcPts val="2600"/>
              </a:lnSpc>
              <a:tabLst>
                <a:tab pos="38100" algn="l"/>
                <a:tab pos="101600" algn="l"/>
                <a:tab pos="127000" algn="l"/>
                <a:tab pos="139700" algn="l"/>
              </a:tabLst>
            </a:pPr>
            <a:r>
              <a:rPr lang="en-US" altLang="zh-CN" dirty="0" smtClean="0"/>
              <a:t>		</a:t>
            </a:r>
            <a:r>
              <a:rPr lang="en-US" altLang="zh-CN" sz="2004" b="1" dirty="0" smtClean="0">
                <a:solidFill>
                  <a:srgbClr val="000000"/>
                </a:solidFill>
                <a:latin typeface="微软雅黑" pitchFamily="18" charset="0"/>
                <a:cs typeface="微软雅黑" pitchFamily="18" charset="0"/>
              </a:rPr>
              <a:t>基本情况:</a:t>
            </a:r>
          </a:p>
          <a:p>
            <a:pPr>
              <a:lnSpc>
                <a:spcPts val="2700"/>
              </a:lnSpc>
              <a:tabLst>
                <a:tab pos="38100" algn="l"/>
                <a:tab pos="101600" algn="l"/>
                <a:tab pos="127000" algn="l"/>
                <a:tab pos="139700" algn="l"/>
              </a:tabLst>
            </a:pPr>
            <a:r>
              <a:rPr lang="en-US" altLang="zh-CN" dirty="0" smtClean="0"/>
              <a:t>				</a:t>
            </a:r>
            <a:r>
              <a:rPr lang="en-US" altLang="zh-CN" sz="1596" dirty="0" smtClean="0">
                <a:solidFill>
                  <a:srgbClr val="000000"/>
                </a:solidFill>
                <a:latin typeface="微软雅黑" pitchFamily="18" charset="0"/>
                <a:cs typeface="微软雅黑" pitchFamily="18" charset="0"/>
              </a:rPr>
              <a:t>北京同仁医院眼科中心，医学博士</a:t>
            </a:r>
          </a:p>
          <a:p>
            <a:pPr>
              <a:lnSpc>
                <a:spcPts val="2900"/>
              </a:lnSpc>
              <a:tabLst>
                <a:tab pos="38100" algn="l"/>
                <a:tab pos="101600" algn="l"/>
                <a:tab pos="127000" algn="l"/>
                <a:tab pos="139700" algn="l"/>
              </a:tabLst>
            </a:pPr>
            <a:r>
              <a:rPr lang="en-US" altLang="zh-CN" dirty="0" smtClean="0"/>
              <a:t>		</a:t>
            </a:r>
            <a:r>
              <a:rPr lang="en-US" altLang="zh-CN" sz="2004" b="1" dirty="0" smtClean="0">
                <a:solidFill>
                  <a:srgbClr val="000000"/>
                </a:solidFill>
                <a:latin typeface="微软雅黑" pitchFamily="18" charset="0"/>
                <a:cs typeface="微软雅黑" pitchFamily="18" charset="0"/>
              </a:rPr>
              <a:t>研究方向:</a:t>
            </a:r>
          </a:p>
          <a:p>
            <a:pPr>
              <a:lnSpc>
                <a:spcPts val="2700"/>
              </a:lnSpc>
              <a:tabLst>
                <a:tab pos="38100" algn="l"/>
                <a:tab pos="101600" algn="l"/>
                <a:tab pos="127000" algn="l"/>
                <a:tab pos="139700" algn="l"/>
              </a:tabLst>
            </a:pPr>
            <a:r>
              <a:rPr lang="en-US" altLang="zh-CN" dirty="0" smtClean="0"/>
              <a:t>				</a:t>
            </a:r>
            <a:r>
              <a:rPr lang="en-US" altLang="zh-CN" sz="1598" dirty="0" smtClean="0">
                <a:solidFill>
                  <a:srgbClr val="000000"/>
                </a:solidFill>
                <a:latin typeface="微软雅黑" pitchFamily="18" charset="0"/>
                <a:cs typeface="微软雅黑" pitchFamily="18" charset="0"/>
              </a:rPr>
              <a:t>擅长青光眼相关疾病的诊治</a:t>
            </a:r>
            <a:r>
              <a:rPr lang="zh-CN" altLang="en-US" sz="1598" dirty="0" smtClean="0">
                <a:solidFill>
                  <a:srgbClr val="000000"/>
                </a:solidFill>
                <a:latin typeface="微软雅黑" pitchFamily="18" charset="0"/>
                <a:cs typeface="微软雅黑" pitchFamily="18" charset="0"/>
              </a:rPr>
              <a:t> </a:t>
            </a:r>
            <a:endParaRPr lang="en-US" altLang="zh-CN" sz="1598" dirty="0" smtClean="0">
              <a:solidFill>
                <a:srgbClr val="000000"/>
              </a:solidFill>
              <a:latin typeface="微软雅黑" pitchFamily="18" charset="0"/>
              <a:cs typeface="微软雅黑" pitchFamily="18" charset="0"/>
            </a:endParaRPr>
          </a:p>
          <a:p>
            <a:pPr>
              <a:lnSpc>
                <a:spcPts val="2700"/>
              </a:lnSpc>
              <a:tabLst>
                <a:tab pos="38100" algn="l"/>
                <a:tab pos="101600" algn="l"/>
                <a:tab pos="127000" algn="l"/>
                <a:tab pos="139700" algn="l"/>
              </a:tabLst>
            </a:pPr>
            <a:endParaRPr lang="en-US" altLang="zh-CN" sz="1596" dirty="0" smtClean="0">
              <a:solidFill>
                <a:srgbClr val="000000"/>
              </a:solidFill>
              <a:latin typeface="微软雅黑" pitchFamily="18" charset="0"/>
              <a:cs typeface="微软雅黑" pitchFamily="18" charset="0"/>
            </a:endParaRPr>
          </a:p>
          <a:p>
            <a:pPr>
              <a:lnSpc>
                <a:spcPts val="2800"/>
              </a:lnSpc>
              <a:tabLst>
                <a:tab pos="38100" algn="l"/>
                <a:tab pos="101600" algn="l"/>
                <a:tab pos="127000" algn="l"/>
                <a:tab pos="139700" algn="l"/>
              </a:tabLst>
            </a:pPr>
            <a:r>
              <a:rPr lang="en-US" altLang="zh-CN" dirty="0" smtClean="0"/>
              <a:t>		</a:t>
            </a:r>
            <a:r>
              <a:rPr lang="en-US" altLang="zh-CN" sz="2004" b="1" dirty="0" smtClean="0">
                <a:solidFill>
                  <a:srgbClr val="000000"/>
                </a:solidFill>
                <a:latin typeface="微软雅黑" pitchFamily="18" charset="0"/>
                <a:cs typeface="微软雅黑" pitchFamily="18" charset="0"/>
              </a:rPr>
              <a:t>学术成就:</a:t>
            </a:r>
          </a:p>
          <a:p>
            <a:pPr>
              <a:lnSpc>
                <a:spcPts val="2500"/>
              </a:lnSpc>
              <a:tabLst>
                <a:tab pos="38100" algn="l"/>
                <a:tab pos="101600" algn="l"/>
                <a:tab pos="127000" algn="l"/>
                <a:tab pos="139700" algn="l"/>
              </a:tabLst>
            </a:pPr>
            <a:r>
              <a:rPr lang="en-US" altLang="zh-CN" dirty="0" smtClean="0"/>
              <a:t>	</a:t>
            </a:r>
            <a:r>
              <a:rPr lang="en-US" altLang="zh-CN" sz="1596" dirty="0" smtClean="0">
                <a:solidFill>
                  <a:srgbClr val="000000"/>
                </a:solidFill>
                <a:latin typeface="微软雅黑" pitchFamily="18" charset="0"/>
                <a:cs typeface="微软雅黑" pitchFamily="18" charset="0"/>
              </a:rPr>
              <a:t>目前主持国家自然科学基金1项，</a:t>
            </a:r>
            <a:r>
              <a:rPr lang="zh-CN" altLang="en-US" sz="1596" dirty="0" smtClean="0">
                <a:solidFill>
                  <a:srgbClr val="000000"/>
                </a:solidFill>
                <a:latin typeface="微软雅黑" pitchFamily="18" charset="0"/>
                <a:cs typeface="微软雅黑" pitchFamily="18" charset="0"/>
              </a:rPr>
              <a:t> </a:t>
            </a:r>
            <a:endParaRPr lang="en-US" altLang="zh-CN" sz="1596" dirty="0" smtClean="0">
              <a:solidFill>
                <a:srgbClr val="000000"/>
              </a:solidFill>
              <a:latin typeface="微软雅黑" pitchFamily="18" charset="0"/>
              <a:cs typeface="微软雅黑" pitchFamily="18" charset="0"/>
            </a:endParaRPr>
          </a:p>
          <a:p>
            <a:pPr>
              <a:lnSpc>
                <a:spcPts val="2500"/>
              </a:lnSpc>
              <a:tabLst>
                <a:tab pos="38100" algn="l"/>
                <a:tab pos="101600" algn="l"/>
                <a:tab pos="127000" algn="l"/>
                <a:tab pos="139700" algn="l"/>
              </a:tabLst>
            </a:pPr>
            <a:endParaRPr lang="en-US" altLang="zh-CN" sz="1596" dirty="0" smtClean="0">
              <a:solidFill>
                <a:srgbClr val="000000"/>
              </a:solidFill>
              <a:latin typeface="微软雅黑" pitchFamily="18" charset="0"/>
              <a:cs typeface="微软雅黑" pitchFamily="18" charset="0"/>
            </a:endParaRPr>
          </a:p>
          <a:p>
            <a:pPr>
              <a:lnSpc>
                <a:spcPts val="2800"/>
              </a:lnSpc>
              <a:tabLst>
                <a:tab pos="38100" algn="l"/>
                <a:tab pos="101600" algn="l"/>
                <a:tab pos="127000" algn="l"/>
                <a:tab pos="139700" algn="l"/>
              </a:tabLst>
            </a:pPr>
            <a:r>
              <a:rPr lang="en-US" altLang="zh-CN" dirty="0" smtClean="0"/>
              <a:t>		</a:t>
            </a:r>
            <a:r>
              <a:rPr lang="en-US" altLang="zh-CN" sz="2004" b="1" dirty="0" smtClean="0">
                <a:solidFill>
                  <a:srgbClr val="000000"/>
                </a:solidFill>
                <a:latin typeface="微软雅黑" pitchFamily="18" charset="0"/>
                <a:cs typeface="微软雅黑" pitchFamily="18" charset="0"/>
              </a:rPr>
              <a:t>学术兼职:</a:t>
            </a:r>
          </a:p>
          <a:p>
            <a:pPr>
              <a:lnSpc>
                <a:spcPts val="2900"/>
              </a:lnSpc>
              <a:tabLst>
                <a:tab pos="38100" algn="l"/>
                <a:tab pos="101600" algn="l"/>
                <a:tab pos="127000" algn="l"/>
                <a:tab pos="139700" algn="l"/>
              </a:tabLst>
            </a:pPr>
            <a:r>
              <a:rPr lang="en-US" altLang="zh-CN" dirty="0" smtClean="0"/>
              <a:t>		</a:t>
            </a:r>
            <a:r>
              <a:rPr lang="en-US" altLang="zh-CN" sz="1598" dirty="0" smtClean="0">
                <a:solidFill>
                  <a:srgbClr val="000000"/>
                </a:solidFill>
                <a:latin typeface="微软雅黑" pitchFamily="18" charset="0"/>
                <a:cs typeface="微软雅黑" pitchFamily="18" charset="0"/>
              </a:rPr>
              <a:t>中国</a:t>
            </a:r>
            <a:r>
              <a:rPr lang="zh-CN" altLang="en-US" sz="1598" dirty="0" smtClean="0">
                <a:solidFill>
                  <a:srgbClr val="000000"/>
                </a:solidFill>
                <a:latin typeface="微软雅黑" pitchFamily="18" charset="0"/>
                <a:cs typeface="微软雅黑" pitchFamily="18" charset="0"/>
              </a:rPr>
              <a:t>超声工程学会眼科分会副主任委员</a:t>
            </a:r>
            <a:endParaRPr lang="en-US" altLang="zh-CN" sz="1598" dirty="0">
              <a:solidFill>
                <a:srgbClr val="000000"/>
              </a:solidFill>
              <a:latin typeface="微软雅黑" pitchFamily="18" charset="0"/>
              <a:cs typeface="微软雅黑" pitchFamily="18" charset="0"/>
            </a:endParaRPr>
          </a:p>
          <a:p>
            <a:pPr>
              <a:lnSpc>
                <a:spcPts val="2900"/>
              </a:lnSpc>
              <a:tabLst>
                <a:tab pos="38100" algn="l"/>
                <a:tab pos="101600" algn="l"/>
                <a:tab pos="127000" algn="l"/>
                <a:tab pos="139700" algn="l"/>
              </a:tabLst>
            </a:pPr>
            <a:endParaRPr lang="en-US" altLang="zh-CN" sz="1598" dirty="0">
              <a:solidFill>
                <a:srgbClr val="000000"/>
              </a:solidFill>
              <a:latin typeface="微软雅黑" pitchFamily="18" charset="0"/>
              <a:cs typeface="微软雅黑" pitchFamily="18" charset="0"/>
            </a:endParaRPr>
          </a:p>
        </p:txBody>
      </p:sp>
      <p:sp>
        <p:nvSpPr>
          <p:cNvPr id="7" name="TextBox 1"/>
          <p:cNvSpPr txBox="1"/>
          <p:nvPr/>
        </p:nvSpPr>
        <p:spPr>
          <a:xfrm>
            <a:off x="796925" y="377825"/>
            <a:ext cx="2154436" cy="4355038"/>
          </a:xfrm>
          <a:prstGeom prst="rect">
            <a:avLst/>
          </a:prstGeom>
          <a:noFill/>
        </p:spPr>
        <p:txBody>
          <a:bodyPr wrap="none" lIns="0" tIns="0" rIns="0" rtlCol="0">
            <a:spAutoFit/>
          </a:bodyPr>
          <a:lstStyle/>
          <a:p>
            <a:pPr>
              <a:lnSpc>
                <a:spcPts val="5500"/>
              </a:lnSpc>
              <a:tabLst/>
            </a:pPr>
            <a:r>
              <a:rPr lang="en-US" altLang="zh-CN" sz="4200" dirty="0" smtClean="0">
                <a:solidFill>
                  <a:srgbClr val="000000"/>
                </a:solidFill>
                <a:latin typeface="微软雅黑" pitchFamily="18" charset="0"/>
                <a:cs typeface="微软雅黑" pitchFamily="18" charset="0"/>
              </a:rPr>
              <a:t>个人简介</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900"/>
              </a:lnSpc>
              <a:tabLst/>
            </a:pPr>
            <a:r>
              <a:rPr lang="en-US" altLang="zh-CN" sz="1800" b="1" dirty="0" smtClean="0">
                <a:solidFill>
                  <a:srgbClr val="000000"/>
                </a:solidFill>
                <a:latin typeface="微软雅黑" pitchFamily="18" charset="0"/>
                <a:cs typeface="微软雅黑" pitchFamily="18" charset="0"/>
              </a:rPr>
              <a:t>姓名：贾红艳</a:t>
            </a:r>
          </a:p>
          <a:p>
            <a:pPr>
              <a:lnSpc>
                <a:spcPts val="3200"/>
              </a:lnSpc>
              <a:tabLst/>
            </a:pPr>
            <a:r>
              <a:rPr lang="zh-CN" altLang="en-US" sz="1800" b="1" dirty="0" smtClean="0">
                <a:solidFill>
                  <a:srgbClr val="000000"/>
                </a:solidFill>
                <a:latin typeface="微软雅黑" pitchFamily="18" charset="0"/>
                <a:cs typeface="微软雅黑" pitchFamily="18" charset="0"/>
              </a:rPr>
              <a:t> </a:t>
            </a:r>
            <a:endParaRPr lang="en-US" altLang="zh-CN" sz="1800" b="1" dirty="0" smtClean="0">
              <a:solidFill>
                <a:srgbClr val="000000"/>
              </a:solidFill>
              <a:latin typeface="微软雅黑" pitchFamily="18" charset="0"/>
              <a:cs typeface="微软雅黑" pitchFamily="18" charset="0"/>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50" y="940786"/>
            <a:ext cx="2235200" cy="3352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20955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596900" y="901700"/>
            <a:ext cx="7950200" cy="711200"/>
          </a:xfrm>
          <a:custGeom>
            <a:avLst/>
            <a:gdLst>
              <a:gd name="connsiteX0" fmla="*/ 12700 w 7950200"/>
              <a:gd name="connsiteY0" fmla="*/ 698500 h 711200"/>
              <a:gd name="connsiteX1" fmla="*/ 12700 w 7950200"/>
              <a:gd name="connsiteY1" fmla="*/ 12700 h 711200"/>
              <a:gd name="connsiteX2" fmla="*/ 7937500 w 7950200"/>
              <a:gd name="connsiteY2" fmla="*/ 12700 h 711200"/>
            </a:gdLst>
            <a:ahLst/>
            <a:cxnLst>
              <a:cxn ang="0">
                <a:pos x="connsiteX0" y="connsiteY0"/>
              </a:cxn>
              <a:cxn ang="1">
                <a:pos x="connsiteX1" y="connsiteY1"/>
              </a:cxn>
              <a:cxn ang="2">
                <a:pos x="connsiteX2" y="connsiteY2"/>
              </a:cxn>
            </a:cxnLst>
            <a:rect l="l" t="t" r="r" b="b"/>
            <a:pathLst>
              <a:path w="7950200" h="711200">
                <a:moveTo>
                  <a:pt x="12700" y="698500"/>
                </a:moveTo>
                <a:lnTo>
                  <a:pt x="12700" y="12700"/>
                </a:lnTo>
                <a:lnTo>
                  <a:pt x="7937500" y="12700"/>
                </a:lnTo>
              </a:path>
            </a:pathLst>
          </a:custGeom>
          <a:ln w="254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1971675" y="2962275"/>
            <a:ext cx="6530975" cy="38100"/>
          </a:xfrm>
          <a:custGeom>
            <a:avLst/>
            <a:gdLst>
              <a:gd name="connsiteX0" fmla="*/ 9525 w 6530975"/>
              <a:gd name="connsiteY0" fmla="*/ 9525 h 38100"/>
              <a:gd name="connsiteX1" fmla="*/ 6521450 w 6530975"/>
              <a:gd name="connsiteY1" fmla="*/ 9525 h 38100"/>
            </a:gdLst>
            <a:ahLst/>
            <a:cxnLst>
              <a:cxn ang="0">
                <a:pos x="connsiteX0" y="connsiteY0"/>
              </a:cxn>
              <a:cxn ang="1">
                <a:pos x="connsiteX1" y="connsiteY1"/>
              </a:cxn>
            </a:cxnLst>
            <a:rect l="l" t="t" r="r" b="b"/>
            <a:pathLst>
              <a:path w="6530975" h="38100">
                <a:moveTo>
                  <a:pt x="9525" y="9525"/>
                </a:moveTo>
                <a:lnTo>
                  <a:pt x="6521450"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5727700" y="25400"/>
            <a:ext cx="3390900" cy="863600"/>
          </a:xfrm>
          <a:prstGeom prst="rect">
            <a:avLst/>
          </a:prstGeom>
          <a:noFill/>
        </p:spPr>
      </p:pic>
      <p:sp>
        <p:nvSpPr>
          <p:cNvPr id="2" name="TextBox 1"/>
          <p:cNvSpPr txBox="1"/>
          <p:nvPr/>
        </p:nvSpPr>
        <p:spPr>
          <a:xfrm>
            <a:off x="3213100" y="3314700"/>
            <a:ext cx="3060700" cy="304800"/>
          </a:xfrm>
          <a:prstGeom prst="rect">
            <a:avLst/>
          </a:prstGeom>
          <a:noFill/>
        </p:spPr>
        <p:txBody>
          <a:bodyPr wrap="none" lIns="0" tIns="0" rIns="0" rtlCol="0">
            <a:spAutoFit/>
          </a:bodyPr>
          <a:lstStyle/>
          <a:p>
            <a:pPr>
              <a:lnSpc>
                <a:spcPts val="2400"/>
              </a:lnSpc>
              <a:tabLst/>
            </a:pPr>
            <a:r>
              <a:rPr lang="en-US" altLang="zh-CN" sz="2402" dirty="0" smtClean="0">
                <a:solidFill>
                  <a:srgbClr val="002060"/>
                </a:solidFill>
                <a:latin typeface="黑体" pitchFamily="18" charset="0"/>
                <a:cs typeface="黑体" pitchFamily="18" charset="0"/>
              </a:rPr>
              <a:t>北京同仁医院眼科中心</a:t>
            </a:r>
          </a:p>
        </p:txBody>
      </p:sp>
      <p:sp>
        <p:nvSpPr>
          <p:cNvPr id="6" name="TextBox 1"/>
          <p:cNvSpPr txBox="1"/>
          <p:nvPr/>
        </p:nvSpPr>
        <p:spPr>
          <a:xfrm>
            <a:off x="4292600" y="3937000"/>
            <a:ext cx="923330" cy="353943"/>
          </a:xfrm>
          <a:prstGeom prst="rect">
            <a:avLst/>
          </a:prstGeom>
          <a:noFill/>
        </p:spPr>
        <p:txBody>
          <a:bodyPr wrap="none" lIns="0" tIns="0" rIns="0" rtlCol="0">
            <a:spAutoFit/>
          </a:bodyPr>
          <a:lstStyle/>
          <a:p>
            <a:pPr>
              <a:lnSpc>
                <a:spcPts val="2400"/>
              </a:lnSpc>
              <a:tabLst/>
            </a:pPr>
            <a:r>
              <a:rPr lang="zh-CN" altLang="en-US" sz="2400" dirty="0" smtClean="0">
                <a:solidFill>
                  <a:srgbClr val="002060"/>
                </a:solidFill>
                <a:latin typeface="黑体" pitchFamily="18" charset="0"/>
                <a:cs typeface="黑体" pitchFamily="18" charset="0"/>
              </a:rPr>
              <a:t>牟大鹏</a:t>
            </a:r>
            <a:endParaRPr lang="en-US" altLang="zh-CN" sz="2400" dirty="0" smtClean="0">
              <a:solidFill>
                <a:srgbClr val="002060"/>
              </a:solidFill>
              <a:latin typeface="黑体" pitchFamily="18" charset="0"/>
              <a:cs typeface="黑体" pitchFamily="18" charset="0"/>
            </a:endParaRPr>
          </a:p>
        </p:txBody>
      </p:sp>
      <p:sp>
        <p:nvSpPr>
          <p:cNvPr id="7" name="TextBox 1"/>
          <p:cNvSpPr txBox="1"/>
          <p:nvPr/>
        </p:nvSpPr>
        <p:spPr>
          <a:xfrm>
            <a:off x="1778000" y="1435100"/>
            <a:ext cx="4267200" cy="787400"/>
          </a:xfrm>
          <a:prstGeom prst="rect">
            <a:avLst/>
          </a:prstGeom>
          <a:noFill/>
        </p:spPr>
        <p:txBody>
          <a:bodyPr wrap="none" lIns="0" tIns="0" rIns="0" rtlCol="0">
            <a:spAutoFit/>
          </a:bodyPr>
          <a:lstStyle/>
          <a:p>
            <a:pPr>
              <a:lnSpc>
                <a:spcPts val="6200"/>
              </a:lnSpc>
              <a:tabLst/>
            </a:pPr>
            <a:r>
              <a:rPr lang="en-US" altLang="zh-CN" sz="4800" b="1" dirty="0" smtClean="0">
                <a:solidFill>
                  <a:srgbClr val="002060"/>
                </a:solidFill>
                <a:latin typeface="微软雅黑" pitchFamily="18" charset="0"/>
                <a:cs typeface="微软雅黑" pitchFamily="18" charset="0"/>
              </a:rPr>
              <a:t>青光眼药物治疗</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4426711" y="2136013"/>
            <a:ext cx="4717288" cy="857250"/>
          </a:xfrm>
          <a:custGeom>
            <a:avLst/>
            <a:gdLst>
              <a:gd name="connsiteX0" fmla="*/ 0 w 4717288"/>
              <a:gd name="connsiteY0" fmla="*/ 857250 h 857250"/>
              <a:gd name="connsiteX1" fmla="*/ 4717288 w 4717288"/>
              <a:gd name="connsiteY1" fmla="*/ 857250 h 857250"/>
              <a:gd name="connsiteX2" fmla="*/ 4717288 w 4717288"/>
              <a:gd name="connsiteY2" fmla="*/ 0 h 857250"/>
              <a:gd name="connsiteX3" fmla="*/ 0 w 4717288"/>
              <a:gd name="connsiteY3" fmla="*/ 0 h 857250"/>
              <a:gd name="connsiteX4" fmla="*/ 0 w 4717288"/>
              <a:gd name="connsiteY4" fmla="*/ 857250 h 8572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717288" h="857250">
                <a:moveTo>
                  <a:pt x="0" y="857250"/>
                </a:moveTo>
                <a:lnTo>
                  <a:pt x="4717288" y="857250"/>
                </a:lnTo>
                <a:lnTo>
                  <a:pt x="4717288" y="0"/>
                </a:lnTo>
                <a:lnTo>
                  <a:pt x="0" y="0"/>
                </a:lnTo>
                <a:lnTo>
                  <a:pt x="0" y="857250"/>
                </a:lnTo>
              </a:path>
            </a:pathLst>
          </a:custGeom>
          <a:solidFill>
            <a:srgbClr val="0020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3124200" y="2362200"/>
            <a:ext cx="762000" cy="622300"/>
          </a:xfrm>
          <a:prstGeom prst="rect">
            <a:avLst/>
          </a:prstGeom>
          <a:noFill/>
        </p:spPr>
        <p:txBody>
          <a:bodyPr wrap="none" lIns="0" tIns="0" rIns="0" rtlCol="0">
            <a:spAutoFit/>
          </a:bodyPr>
          <a:lstStyle/>
          <a:p>
            <a:pPr>
              <a:lnSpc>
                <a:spcPts val="4900"/>
              </a:lnSpc>
              <a:tabLst/>
            </a:pPr>
            <a:r>
              <a:rPr lang="en-US" altLang="zh-CN" sz="5402" b="1" dirty="0" smtClean="0">
                <a:solidFill>
                  <a:srgbClr val="000000"/>
                </a:solidFill>
                <a:latin typeface="Times New Roman" pitchFamily="18" charset="0"/>
                <a:cs typeface="Times New Roman" pitchFamily="18" charset="0"/>
              </a:rPr>
              <a:t>01</a:t>
            </a:r>
          </a:p>
        </p:txBody>
      </p:sp>
      <p:sp>
        <p:nvSpPr>
          <p:cNvPr id="7" name="TextBox 1"/>
          <p:cNvSpPr txBox="1"/>
          <p:nvPr/>
        </p:nvSpPr>
        <p:spPr>
          <a:xfrm>
            <a:off x="4711700" y="2222500"/>
            <a:ext cx="4064000" cy="533400"/>
          </a:xfrm>
          <a:prstGeom prst="rect">
            <a:avLst/>
          </a:prstGeom>
          <a:noFill/>
        </p:spPr>
        <p:txBody>
          <a:bodyPr wrap="none" lIns="0" tIns="0" rIns="0" rtlCol="0">
            <a:spAutoFit/>
          </a:bodyPr>
          <a:lstStyle/>
          <a:p>
            <a:pPr>
              <a:lnSpc>
                <a:spcPts val="4200"/>
              </a:lnSpc>
              <a:tabLst/>
            </a:pPr>
            <a:r>
              <a:rPr lang="en-US" altLang="zh-CN" sz="3204" b="1" dirty="0" smtClean="0">
                <a:solidFill>
                  <a:srgbClr val="FFFFFF"/>
                </a:solidFill>
                <a:latin typeface="微软雅黑" pitchFamily="18" charset="0"/>
                <a:cs typeface="微软雅黑" pitchFamily="18" charset="0"/>
              </a:rPr>
              <a:t>青光眼概念及流行病学</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en-US" altLang="zh-CN" smtClean="0"/>
              <a:t>概述</a:t>
            </a:r>
          </a:p>
        </p:txBody>
      </p:sp>
      <p:sp>
        <p:nvSpPr>
          <p:cNvPr id="6147" name="Rectangle 3"/>
          <p:cNvSpPr>
            <a:spLocks noGrp="1" noChangeArrowheads="1"/>
          </p:cNvSpPr>
          <p:nvPr>
            <p:ph type="body" sz="half" idx="1"/>
          </p:nvPr>
        </p:nvSpPr>
        <p:spPr/>
        <p:txBody>
          <a:bodyPr/>
          <a:lstStyle/>
          <a:p>
            <a:pPr eaLnBrk="1" hangingPunct="1">
              <a:defRPr/>
            </a:pPr>
            <a:r>
              <a:rPr lang="zh-CN" altLang="en-US" sz="1950" dirty="0"/>
              <a:t>什么是青光眼？</a:t>
            </a:r>
          </a:p>
          <a:p>
            <a:pPr lvl="1" eaLnBrk="1" hangingPunct="1">
              <a:defRPr/>
            </a:pPr>
            <a:r>
              <a:rPr lang="zh-CN" altLang="en-US" sz="1500" dirty="0"/>
              <a:t>青光眼（</a:t>
            </a:r>
            <a:r>
              <a:rPr lang="en-US" altLang="zh-CN" sz="1500" dirty="0">
                <a:latin typeface="Times New Roman" charset="0"/>
              </a:rPr>
              <a:t>glaucoma</a:t>
            </a:r>
            <a:r>
              <a:rPr lang="zh-CN" altLang="en-US" sz="1500" dirty="0"/>
              <a:t>）是一组威胁视神经视觉功能，主要与</a:t>
            </a:r>
            <a:r>
              <a:rPr lang="zh-CN" altLang="en-US" sz="1500" b="1" dirty="0">
                <a:solidFill>
                  <a:schemeClr val="accent2"/>
                </a:solidFill>
              </a:rPr>
              <a:t>眼压</a:t>
            </a:r>
            <a:r>
              <a:rPr lang="zh-CN" altLang="en-US" sz="1500" dirty="0"/>
              <a:t>升高有关的临床征群或眼病。即眼压超过了眼球内组织，尤其是视网膜视神经所能承受的限度，将带来视功能损害。</a:t>
            </a:r>
            <a:r>
              <a:rPr lang="en-US" altLang="zh-CN" sz="900" dirty="0"/>
              <a:t>(</a:t>
            </a:r>
            <a:r>
              <a:rPr lang="zh-CN" altLang="en-US" sz="900" dirty="0"/>
              <a:t>眼科学，</a:t>
            </a:r>
            <a:r>
              <a:rPr lang="en-US" altLang="zh-CN" sz="900" dirty="0"/>
              <a:t>P142)</a:t>
            </a:r>
            <a:endParaRPr lang="zh-CN" altLang="en-US" sz="900" dirty="0"/>
          </a:p>
          <a:p>
            <a:pPr lvl="1" eaLnBrk="1" hangingPunct="1">
              <a:buFont typeface="Wingdings" charset="2"/>
              <a:buNone/>
              <a:defRPr/>
            </a:pPr>
            <a:r>
              <a:rPr lang="zh-CN" altLang="en-US" sz="900" dirty="0"/>
              <a:t>                                  </a:t>
            </a:r>
            <a:endParaRPr lang="en-US" altLang="zh-CN" sz="900" dirty="0"/>
          </a:p>
        </p:txBody>
      </p:sp>
      <p:pic>
        <p:nvPicPr>
          <p:cNvPr id="6148" name="Picture 4" descr="open-angle1"/>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3492104" y="3845719"/>
            <a:ext cx="1350169" cy="945356"/>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21508" name="Picture 5" descr="96glaucoma_cupp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6019" y="3868341"/>
            <a:ext cx="1428750" cy="939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6" descr="eye2"/>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112544" y="1416844"/>
            <a:ext cx="2375297" cy="2015729"/>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6151" name="Line 7"/>
          <p:cNvSpPr>
            <a:spLocks noChangeShapeType="1"/>
          </p:cNvSpPr>
          <p:nvPr/>
        </p:nvSpPr>
        <p:spPr bwMode="auto">
          <a:xfrm flipH="1">
            <a:off x="4463654" y="3489722"/>
            <a:ext cx="810815" cy="323850"/>
          </a:xfrm>
          <a:prstGeom prst="line">
            <a:avLst/>
          </a:prstGeom>
          <a:noFill/>
          <a:ln w="9525" cmpd="sng">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buFont typeface="Arial" charset="0"/>
              <a:buNone/>
              <a:defRPr/>
            </a:pPr>
            <a:endParaRPr lang="zh-CN" altLang="en-US" sz="1350"/>
          </a:p>
        </p:txBody>
      </p:sp>
      <p:sp>
        <p:nvSpPr>
          <p:cNvPr id="6152" name="Line 8"/>
          <p:cNvSpPr>
            <a:spLocks noChangeShapeType="1"/>
          </p:cNvSpPr>
          <p:nvPr/>
        </p:nvSpPr>
        <p:spPr bwMode="auto">
          <a:xfrm>
            <a:off x="6840141" y="3543300"/>
            <a:ext cx="0" cy="216694"/>
          </a:xfrm>
          <a:prstGeom prst="line">
            <a:avLst/>
          </a:prstGeom>
          <a:noFill/>
          <a:ln w="9525" cmpd="sng">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buFont typeface="Arial" charset="0"/>
              <a:buNone/>
              <a:defRPr/>
            </a:pPr>
            <a:endParaRPr lang="zh-CN" altLang="en-US" sz="1350"/>
          </a:p>
        </p:txBody>
      </p:sp>
      <p:sp>
        <p:nvSpPr>
          <p:cNvPr id="6153" name="Text Box 9"/>
          <p:cNvSpPr txBox="1">
            <a:spLocks noChangeArrowheads="1"/>
          </p:cNvSpPr>
          <p:nvPr/>
        </p:nvSpPr>
        <p:spPr bwMode="auto">
          <a:xfrm>
            <a:off x="2412206" y="4300537"/>
            <a:ext cx="97155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buFont typeface="Arial" charset="0"/>
              <a:buNone/>
              <a:defRPr/>
            </a:pPr>
            <a:r>
              <a:rPr lang="zh-CN" altLang="en-US" sz="1350"/>
              <a:t>视野损害</a:t>
            </a:r>
          </a:p>
        </p:txBody>
      </p:sp>
      <p:sp>
        <p:nvSpPr>
          <p:cNvPr id="6154" name="Text Box 10"/>
          <p:cNvSpPr txBox="1">
            <a:spLocks noChangeArrowheads="1"/>
          </p:cNvSpPr>
          <p:nvPr/>
        </p:nvSpPr>
        <p:spPr bwMode="auto">
          <a:xfrm>
            <a:off x="5219701" y="4300537"/>
            <a:ext cx="10798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buFont typeface="Arial" charset="0"/>
              <a:buNone/>
              <a:defRPr/>
            </a:pPr>
            <a:r>
              <a:rPr lang="zh-CN" altLang="en-US" sz="1350"/>
              <a:t>视神经损害</a:t>
            </a:r>
          </a:p>
        </p:txBody>
      </p:sp>
    </p:spTree>
    <p:extLst>
      <p:ext uri="{BB962C8B-B14F-4D97-AF65-F5344CB8AC3E}">
        <p14:creationId xmlns:p14="http://schemas.microsoft.com/office/powerpoint/2010/main" val="7864903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altLang="zh-CN" smtClean="0"/>
              <a:t>眼压的概念</a:t>
            </a:r>
          </a:p>
        </p:txBody>
      </p:sp>
      <p:sp>
        <p:nvSpPr>
          <p:cNvPr id="7171" name="Rectangle 3"/>
          <p:cNvSpPr>
            <a:spLocks noGrp="1" noChangeArrowheads="1"/>
          </p:cNvSpPr>
          <p:nvPr>
            <p:ph type="body" idx="1"/>
          </p:nvPr>
        </p:nvSpPr>
        <p:spPr/>
        <p:txBody>
          <a:bodyPr/>
          <a:lstStyle/>
          <a:p>
            <a:pPr eaLnBrk="1" hangingPunct="1">
              <a:defRPr/>
            </a:pPr>
            <a:r>
              <a:rPr lang="en-US" altLang="zh-CN" sz="1800"/>
              <a:t>眼球内容物作用于眼球壁的压力</a:t>
            </a:r>
          </a:p>
          <a:p>
            <a:pPr eaLnBrk="1" hangingPunct="1">
              <a:defRPr/>
            </a:pPr>
            <a:r>
              <a:rPr lang="en-US" altLang="zh-CN" sz="1800"/>
              <a:t>眼球内容物：晶状体、玻璃体、眼内血液量、房水</a:t>
            </a:r>
          </a:p>
          <a:p>
            <a:pPr eaLnBrk="1" hangingPunct="1">
              <a:defRPr/>
            </a:pPr>
            <a:r>
              <a:rPr lang="en-US" altLang="zh-CN" sz="1800"/>
              <a:t>生理作用：维持眼球固有形态；恒定角膜曲率；保证眼内液体正常循环；维持屈光间质的透明性</a:t>
            </a:r>
          </a:p>
          <a:p>
            <a:pPr eaLnBrk="1" hangingPunct="1">
              <a:defRPr/>
            </a:pPr>
            <a:endParaRPr lang="en-US" altLang="zh-CN" sz="1800"/>
          </a:p>
        </p:txBody>
      </p:sp>
      <p:sp>
        <p:nvSpPr>
          <p:cNvPr id="7172" name="Text Box 4"/>
          <p:cNvSpPr txBox="1">
            <a:spLocks noChangeArrowheads="1"/>
          </p:cNvSpPr>
          <p:nvPr/>
        </p:nvSpPr>
        <p:spPr bwMode="auto">
          <a:xfrm>
            <a:off x="2195512" y="2950369"/>
            <a:ext cx="5292329"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buFont typeface="Arial" charset="0"/>
              <a:buNone/>
              <a:defRPr/>
            </a:pPr>
            <a:r>
              <a:rPr lang="zh-CN" altLang="en-US" sz="1500" b="1"/>
              <a:t>    </a:t>
            </a:r>
            <a:r>
              <a:rPr lang="zh-CN" altLang="en-US" b="1"/>
              <a:t>由于眼球内容物中晶状体、玻璃体和眼内血液量变化不大，房水循环的动态平衡可以影响眼压的状态。</a:t>
            </a:r>
          </a:p>
        </p:txBody>
      </p:sp>
    </p:spTree>
    <p:extLst>
      <p:ext uri="{BB962C8B-B14F-4D97-AF65-F5344CB8AC3E}">
        <p14:creationId xmlns:p14="http://schemas.microsoft.com/office/powerpoint/2010/main" val="7819861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defRPr/>
            </a:pPr>
            <a:r>
              <a:rPr kumimoji="1" lang="zh-CN" altLang="en-US" dirty="0" smtClean="0"/>
              <a:t> </a:t>
            </a:r>
            <a:endParaRPr kumimoji="1" lang="zh-CN" altLang="en-US" dirty="0"/>
          </a:p>
        </p:txBody>
      </p:sp>
      <p:pic>
        <p:nvPicPr>
          <p:cNvPr id="4" name="Picture 2" descr="C:\Documents and Settings\mou\桌面\anterior chamber angle幻灯\ANGLE.jp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6154" t="23640" r="22659" b="46462"/>
          <a:stretch/>
        </p:blipFill>
        <p:spPr>
          <a:xfrm>
            <a:off x="1980010" y="735806"/>
            <a:ext cx="5088731" cy="23764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ChangeArrowheads="1"/>
          </p:cNvSpPr>
          <p:nvPr/>
        </p:nvSpPr>
        <p:spPr bwMode="auto">
          <a:xfrm>
            <a:off x="2655094" y="2895601"/>
            <a:ext cx="3807619" cy="1671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defRPr/>
            </a:pPr>
            <a:endParaRPr lang="zh-CN" altLang="hr-HR" sz="2400" b="1" dirty="0">
              <a:effectLst>
                <a:outerShdw blurRad="38100" dist="38100" dir="2700000" algn="tl">
                  <a:srgbClr val="000000"/>
                </a:outerShdw>
              </a:effectLst>
              <a:latin typeface="楷体_GB2312" charset="0"/>
              <a:ea typeface="楷体_GB2312" charset="0"/>
            </a:endParaRPr>
          </a:p>
          <a:p>
            <a:pPr>
              <a:lnSpc>
                <a:spcPct val="120000"/>
              </a:lnSpc>
              <a:spcBef>
                <a:spcPct val="50000"/>
              </a:spcBef>
              <a:defRPr/>
            </a:pPr>
            <a:r>
              <a:rPr lang="zh-CN" altLang="en-US" b="1" dirty="0">
                <a:effectLst>
                  <a:outerShdw blurRad="38100" dist="38100" dir="2700000" algn="tl">
                    <a:srgbClr val="000000"/>
                  </a:outerShdw>
                </a:effectLst>
                <a:latin typeface="楷体_GB2312" charset="0"/>
                <a:ea typeface="楷体_GB2312" charset="0"/>
              </a:rPr>
              <a:t>睫状突</a:t>
            </a:r>
            <a:r>
              <a:rPr lang="zh-CN" altLang="en-US" b="1" dirty="0">
                <a:solidFill>
                  <a:srgbClr val="F0E504"/>
                </a:solidFill>
                <a:effectLst>
                  <a:outerShdw blurRad="38100" dist="38100" dir="2700000" algn="tl">
                    <a:srgbClr val="000000"/>
                  </a:outerShdw>
                </a:effectLst>
                <a:latin typeface="楷体_GB2312" charset="0"/>
                <a:ea typeface="楷体_GB2312" charset="0"/>
              </a:rPr>
              <a:t>→</a:t>
            </a:r>
            <a:r>
              <a:rPr lang="zh-CN" altLang="en-US" b="1" dirty="0">
                <a:effectLst>
                  <a:outerShdw blurRad="38100" dist="38100" dir="2700000" algn="tl">
                    <a:srgbClr val="000000"/>
                  </a:outerShdw>
                </a:effectLst>
                <a:latin typeface="楷体_GB2312" charset="0"/>
                <a:ea typeface="楷体_GB2312" charset="0"/>
              </a:rPr>
              <a:t>后房</a:t>
            </a:r>
            <a:r>
              <a:rPr lang="zh-CN" altLang="en-US" b="1" dirty="0">
                <a:solidFill>
                  <a:srgbClr val="F0E504"/>
                </a:solidFill>
                <a:effectLst>
                  <a:outerShdw blurRad="38100" dist="38100" dir="2700000" algn="tl">
                    <a:srgbClr val="000000"/>
                  </a:outerShdw>
                </a:effectLst>
                <a:latin typeface="楷体_GB2312" charset="0"/>
                <a:ea typeface="楷体_GB2312" charset="0"/>
              </a:rPr>
              <a:t>→</a:t>
            </a:r>
            <a:r>
              <a:rPr lang="zh-CN" altLang="en-US" b="1" dirty="0">
                <a:effectLst>
                  <a:outerShdw blurRad="38100" dist="38100" dir="2700000" algn="tl">
                    <a:srgbClr val="000000"/>
                  </a:outerShdw>
                </a:effectLst>
                <a:latin typeface="楷体_GB2312" charset="0"/>
                <a:ea typeface="楷体_GB2312" charset="0"/>
              </a:rPr>
              <a:t>瞳孔</a:t>
            </a:r>
            <a:r>
              <a:rPr lang="zh-CN" altLang="en-US" b="1" dirty="0">
                <a:solidFill>
                  <a:srgbClr val="F0E504"/>
                </a:solidFill>
                <a:effectLst>
                  <a:outerShdw blurRad="38100" dist="38100" dir="2700000" algn="tl">
                    <a:srgbClr val="000000"/>
                  </a:outerShdw>
                </a:effectLst>
                <a:latin typeface="楷体_GB2312" charset="0"/>
                <a:ea typeface="楷体_GB2312" charset="0"/>
              </a:rPr>
              <a:t>→</a:t>
            </a:r>
            <a:r>
              <a:rPr lang="zh-CN" altLang="en-US" b="1" dirty="0">
                <a:effectLst>
                  <a:outerShdw blurRad="38100" dist="38100" dir="2700000" algn="tl">
                    <a:srgbClr val="000000"/>
                  </a:outerShdw>
                </a:effectLst>
                <a:latin typeface="楷体_GB2312" charset="0"/>
                <a:ea typeface="楷体_GB2312" charset="0"/>
              </a:rPr>
              <a:t>前房</a:t>
            </a:r>
            <a:r>
              <a:rPr lang="zh-CN" altLang="en-US" b="1" dirty="0">
                <a:solidFill>
                  <a:srgbClr val="F0E504"/>
                </a:solidFill>
                <a:effectLst>
                  <a:outerShdw blurRad="38100" dist="38100" dir="2700000" algn="tl">
                    <a:srgbClr val="000000"/>
                  </a:outerShdw>
                </a:effectLst>
                <a:latin typeface="楷体_GB2312" charset="0"/>
                <a:ea typeface="楷体_GB2312" charset="0"/>
              </a:rPr>
              <a:t>→</a:t>
            </a:r>
            <a:r>
              <a:rPr lang="zh-CN" altLang="en-US" b="1" dirty="0">
                <a:effectLst>
                  <a:outerShdw blurRad="38100" dist="38100" dir="2700000" algn="tl">
                    <a:srgbClr val="000000"/>
                  </a:outerShdw>
                </a:effectLst>
                <a:latin typeface="楷体_GB2312" charset="0"/>
                <a:ea typeface="楷体_GB2312" charset="0"/>
              </a:rPr>
              <a:t>前房角</a:t>
            </a:r>
            <a:r>
              <a:rPr lang="zh-CN" altLang="en-US" b="1" dirty="0">
                <a:solidFill>
                  <a:srgbClr val="F0E504"/>
                </a:solidFill>
                <a:effectLst>
                  <a:outerShdw blurRad="38100" dist="38100" dir="2700000" algn="tl">
                    <a:srgbClr val="000000"/>
                  </a:outerShdw>
                </a:effectLst>
                <a:latin typeface="楷体_GB2312" charset="0"/>
                <a:ea typeface="楷体_GB2312" charset="0"/>
              </a:rPr>
              <a:t>→</a:t>
            </a:r>
            <a:r>
              <a:rPr lang="zh-CN" altLang="en-US" b="1" dirty="0">
                <a:effectLst>
                  <a:outerShdw blurRad="38100" dist="38100" dir="2700000" algn="tl">
                    <a:srgbClr val="000000"/>
                  </a:outerShdw>
                </a:effectLst>
                <a:latin typeface="楷体_GB2312" charset="0"/>
                <a:ea typeface="楷体_GB2312" charset="0"/>
              </a:rPr>
              <a:t>小梁网</a:t>
            </a:r>
            <a:r>
              <a:rPr lang="zh-CN" altLang="en-US" b="1" dirty="0">
                <a:solidFill>
                  <a:srgbClr val="F0E504"/>
                </a:solidFill>
                <a:effectLst>
                  <a:outerShdw blurRad="38100" dist="38100" dir="2700000" algn="tl">
                    <a:srgbClr val="000000"/>
                  </a:outerShdw>
                </a:effectLst>
                <a:latin typeface="楷体_GB2312" charset="0"/>
                <a:ea typeface="楷体_GB2312" charset="0"/>
              </a:rPr>
              <a:t>→</a:t>
            </a:r>
            <a:r>
              <a:rPr lang="en-US" altLang="zh-CN" b="1" dirty="0" err="1">
                <a:effectLst>
                  <a:outerShdw blurRad="38100" dist="38100" dir="2700000" algn="tl">
                    <a:srgbClr val="000000"/>
                  </a:outerShdw>
                </a:effectLst>
                <a:latin typeface="楷体_GB2312" charset="0"/>
                <a:ea typeface="楷体_GB2312" charset="0"/>
              </a:rPr>
              <a:t>Schlemm</a:t>
            </a:r>
            <a:r>
              <a:rPr lang="zh-CN" altLang="en-US" b="1" dirty="0">
                <a:effectLst>
                  <a:outerShdw blurRad="38100" dist="38100" dir="2700000" algn="tl">
                    <a:srgbClr val="000000"/>
                  </a:outerShdw>
                </a:effectLst>
                <a:latin typeface="楷体_GB2312" charset="0"/>
                <a:ea typeface="楷体_GB2312" charset="0"/>
              </a:rPr>
              <a:t>氏管</a:t>
            </a:r>
            <a:r>
              <a:rPr lang="zh-CN" altLang="en-US" b="1" dirty="0">
                <a:solidFill>
                  <a:srgbClr val="F0E504"/>
                </a:solidFill>
                <a:effectLst>
                  <a:outerShdw blurRad="38100" dist="38100" dir="2700000" algn="tl">
                    <a:srgbClr val="000000"/>
                  </a:outerShdw>
                </a:effectLst>
                <a:latin typeface="楷体_GB2312" charset="0"/>
                <a:ea typeface="楷体_GB2312" charset="0"/>
              </a:rPr>
              <a:t>→</a:t>
            </a:r>
            <a:r>
              <a:rPr lang="zh-CN" altLang="en-US" b="1" dirty="0">
                <a:effectLst>
                  <a:outerShdw blurRad="38100" dist="38100" dir="2700000" algn="tl">
                    <a:srgbClr val="000000"/>
                  </a:outerShdw>
                </a:effectLst>
                <a:latin typeface="楷体_GB2312" charset="0"/>
                <a:ea typeface="楷体_GB2312" charset="0"/>
              </a:rPr>
              <a:t>外集液管</a:t>
            </a:r>
            <a:r>
              <a:rPr lang="zh-CN" altLang="en-US" b="1" dirty="0">
                <a:solidFill>
                  <a:srgbClr val="F0E504"/>
                </a:solidFill>
                <a:effectLst>
                  <a:outerShdw blurRad="38100" dist="38100" dir="2700000" algn="tl">
                    <a:srgbClr val="000000"/>
                  </a:outerShdw>
                </a:effectLst>
                <a:latin typeface="楷体_GB2312" charset="0"/>
                <a:ea typeface="楷体_GB2312" charset="0"/>
              </a:rPr>
              <a:t>→</a:t>
            </a:r>
            <a:r>
              <a:rPr lang="zh-CN" altLang="en-US" b="1" dirty="0">
                <a:effectLst>
                  <a:outerShdw blurRad="38100" dist="38100" dir="2700000" algn="tl">
                    <a:srgbClr val="000000"/>
                  </a:outerShdw>
                </a:effectLst>
                <a:latin typeface="楷体_GB2312" charset="0"/>
                <a:ea typeface="楷体_GB2312" charset="0"/>
              </a:rPr>
              <a:t>房水静脉</a:t>
            </a:r>
            <a:r>
              <a:rPr lang="zh-CN" altLang="en-US" b="1" dirty="0">
                <a:solidFill>
                  <a:srgbClr val="F0E504"/>
                </a:solidFill>
                <a:effectLst>
                  <a:outerShdw blurRad="38100" dist="38100" dir="2700000" algn="tl">
                    <a:srgbClr val="000000"/>
                  </a:outerShdw>
                </a:effectLst>
                <a:latin typeface="楷体_GB2312" charset="0"/>
                <a:ea typeface="楷体_GB2312" charset="0"/>
              </a:rPr>
              <a:t>→</a:t>
            </a:r>
            <a:r>
              <a:rPr lang="zh-CN" altLang="en-US" b="1" dirty="0">
                <a:effectLst>
                  <a:outerShdw blurRad="38100" dist="38100" dir="2700000" algn="tl">
                    <a:srgbClr val="000000"/>
                  </a:outerShdw>
                </a:effectLst>
                <a:latin typeface="楷体_GB2312" charset="0"/>
                <a:ea typeface="楷体_GB2312" charset="0"/>
              </a:rPr>
              <a:t>睫状前静脉</a:t>
            </a:r>
          </a:p>
        </p:txBody>
      </p:sp>
    </p:spTree>
    <p:extLst>
      <p:ext uri="{BB962C8B-B14F-4D97-AF65-F5344CB8AC3E}">
        <p14:creationId xmlns:p14="http://schemas.microsoft.com/office/powerpoint/2010/main" val="823940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541860" y="25004"/>
            <a:ext cx="6000750" cy="912019"/>
          </a:xfrm>
        </p:spPr>
        <p:txBody>
          <a:bodyPr/>
          <a:lstStyle/>
          <a:p>
            <a:pPr eaLnBrk="1" hangingPunct="1">
              <a:defRPr/>
            </a:pPr>
            <a:r>
              <a:rPr lang="en-US" altLang="zh-CN" dirty="0" smtClean="0"/>
              <a:t>房水的循环途径</a:t>
            </a:r>
          </a:p>
        </p:txBody>
      </p:sp>
      <p:sp>
        <p:nvSpPr>
          <p:cNvPr id="8195" name="Text Box 3"/>
          <p:cNvSpPr txBox="1">
            <a:spLocks noChangeArrowheads="1"/>
          </p:cNvSpPr>
          <p:nvPr/>
        </p:nvSpPr>
        <p:spPr bwMode="auto">
          <a:xfrm>
            <a:off x="1494235" y="3706416"/>
            <a:ext cx="6048375" cy="854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buFont typeface="Arial" charset="0"/>
              <a:buNone/>
              <a:defRPr/>
            </a:pPr>
            <a:r>
              <a:rPr lang="zh-CN" altLang="en-US" sz="1350" dirty="0"/>
              <a:t>     </a:t>
            </a:r>
            <a:r>
              <a:rPr lang="zh-CN" altLang="en-US" sz="1200" b="1" dirty="0"/>
              <a:t>房水由睫状突产生，进入后房，，越过瞳孔到达前房，大多数经前房角的小梁网进入</a:t>
            </a:r>
            <a:r>
              <a:rPr lang="en-US" altLang="zh-CN" sz="1200" b="1" dirty="0" err="1"/>
              <a:t>Schlemm</a:t>
            </a:r>
            <a:r>
              <a:rPr lang="zh-CN" altLang="en-US" sz="1200" b="1" dirty="0"/>
              <a:t>管（占</a:t>
            </a:r>
            <a:r>
              <a:rPr lang="en-US" altLang="zh-CN" sz="1200" b="1" dirty="0"/>
              <a:t>75</a:t>
            </a:r>
            <a:r>
              <a:rPr lang="zh-CN" altLang="en-US" sz="1200" b="1" dirty="0"/>
              <a:t>％～</a:t>
            </a:r>
            <a:r>
              <a:rPr lang="en-US" altLang="zh-CN" sz="1200" b="1" dirty="0"/>
              <a:t>85</a:t>
            </a:r>
            <a:r>
              <a:rPr lang="zh-CN" altLang="en-US" sz="1200" b="1" dirty="0"/>
              <a:t>％），再通过巩膜内的集合管和房水静脉，汇入巩膜表面的睫状前静脉，回流到体循环。部分房水（</a:t>
            </a:r>
            <a:r>
              <a:rPr lang="en-US" altLang="zh-CN" sz="1200" b="1" dirty="0"/>
              <a:t>10</a:t>
            </a:r>
            <a:r>
              <a:rPr lang="zh-CN" altLang="en-US" sz="1200" b="1" dirty="0"/>
              <a:t>％～</a:t>
            </a:r>
            <a:r>
              <a:rPr lang="en-US" altLang="zh-CN" sz="1200" b="1" dirty="0"/>
              <a:t>20</a:t>
            </a:r>
            <a:r>
              <a:rPr lang="zh-CN" altLang="en-US" sz="1200" b="1" dirty="0"/>
              <a:t>％）经葡萄膜小梁、睫状肌间隙流入睫状体和脉络膜上腔，经巩膜、涡静脉旁间隙流出。少量房水（</a:t>
            </a:r>
            <a:r>
              <a:rPr lang="en-US" altLang="zh-CN" sz="1200" b="1" dirty="0"/>
              <a:t>5</a:t>
            </a:r>
            <a:r>
              <a:rPr lang="zh-CN" altLang="en-US" sz="1200" b="1" dirty="0"/>
              <a:t>％）被虹膜表面吸收。</a:t>
            </a:r>
          </a:p>
        </p:txBody>
      </p:sp>
      <p:pic>
        <p:nvPicPr>
          <p:cNvPr id="8196" name="Picture 4" descr="tmflo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19362" y="952500"/>
            <a:ext cx="3671888" cy="2515791"/>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2418412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596900" y="901700"/>
            <a:ext cx="3632200" cy="21463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4584700" y="901700"/>
            <a:ext cx="3327400" cy="2146300"/>
          </a:xfrm>
          <a:prstGeom prst="rect">
            <a:avLst/>
          </a:prstGeom>
          <a:noFill/>
        </p:spPr>
      </p:pic>
      <p:pic>
        <p:nvPicPr>
          <p:cNvPr id="7" name="Picture 3"/>
          <p:cNvPicPr>
            <a:picLocks noChangeAspect="1" noChangeArrowheads="1"/>
          </p:cNvPicPr>
          <p:nvPr/>
        </p:nvPicPr>
        <p:blipFill>
          <a:blip r:embed="rId4"/>
          <a:srcRect/>
          <a:stretch>
            <a:fillRect/>
          </a:stretch>
        </p:blipFill>
        <p:spPr bwMode="auto">
          <a:xfrm>
            <a:off x="3022600" y="3136900"/>
            <a:ext cx="2527300" cy="1600200"/>
          </a:xfrm>
          <a:prstGeom prst="rect">
            <a:avLst/>
          </a:prstGeom>
          <a:noFill/>
        </p:spPr>
      </p:pic>
      <p:sp>
        <p:nvSpPr>
          <p:cNvPr id="2" name="TextBox 1"/>
          <p:cNvSpPr txBox="1"/>
          <p:nvPr/>
        </p:nvSpPr>
        <p:spPr>
          <a:xfrm>
            <a:off x="2273300" y="279400"/>
            <a:ext cx="41148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青光眼的视神经损害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381000" y="1473200"/>
            <a:ext cx="4318000" cy="27813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5067300" y="1041400"/>
            <a:ext cx="3263900" cy="3276600"/>
          </a:xfrm>
          <a:prstGeom prst="rect">
            <a:avLst/>
          </a:prstGeom>
          <a:noFill/>
        </p:spPr>
      </p:pic>
      <p:sp>
        <p:nvSpPr>
          <p:cNvPr id="2" name="TextBox 1"/>
          <p:cNvSpPr txBox="1"/>
          <p:nvPr/>
        </p:nvSpPr>
        <p:spPr>
          <a:xfrm>
            <a:off x="2451100" y="342900"/>
            <a:ext cx="4064000" cy="495300"/>
          </a:xfrm>
          <a:prstGeom prst="rect">
            <a:avLst/>
          </a:prstGeom>
          <a:noFill/>
        </p:spPr>
        <p:txBody>
          <a:bodyPr wrap="none" lIns="0" tIns="0" rIns="0" rtlCol="0">
            <a:spAutoFit/>
          </a:bodyPr>
          <a:lstStyle/>
          <a:p>
            <a:pPr>
              <a:lnSpc>
                <a:spcPts val="3900"/>
              </a:lnSpc>
              <a:tabLst/>
            </a:pPr>
            <a:r>
              <a:rPr lang="en-US" altLang="zh-CN" sz="3995" dirty="0" smtClean="0">
                <a:solidFill>
                  <a:srgbClr val="000000"/>
                </a:solidFill>
                <a:latin typeface="黑体" pitchFamily="18" charset="0"/>
                <a:cs typeface="黑体" pitchFamily="18" charset="0"/>
              </a:rPr>
              <a:t>青光眼的视野缺损</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482600" y="342900"/>
            <a:ext cx="4572000" cy="495300"/>
          </a:xfrm>
          <a:prstGeom prst="rect">
            <a:avLst/>
          </a:prstGeom>
          <a:noFill/>
        </p:spPr>
        <p:txBody>
          <a:bodyPr wrap="none" lIns="0" tIns="0" rIns="0" rtlCol="0">
            <a:spAutoFit/>
          </a:bodyPr>
          <a:lstStyle/>
          <a:p>
            <a:pPr>
              <a:lnSpc>
                <a:spcPts val="3900"/>
              </a:lnSpc>
              <a:tabLst/>
            </a:pPr>
            <a:r>
              <a:rPr lang="en-US" altLang="zh-CN" sz="3995" dirty="0" smtClean="0">
                <a:solidFill>
                  <a:srgbClr val="000000"/>
                </a:solidFill>
                <a:latin typeface="黑体" pitchFamily="18" charset="0"/>
                <a:cs typeface="黑体" pitchFamily="18" charset="0"/>
              </a:rPr>
              <a:t>青光眼国内流行病学</a:t>
            </a:r>
          </a:p>
        </p:txBody>
      </p:sp>
      <p:sp>
        <p:nvSpPr>
          <p:cNvPr id="6" name="TextBox 1"/>
          <p:cNvSpPr txBox="1"/>
          <p:nvPr/>
        </p:nvSpPr>
        <p:spPr>
          <a:xfrm>
            <a:off x="558800" y="1295400"/>
            <a:ext cx="63500" cy="723900"/>
          </a:xfrm>
          <a:prstGeom prst="rect">
            <a:avLst/>
          </a:prstGeom>
          <a:noFill/>
        </p:spPr>
        <p:txBody>
          <a:bodyPr wrap="none" lIns="0" tIns="0" rIns="0" rtlCol="0">
            <a:spAutoFit/>
          </a:bodyPr>
          <a:lstStyle/>
          <a:p>
            <a:pPr>
              <a:lnSpc>
                <a:spcPts val="1600"/>
              </a:lnSpc>
              <a:tabLst/>
            </a:pPr>
            <a:r>
              <a:rPr lang="en-US" altLang="zh-CN" sz="1296" dirty="0" smtClean="0">
                <a:solidFill>
                  <a:srgbClr val="CC9900"/>
                </a:solidFill>
                <a:latin typeface="微软雅黑" pitchFamily="18" charset="0"/>
                <a:cs typeface="微软雅黑"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96" dirty="0" smtClean="0">
                <a:solidFill>
                  <a:srgbClr val="CC9900"/>
                </a:solidFill>
                <a:latin typeface="微软雅黑" pitchFamily="18" charset="0"/>
                <a:cs typeface="微软雅黑" pitchFamily="18" charset="0"/>
              </a:rPr>
              <a:t>•</a:t>
            </a:r>
          </a:p>
        </p:txBody>
      </p:sp>
      <p:sp>
        <p:nvSpPr>
          <p:cNvPr id="7" name="TextBox 1"/>
          <p:cNvSpPr txBox="1"/>
          <p:nvPr/>
        </p:nvSpPr>
        <p:spPr>
          <a:xfrm>
            <a:off x="901700" y="1206500"/>
            <a:ext cx="4064000" cy="850900"/>
          </a:xfrm>
          <a:prstGeom prst="rect">
            <a:avLst/>
          </a:prstGeom>
          <a:noFill/>
        </p:spPr>
        <p:txBody>
          <a:bodyPr wrap="none" lIns="0" tIns="0" rIns="0" rtlCol="0">
            <a:spAutoFit/>
          </a:bodyPr>
          <a:lstStyle/>
          <a:p>
            <a:pPr>
              <a:lnSpc>
                <a:spcPts val="2600"/>
              </a:lnSpc>
              <a:tabLst/>
            </a:pPr>
            <a:r>
              <a:rPr lang="en-US" altLang="zh-CN" sz="2004" dirty="0" smtClean="0">
                <a:solidFill>
                  <a:srgbClr val="000000"/>
                </a:solidFill>
                <a:latin typeface="微软雅黑" pitchFamily="18" charset="0"/>
                <a:cs typeface="微软雅黑" pitchFamily="18" charset="0"/>
              </a:rPr>
              <a:t>是全球范围首位的不可逆致盲性眼病</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我国人群中</a:t>
            </a:r>
          </a:p>
        </p:txBody>
      </p:sp>
      <p:sp>
        <p:nvSpPr>
          <p:cNvPr id="8" name="TextBox 1"/>
          <p:cNvSpPr txBox="1"/>
          <p:nvPr/>
        </p:nvSpPr>
        <p:spPr>
          <a:xfrm>
            <a:off x="901700" y="2400300"/>
            <a:ext cx="114300" cy="1714500"/>
          </a:xfrm>
          <a:prstGeom prst="rect">
            <a:avLst/>
          </a:prstGeom>
          <a:noFill/>
        </p:spPr>
        <p:txBody>
          <a:bodyPr wrap="none" lIns="0" tIns="0" rIns="0" rtlCol="0">
            <a:spAutoFit/>
          </a:bodyPr>
          <a:lstStyle/>
          <a:p>
            <a:pPr>
              <a:lnSpc>
                <a:spcPts val="1300"/>
              </a:lnSpc>
              <a:tabLst/>
            </a:pPr>
            <a:r>
              <a:rPr lang="en-US" altLang="zh-CN" sz="120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0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0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02" dirty="0" smtClean="0">
                <a:solidFill>
                  <a:srgbClr val="3B812F"/>
                </a:solidFill>
                <a:latin typeface="Wingdings" pitchFamily="18" charset="0"/>
                <a:cs typeface="Wingdings" pitchFamily="18" charset="0"/>
              </a:rPr>
              <a:t></a:t>
            </a:r>
          </a:p>
        </p:txBody>
      </p:sp>
      <p:sp>
        <p:nvSpPr>
          <p:cNvPr id="9" name="TextBox 1"/>
          <p:cNvSpPr txBox="1"/>
          <p:nvPr/>
        </p:nvSpPr>
        <p:spPr>
          <a:xfrm>
            <a:off x="1219200" y="2311400"/>
            <a:ext cx="6121400" cy="2794000"/>
          </a:xfrm>
          <a:prstGeom prst="rect">
            <a:avLst/>
          </a:prstGeom>
          <a:noFill/>
        </p:spPr>
        <p:txBody>
          <a:bodyPr wrap="none" lIns="0" tIns="0" rIns="0" rtlCol="0">
            <a:spAutoFit/>
          </a:bodyPr>
          <a:lstStyle/>
          <a:p>
            <a:pPr>
              <a:lnSpc>
                <a:spcPts val="2600"/>
              </a:lnSpc>
              <a:tabLst>
                <a:tab pos="76200" algn="l"/>
                <a:tab pos="419100" algn="l"/>
              </a:tabLst>
            </a:pPr>
            <a:r>
              <a:rPr lang="en-US" altLang="zh-CN" dirty="0" smtClean="0"/>
              <a:t>	</a:t>
            </a:r>
            <a:r>
              <a:rPr lang="en-US" altLang="zh-CN" sz="2004" dirty="0" smtClean="0">
                <a:solidFill>
                  <a:srgbClr val="000000"/>
                </a:solidFill>
                <a:latin typeface="微软雅黑" pitchFamily="18" charset="0"/>
                <a:cs typeface="微软雅黑" pitchFamily="18" charset="0"/>
              </a:rPr>
              <a:t>原发性青光眼患病率为0.52%</a:t>
            </a:r>
          </a:p>
          <a:p>
            <a:pPr>
              <a:lnSpc>
                <a:spcPts val="1000"/>
              </a:lnSpc>
            </a:pPr>
            <a:endParaRPr lang="en-US" altLang="zh-CN" dirty="0" smtClean="0"/>
          </a:p>
          <a:p>
            <a:pPr>
              <a:lnSpc>
                <a:spcPts val="3000"/>
              </a:lnSpc>
              <a:tabLst>
                <a:tab pos="76200" algn="l"/>
                <a:tab pos="419100" algn="l"/>
              </a:tabLst>
            </a:pPr>
            <a:r>
              <a:rPr lang="en-US" altLang="zh-CN" dirty="0" smtClean="0"/>
              <a:t>	</a:t>
            </a:r>
            <a:r>
              <a:rPr lang="en-US" altLang="zh-CN" sz="2004" dirty="0" smtClean="0">
                <a:solidFill>
                  <a:srgbClr val="000000"/>
                </a:solidFill>
                <a:latin typeface="微软雅黑" pitchFamily="18" charset="0"/>
                <a:cs typeface="微软雅黑" pitchFamily="18" charset="0"/>
              </a:rPr>
              <a:t>40岁以上，原发性青光眼发病率达1.41%</a:t>
            </a:r>
          </a:p>
          <a:p>
            <a:pPr>
              <a:lnSpc>
                <a:spcPts val="1000"/>
              </a:lnSpc>
            </a:pPr>
            <a:endParaRPr lang="en-US" altLang="zh-CN" dirty="0" smtClean="0"/>
          </a:p>
          <a:p>
            <a:pPr>
              <a:lnSpc>
                <a:spcPts val="3000"/>
              </a:lnSpc>
              <a:tabLst>
                <a:tab pos="76200" algn="l"/>
                <a:tab pos="419100" algn="l"/>
              </a:tabLst>
            </a:pPr>
            <a:r>
              <a:rPr lang="en-US" altLang="zh-CN" dirty="0" smtClean="0"/>
              <a:t>	</a:t>
            </a:r>
            <a:r>
              <a:rPr lang="en-US" altLang="zh-CN" sz="2004" dirty="0" smtClean="0">
                <a:solidFill>
                  <a:srgbClr val="000000"/>
                </a:solidFill>
                <a:latin typeface="微软雅黑" pitchFamily="18" charset="0"/>
                <a:cs typeface="微软雅黑" pitchFamily="18" charset="0"/>
              </a:rPr>
              <a:t>继发性和先天性青光眼的发病率分别为0.06%和0.02%</a:t>
            </a:r>
          </a:p>
          <a:p>
            <a:pPr>
              <a:lnSpc>
                <a:spcPts val="1000"/>
              </a:lnSpc>
            </a:pPr>
            <a:endParaRPr lang="en-US" altLang="zh-CN" dirty="0" smtClean="0"/>
          </a:p>
          <a:p>
            <a:pPr>
              <a:lnSpc>
                <a:spcPts val="3000"/>
              </a:lnSpc>
              <a:tabLst>
                <a:tab pos="76200" algn="l"/>
                <a:tab pos="419100" algn="l"/>
              </a:tabLst>
            </a:pPr>
            <a:r>
              <a:rPr lang="en-US" altLang="zh-CN" sz="2006" dirty="0" smtClean="0">
                <a:solidFill>
                  <a:srgbClr val="000000"/>
                </a:solidFill>
                <a:latin typeface="微软雅黑" pitchFamily="18" charset="0"/>
                <a:cs typeface="微软雅黑" pitchFamily="18" charset="0"/>
              </a:rPr>
              <a:t>以全国13亿人口计算，约患者6百多万</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100"/>
              </a:lnSpc>
              <a:tabLst>
                <a:tab pos="76200" algn="l"/>
                <a:tab pos="419100" algn="l"/>
              </a:tabLst>
            </a:pPr>
            <a:r>
              <a:rPr lang="en-US" altLang="zh-CN" dirty="0" smtClean="0"/>
              <a:t>		</a:t>
            </a:r>
            <a:r>
              <a:rPr lang="en-US" altLang="zh-CN" sz="2400" dirty="0" smtClean="0">
                <a:solidFill>
                  <a:srgbClr val="C00000"/>
                </a:solidFill>
                <a:latin typeface="Times New Roman" pitchFamily="18" charset="0"/>
                <a:cs typeface="Times New Roman" pitchFamily="18" charset="0"/>
              </a:rPr>
              <a:t>青光眼：早期诊断、早期治疗尤为重要！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4139946" y="2136013"/>
            <a:ext cx="5004053" cy="857250"/>
          </a:xfrm>
          <a:custGeom>
            <a:avLst/>
            <a:gdLst>
              <a:gd name="connsiteX0" fmla="*/ 0 w 5004053"/>
              <a:gd name="connsiteY0" fmla="*/ 857250 h 857250"/>
              <a:gd name="connsiteX1" fmla="*/ 5004053 w 5004053"/>
              <a:gd name="connsiteY1" fmla="*/ 857250 h 857250"/>
              <a:gd name="connsiteX2" fmla="*/ 5004053 w 5004053"/>
              <a:gd name="connsiteY2" fmla="*/ 0 h 857250"/>
              <a:gd name="connsiteX3" fmla="*/ 0 w 5004053"/>
              <a:gd name="connsiteY3" fmla="*/ 0 h 857250"/>
              <a:gd name="connsiteX4" fmla="*/ 0 w 5004053"/>
              <a:gd name="connsiteY4" fmla="*/ 857250 h 8572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04053" h="857250">
                <a:moveTo>
                  <a:pt x="0" y="857250"/>
                </a:moveTo>
                <a:lnTo>
                  <a:pt x="5004053" y="857250"/>
                </a:lnTo>
                <a:lnTo>
                  <a:pt x="5004053" y="0"/>
                </a:lnTo>
                <a:lnTo>
                  <a:pt x="0" y="0"/>
                </a:lnTo>
                <a:lnTo>
                  <a:pt x="0" y="857250"/>
                </a:lnTo>
              </a:path>
            </a:pathLst>
          </a:custGeom>
          <a:solidFill>
            <a:srgbClr val="0020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3124200" y="2362200"/>
            <a:ext cx="762000" cy="622300"/>
          </a:xfrm>
          <a:prstGeom prst="rect">
            <a:avLst/>
          </a:prstGeom>
          <a:noFill/>
        </p:spPr>
        <p:txBody>
          <a:bodyPr wrap="none" lIns="0" tIns="0" rIns="0" rtlCol="0">
            <a:spAutoFit/>
          </a:bodyPr>
          <a:lstStyle/>
          <a:p>
            <a:pPr>
              <a:lnSpc>
                <a:spcPts val="4900"/>
              </a:lnSpc>
              <a:tabLst/>
            </a:pPr>
            <a:r>
              <a:rPr lang="en-US" altLang="zh-CN" sz="5402" b="1" dirty="0" smtClean="0">
                <a:solidFill>
                  <a:srgbClr val="000000"/>
                </a:solidFill>
                <a:latin typeface="Times New Roman" pitchFamily="18" charset="0"/>
                <a:cs typeface="Times New Roman" pitchFamily="18" charset="0"/>
              </a:rPr>
              <a:t>02</a:t>
            </a:r>
          </a:p>
        </p:txBody>
      </p:sp>
      <p:sp>
        <p:nvSpPr>
          <p:cNvPr id="7" name="TextBox 1"/>
          <p:cNvSpPr txBox="1"/>
          <p:nvPr/>
        </p:nvSpPr>
        <p:spPr>
          <a:xfrm>
            <a:off x="4279900" y="2222500"/>
            <a:ext cx="4064000" cy="533400"/>
          </a:xfrm>
          <a:prstGeom prst="rect">
            <a:avLst/>
          </a:prstGeom>
          <a:noFill/>
        </p:spPr>
        <p:txBody>
          <a:bodyPr wrap="none" lIns="0" tIns="0" rIns="0" rtlCol="0">
            <a:spAutoFit/>
          </a:bodyPr>
          <a:lstStyle/>
          <a:p>
            <a:pPr>
              <a:lnSpc>
                <a:spcPts val="4200"/>
              </a:lnSpc>
              <a:tabLst/>
            </a:pPr>
            <a:r>
              <a:rPr lang="en-US" altLang="zh-CN" sz="3204" b="1" dirty="0" smtClean="0">
                <a:solidFill>
                  <a:srgbClr val="FFFFFF"/>
                </a:solidFill>
                <a:latin typeface="微软雅黑" pitchFamily="18" charset="0"/>
                <a:cs typeface="微软雅黑" pitchFamily="18" charset="0"/>
              </a:rPr>
              <a:t>青光眼分类及临床表现</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482600" y="330200"/>
            <a:ext cx="2413000" cy="482600"/>
          </a:xfrm>
          <a:prstGeom prst="rect">
            <a:avLst/>
          </a:prstGeom>
          <a:noFill/>
        </p:spPr>
        <p:txBody>
          <a:bodyPr wrap="none" lIns="0" tIns="0" rIns="0" rtlCol="0">
            <a:spAutoFit/>
          </a:bodyPr>
          <a:lstStyle/>
          <a:p>
            <a:pPr>
              <a:lnSpc>
                <a:spcPts val="3800"/>
              </a:lnSpc>
              <a:tabLst/>
            </a:pPr>
            <a:r>
              <a:rPr lang="en-US" altLang="zh-CN" sz="3804" dirty="0" smtClean="0">
                <a:solidFill>
                  <a:srgbClr val="000000"/>
                </a:solidFill>
                <a:latin typeface="黑体" pitchFamily="18" charset="0"/>
                <a:cs typeface="黑体" pitchFamily="18" charset="0"/>
              </a:rPr>
              <a:t>青光眼分类</a:t>
            </a:r>
          </a:p>
        </p:txBody>
      </p:sp>
      <p:sp>
        <p:nvSpPr>
          <p:cNvPr id="6" name="TextBox 1"/>
          <p:cNvSpPr txBox="1"/>
          <p:nvPr/>
        </p:nvSpPr>
        <p:spPr>
          <a:xfrm>
            <a:off x="622300" y="1041400"/>
            <a:ext cx="88900" cy="1397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p:txBody>
      </p:sp>
      <p:sp>
        <p:nvSpPr>
          <p:cNvPr id="7" name="TextBox 1"/>
          <p:cNvSpPr txBox="1"/>
          <p:nvPr/>
        </p:nvSpPr>
        <p:spPr>
          <a:xfrm>
            <a:off x="965200" y="952500"/>
            <a:ext cx="1206500" cy="254000"/>
          </a:xfrm>
          <a:prstGeom prst="rect">
            <a:avLst/>
          </a:prstGeom>
          <a:noFill/>
        </p:spPr>
        <p:txBody>
          <a:bodyPr wrap="none" lIns="0" tIns="0" rIns="0" rtlCol="0">
            <a:spAutoFit/>
          </a:bodyPr>
          <a:lstStyle/>
          <a:p>
            <a:pPr>
              <a:lnSpc>
                <a:spcPts val="2000"/>
              </a:lnSpc>
              <a:tabLst/>
            </a:pPr>
            <a:r>
              <a:rPr lang="en-US" altLang="zh-CN" sz="1598" b="1" dirty="0" smtClean="0">
                <a:solidFill>
                  <a:srgbClr val="0070C0"/>
                </a:solidFill>
                <a:latin typeface="微软雅黑" pitchFamily="18" charset="0"/>
                <a:cs typeface="微软雅黑" pitchFamily="18" charset="0"/>
              </a:rPr>
              <a:t>原发性青光眼</a:t>
            </a:r>
          </a:p>
        </p:txBody>
      </p:sp>
      <p:sp>
        <p:nvSpPr>
          <p:cNvPr id="8" name="TextBox 1"/>
          <p:cNvSpPr txBox="1"/>
          <p:nvPr/>
        </p:nvSpPr>
        <p:spPr>
          <a:xfrm>
            <a:off x="965200" y="1409700"/>
            <a:ext cx="76200" cy="88900"/>
          </a:xfrm>
          <a:prstGeom prst="rect">
            <a:avLst/>
          </a:prstGeom>
          <a:noFill/>
        </p:spPr>
        <p:txBody>
          <a:bodyPr wrap="none" lIns="0" tIns="0" rIns="0" rtlCol="0">
            <a:spAutoFit/>
          </a:bodyPr>
          <a:lstStyle/>
          <a:p>
            <a:pPr>
              <a:lnSpc>
                <a:spcPts val="700"/>
              </a:lnSpc>
              <a:tabLst/>
            </a:pPr>
            <a:r>
              <a:rPr lang="en-US" altLang="zh-CN" sz="719" dirty="0" smtClean="0">
                <a:solidFill>
                  <a:srgbClr val="3B812F"/>
                </a:solidFill>
                <a:latin typeface="Wingdings" pitchFamily="18" charset="0"/>
                <a:cs typeface="Wingdings" pitchFamily="18" charset="0"/>
              </a:rPr>
              <a:t></a:t>
            </a:r>
          </a:p>
        </p:txBody>
      </p:sp>
      <p:sp>
        <p:nvSpPr>
          <p:cNvPr id="9" name="TextBox 1"/>
          <p:cNvSpPr txBox="1"/>
          <p:nvPr/>
        </p:nvSpPr>
        <p:spPr>
          <a:xfrm>
            <a:off x="1295400" y="1333500"/>
            <a:ext cx="4140200" cy="190500"/>
          </a:xfrm>
          <a:prstGeom prst="rect">
            <a:avLst/>
          </a:prstGeom>
          <a:noFill/>
        </p:spPr>
        <p:txBody>
          <a:bodyPr wrap="none" lIns="0" tIns="0" rIns="0" rtlCol="0">
            <a:spAutoFit/>
          </a:bodyPr>
          <a:lstStyle/>
          <a:p>
            <a:pPr>
              <a:lnSpc>
                <a:spcPts val="1500"/>
              </a:lnSpc>
              <a:tabLst/>
            </a:pPr>
            <a:r>
              <a:rPr lang="en-US" altLang="zh-CN" sz="1200" b="1" dirty="0" smtClean="0">
                <a:solidFill>
                  <a:srgbClr val="000000"/>
                </a:solidFill>
                <a:latin typeface="微软雅黑" pitchFamily="18" charset="0"/>
                <a:cs typeface="微软雅黑" pitchFamily="18" charset="0"/>
              </a:rPr>
              <a:t>原发性开角型青光眼（POAG）</a:t>
            </a:r>
            <a:r>
              <a:rPr lang="en-US" altLang="zh-CN" sz="1200" dirty="0" smtClean="0">
                <a:latin typeface="Times New Roman" pitchFamily="18" charset="0"/>
                <a:cs typeface="Times New Roman" pitchFamily="18" charset="0"/>
              </a:rPr>
              <a:t>  </a:t>
            </a:r>
            <a:r>
              <a:rPr lang="en-US" altLang="zh-CN" sz="1200" b="1" dirty="0" smtClean="0">
                <a:solidFill>
                  <a:srgbClr val="000000"/>
                </a:solidFill>
                <a:latin typeface="微软雅黑" pitchFamily="18" charset="0"/>
                <a:cs typeface="微软雅黑" pitchFamily="18" charset="0"/>
              </a:rPr>
              <a:t>原发性闭角型青光眼(PACG)</a:t>
            </a:r>
          </a:p>
        </p:txBody>
      </p:sp>
      <p:sp>
        <p:nvSpPr>
          <p:cNvPr id="10" name="TextBox 1"/>
          <p:cNvSpPr txBox="1"/>
          <p:nvPr/>
        </p:nvSpPr>
        <p:spPr>
          <a:xfrm>
            <a:off x="622300" y="1765300"/>
            <a:ext cx="88900" cy="1397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p:txBody>
      </p:sp>
      <p:sp>
        <p:nvSpPr>
          <p:cNvPr id="11" name="TextBox 1"/>
          <p:cNvSpPr txBox="1"/>
          <p:nvPr/>
        </p:nvSpPr>
        <p:spPr>
          <a:xfrm>
            <a:off x="965200" y="1676400"/>
            <a:ext cx="1206500" cy="254000"/>
          </a:xfrm>
          <a:prstGeom prst="rect">
            <a:avLst/>
          </a:prstGeom>
          <a:noFill/>
        </p:spPr>
        <p:txBody>
          <a:bodyPr wrap="none" lIns="0" tIns="0" rIns="0" rtlCol="0">
            <a:spAutoFit/>
          </a:bodyPr>
          <a:lstStyle/>
          <a:p>
            <a:pPr>
              <a:lnSpc>
                <a:spcPts val="2000"/>
              </a:lnSpc>
              <a:tabLst/>
            </a:pPr>
            <a:r>
              <a:rPr lang="en-US" altLang="zh-CN" sz="1596" b="1" dirty="0" smtClean="0">
                <a:solidFill>
                  <a:srgbClr val="0070C0"/>
                </a:solidFill>
                <a:latin typeface="微软雅黑" pitchFamily="18" charset="0"/>
                <a:cs typeface="微软雅黑" pitchFamily="18" charset="0"/>
              </a:rPr>
              <a:t>继发性青光眼</a:t>
            </a:r>
          </a:p>
        </p:txBody>
      </p:sp>
      <p:sp>
        <p:nvSpPr>
          <p:cNvPr id="12" name="TextBox 1"/>
          <p:cNvSpPr txBox="1"/>
          <p:nvPr/>
        </p:nvSpPr>
        <p:spPr>
          <a:xfrm>
            <a:off x="965200" y="2133600"/>
            <a:ext cx="76200" cy="88900"/>
          </a:xfrm>
          <a:prstGeom prst="rect">
            <a:avLst/>
          </a:prstGeom>
          <a:noFill/>
        </p:spPr>
        <p:txBody>
          <a:bodyPr wrap="none" lIns="0" tIns="0" rIns="0" rtlCol="0">
            <a:spAutoFit/>
          </a:bodyPr>
          <a:lstStyle/>
          <a:p>
            <a:pPr>
              <a:lnSpc>
                <a:spcPts val="700"/>
              </a:lnSpc>
              <a:tabLst/>
            </a:pPr>
            <a:r>
              <a:rPr lang="en-US" altLang="zh-CN" sz="719" dirty="0" smtClean="0">
                <a:solidFill>
                  <a:srgbClr val="3B812F"/>
                </a:solidFill>
                <a:latin typeface="Wingdings" pitchFamily="18" charset="0"/>
                <a:cs typeface="Wingdings" pitchFamily="18" charset="0"/>
              </a:rPr>
              <a:t></a:t>
            </a:r>
          </a:p>
        </p:txBody>
      </p:sp>
      <p:sp>
        <p:nvSpPr>
          <p:cNvPr id="13" name="TextBox 1"/>
          <p:cNvSpPr txBox="1"/>
          <p:nvPr/>
        </p:nvSpPr>
        <p:spPr>
          <a:xfrm>
            <a:off x="1295400" y="2057400"/>
            <a:ext cx="1219200" cy="190500"/>
          </a:xfrm>
          <a:prstGeom prst="rect">
            <a:avLst/>
          </a:prstGeom>
          <a:noFill/>
        </p:spPr>
        <p:txBody>
          <a:bodyPr wrap="none" lIns="0" tIns="0" rIns="0" rtlCol="0">
            <a:spAutoFit/>
          </a:bodyPr>
          <a:lstStyle/>
          <a:p>
            <a:pPr>
              <a:lnSpc>
                <a:spcPts val="1500"/>
              </a:lnSpc>
              <a:tabLst/>
            </a:pPr>
            <a:r>
              <a:rPr lang="en-US" altLang="zh-CN" sz="1200" b="1" dirty="0" smtClean="0">
                <a:solidFill>
                  <a:srgbClr val="000000"/>
                </a:solidFill>
                <a:latin typeface="微软雅黑" pitchFamily="18" charset="0"/>
                <a:cs typeface="微软雅黑" pitchFamily="18" charset="0"/>
              </a:rPr>
              <a:t>其他眼部疾病引起</a:t>
            </a:r>
          </a:p>
        </p:txBody>
      </p:sp>
      <p:sp>
        <p:nvSpPr>
          <p:cNvPr id="14" name="TextBox 1"/>
          <p:cNvSpPr txBox="1"/>
          <p:nvPr/>
        </p:nvSpPr>
        <p:spPr>
          <a:xfrm>
            <a:off x="622300" y="2489200"/>
            <a:ext cx="88900" cy="1397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p:txBody>
      </p:sp>
      <p:sp>
        <p:nvSpPr>
          <p:cNvPr id="15" name="TextBox 1"/>
          <p:cNvSpPr txBox="1"/>
          <p:nvPr/>
        </p:nvSpPr>
        <p:spPr>
          <a:xfrm>
            <a:off x="965200" y="2400300"/>
            <a:ext cx="1206500" cy="254000"/>
          </a:xfrm>
          <a:prstGeom prst="rect">
            <a:avLst/>
          </a:prstGeom>
          <a:noFill/>
        </p:spPr>
        <p:txBody>
          <a:bodyPr wrap="none" lIns="0" tIns="0" rIns="0" rtlCol="0">
            <a:spAutoFit/>
          </a:bodyPr>
          <a:lstStyle/>
          <a:p>
            <a:pPr>
              <a:lnSpc>
                <a:spcPts val="2000"/>
              </a:lnSpc>
              <a:tabLst/>
            </a:pPr>
            <a:r>
              <a:rPr lang="en-US" altLang="zh-CN" sz="1596" b="1" dirty="0" smtClean="0">
                <a:solidFill>
                  <a:srgbClr val="0070C0"/>
                </a:solidFill>
                <a:latin typeface="微软雅黑" pitchFamily="18" charset="0"/>
                <a:cs typeface="微软雅黑" pitchFamily="18" charset="0"/>
              </a:rPr>
              <a:t>混合型青光眼</a:t>
            </a:r>
          </a:p>
        </p:txBody>
      </p:sp>
      <p:sp>
        <p:nvSpPr>
          <p:cNvPr id="16" name="TextBox 1"/>
          <p:cNvSpPr txBox="1"/>
          <p:nvPr/>
        </p:nvSpPr>
        <p:spPr>
          <a:xfrm>
            <a:off x="965200" y="2870200"/>
            <a:ext cx="76200" cy="88900"/>
          </a:xfrm>
          <a:prstGeom prst="rect">
            <a:avLst/>
          </a:prstGeom>
          <a:noFill/>
        </p:spPr>
        <p:txBody>
          <a:bodyPr wrap="none" lIns="0" tIns="0" rIns="0" rtlCol="0">
            <a:spAutoFit/>
          </a:bodyPr>
          <a:lstStyle/>
          <a:p>
            <a:pPr>
              <a:lnSpc>
                <a:spcPts val="700"/>
              </a:lnSpc>
              <a:tabLst/>
            </a:pPr>
            <a:r>
              <a:rPr lang="en-US" altLang="zh-CN" sz="719" dirty="0" smtClean="0">
                <a:solidFill>
                  <a:srgbClr val="3B812F"/>
                </a:solidFill>
                <a:latin typeface="Wingdings" pitchFamily="18" charset="0"/>
                <a:cs typeface="Wingdings" pitchFamily="18" charset="0"/>
              </a:rPr>
              <a:t></a:t>
            </a:r>
          </a:p>
        </p:txBody>
      </p:sp>
      <p:sp>
        <p:nvSpPr>
          <p:cNvPr id="17" name="TextBox 1"/>
          <p:cNvSpPr txBox="1"/>
          <p:nvPr/>
        </p:nvSpPr>
        <p:spPr>
          <a:xfrm>
            <a:off x="1295400" y="2794000"/>
            <a:ext cx="2438400" cy="190500"/>
          </a:xfrm>
          <a:prstGeom prst="rect">
            <a:avLst/>
          </a:prstGeom>
          <a:noFill/>
        </p:spPr>
        <p:txBody>
          <a:bodyPr wrap="none" lIns="0" tIns="0" rIns="0" rtlCol="0">
            <a:spAutoFit/>
          </a:bodyPr>
          <a:lstStyle/>
          <a:p>
            <a:pPr>
              <a:lnSpc>
                <a:spcPts val="1500"/>
              </a:lnSpc>
              <a:tabLst/>
            </a:pPr>
            <a:r>
              <a:rPr lang="en-US" altLang="zh-CN" sz="1200" b="1" dirty="0" smtClean="0">
                <a:solidFill>
                  <a:srgbClr val="000000"/>
                </a:solidFill>
                <a:latin typeface="微软雅黑" pitchFamily="18" charset="0"/>
                <a:cs typeface="微软雅黑" pitchFamily="18" charset="0"/>
              </a:rPr>
              <a:t>同时具有两种或两种以上类型青光眼</a:t>
            </a:r>
          </a:p>
        </p:txBody>
      </p:sp>
      <p:sp>
        <p:nvSpPr>
          <p:cNvPr id="18" name="TextBox 1"/>
          <p:cNvSpPr txBox="1"/>
          <p:nvPr/>
        </p:nvSpPr>
        <p:spPr>
          <a:xfrm>
            <a:off x="622300" y="3225800"/>
            <a:ext cx="88900" cy="1397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p:txBody>
      </p:sp>
      <p:sp>
        <p:nvSpPr>
          <p:cNvPr id="19" name="TextBox 1"/>
          <p:cNvSpPr txBox="1"/>
          <p:nvPr/>
        </p:nvSpPr>
        <p:spPr>
          <a:xfrm>
            <a:off x="965200" y="3124200"/>
            <a:ext cx="1206500" cy="254000"/>
          </a:xfrm>
          <a:prstGeom prst="rect">
            <a:avLst/>
          </a:prstGeom>
          <a:noFill/>
        </p:spPr>
        <p:txBody>
          <a:bodyPr wrap="none" lIns="0" tIns="0" rIns="0" rtlCol="0">
            <a:spAutoFit/>
          </a:bodyPr>
          <a:lstStyle/>
          <a:p>
            <a:pPr>
              <a:lnSpc>
                <a:spcPts val="2000"/>
              </a:lnSpc>
              <a:tabLst/>
            </a:pPr>
            <a:r>
              <a:rPr lang="en-US" altLang="zh-CN" sz="1596" b="1" dirty="0" smtClean="0">
                <a:solidFill>
                  <a:srgbClr val="0070C0"/>
                </a:solidFill>
                <a:latin typeface="微软雅黑" pitchFamily="18" charset="0"/>
                <a:cs typeface="微软雅黑" pitchFamily="18" charset="0"/>
              </a:rPr>
              <a:t>先天性青光眼</a:t>
            </a:r>
          </a:p>
        </p:txBody>
      </p:sp>
      <p:sp>
        <p:nvSpPr>
          <p:cNvPr id="20" name="TextBox 1"/>
          <p:cNvSpPr txBox="1"/>
          <p:nvPr/>
        </p:nvSpPr>
        <p:spPr>
          <a:xfrm>
            <a:off x="965200" y="3606800"/>
            <a:ext cx="76200" cy="711200"/>
          </a:xfrm>
          <a:prstGeom prst="rect">
            <a:avLst/>
          </a:prstGeom>
          <a:noFill/>
        </p:spPr>
        <p:txBody>
          <a:bodyPr wrap="none" lIns="0" tIns="0" rIns="0" rtlCol="0">
            <a:spAutoFit/>
          </a:bodyPr>
          <a:lstStyle/>
          <a:p>
            <a:pPr>
              <a:lnSpc>
                <a:spcPts val="700"/>
              </a:lnSpc>
              <a:tabLst/>
            </a:pPr>
            <a:r>
              <a:rPr lang="en-US" altLang="zh-CN" sz="719"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400"/>
              </a:lnSpc>
              <a:tabLst/>
            </a:pPr>
            <a:r>
              <a:rPr lang="en-US" altLang="zh-CN" sz="719"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400"/>
              </a:lnSpc>
              <a:tabLst/>
            </a:pPr>
            <a:r>
              <a:rPr lang="en-US" altLang="zh-CN" sz="719" dirty="0" smtClean="0">
                <a:solidFill>
                  <a:srgbClr val="3B812F"/>
                </a:solidFill>
                <a:latin typeface="Wingdings" pitchFamily="18" charset="0"/>
                <a:cs typeface="Wingdings" pitchFamily="18" charset="0"/>
              </a:rPr>
              <a:t></a:t>
            </a:r>
          </a:p>
        </p:txBody>
      </p:sp>
      <p:sp>
        <p:nvSpPr>
          <p:cNvPr id="21" name="TextBox 1"/>
          <p:cNvSpPr txBox="1"/>
          <p:nvPr/>
        </p:nvSpPr>
        <p:spPr>
          <a:xfrm>
            <a:off x="1295400" y="3530600"/>
            <a:ext cx="6172200" cy="812800"/>
          </a:xfrm>
          <a:prstGeom prst="rect">
            <a:avLst/>
          </a:prstGeom>
          <a:noFill/>
        </p:spPr>
        <p:txBody>
          <a:bodyPr wrap="none" lIns="0" tIns="0" rIns="0" rtlCol="0">
            <a:spAutoFit/>
          </a:bodyPr>
          <a:lstStyle/>
          <a:p>
            <a:pPr>
              <a:lnSpc>
                <a:spcPts val="1500"/>
              </a:lnSpc>
              <a:tabLst/>
            </a:pPr>
            <a:r>
              <a:rPr lang="en-US" altLang="zh-CN" sz="1200" b="1" dirty="0" smtClean="0">
                <a:solidFill>
                  <a:srgbClr val="000000"/>
                </a:solidFill>
                <a:latin typeface="微软雅黑" pitchFamily="18" charset="0"/>
                <a:cs typeface="微软雅黑" pitchFamily="18" charset="0"/>
              </a:rPr>
              <a:t>婴幼儿型青光眼</a:t>
            </a:r>
          </a:p>
          <a:p>
            <a:pPr>
              <a:lnSpc>
                <a:spcPts val="2400"/>
              </a:lnSpc>
              <a:tabLst/>
            </a:pPr>
            <a:r>
              <a:rPr lang="en-US" altLang="zh-CN" sz="1200" b="1" dirty="0" smtClean="0">
                <a:solidFill>
                  <a:srgbClr val="000000"/>
                </a:solidFill>
                <a:latin typeface="微软雅黑" pitchFamily="18" charset="0"/>
                <a:cs typeface="微软雅黑" pitchFamily="18" charset="0"/>
              </a:rPr>
              <a:t>青少年型青光眼</a:t>
            </a:r>
          </a:p>
          <a:p>
            <a:pPr>
              <a:lnSpc>
                <a:spcPts val="2400"/>
              </a:lnSpc>
              <a:tabLst/>
            </a:pPr>
            <a:r>
              <a:rPr lang="en-US" altLang="zh-CN" sz="1200" b="1" dirty="0" smtClean="0">
                <a:solidFill>
                  <a:srgbClr val="000000"/>
                </a:solidFill>
                <a:latin typeface="微软雅黑" pitchFamily="18" charset="0"/>
                <a:cs typeface="微软雅黑" pitchFamily="18" charset="0"/>
              </a:rPr>
              <a:t>青光眼合并其他先天异常：Axenfeld-Rieger综合征、无虹膜、Peter异常、Marfan综合征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892300" y="469900"/>
            <a:ext cx="2616200" cy="20193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1905000" y="2755900"/>
            <a:ext cx="2616200" cy="1574800"/>
          </a:xfrm>
          <a:prstGeom prst="rect">
            <a:avLst/>
          </a:prstGeom>
          <a:noFill/>
        </p:spPr>
      </p:pic>
      <p:pic>
        <p:nvPicPr>
          <p:cNvPr id="7" name="Picture 3"/>
          <p:cNvPicPr>
            <a:picLocks noChangeAspect="1" noChangeArrowheads="1"/>
          </p:cNvPicPr>
          <p:nvPr/>
        </p:nvPicPr>
        <p:blipFill>
          <a:blip r:embed="rId4"/>
          <a:srcRect/>
          <a:stretch>
            <a:fillRect/>
          </a:stretch>
        </p:blipFill>
        <p:spPr bwMode="auto">
          <a:xfrm>
            <a:off x="4724400" y="469900"/>
            <a:ext cx="2349500" cy="1828800"/>
          </a:xfrm>
          <a:prstGeom prst="rect">
            <a:avLst/>
          </a:prstGeom>
          <a:noFill/>
        </p:spPr>
      </p:pic>
      <p:pic>
        <p:nvPicPr>
          <p:cNvPr id="8" name="Picture 3"/>
          <p:cNvPicPr>
            <a:picLocks noChangeAspect="1" noChangeArrowheads="1"/>
          </p:cNvPicPr>
          <p:nvPr/>
        </p:nvPicPr>
        <p:blipFill>
          <a:blip r:embed="rId5"/>
          <a:srcRect/>
          <a:stretch>
            <a:fillRect/>
          </a:stretch>
        </p:blipFill>
        <p:spPr bwMode="auto">
          <a:xfrm>
            <a:off x="4724400" y="2540000"/>
            <a:ext cx="2349500" cy="2006600"/>
          </a:xfrm>
          <a:prstGeom prst="rect">
            <a:avLst/>
          </a:prstGeom>
          <a:noFill/>
        </p:spPr>
      </p:pic>
      <p:sp>
        <p:nvSpPr>
          <p:cNvPr id="2" name="TextBox 1"/>
          <p:cNvSpPr txBox="1"/>
          <p:nvPr/>
        </p:nvSpPr>
        <p:spPr>
          <a:xfrm>
            <a:off x="914400" y="825500"/>
            <a:ext cx="342900" cy="3302000"/>
          </a:xfrm>
          <a:prstGeom prst="rect">
            <a:avLst/>
          </a:prstGeom>
          <a:noFill/>
        </p:spPr>
        <p:txBody>
          <a:bodyPr wrap="none" lIns="0" tIns="0" rIns="0" rtlCol="0">
            <a:spAutoFit/>
          </a:bodyPr>
          <a:lstStyle/>
          <a:p>
            <a:pPr>
              <a:lnSpc>
                <a:spcPts val="2700"/>
              </a:lnSpc>
              <a:tabLst/>
            </a:pPr>
            <a:r>
              <a:rPr lang="en-US" altLang="zh-CN" sz="2798" dirty="0" smtClean="0">
                <a:solidFill>
                  <a:srgbClr val="000000"/>
                </a:solidFill>
                <a:latin typeface="黑体" pitchFamily="18" charset="0"/>
                <a:cs typeface="黑体" pitchFamily="18" charset="0"/>
              </a:rPr>
              <a:t>急</a:t>
            </a:r>
          </a:p>
          <a:p>
            <a:pPr>
              <a:lnSpc>
                <a:spcPts val="3300"/>
              </a:lnSpc>
              <a:tabLst/>
            </a:pPr>
            <a:r>
              <a:rPr lang="en-US" altLang="zh-CN" sz="2795" dirty="0" smtClean="0">
                <a:solidFill>
                  <a:srgbClr val="000000"/>
                </a:solidFill>
                <a:latin typeface="黑体" pitchFamily="18" charset="0"/>
                <a:cs typeface="黑体" pitchFamily="18" charset="0"/>
              </a:rPr>
              <a:t>性</a:t>
            </a:r>
          </a:p>
          <a:p>
            <a:pPr>
              <a:lnSpc>
                <a:spcPts val="3300"/>
              </a:lnSpc>
              <a:tabLst/>
            </a:pPr>
            <a:r>
              <a:rPr lang="en-US" altLang="zh-CN" sz="2795" dirty="0" smtClean="0">
                <a:solidFill>
                  <a:srgbClr val="000000"/>
                </a:solidFill>
                <a:latin typeface="黑体" pitchFamily="18" charset="0"/>
                <a:cs typeface="黑体" pitchFamily="18" charset="0"/>
              </a:rPr>
              <a:t>闭</a:t>
            </a:r>
          </a:p>
          <a:p>
            <a:pPr>
              <a:lnSpc>
                <a:spcPts val="3300"/>
              </a:lnSpc>
              <a:tabLst/>
            </a:pPr>
            <a:r>
              <a:rPr lang="en-US" altLang="zh-CN" sz="2798" dirty="0" smtClean="0">
                <a:solidFill>
                  <a:srgbClr val="000000"/>
                </a:solidFill>
                <a:latin typeface="黑体" pitchFamily="18" charset="0"/>
                <a:cs typeface="黑体" pitchFamily="18" charset="0"/>
              </a:rPr>
              <a:t>角</a:t>
            </a:r>
          </a:p>
          <a:p>
            <a:pPr>
              <a:lnSpc>
                <a:spcPts val="3300"/>
              </a:lnSpc>
              <a:tabLst/>
            </a:pPr>
            <a:r>
              <a:rPr lang="en-US" altLang="zh-CN" sz="2795" dirty="0" smtClean="0">
                <a:solidFill>
                  <a:srgbClr val="000000"/>
                </a:solidFill>
                <a:latin typeface="黑体" pitchFamily="18" charset="0"/>
                <a:cs typeface="黑体" pitchFamily="18" charset="0"/>
              </a:rPr>
              <a:t>型</a:t>
            </a:r>
          </a:p>
          <a:p>
            <a:pPr>
              <a:lnSpc>
                <a:spcPts val="3300"/>
              </a:lnSpc>
              <a:tabLst/>
            </a:pPr>
            <a:r>
              <a:rPr lang="en-US" altLang="zh-CN" sz="2795" dirty="0" smtClean="0">
                <a:solidFill>
                  <a:srgbClr val="000000"/>
                </a:solidFill>
                <a:latin typeface="黑体" pitchFamily="18" charset="0"/>
                <a:cs typeface="黑体" pitchFamily="18" charset="0"/>
              </a:rPr>
              <a:t>青</a:t>
            </a:r>
          </a:p>
          <a:p>
            <a:pPr>
              <a:lnSpc>
                <a:spcPts val="3300"/>
              </a:lnSpc>
              <a:tabLst/>
            </a:pPr>
            <a:r>
              <a:rPr lang="en-US" altLang="zh-CN" sz="2795" dirty="0" smtClean="0">
                <a:solidFill>
                  <a:srgbClr val="000000"/>
                </a:solidFill>
                <a:latin typeface="黑体" pitchFamily="18" charset="0"/>
                <a:cs typeface="黑体" pitchFamily="18" charset="0"/>
              </a:rPr>
              <a:t>光</a:t>
            </a:r>
          </a:p>
          <a:p>
            <a:pPr>
              <a:lnSpc>
                <a:spcPts val="3100"/>
              </a:lnSpc>
              <a:tabLst/>
            </a:pPr>
            <a:r>
              <a:rPr lang="en-US" altLang="zh-CN" sz="2795" dirty="0" smtClean="0">
                <a:solidFill>
                  <a:srgbClr val="000000"/>
                </a:solidFill>
                <a:latin typeface="黑体" pitchFamily="18" charset="0"/>
                <a:cs typeface="黑体" pitchFamily="18" charset="0"/>
              </a:rPr>
              <a:t>眼</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79400" y="1130300"/>
            <a:ext cx="8699500" cy="3403600"/>
          </a:xfrm>
          <a:prstGeom prst="rect">
            <a:avLst/>
          </a:prstGeom>
          <a:noFill/>
        </p:spPr>
      </p:pic>
      <p:sp>
        <p:nvSpPr>
          <p:cNvPr id="2" name="TextBox 1"/>
          <p:cNvSpPr txBox="1"/>
          <p:nvPr/>
        </p:nvSpPr>
        <p:spPr>
          <a:xfrm>
            <a:off x="546100" y="228600"/>
            <a:ext cx="7086600" cy="533400"/>
          </a:xfrm>
          <a:prstGeom prst="rect">
            <a:avLst/>
          </a:prstGeom>
          <a:noFill/>
        </p:spPr>
        <p:txBody>
          <a:bodyPr wrap="none" lIns="0" tIns="0" rIns="0" rtlCol="0">
            <a:spAutoFit/>
          </a:bodyPr>
          <a:lstStyle/>
          <a:p>
            <a:pPr>
              <a:lnSpc>
                <a:spcPts val="4200"/>
              </a:lnSpc>
              <a:tabLst/>
            </a:pPr>
            <a:r>
              <a:rPr lang="en-US" altLang="zh-CN" sz="3204" b="1" dirty="0" smtClean="0">
                <a:solidFill>
                  <a:srgbClr val="000000"/>
                </a:solidFill>
                <a:latin typeface="微软雅黑" pitchFamily="18" charset="0"/>
                <a:cs typeface="微软雅黑" pitchFamily="18" charset="0"/>
              </a:rPr>
              <a:t>原发性开角型青光眼-沉默的视力杀手！</a:t>
            </a:r>
          </a:p>
        </p:txBody>
      </p:sp>
      <p:sp>
        <p:nvSpPr>
          <p:cNvPr id="6" name="TextBox 1"/>
          <p:cNvSpPr txBox="1"/>
          <p:nvPr/>
        </p:nvSpPr>
        <p:spPr>
          <a:xfrm>
            <a:off x="622300" y="4749800"/>
            <a:ext cx="42672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《青光眼诊断图谱》人民卫生出版社</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2014.07</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第1版，唐炘主编</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88900" y="1257300"/>
            <a:ext cx="4203700" cy="14732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88900" y="2857500"/>
            <a:ext cx="4203700" cy="1524000"/>
          </a:xfrm>
          <a:prstGeom prst="rect">
            <a:avLst/>
          </a:prstGeom>
          <a:noFill/>
        </p:spPr>
      </p:pic>
      <p:pic>
        <p:nvPicPr>
          <p:cNvPr id="7" name="Picture 3"/>
          <p:cNvPicPr>
            <a:picLocks noChangeAspect="1" noChangeArrowheads="1"/>
          </p:cNvPicPr>
          <p:nvPr/>
        </p:nvPicPr>
        <p:blipFill>
          <a:blip r:embed="rId4"/>
          <a:srcRect/>
          <a:stretch>
            <a:fillRect/>
          </a:stretch>
        </p:blipFill>
        <p:spPr bwMode="auto">
          <a:xfrm>
            <a:off x="4419600" y="1257300"/>
            <a:ext cx="4699000" cy="3200400"/>
          </a:xfrm>
          <a:prstGeom prst="rect">
            <a:avLst/>
          </a:prstGeom>
          <a:noFill/>
        </p:spPr>
      </p:pic>
      <p:sp>
        <p:nvSpPr>
          <p:cNvPr id="2" name="TextBox 1"/>
          <p:cNvSpPr txBox="1"/>
          <p:nvPr/>
        </p:nvSpPr>
        <p:spPr>
          <a:xfrm>
            <a:off x="546100" y="228600"/>
            <a:ext cx="27432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先天性青光眼</a:t>
            </a:r>
          </a:p>
        </p:txBody>
      </p:sp>
      <p:sp>
        <p:nvSpPr>
          <p:cNvPr id="8" name="TextBox 1"/>
          <p:cNvSpPr txBox="1"/>
          <p:nvPr/>
        </p:nvSpPr>
        <p:spPr>
          <a:xfrm>
            <a:off x="622300" y="4749800"/>
            <a:ext cx="42672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《青光眼诊断图谱》人民卫生出版社</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2014.07</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第1版，唐炘主编</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028700" y="965200"/>
            <a:ext cx="5981700" cy="3429000"/>
          </a:xfrm>
          <a:prstGeom prst="rect">
            <a:avLst/>
          </a:prstGeom>
          <a:noFill/>
        </p:spPr>
      </p:pic>
      <p:sp>
        <p:nvSpPr>
          <p:cNvPr id="2" name="TextBox 1"/>
          <p:cNvSpPr txBox="1"/>
          <p:nvPr/>
        </p:nvSpPr>
        <p:spPr>
          <a:xfrm>
            <a:off x="558800" y="355600"/>
            <a:ext cx="5168900" cy="368300"/>
          </a:xfrm>
          <a:prstGeom prst="rect">
            <a:avLst/>
          </a:prstGeom>
          <a:noFill/>
        </p:spPr>
        <p:txBody>
          <a:bodyPr wrap="none" lIns="0" tIns="0" rIns="0" rtlCol="0">
            <a:spAutoFit/>
          </a:bodyPr>
          <a:lstStyle/>
          <a:p>
            <a:pPr>
              <a:lnSpc>
                <a:spcPts val="2900"/>
              </a:lnSpc>
              <a:tabLst/>
            </a:pPr>
            <a:r>
              <a:rPr lang="en-US" altLang="zh-CN" sz="2904" dirty="0" smtClean="0">
                <a:solidFill>
                  <a:srgbClr val="000000"/>
                </a:solidFill>
                <a:latin typeface="黑体" pitchFamily="18" charset="0"/>
                <a:cs typeface="黑体" pitchFamily="18" charset="0"/>
              </a:rPr>
              <a:t>疱疹病毒性葡萄膜炎继发青光眼</a:t>
            </a:r>
          </a:p>
        </p:txBody>
      </p:sp>
      <p:sp>
        <p:nvSpPr>
          <p:cNvPr id="6" name="TextBox 1"/>
          <p:cNvSpPr txBox="1"/>
          <p:nvPr/>
        </p:nvSpPr>
        <p:spPr>
          <a:xfrm>
            <a:off x="622300" y="4749800"/>
            <a:ext cx="42672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《青光眼诊断图谱》人民卫生出版社</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2014.07</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第1版，唐炘主编</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104900" y="901700"/>
            <a:ext cx="5994400" cy="3352800"/>
          </a:xfrm>
          <a:prstGeom prst="rect">
            <a:avLst/>
          </a:prstGeom>
          <a:noFill/>
        </p:spPr>
      </p:pic>
      <p:sp>
        <p:nvSpPr>
          <p:cNvPr id="2" name="TextBox 1"/>
          <p:cNvSpPr txBox="1"/>
          <p:nvPr/>
        </p:nvSpPr>
        <p:spPr>
          <a:xfrm>
            <a:off x="609600" y="393700"/>
            <a:ext cx="5702300" cy="406400"/>
          </a:xfrm>
          <a:prstGeom prst="rect">
            <a:avLst/>
          </a:prstGeom>
          <a:noFill/>
        </p:spPr>
        <p:txBody>
          <a:bodyPr wrap="none" lIns="0" tIns="0" rIns="0" rtlCol="0">
            <a:spAutoFit/>
          </a:bodyPr>
          <a:lstStyle/>
          <a:p>
            <a:pPr>
              <a:lnSpc>
                <a:spcPts val="3200"/>
              </a:lnSpc>
              <a:tabLst/>
            </a:pPr>
            <a:r>
              <a:rPr lang="en-US" altLang="zh-CN" sz="3204" dirty="0" smtClean="0">
                <a:solidFill>
                  <a:srgbClr val="000000"/>
                </a:solidFill>
                <a:latin typeface="黑体" pitchFamily="18" charset="0"/>
                <a:cs typeface="黑体" pitchFamily="18" charset="0"/>
              </a:rPr>
              <a:t>慢性前葡萄膜炎继发闭角青光眼</a:t>
            </a:r>
          </a:p>
        </p:txBody>
      </p:sp>
      <p:sp>
        <p:nvSpPr>
          <p:cNvPr id="6" name="TextBox 1"/>
          <p:cNvSpPr txBox="1"/>
          <p:nvPr/>
        </p:nvSpPr>
        <p:spPr>
          <a:xfrm>
            <a:off x="4800600" y="3670300"/>
            <a:ext cx="1143000" cy="152400"/>
          </a:xfrm>
          <a:prstGeom prst="rect">
            <a:avLst/>
          </a:prstGeom>
          <a:noFill/>
        </p:spPr>
        <p:txBody>
          <a:bodyPr wrap="none" lIns="0" tIns="0" rIns="0" rtlCol="0">
            <a:spAutoFit/>
          </a:bodyPr>
          <a:lstStyle/>
          <a:p>
            <a:pPr>
              <a:lnSpc>
                <a:spcPts val="1200"/>
              </a:lnSpc>
              <a:tabLst/>
            </a:pPr>
            <a:r>
              <a:rPr lang="en-US" altLang="zh-CN" sz="1296" dirty="0" smtClean="0">
                <a:solidFill>
                  <a:srgbClr val="CC9900"/>
                </a:solidFill>
                <a:latin typeface="黑体" pitchFamily="18" charset="0"/>
                <a:cs typeface="黑体" pitchFamily="18" charset="0"/>
              </a:rPr>
              <a:t>大量棕灰相间KP</a:t>
            </a:r>
          </a:p>
        </p:txBody>
      </p:sp>
      <p:sp>
        <p:nvSpPr>
          <p:cNvPr id="7" name="TextBox 1"/>
          <p:cNvSpPr txBox="1"/>
          <p:nvPr/>
        </p:nvSpPr>
        <p:spPr>
          <a:xfrm>
            <a:off x="4800600" y="3949700"/>
            <a:ext cx="2133600" cy="152400"/>
          </a:xfrm>
          <a:prstGeom prst="rect">
            <a:avLst/>
          </a:prstGeom>
          <a:noFill/>
        </p:spPr>
        <p:txBody>
          <a:bodyPr wrap="none" lIns="0" tIns="0" rIns="0" rtlCol="0">
            <a:spAutoFit/>
          </a:bodyPr>
          <a:lstStyle/>
          <a:p>
            <a:pPr>
              <a:lnSpc>
                <a:spcPts val="1200"/>
              </a:lnSpc>
              <a:tabLst/>
            </a:pPr>
            <a:r>
              <a:rPr lang="en-US" altLang="zh-CN" sz="1296" dirty="0" smtClean="0">
                <a:solidFill>
                  <a:srgbClr val="CC9900"/>
                </a:solidFill>
                <a:latin typeface="黑体" pitchFamily="18" charset="0"/>
                <a:cs typeface="黑体" pitchFamily="18" charset="0"/>
              </a:rPr>
              <a:t>瞳孔后粘连，虹膜驼背样膨隆</a:t>
            </a:r>
          </a:p>
        </p:txBody>
      </p:sp>
      <p:sp>
        <p:nvSpPr>
          <p:cNvPr id="8" name="TextBox 1"/>
          <p:cNvSpPr txBox="1"/>
          <p:nvPr/>
        </p:nvSpPr>
        <p:spPr>
          <a:xfrm>
            <a:off x="622300" y="4749800"/>
            <a:ext cx="42672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《青光眼诊断图谱》人民卫生出版社</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2014.07</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第1版，唐炘主编</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028700" y="825500"/>
            <a:ext cx="6616700" cy="18796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1028700" y="2781300"/>
            <a:ext cx="6654800" cy="1816100"/>
          </a:xfrm>
          <a:prstGeom prst="rect">
            <a:avLst/>
          </a:prstGeom>
          <a:noFill/>
        </p:spPr>
      </p:pic>
      <p:sp>
        <p:nvSpPr>
          <p:cNvPr id="2" name="TextBox 1"/>
          <p:cNvSpPr txBox="1"/>
          <p:nvPr/>
        </p:nvSpPr>
        <p:spPr>
          <a:xfrm>
            <a:off x="482600" y="317500"/>
            <a:ext cx="4076700" cy="406400"/>
          </a:xfrm>
          <a:prstGeom prst="rect">
            <a:avLst/>
          </a:prstGeom>
          <a:noFill/>
        </p:spPr>
        <p:txBody>
          <a:bodyPr wrap="none" lIns="0" tIns="0" rIns="0" rtlCol="0">
            <a:spAutoFit/>
          </a:bodyPr>
          <a:lstStyle/>
          <a:p>
            <a:pPr>
              <a:lnSpc>
                <a:spcPts val="3200"/>
              </a:lnSpc>
              <a:tabLst/>
            </a:pPr>
            <a:r>
              <a:rPr lang="en-US" altLang="zh-CN" sz="3204" dirty="0" smtClean="0">
                <a:solidFill>
                  <a:srgbClr val="000000"/>
                </a:solidFill>
                <a:latin typeface="黑体" pitchFamily="18" charset="0"/>
                <a:cs typeface="黑体" pitchFamily="18" charset="0"/>
              </a:rPr>
              <a:t>晶体不全脱位继发闭青</a:t>
            </a:r>
          </a:p>
        </p:txBody>
      </p:sp>
      <p:sp>
        <p:nvSpPr>
          <p:cNvPr id="7" name="TextBox 1"/>
          <p:cNvSpPr txBox="1"/>
          <p:nvPr/>
        </p:nvSpPr>
        <p:spPr>
          <a:xfrm>
            <a:off x="622300" y="4749800"/>
            <a:ext cx="42672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《青光眼诊断图谱》人民卫生出版社</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2014.07</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第1版，唐炘主编</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612900" y="901700"/>
            <a:ext cx="4775200" cy="3746500"/>
          </a:xfrm>
          <a:prstGeom prst="rect">
            <a:avLst/>
          </a:prstGeom>
          <a:noFill/>
        </p:spPr>
      </p:pic>
      <p:sp>
        <p:nvSpPr>
          <p:cNvPr id="2" name="TextBox 1"/>
          <p:cNvSpPr txBox="1"/>
          <p:nvPr/>
        </p:nvSpPr>
        <p:spPr>
          <a:xfrm>
            <a:off x="546100" y="228600"/>
            <a:ext cx="3657600" cy="533400"/>
          </a:xfrm>
          <a:prstGeom prst="rect">
            <a:avLst/>
          </a:prstGeom>
          <a:noFill/>
        </p:spPr>
        <p:txBody>
          <a:bodyPr wrap="none" lIns="0" tIns="0" rIns="0" rtlCol="0">
            <a:spAutoFit/>
          </a:bodyPr>
          <a:lstStyle/>
          <a:p>
            <a:pPr>
              <a:lnSpc>
                <a:spcPts val="4200"/>
              </a:lnSpc>
              <a:tabLst/>
            </a:pPr>
            <a:r>
              <a:rPr lang="en-US" altLang="zh-CN" sz="3204" b="1" dirty="0" smtClean="0">
                <a:solidFill>
                  <a:srgbClr val="000000"/>
                </a:solidFill>
                <a:latin typeface="微软雅黑" pitchFamily="18" charset="0"/>
                <a:cs typeface="微软雅黑" pitchFamily="18" charset="0"/>
              </a:rPr>
              <a:t>前房积血继发青光眼</a:t>
            </a:r>
          </a:p>
        </p:txBody>
      </p:sp>
      <p:sp>
        <p:nvSpPr>
          <p:cNvPr id="6" name="TextBox 1"/>
          <p:cNvSpPr txBox="1"/>
          <p:nvPr/>
        </p:nvSpPr>
        <p:spPr>
          <a:xfrm>
            <a:off x="622300" y="4749800"/>
            <a:ext cx="42672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《青光眼诊断图谱》人民卫生出版社</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2014.07</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第1版，唐炘主编</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965200" y="825500"/>
            <a:ext cx="5562600" cy="3441700"/>
          </a:xfrm>
          <a:prstGeom prst="rect">
            <a:avLst/>
          </a:prstGeom>
          <a:noFill/>
        </p:spPr>
      </p:pic>
      <p:sp>
        <p:nvSpPr>
          <p:cNvPr id="2" name="TextBox 1"/>
          <p:cNvSpPr txBox="1"/>
          <p:nvPr/>
        </p:nvSpPr>
        <p:spPr>
          <a:xfrm>
            <a:off x="558800" y="304800"/>
            <a:ext cx="5905500" cy="368300"/>
          </a:xfrm>
          <a:prstGeom prst="rect">
            <a:avLst/>
          </a:prstGeom>
          <a:noFill/>
        </p:spPr>
        <p:txBody>
          <a:bodyPr wrap="none" lIns="0" tIns="0" rIns="0" rtlCol="0">
            <a:spAutoFit/>
          </a:bodyPr>
          <a:lstStyle/>
          <a:p>
            <a:pPr>
              <a:lnSpc>
                <a:spcPts val="2900"/>
              </a:lnSpc>
              <a:tabLst/>
            </a:pPr>
            <a:r>
              <a:rPr lang="en-US" altLang="zh-CN" sz="2904" dirty="0" smtClean="0">
                <a:solidFill>
                  <a:srgbClr val="000000"/>
                </a:solidFill>
                <a:latin typeface="黑体" pitchFamily="18" charset="0"/>
                <a:cs typeface="黑体" pitchFamily="18" charset="0"/>
              </a:rPr>
              <a:t>过熟期白内障致晶状体过敏性青光眼</a:t>
            </a:r>
          </a:p>
        </p:txBody>
      </p:sp>
      <p:sp>
        <p:nvSpPr>
          <p:cNvPr id="6" name="TextBox 1"/>
          <p:cNvSpPr txBox="1"/>
          <p:nvPr/>
        </p:nvSpPr>
        <p:spPr>
          <a:xfrm>
            <a:off x="622300" y="4749800"/>
            <a:ext cx="42672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《青光眼诊断图谱》人民卫生出版社</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2014.07</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第1版，唐炘主编</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968500" y="977900"/>
            <a:ext cx="4419600" cy="3568700"/>
          </a:xfrm>
          <a:prstGeom prst="rect">
            <a:avLst/>
          </a:prstGeom>
          <a:noFill/>
        </p:spPr>
      </p:pic>
      <p:sp>
        <p:nvSpPr>
          <p:cNvPr id="2" name="TextBox 1"/>
          <p:cNvSpPr txBox="1"/>
          <p:nvPr/>
        </p:nvSpPr>
        <p:spPr>
          <a:xfrm>
            <a:off x="546100" y="292100"/>
            <a:ext cx="5613400" cy="457200"/>
          </a:xfrm>
          <a:prstGeom prst="rect">
            <a:avLst/>
          </a:prstGeom>
          <a:noFill/>
        </p:spPr>
        <p:txBody>
          <a:bodyPr wrap="none" lIns="0" tIns="0" rIns="0" rtlCol="0">
            <a:spAutoFit/>
          </a:bodyPr>
          <a:lstStyle/>
          <a:p>
            <a:pPr>
              <a:lnSpc>
                <a:spcPts val="3600"/>
              </a:lnSpc>
              <a:tabLst/>
            </a:pPr>
            <a:r>
              <a:rPr lang="en-US" altLang="zh-CN" sz="3204" b="1" dirty="0" smtClean="0">
                <a:solidFill>
                  <a:srgbClr val="000000"/>
                </a:solidFill>
                <a:latin typeface="Garamond" pitchFamily="18" charset="0"/>
                <a:cs typeface="Garamond" pitchFamily="18" charset="0"/>
              </a:rPr>
              <a:t>Sturge-Weber</a:t>
            </a:r>
            <a:r>
              <a:rPr lang="en-US" altLang="zh-CN" sz="3204" dirty="0" smtClean="0">
                <a:solidFill>
                  <a:srgbClr val="000000"/>
                </a:solidFill>
                <a:latin typeface="黑体" pitchFamily="18" charset="0"/>
                <a:cs typeface="黑体" pitchFamily="18" charset="0"/>
              </a:rPr>
              <a:t>综合征合并青光眼</a:t>
            </a:r>
          </a:p>
        </p:txBody>
      </p:sp>
      <p:sp>
        <p:nvSpPr>
          <p:cNvPr id="6" name="TextBox 1"/>
          <p:cNvSpPr txBox="1"/>
          <p:nvPr/>
        </p:nvSpPr>
        <p:spPr>
          <a:xfrm>
            <a:off x="622300" y="4749800"/>
            <a:ext cx="42672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《青光眼诊断图谱》人民卫生出版社</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2014.07</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第1版，唐炘主编</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866900" y="1041400"/>
            <a:ext cx="4381500" cy="3556000"/>
          </a:xfrm>
          <a:prstGeom prst="rect">
            <a:avLst/>
          </a:prstGeom>
          <a:noFill/>
        </p:spPr>
      </p:pic>
      <p:sp>
        <p:nvSpPr>
          <p:cNvPr id="2" name="TextBox 1"/>
          <p:cNvSpPr txBox="1"/>
          <p:nvPr/>
        </p:nvSpPr>
        <p:spPr>
          <a:xfrm>
            <a:off x="546100" y="317500"/>
            <a:ext cx="5765800" cy="596900"/>
          </a:xfrm>
          <a:prstGeom prst="rect">
            <a:avLst/>
          </a:prstGeom>
          <a:noFill/>
        </p:spPr>
        <p:txBody>
          <a:bodyPr wrap="none" lIns="0" tIns="0" rIns="0" rtlCol="0">
            <a:spAutoFit/>
          </a:bodyPr>
          <a:lstStyle/>
          <a:p>
            <a:pPr>
              <a:lnSpc>
                <a:spcPts val="4700"/>
              </a:lnSpc>
              <a:tabLst/>
            </a:pPr>
            <a:r>
              <a:rPr lang="en-US" altLang="zh-CN" sz="4200" dirty="0" smtClean="0">
                <a:solidFill>
                  <a:srgbClr val="000000"/>
                </a:solidFill>
                <a:latin typeface="Garamond" pitchFamily="18" charset="0"/>
                <a:cs typeface="Garamond" pitchFamily="18" charset="0"/>
              </a:rPr>
              <a:t>Marfan</a:t>
            </a:r>
            <a:r>
              <a:rPr lang="en-US" altLang="zh-CN" sz="4200" dirty="0" smtClean="0">
                <a:solidFill>
                  <a:srgbClr val="000000"/>
                </a:solidFill>
                <a:latin typeface="黑体" pitchFamily="18" charset="0"/>
                <a:cs typeface="黑体" pitchFamily="18" charset="0"/>
              </a:rPr>
              <a:t>综合征合并青光眼</a:t>
            </a:r>
          </a:p>
        </p:txBody>
      </p:sp>
      <p:sp>
        <p:nvSpPr>
          <p:cNvPr id="6" name="TextBox 1"/>
          <p:cNvSpPr txBox="1"/>
          <p:nvPr/>
        </p:nvSpPr>
        <p:spPr>
          <a:xfrm>
            <a:off x="622300" y="4749800"/>
            <a:ext cx="42672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《青光眼诊断图谱》人民卫生出版社</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2014.07</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黑体" pitchFamily="18" charset="0"/>
                <a:cs typeface="黑体" pitchFamily="18" charset="0"/>
              </a:rPr>
              <a:t>第1版，唐炘主编</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539546" y="1850517"/>
            <a:ext cx="3096386" cy="822960"/>
          </a:xfrm>
          <a:custGeom>
            <a:avLst/>
            <a:gdLst>
              <a:gd name="connsiteX0" fmla="*/ 0 w 3096386"/>
              <a:gd name="connsiteY0" fmla="*/ 822959 h 822960"/>
              <a:gd name="connsiteX1" fmla="*/ 3096387 w 3096386"/>
              <a:gd name="connsiteY1" fmla="*/ 822959 h 822960"/>
              <a:gd name="connsiteX2" fmla="*/ 3096387 w 3096386"/>
              <a:gd name="connsiteY2" fmla="*/ 0 h 822960"/>
              <a:gd name="connsiteX3" fmla="*/ 0 w 3096386"/>
              <a:gd name="connsiteY3" fmla="*/ 0 h 822960"/>
              <a:gd name="connsiteX4" fmla="*/ 0 w 3096386"/>
              <a:gd name="connsiteY4" fmla="*/ 822959 h 82296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096386" h="822960">
                <a:moveTo>
                  <a:pt x="0" y="822959"/>
                </a:moveTo>
                <a:lnTo>
                  <a:pt x="3096387" y="822959"/>
                </a:lnTo>
                <a:lnTo>
                  <a:pt x="3096387" y="0"/>
                </a:lnTo>
                <a:lnTo>
                  <a:pt x="0" y="0"/>
                </a:lnTo>
                <a:lnTo>
                  <a:pt x="0" y="822959"/>
                </a:lnTo>
              </a:path>
            </a:pathLst>
          </a:custGeom>
          <a:solidFill>
            <a:srgbClr val="D7E5D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3635883" y="1850517"/>
            <a:ext cx="3096386" cy="822960"/>
          </a:xfrm>
          <a:custGeom>
            <a:avLst/>
            <a:gdLst>
              <a:gd name="connsiteX0" fmla="*/ 0 w 3096386"/>
              <a:gd name="connsiteY0" fmla="*/ 822959 h 822960"/>
              <a:gd name="connsiteX1" fmla="*/ 3096386 w 3096386"/>
              <a:gd name="connsiteY1" fmla="*/ 822959 h 822960"/>
              <a:gd name="connsiteX2" fmla="*/ 3096386 w 3096386"/>
              <a:gd name="connsiteY2" fmla="*/ 0 h 822960"/>
              <a:gd name="connsiteX3" fmla="*/ 0 w 3096386"/>
              <a:gd name="connsiteY3" fmla="*/ 0 h 822960"/>
              <a:gd name="connsiteX4" fmla="*/ 0 w 3096386"/>
              <a:gd name="connsiteY4" fmla="*/ 822959 h 82296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096386" h="822960">
                <a:moveTo>
                  <a:pt x="0" y="822959"/>
                </a:moveTo>
                <a:lnTo>
                  <a:pt x="3096386" y="822959"/>
                </a:lnTo>
                <a:lnTo>
                  <a:pt x="3096386" y="0"/>
                </a:lnTo>
                <a:lnTo>
                  <a:pt x="0" y="0"/>
                </a:lnTo>
                <a:lnTo>
                  <a:pt x="0" y="822959"/>
                </a:lnTo>
              </a:path>
            </a:pathLst>
          </a:custGeom>
          <a:solidFill>
            <a:srgbClr val="D7E5D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6732269" y="1850517"/>
            <a:ext cx="1872234" cy="822960"/>
          </a:xfrm>
          <a:custGeom>
            <a:avLst/>
            <a:gdLst>
              <a:gd name="connsiteX0" fmla="*/ 0 w 1872234"/>
              <a:gd name="connsiteY0" fmla="*/ 822959 h 822960"/>
              <a:gd name="connsiteX1" fmla="*/ 1872234 w 1872234"/>
              <a:gd name="connsiteY1" fmla="*/ 822959 h 822960"/>
              <a:gd name="connsiteX2" fmla="*/ 1872234 w 1872234"/>
              <a:gd name="connsiteY2" fmla="*/ 0 h 822960"/>
              <a:gd name="connsiteX3" fmla="*/ 0 w 1872234"/>
              <a:gd name="connsiteY3" fmla="*/ 0 h 822960"/>
              <a:gd name="connsiteX4" fmla="*/ 0 w 1872234"/>
              <a:gd name="connsiteY4" fmla="*/ 822959 h 82296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872234" h="822960">
                <a:moveTo>
                  <a:pt x="0" y="822959"/>
                </a:moveTo>
                <a:lnTo>
                  <a:pt x="1872234" y="822959"/>
                </a:lnTo>
                <a:lnTo>
                  <a:pt x="1872234" y="0"/>
                </a:lnTo>
                <a:lnTo>
                  <a:pt x="0" y="0"/>
                </a:lnTo>
                <a:lnTo>
                  <a:pt x="0" y="822959"/>
                </a:lnTo>
              </a:path>
            </a:pathLst>
          </a:custGeom>
          <a:solidFill>
            <a:srgbClr val="D7E5D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539546" y="3130676"/>
            <a:ext cx="3096386" cy="502919"/>
          </a:xfrm>
          <a:custGeom>
            <a:avLst/>
            <a:gdLst>
              <a:gd name="connsiteX0" fmla="*/ 0 w 3096386"/>
              <a:gd name="connsiteY0" fmla="*/ 502919 h 502919"/>
              <a:gd name="connsiteX1" fmla="*/ 3096387 w 3096386"/>
              <a:gd name="connsiteY1" fmla="*/ 502919 h 502919"/>
              <a:gd name="connsiteX2" fmla="*/ 3096387 w 3096386"/>
              <a:gd name="connsiteY2" fmla="*/ 0 h 502919"/>
              <a:gd name="connsiteX3" fmla="*/ 0 w 3096386"/>
              <a:gd name="connsiteY3" fmla="*/ 0 h 502919"/>
              <a:gd name="connsiteX4" fmla="*/ 0 w 3096386"/>
              <a:gd name="connsiteY4" fmla="*/ 502919 h 50291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096386" h="502919">
                <a:moveTo>
                  <a:pt x="0" y="502919"/>
                </a:moveTo>
                <a:lnTo>
                  <a:pt x="3096387" y="502919"/>
                </a:lnTo>
                <a:lnTo>
                  <a:pt x="3096387" y="0"/>
                </a:lnTo>
                <a:lnTo>
                  <a:pt x="0" y="0"/>
                </a:lnTo>
                <a:lnTo>
                  <a:pt x="0" y="502919"/>
                </a:lnTo>
              </a:path>
            </a:pathLst>
          </a:custGeom>
          <a:solidFill>
            <a:srgbClr val="D7E5D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3635883" y="3130676"/>
            <a:ext cx="3096386" cy="502919"/>
          </a:xfrm>
          <a:custGeom>
            <a:avLst/>
            <a:gdLst>
              <a:gd name="connsiteX0" fmla="*/ 0 w 3096386"/>
              <a:gd name="connsiteY0" fmla="*/ 502919 h 502919"/>
              <a:gd name="connsiteX1" fmla="*/ 3096386 w 3096386"/>
              <a:gd name="connsiteY1" fmla="*/ 502919 h 502919"/>
              <a:gd name="connsiteX2" fmla="*/ 3096386 w 3096386"/>
              <a:gd name="connsiteY2" fmla="*/ 0 h 502919"/>
              <a:gd name="connsiteX3" fmla="*/ 0 w 3096386"/>
              <a:gd name="connsiteY3" fmla="*/ 0 h 502919"/>
              <a:gd name="connsiteX4" fmla="*/ 0 w 3096386"/>
              <a:gd name="connsiteY4" fmla="*/ 502919 h 50291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096386" h="502919">
                <a:moveTo>
                  <a:pt x="0" y="502919"/>
                </a:moveTo>
                <a:lnTo>
                  <a:pt x="3096386" y="502919"/>
                </a:lnTo>
                <a:lnTo>
                  <a:pt x="3096386" y="0"/>
                </a:lnTo>
                <a:lnTo>
                  <a:pt x="0" y="0"/>
                </a:lnTo>
                <a:lnTo>
                  <a:pt x="0" y="502919"/>
                </a:lnTo>
              </a:path>
            </a:pathLst>
          </a:custGeom>
          <a:solidFill>
            <a:srgbClr val="D7E5D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6732269" y="3130676"/>
            <a:ext cx="1872234" cy="502919"/>
          </a:xfrm>
          <a:custGeom>
            <a:avLst/>
            <a:gdLst>
              <a:gd name="connsiteX0" fmla="*/ 0 w 1872234"/>
              <a:gd name="connsiteY0" fmla="*/ 502919 h 502919"/>
              <a:gd name="connsiteX1" fmla="*/ 1872234 w 1872234"/>
              <a:gd name="connsiteY1" fmla="*/ 502919 h 502919"/>
              <a:gd name="connsiteX2" fmla="*/ 1872234 w 1872234"/>
              <a:gd name="connsiteY2" fmla="*/ 0 h 502919"/>
              <a:gd name="connsiteX3" fmla="*/ 0 w 1872234"/>
              <a:gd name="connsiteY3" fmla="*/ 0 h 502919"/>
              <a:gd name="connsiteX4" fmla="*/ 0 w 1872234"/>
              <a:gd name="connsiteY4" fmla="*/ 502919 h 50291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872234" h="502919">
                <a:moveTo>
                  <a:pt x="0" y="502919"/>
                </a:moveTo>
                <a:lnTo>
                  <a:pt x="1872234" y="502919"/>
                </a:lnTo>
                <a:lnTo>
                  <a:pt x="1872234" y="0"/>
                </a:lnTo>
                <a:lnTo>
                  <a:pt x="0" y="0"/>
                </a:lnTo>
                <a:lnTo>
                  <a:pt x="0" y="502919"/>
                </a:lnTo>
              </a:path>
            </a:pathLst>
          </a:custGeom>
          <a:solidFill>
            <a:srgbClr val="D7E5D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533196" y="1844167"/>
            <a:ext cx="8077657" cy="25400"/>
          </a:xfrm>
          <a:custGeom>
            <a:avLst/>
            <a:gdLst>
              <a:gd name="connsiteX0" fmla="*/ 6350 w 8077657"/>
              <a:gd name="connsiteY0" fmla="*/ 6350 h 25400"/>
              <a:gd name="connsiteX1" fmla="*/ 8071307 w 8077657"/>
              <a:gd name="connsiteY1" fmla="*/ 6350 h 25400"/>
            </a:gdLst>
            <a:ahLst/>
            <a:cxnLst>
              <a:cxn ang="0">
                <a:pos x="connsiteX0" y="connsiteY0"/>
              </a:cxn>
              <a:cxn ang="1">
                <a:pos x="connsiteX1" y="connsiteY1"/>
              </a:cxn>
            </a:cxnLst>
            <a:rect l="l" t="t" r="r" b="b"/>
            <a:pathLst>
              <a:path w="8077657" h="25400">
                <a:moveTo>
                  <a:pt x="6350" y="6350"/>
                </a:moveTo>
                <a:lnTo>
                  <a:pt x="8071307" y="6350"/>
                </a:lnTo>
              </a:path>
            </a:pathLst>
          </a:custGeom>
          <a:ln w="12700">
            <a:solidFill>
              <a:srgbClr val="3B812F">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Freeform 3"/>
          <p:cNvSpPr/>
          <p:nvPr/>
        </p:nvSpPr>
        <p:spPr>
          <a:xfrm>
            <a:off x="533196" y="1341247"/>
            <a:ext cx="8077657" cy="25400"/>
          </a:xfrm>
          <a:custGeom>
            <a:avLst/>
            <a:gdLst>
              <a:gd name="connsiteX0" fmla="*/ 6350 w 8077657"/>
              <a:gd name="connsiteY0" fmla="*/ 6350 h 25400"/>
              <a:gd name="connsiteX1" fmla="*/ 8071307 w 8077657"/>
              <a:gd name="connsiteY1" fmla="*/ 6350 h 25400"/>
            </a:gdLst>
            <a:ahLst/>
            <a:cxnLst>
              <a:cxn ang="0">
                <a:pos x="connsiteX0" y="connsiteY0"/>
              </a:cxn>
              <a:cxn ang="1">
                <a:pos x="connsiteX1" y="connsiteY1"/>
              </a:cxn>
            </a:cxnLst>
            <a:rect l="l" t="t" r="r" b="b"/>
            <a:pathLst>
              <a:path w="8077657" h="25400">
                <a:moveTo>
                  <a:pt x="6350" y="6350"/>
                </a:moveTo>
                <a:lnTo>
                  <a:pt x="8071307" y="6350"/>
                </a:lnTo>
              </a:path>
            </a:pathLst>
          </a:custGeom>
          <a:ln w="12700">
            <a:solidFill>
              <a:srgbClr val="3B812F">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Freeform 3"/>
          <p:cNvSpPr/>
          <p:nvPr/>
        </p:nvSpPr>
        <p:spPr>
          <a:xfrm>
            <a:off x="533196" y="4450219"/>
            <a:ext cx="8077657" cy="25400"/>
          </a:xfrm>
          <a:custGeom>
            <a:avLst/>
            <a:gdLst>
              <a:gd name="connsiteX0" fmla="*/ 6350 w 8077657"/>
              <a:gd name="connsiteY0" fmla="*/ 6350 h 25400"/>
              <a:gd name="connsiteX1" fmla="*/ 8071307 w 8077657"/>
              <a:gd name="connsiteY1" fmla="*/ 6350 h 25400"/>
            </a:gdLst>
            <a:ahLst/>
            <a:cxnLst>
              <a:cxn ang="0">
                <a:pos x="connsiteX0" y="connsiteY0"/>
              </a:cxn>
              <a:cxn ang="1">
                <a:pos x="connsiteX1" y="connsiteY1"/>
              </a:cxn>
            </a:cxnLst>
            <a:rect l="l" t="t" r="r" b="b"/>
            <a:pathLst>
              <a:path w="8077657" h="25400">
                <a:moveTo>
                  <a:pt x="6350" y="6350"/>
                </a:moveTo>
                <a:lnTo>
                  <a:pt x="8071307" y="6350"/>
                </a:lnTo>
              </a:path>
            </a:pathLst>
          </a:custGeom>
          <a:ln w="12700">
            <a:solidFill>
              <a:srgbClr val="3B812F">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546100" y="203200"/>
            <a:ext cx="6591300" cy="660400"/>
          </a:xfrm>
          <a:prstGeom prst="rect">
            <a:avLst/>
          </a:prstGeom>
          <a:noFill/>
        </p:spPr>
        <p:txBody>
          <a:bodyPr wrap="none" lIns="0" tIns="0" rIns="0" rtlCol="0">
            <a:spAutoFit/>
          </a:bodyPr>
          <a:lstStyle/>
          <a:p>
            <a:pPr>
              <a:lnSpc>
                <a:spcPts val="5200"/>
              </a:lnSpc>
              <a:tabLst/>
            </a:pPr>
            <a:r>
              <a:rPr lang="en-US" altLang="zh-CN" sz="3995" b="1" dirty="0" smtClean="0">
                <a:solidFill>
                  <a:srgbClr val="000000"/>
                </a:solidFill>
                <a:latin typeface="微软雅黑" pitchFamily="18" charset="0"/>
                <a:cs typeface="微软雅黑" pitchFamily="18" charset="0"/>
              </a:rPr>
              <a:t>青光眼的诊断标准及临床检查</a:t>
            </a:r>
          </a:p>
        </p:txBody>
      </p:sp>
      <p:sp>
        <p:nvSpPr>
          <p:cNvPr id="15" name="TextBox 1"/>
          <p:cNvSpPr txBox="1"/>
          <p:nvPr/>
        </p:nvSpPr>
        <p:spPr>
          <a:xfrm>
            <a:off x="6819900" y="1524000"/>
            <a:ext cx="1231900" cy="711200"/>
          </a:xfrm>
          <a:prstGeom prst="rect">
            <a:avLst/>
          </a:prstGeom>
          <a:noFill/>
        </p:spPr>
        <p:txBody>
          <a:bodyPr wrap="none" lIns="0" tIns="0" rIns="0" rtlCol="0">
            <a:spAutoFit/>
          </a:bodyPr>
          <a:lstStyle/>
          <a:p>
            <a:pPr>
              <a:lnSpc>
                <a:spcPts val="1800"/>
              </a:lnSpc>
              <a:tabLst/>
            </a:pPr>
            <a:r>
              <a:rPr lang="en-US" altLang="zh-CN" sz="1800" dirty="0" smtClean="0">
                <a:solidFill>
                  <a:srgbClr val="000000"/>
                </a:solidFill>
                <a:latin typeface="黑体" pitchFamily="18" charset="0"/>
                <a:cs typeface="黑体" pitchFamily="18" charset="0"/>
              </a:rPr>
              <a:t>备注</a:t>
            </a:r>
          </a:p>
          <a:p>
            <a:pPr>
              <a:lnSpc>
                <a:spcPts val="1000"/>
              </a:lnSpc>
            </a:pPr>
            <a:endParaRPr lang="en-US" altLang="zh-CN" dirty="0" smtClean="0"/>
          </a:p>
          <a:p>
            <a:pPr>
              <a:lnSpc>
                <a:spcPts val="2800"/>
              </a:lnSpc>
              <a:tabLst/>
            </a:pPr>
            <a:r>
              <a:rPr lang="en-US" altLang="zh-CN" sz="1596" dirty="0" smtClean="0">
                <a:solidFill>
                  <a:srgbClr val="000000"/>
                </a:solidFill>
                <a:latin typeface="微软雅黑" pitchFamily="18" charset="0"/>
                <a:cs typeface="微软雅黑" pitchFamily="18" charset="0"/>
              </a:rPr>
              <a:t>NTG眼压不高</a:t>
            </a:r>
          </a:p>
        </p:txBody>
      </p:sp>
      <p:sp>
        <p:nvSpPr>
          <p:cNvPr id="16" name="TextBox 1"/>
          <p:cNvSpPr txBox="1"/>
          <p:nvPr/>
        </p:nvSpPr>
        <p:spPr>
          <a:xfrm>
            <a:off x="622300" y="1587500"/>
            <a:ext cx="2832100" cy="2489200"/>
          </a:xfrm>
          <a:prstGeom prst="rect">
            <a:avLst/>
          </a:prstGeom>
          <a:noFill/>
        </p:spPr>
        <p:txBody>
          <a:bodyPr wrap="none" lIns="0" tIns="0" rIns="0" rtlCol="0">
            <a:spAutoFit/>
          </a:bodyPr>
          <a:lstStyle/>
          <a:p>
            <a:pPr>
              <a:lnSpc>
                <a:spcPts val="1800"/>
              </a:lnSpc>
              <a:tabLst/>
            </a:pPr>
            <a:r>
              <a:rPr lang="en-US" altLang="zh-CN" sz="1800" dirty="0" smtClean="0">
                <a:solidFill>
                  <a:srgbClr val="000000"/>
                </a:solidFill>
                <a:latin typeface="黑体" pitchFamily="18" charset="0"/>
                <a:cs typeface="黑体" pitchFamily="18" charset="0"/>
              </a:rPr>
              <a:t>诊断依据</a:t>
            </a:r>
          </a:p>
          <a:p>
            <a:pPr>
              <a:lnSpc>
                <a:spcPts val="1000"/>
              </a:lnSpc>
            </a:pPr>
            <a:endParaRPr lang="en-US" altLang="zh-CN" dirty="0" smtClean="0"/>
          </a:p>
          <a:p>
            <a:pPr>
              <a:lnSpc>
                <a:spcPts val="2800"/>
              </a:lnSpc>
              <a:tabLst/>
            </a:pPr>
            <a:r>
              <a:rPr lang="en-US" altLang="zh-CN" sz="1596" dirty="0" smtClean="0">
                <a:solidFill>
                  <a:srgbClr val="000000"/>
                </a:solidFill>
                <a:latin typeface="微软雅黑" pitchFamily="18" charset="0"/>
                <a:cs typeface="微软雅黑" pitchFamily="18" charset="0"/>
              </a:rPr>
              <a:t>眼压&gt;21mmHg</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400"/>
              </a:lnSpc>
              <a:tabLst/>
            </a:pPr>
            <a:r>
              <a:rPr lang="en-US" altLang="zh-CN" sz="1596" dirty="0" smtClean="0">
                <a:solidFill>
                  <a:srgbClr val="000000"/>
                </a:solidFill>
                <a:latin typeface="微软雅黑" pitchFamily="18" charset="0"/>
                <a:cs typeface="微软雅黑" pitchFamily="18" charset="0"/>
              </a:rPr>
              <a:t>青光眼性视乳头损害</a:t>
            </a:r>
          </a:p>
          <a:p>
            <a:pPr>
              <a:lnSpc>
                <a:spcPts val="1000"/>
              </a:lnSpc>
            </a:pPr>
            <a:endParaRPr lang="en-US" altLang="zh-CN" dirty="0" smtClean="0"/>
          </a:p>
          <a:p>
            <a:pPr>
              <a:lnSpc>
                <a:spcPts val="2500"/>
              </a:lnSpc>
              <a:tabLst/>
            </a:pPr>
            <a:r>
              <a:rPr lang="en-US" altLang="zh-CN" sz="1596" dirty="0" smtClean="0">
                <a:solidFill>
                  <a:srgbClr val="000000"/>
                </a:solidFill>
                <a:latin typeface="微软雅黑" pitchFamily="18" charset="0"/>
                <a:cs typeface="微软雅黑" pitchFamily="18" charset="0"/>
              </a:rPr>
              <a:t>和（或）视网膜神经纤维层缺损</a:t>
            </a:r>
          </a:p>
          <a:p>
            <a:pPr>
              <a:lnSpc>
                <a:spcPts val="1000"/>
              </a:lnSpc>
            </a:pPr>
            <a:endParaRPr lang="en-US" altLang="zh-CN" dirty="0" smtClean="0"/>
          </a:p>
          <a:p>
            <a:pPr>
              <a:lnSpc>
                <a:spcPts val="2900"/>
              </a:lnSpc>
              <a:tabLst/>
            </a:pPr>
            <a:r>
              <a:rPr lang="en-US" altLang="zh-CN" sz="1596" dirty="0" smtClean="0">
                <a:solidFill>
                  <a:srgbClr val="000000"/>
                </a:solidFill>
                <a:latin typeface="微软雅黑" pitchFamily="18" charset="0"/>
                <a:cs typeface="微软雅黑" pitchFamily="18" charset="0"/>
              </a:rPr>
              <a:t>青光眼性视野缺损</a:t>
            </a:r>
          </a:p>
        </p:txBody>
      </p:sp>
      <p:sp>
        <p:nvSpPr>
          <p:cNvPr id="17" name="TextBox 1"/>
          <p:cNvSpPr txBox="1"/>
          <p:nvPr/>
        </p:nvSpPr>
        <p:spPr>
          <a:xfrm>
            <a:off x="3721100" y="1600200"/>
            <a:ext cx="3060700" cy="2857500"/>
          </a:xfrm>
          <a:prstGeom prst="rect">
            <a:avLst/>
          </a:prstGeom>
          <a:noFill/>
        </p:spPr>
        <p:txBody>
          <a:bodyPr wrap="none" lIns="0" tIns="0" rIns="0" rtlCol="0">
            <a:spAutoFit/>
          </a:bodyPr>
          <a:lstStyle/>
          <a:p>
            <a:pPr>
              <a:lnSpc>
                <a:spcPts val="1800"/>
              </a:lnSpc>
              <a:tabLst/>
            </a:pPr>
            <a:r>
              <a:rPr lang="en-US" altLang="zh-CN" sz="1800" dirty="0" smtClean="0">
                <a:solidFill>
                  <a:srgbClr val="000000"/>
                </a:solidFill>
                <a:latin typeface="黑体" pitchFamily="18" charset="0"/>
                <a:cs typeface="黑体" pitchFamily="18" charset="0"/>
              </a:rPr>
              <a:t>检查</a:t>
            </a:r>
          </a:p>
          <a:p>
            <a:pPr>
              <a:lnSpc>
                <a:spcPts val="1000"/>
              </a:lnSpc>
            </a:pPr>
            <a:endParaRPr lang="en-US" altLang="zh-CN" dirty="0" smtClean="0"/>
          </a:p>
          <a:p>
            <a:pPr>
              <a:lnSpc>
                <a:spcPts val="2800"/>
              </a:lnSpc>
              <a:tabLst/>
            </a:pPr>
            <a:r>
              <a:rPr lang="en-US" altLang="zh-CN" sz="1596" dirty="0" smtClean="0">
                <a:solidFill>
                  <a:srgbClr val="000000"/>
                </a:solidFill>
                <a:latin typeface="微软雅黑" pitchFamily="18" charset="0"/>
                <a:cs typeface="微软雅黑" pitchFamily="18" charset="0"/>
              </a:rPr>
              <a:t>眼压测量（随机眼压、日眼压，</a:t>
            </a:r>
          </a:p>
          <a:p>
            <a:pPr>
              <a:lnSpc>
                <a:spcPts val="2800"/>
              </a:lnSpc>
              <a:tabLst/>
            </a:pPr>
            <a:r>
              <a:rPr lang="en-US" altLang="zh-CN" sz="1596" dirty="0" smtClean="0">
                <a:solidFill>
                  <a:srgbClr val="000000"/>
                </a:solidFill>
                <a:latin typeface="微软雅黑" pitchFamily="18" charset="0"/>
                <a:cs typeface="微软雅黑" pitchFamily="18" charset="0"/>
              </a:rPr>
              <a:t>24小时眼压测量）</a:t>
            </a:r>
          </a:p>
          <a:p>
            <a:pPr>
              <a:lnSpc>
                <a:spcPts val="1000"/>
              </a:lnSpc>
            </a:pPr>
            <a:endParaRPr lang="en-US" altLang="zh-CN" dirty="0" smtClean="0"/>
          </a:p>
          <a:p>
            <a:pPr>
              <a:lnSpc>
                <a:spcPts val="2600"/>
              </a:lnSpc>
              <a:tabLst/>
            </a:pPr>
            <a:r>
              <a:rPr lang="en-US" altLang="zh-CN" sz="1596" dirty="0" smtClean="0">
                <a:solidFill>
                  <a:srgbClr val="000000"/>
                </a:solidFill>
                <a:latin typeface="微软雅黑" pitchFamily="18" charset="0"/>
                <a:cs typeface="微软雅黑" pitchFamily="18" charset="0"/>
              </a:rPr>
              <a:t>眼底照像</a:t>
            </a:r>
          </a:p>
          <a:p>
            <a:pPr>
              <a:lnSpc>
                <a:spcPts val="1000"/>
              </a:lnSpc>
            </a:pPr>
            <a:endParaRPr lang="en-US" altLang="zh-CN" dirty="0" smtClean="0"/>
          </a:p>
          <a:p>
            <a:pPr>
              <a:lnSpc>
                <a:spcPts val="2600"/>
              </a:lnSpc>
              <a:tabLst/>
            </a:pPr>
            <a:r>
              <a:rPr lang="en-US" altLang="zh-CN" sz="1596" dirty="0" smtClean="0">
                <a:solidFill>
                  <a:srgbClr val="000000"/>
                </a:solidFill>
                <a:latin typeface="微软雅黑" pitchFamily="18" charset="0"/>
                <a:cs typeface="微软雅黑" pitchFamily="18" charset="0"/>
              </a:rPr>
              <a:t>HRT,</a:t>
            </a:r>
            <a:r>
              <a:rPr lang="en-US" altLang="zh-CN" sz="1596" dirty="0" smtClean="0">
                <a:latin typeface="Times New Roman" pitchFamily="18" charset="0"/>
                <a:cs typeface="Times New Roman" pitchFamily="18" charset="0"/>
              </a:rPr>
              <a:t> </a:t>
            </a:r>
            <a:r>
              <a:rPr lang="en-US" altLang="zh-CN" sz="1596" dirty="0" smtClean="0">
                <a:solidFill>
                  <a:srgbClr val="000000"/>
                </a:solidFill>
                <a:latin typeface="微软雅黑" pitchFamily="18" charset="0"/>
                <a:cs typeface="微软雅黑" pitchFamily="18" charset="0"/>
              </a:rPr>
              <a:t>OCT（RNFL+GCC）</a:t>
            </a:r>
          </a:p>
          <a:p>
            <a:pPr>
              <a:lnSpc>
                <a:spcPts val="1000"/>
              </a:lnSpc>
            </a:pPr>
            <a:endParaRPr lang="en-US" altLang="zh-CN" dirty="0" smtClean="0"/>
          </a:p>
          <a:p>
            <a:pPr>
              <a:lnSpc>
                <a:spcPts val="2900"/>
              </a:lnSpc>
              <a:tabLst/>
            </a:pPr>
            <a:r>
              <a:rPr lang="en-US" altLang="zh-CN" sz="1596" dirty="0" smtClean="0">
                <a:solidFill>
                  <a:srgbClr val="000000"/>
                </a:solidFill>
                <a:latin typeface="微软雅黑" pitchFamily="18" charset="0"/>
                <a:cs typeface="微软雅黑" pitchFamily="18" charset="0"/>
              </a:rPr>
              <a:t>Humphrey视野、Octopus视野、</a:t>
            </a:r>
          </a:p>
          <a:p>
            <a:pPr>
              <a:lnSpc>
                <a:spcPts val="2800"/>
              </a:lnSpc>
              <a:tabLst/>
            </a:pPr>
            <a:r>
              <a:rPr lang="en-US" altLang="zh-CN" sz="1596" dirty="0" smtClean="0">
                <a:solidFill>
                  <a:srgbClr val="000000"/>
                </a:solidFill>
                <a:latin typeface="微软雅黑" pitchFamily="18" charset="0"/>
                <a:cs typeface="微软雅黑" pitchFamily="18" charset="0"/>
              </a:rPr>
              <a:t>中周视野</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304800" y="203200"/>
            <a:ext cx="3124200" cy="34417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3619500" y="698500"/>
            <a:ext cx="2895600" cy="3314700"/>
          </a:xfrm>
          <a:prstGeom prst="rect">
            <a:avLst/>
          </a:prstGeom>
          <a:noFill/>
        </p:spPr>
      </p:pic>
      <p:pic>
        <p:nvPicPr>
          <p:cNvPr id="7" name="Picture 3"/>
          <p:cNvPicPr>
            <a:picLocks noChangeAspect="1" noChangeArrowheads="1"/>
          </p:cNvPicPr>
          <p:nvPr/>
        </p:nvPicPr>
        <p:blipFill>
          <a:blip r:embed="rId4"/>
          <a:srcRect/>
          <a:stretch>
            <a:fillRect/>
          </a:stretch>
        </p:blipFill>
        <p:spPr bwMode="auto">
          <a:xfrm>
            <a:off x="6908800" y="2273300"/>
            <a:ext cx="2070100" cy="1346200"/>
          </a:xfrm>
          <a:prstGeom prst="rect">
            <a:avLst/>
          </a:prstGeom>
          <a:noFill/>
        </p:spPr>
      </p:pic>
      <p:sp>
        <p:nvSpPr>
          <p:cNvPr id="2" name="TextBox 1"/>
          <p:cNvSpPr txBox="1"/>
          <p:nvPr/>
        </p:nvSpPr>
        <p:spPr>
          <a:xfrm>
            <a:off x="7518400" y="3873500"/>
            <a:ext cx="800100" cy="254000"/>
          </a:xfrm>
          <a:prstGeom prst="rect">
            <a:avLst/>
          </a:prstGeom>
          <a:noFill/>
        </p:spPr>
        <p:txBody>
          <a:bodyPr wrap="none" lIns="0" tIns="0" rIns="0" rtlCol="0">
            <a:spAutoFit/>
          </a:bodyPr>
          <a:lstStyle/>
          <a:p>
            <a:pPr>
              <a:lnSpc>
                <a:spcPts val="2000"/>
              </a:lnSpc>
              <a:tabLst/>
            </a:pPr>
            <a:r>
              <a:rPr lang="en-US" altLang="zh-CN" sz="1596" b="1" dirty="0" smtClean="0">
                <a:solidFill>
                  <a:srgbClr val="000000"/>
                </a:solidFill>
                <a:latin typeface="微软雅黑" pitchFamily="18" charset="0"/>
                <a:cs typeface="微软雅黑" pitchFamily="18" charset="0"/>
              </a:rPr>
              <a:t>眼底照像</a:t>
            </a:r>
          </a:p>
        </p:txBody>
      </p:sp>
      <p:sp>
        <p:nvSpPr>
          <p:cNvPr id="8" name="TextBox 1"/>
          <p:cNvSpPr txBox="1"/>
          <p:nvPr/>
        </p:nvSpPr>
        <p:spPr>
          <a:xfrm>
            <a:off x="4457700" y="4203700"/>
            <a:ext cx="1371600" cy="254000"/>
          </a:xfrm>
          <a:prstGeom prst="rect">
            <a:avLst/>
          </a:prstGeom>
          <a:noFill/>
        </p:spPr>
        <p:txBody>
          <a:bodyPr wrap="none" lIns="0" tIns="0" rIns="0" rtlCol="0">
            <a:spAutoFit/>
          </a:bodyPr>
          <a:lstStyle/>
          <a:p>
            <a:pPr>
              <a:lnSpc>
                <a:spcPts val="2000"/>
              </a:lnSpc>
              <a:tabLst/>
            </a:pPr>
            <a:r>
              <a:rPr lang="en-US" altLang="zh-CN" sz="1596" b="1" dirty="0" smtClean="0">
                <a:solidFill>
                  <a:srgbClr val="000000"/>
                </a:solidFill>
                <a:latin typeface="微软雅黑" pitchFamily="18" charset="0"/>
                <a:cs typeface="微软雅黑" pitchFamily="18" charset="0"/>
              </a:rPr>
              <a:t>OCT（RNFL）</a:t>
            </a:r>
          </a:p>
        </p:txBody>
      </p:sp>
      <p:sp>
        <p:nvSpPr>
          <p:cNvPr id="9" name="TextBox 1"/>
          <p:cNvSpPr txBox="1"/>
          <p:nvPr/>
        </p:nvSpPr>
        <p:spPr>
          <a:xfrm>
            <a:off x="1117600" y="3848100"/>
            <a:ext cx="1485900" cy="254000"/>
          </a:xfrm>
          <a:prstGeom prst="rect">
            <a:avLst/>
          </a:prstGeom>
          <a:noFill/>
        </p:spPr>
        <p:txBody>
          <a:bodyPr wrap="none" lIns="0" tIns="0" rIns="0" rtlCol="0">
            <a:spAutoFit/>
          </a:bodyPr>
          <a:lstStyle/>
          <a:p>
            <a:pPr>
              <a:lnSpc>
                <a:spcPts val="2000"/>
              </a:lnSpc>
              <a:tabLst/>
            </a:pPr>
            <a:r>
              <a:rPr lang="en-US" altLang="zh-CN" sz="1598" b="1" dirty="0" smtClean="0">
                <a:solidFill>
                  <a:srgbClr val="000000"/>
                </a:solidFill>
                <a:latin typeface="微软雅黑" pitchFamily="18" charset="0"/>
                <a:cs typeface="微软雅黑" pitchFamily="18" charset="0"/>
              </a:rPr>
              <a:t>Humphrey视野</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4139946" y="2136013"/>
            <a:ext cx="5004053" cy="857250"/>
          </a:xfrm>
          <a:custGeom>
            <a:avLst/>
            <a:gdLst>
              <a:gd name="connsiteX0" fmla="*/ 0 w 5004053"/>
              <a:gd name="connsiteY0" fmla="*/ 857250 h 857250"/>
              <a:gd name="connsiteX1" fmla="*/ 5004053 w 5004053"/>
              <a:gd name="connsiteY1" fmla="*/ 857250 h 857250"/>
              <a:gd name="connsiteX2" fmla="*/ 5004053 w 5004053"/>
              <a:gd name="connsiteY2" fmla="*/ 0 h 857250"/>
              <a:gd name="connsiteX3" fmla="*/ 0 w 5004053"/>
              <a:gd name="connsiteY3" fmla="*/ 0 h 857250"/>
              <a:gd name="connsiteX4" fmla="*/ 0 w 5004053"/>
              <a:gd name="connsiteY4" fmla="*/ 857250 h 8572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04053" h="857250">
                <a:moveTo>
                  <a:pt x="0" y="857250"/>
                </a:moveTo>
                <a:lnTo>
                  <a:pt x="5004053" y="857250"/>
                </a:lnTo>
                <a:lnTo>
                  <a:pt x="5004053" y="0"/>
                </a:lnTo>
                <a:lnTo>
                  <a:pt x="0" y="0"/>
                </a:lnTo>
                <a:lnTo>
                  <a:pt x="0" y="857250"/>
                </a:lnTo>
              </a:path>
            </a:pathLst>
          </a:custGeom>
          <a:solidFill>
            <a:srgbClr val="0020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3124200" y="2362200"/>
            <a:ext cx="762000" cy="622300"/>
          </a:xfrm>
          <a:prstGeom prst="rect">
            <a:avLst/>
          </a:prstGeom>
          <a:noFill/>
        </p:spPr>
        <p:txBody>
          <a:bodyPr wrap="none" lIns="0" tIns="0" rIns="0" rtlCol="0">
            <a:spAutoFit/>
          </a:bodyPr>
          <a:lstStyle/>
          <a:p>
            <a:pPr>
              <a:lnSpc>
                <a:spcPts val="4900"/>
              </a:lnSpc>
              <a:tabLst/>
            </a:pPr>
            <a:r>
              <a:rPr lang="en-US" altLang="zh-CN" sz="5402" b="1" dirty="0" smtClean="0">
                <a:solidFill>
                  <a:srgbClr val="000000"/>
                </a:solidFill>
                <a:latin typeface="Times New Roman" pitchFamily="18" charset="0"/>
                <a:cs typeface="Times New Roman" pitchFamily="18" charset="0"/>
              </a:rPr>
              <a:t>03</a:t>
            </a:r>
          </a:p>
        </p:txBody>
      </p:sp>
      <p:sp>
        <p:nvSpPr>
          <p:cNvPr id="7" name="TextBox 1"/>
          <p:cNvSpPr txBox="1"/>
          <p:nvPr/>
        </p:nvSpPr>
        <p:spPr>
          <a:xfrm>
            <a:off x="4279900" y="2222500"/>
            <a:ext cx="4064000" cy="533400"/>
          </a:xfrm>
          <a:prstGeom prst="rect">
            <a:avLst/>
          </a:prstGeom>
          <a:noFill/>
        </p:spPr>
        <p:txBody>
          <a:bodyPr wrap="none" lIns="0" tIns="0" rIns="0" rtlCol="0">
            <a:spAutoFit/>
          </a:bodyPr>
          <a:lstStyle/>
          <a:p>
            <a:pPr>
              <a:lnSpc>
                <a:spcPts val="4200"/>
              </a:lnSpc>
              <a:tabLst/>
            </a:pPr>
            <a:r>
              <a:rPr lang="en-US" altLang="zh-CN" sz="3204" b="1" dirty="0" smtClean="0">
                <a:solidFill>
                  <a:srgbClr val="FFFFFF"/>
                </a:solidFill>
                <a:latin typeface="微软雅黑" pitchFamily="18" charset="0"/>
                <a:cs typeface="微软雅黑" pitchFamily="18" charset="0"/>
              </a:rPr>
              <a:t>眼压、房水引流与房角</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546100" y="228600"/>
            <a:ext cx="1003300" cy="660400"/>
          </a:xfrm>
          <a:prstGeom prst="rect">
            <a:avLst/>
          </a:prstGeom>
          <a:noFill/>
        </p:spPr>
        <p:txBody>
          <a:bodyPr wrap="none" lIns="0" tIns="0" rIns="0" rtlCol="0">
            <a:spAutoFit/>
          </a:bodyPr>
          <a:lstStyle/>
          <a:p>
            <a:pPr>
              <a:lnSpc>
                <a:spcPts val="5200"/>
              </a:lnSpc>
              <a:tabLst/>
            </a:pPr>
            <a:r>
              <a:rPr lang="en-US" altLang="zh-CN" sz="3995" b="1" dirty="0" smtClean="0">
                <a:solidFill>
                  <a:srgbClr val="000000"/>
                </a:solidFill>
                <a:latin typeface="微软雅黑" pitchFamily="18" charset="0"/>
                <a:cs typeface="微软雅黑" pitchFamily="18" charset="0"/>
              </a:rPr>
              <a:t>眼压</a:t>
            </a:r>
          </a:p>
        </p:txBody>
      </p:sp>
      <p:sp>
        <p:nvSpPr>
          <p:cNvPr id="6" name="TextBox 1"/>
          <p:cNvSpPr txBox="1"/>
          <p:nvPr/>
        </p:nvSpPr>
        <p:spPr>
          <a:xfrm>
            <a:off x="558800" y="1612900"/>
            <a:ext cx="127000" cy="2832100"/>
          </a:xfrm>
          <a:prstGeom prst="rect">
            <a:avLst/>
          </a:prstGeom>
          <a:noFill/>
        </p:spPr>
        <p:txBody>
          <a:bodyPr wrap="none" lIns="0" tIns="0" rIns="0" rtlCol="0">
            <a:spAutoFit/>
          </a:bodyPr>
          <a:lstStyle/>
          <a:p>
            <a:pPr>
              <a:lnSpc>
                <a:spcPts val="14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200"/>
              </a:lnSpc>
              <a:tabLst/>
            </a:pPr>
            <a:r>
              <a:rPr lang="en-US" altLang="zh-CN" sz="1298"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7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800"/>
              </a:lnSpc>
              <a:tabLst/>
            </a:pPr>
            <a:r>
              <a:rPr lang="en-US" altLang="zh-CN" sz="1298" dirty="0" smtClean="0">
                <a:solidFill>
                  <a:srgbClr val="CC9900"/>
                </a:solidFill>
                <a:latin typeface="Wingdings" pitchFamily="18" charset="0"/>
                <a:cs typeface="Wingdings" pitchFamily="18" charset="0"/>
              </a:rPr>
              <a:t></a:t>
            </a:r>
          </a:p>
        </p:txBody>
      </p:sp>
      <p:sp>
        <p:nvSpPr>
          <p:cNvPr id="7" name="TextBox 1"/>
          <p:cNvSpPr txBox="1"/>
          <p:nvPr/>
        </p:nvSpPr>
        <p:spPr>
          <a:xfrm>
            <a:off x="901700" y="1498600"/>
            <a:ext cx="8128000" cy="2984500"/>
          </a:xfrm>
          <a:prstGeom prst="rect">
            <a:avLst/>
          </a:prstGeom>
          <a:noFill/>
        </p:spPr>
        <p:txBody>
          <a:bodyPr wrap="none" lIns="0" tIns="0" rIns="0" rtlCol="0">
            <a:spAutoFit/>
          </a:bodyPr>
          <a:lstStyle/>
          <a:p>
            <a:pPr>
              <a:lnSpc>
                <a:spcPts val="2600"/>
              </a:lnSpc>
              <a:tabLst/>
            </a:pPr>
            <a:r>
              <a:rPr lang="en-US" altLang="zh-CN" sz="2004" dirty="0" smtClean="0">
                <a:solidFill>
                  <a:srgbClr val="000000"/>
                </a:solidFill>
                <a:latin typeface="微软雅黑" pitchFamily="18" charset="0"/>
                <a:cs typeface="微软雅黑" pitchFamily="18" charset="0"/>
              </a:rPr>
              <a:t>概念：</a:t>
            </a:r>
            <a:r>
              <a:rPr lang="en-US" altLang="zh-CN" sz="2004" dirty="0" smtClean="0">
                <a:solidFill>
                  <a:srgbClr val="000000"/>
                </a:solidFill>
                <a:latin typeface="黑体" pitchFamily="18" charset="0"/>
                <a:cs typeface="黑体" pitchFamily="18" charset="0"/>
              </a:rPr>
              <a:t>就是眼球内部的压力，简称为眼压。它是眼内容物对眼球壁施加</a:t>
            </a:r>
          </a:p>
          <a:p>
            <a:pPr>
              <a:lnSpc>
                <a:spcPts val="1000"/>
              </a:lnSpc>
            </a:pPr>
            <a:endParaRPr lang="en-US" altLang="zh-CN" dirty="0" smtClean="0"/>
          </a:p>
          <a:p>
            <a:pPr>
              <a:lnSpc>
                <a:spcPts val="2300"/>
              </a:lnSpc>
              <a:tabLst/>
            </a:pPr>
            <a:r>
              <a:rPr lang="en-US" altLang="zh-CN" sz="2004" dirty="0" smtClean="0">
                <a:solidFill>
                  <a:srgbClr val="000000"/>
                </a:solidFill>
                <a:latin typeface="黑体" pitchFamily="18" charset="0"/>
                <a:cs typeface="黑体" pitchFamily="18" charset="0"/>
              </a:rPr>
              <a:t>的均衡压力。正常人的眼压稳定在一定范围内，以维持眼球的正常形态，</a:t>
            </a:r>
          </a:p>
          <a:p>
            <a:pPr>
              <a:lnSpc>
                <a:spcPts val="1000"/>
              </a:lnSpc>
            </a:pPr>
            <a:endParaRPr lang="en-US" altLang="zh-CN" dirty="0" smtClean="0"/>
          </a:p>
          <a:p>
            <a:pPr>
              <a:lnSpc>
                <a:spcPts val="2500"/>
              </a:lnSpc>
              <a:tabLst/>
            </a:pPr>
            <a:r>
              <a:rPr lang="en-US" altLang="zh-CN" sz="2004" dirty="0" smtClean="0">
                <a:solidFill>
                  <a:srgbClr val="000000"/>
                </a:solidFill>
                <a:latin typeface="黑体" pitchFamily="18" charset="0"/>
                <a:cs typeface="黑体" pitchFamily="18" charset="0"/>
              </a:rPr>
              <a:t>使各屈光介质界面保持良好的屈光状态</a:t>
            </a:r>
          </a:p>
          <a:p>
            <a:pPr>
              <a:lnSpc>
                <a:spcPts val="1000"/>
              </a:lnSpc>
            </a:pPr>
            <a:endParaRPr lang="en-US" altLang="zh-CN" dirty="0" smtClean="0"/>
          </a:p>
          <a:p>
            <a:pPr>
              <a:lnSpc>
                <a:spcPts val="3300"/>
              </a:lnSpc>
              <a:tabLst/>
            </a:pPr>
            <a:r>
              <a:rPr lang="en-US" altLang="zh-CN" sz="2006" dirty="0" smtClean="0">
                <a:solidFill>
                  <a:srgbClr val="000000"/>
                </a:solidFill>
                <a:latin typeface="微软雅黑" pitchFamily="18" charset="0"/>
                <a:cs typeface="微软雅黑" pitchFamily="18" charset="0"/>
              </a:rPr>
              <a:t>正常眼压：10-21mmHg（</a:t>
            </a:r>
            <a:r>
              <a:rPr lang="en-US" altLang="zh-CN" sz="2006" dirty="0" smtClean="0">
                <a:solidFill>
                  <a:srgbClr val="0070C0"/>
                </a:solidFill>
                <a:latin typeface="微软雅黑" pitchFamily="18" charset="0"/>
                <a:cs typeface="微软雅黑" pitchFamily="18" charset="0"/>
              </a:rPr>
              <a:t>非正态分布</a:t>
            </a:r>
            <a:r>
              <a:rPr lang="en-US" altLang="zh-CN" sz="2006" dirty="0" smtClean="0">
                <a:solidFill>
                  <a:srgbClr val="000000"/>
                </a:solidFill>
                <a:latin typeface="微软雅黑" pitchFamily="18" charset="0"/>
                <a:cs typeface="微软雅黑" pitchFamily="18" charset="0"/>
              </a:rPr>
              <a:t>）</a:t>
            </a:r>
          </a:p>
          <a:p>
            <a:pPr>
              <a:lnSpc>
                <a:spcPts val="1000"/>
              </a:lnSpc>
            </a:pPr>
            <a:endParaRPr lang="en-US" altLang="zh-CN" dirty="0" smtClean="0"/>
          </a:p>
          <a:p>
            <a:pPr>
              <a:lnSpc>
                <a:spcPts val="1000"/>
              </a:lnSpc>
            </a:pPr>
            <a:endParaRPr lang="en-US" altLang="zh-CN" dirty="0" smtClean="0"/>
          </a:p>
          <a:p>
            <a:pPr>
              <a:lnSpc>
                <a:spcPts val="2700"/>
              </a:lnSpc>
              <a:tabLst/>
            </a:pPr>
            <a:r>
              <a:rPr lang="en-US" altLang="zh-CN" sz="2004" dirty="0" smtClean="0">
                <a:solidFill>
                  <a:srgbClr val="000000"/>
                </a:solidFill>
                <a:latin typeface="微软雅黑" pitchFamily="18" charset="0"/>
                <a:cs typeface="微软雅黑" pitchFamily="18" charset="0"/>
              </a:rPr>
              <a:t>24h眼压差（</a:t>
            </a:r>
            <a:r>
              <a:rPr lang="en-US" altLang="zh-CN" sz="2004" dirty="0" smtClean="0">
                <a:solidFill>
                  <a:srgbClr val="0070C0"/>
                </a:solidFill>
                <a:latin typeface="微软雅黑" pitchFamily="18" charset="0"/>
                <a:cs typeface="微软雅黑" pitchFamily="18" charset="0"/>
              </a:rPr>
              <a:t>昼夜稳定性</a:t>
            </a:r>
            <a:r>
              <a:rPr lang="en-US" altLang="zh-CN" sz="2004" dirty="0" smtClean="0">
                <a:solidFill>
                  <a:srgbClr val="000000"/>
                </a:solidFill>
                <a:latin typeface="微软雅黑" pitchFamily="18" charset="0"/>
                <a:cs typeface="微软雅黑" pitchFamily="18" charset="0"/>
              </a:rPr>
              <a:t>）：正常≤5mmHg，病理≥8mmHg</a:t>
            </a:r>
          </a:p>
          <a:p>
            <a:pPr>
              <a:lnSpc>
                <a:spcPts val="1000"/>
              </a:lnSpc>
            </a:pPr>
            <a:endParaRPr lang="en-US" altLang="zh-CN" dirty="0" smtClean="0"/>
          </a:p>
          <a:p>
            <a:pPr>
              <a:lnSpc>
                <a:spcPts val="1000"/>
              </a:lnSpc>
            </a:pPr>
            <a:endParaRPr lang="en-US" altLang="zh-CN" dirty="0" smtClean="0"/>
          </a:p>
          <a:p>
            <a:pPr>
              <a:lnSpc>
                <a:spcPts val="2800"/>
              </a:lnSpc>
              <a:tabLst/>
            </a:pPr>
            <a:r>
              <a:rPr lang="en-US" altLang="zh-CN" sz="2006" dirty="0" smtClean="0">
                <a:solidFill>
                  <a:srgbClr val="000000"/>
                </a:solidFill>
                <a:latin typeface="微软雅黑" pitchFamily="18" charset="0"/>
                <a:cs typeface="微软雅黑" pitchFamily="18" charset="0"/>
              </a:rPr>
              <a:t>双眼眼压差（</a:t>
            </a:r>
            <a:r>
              <a:rPr lang="en-US" altLang="zh-CN" sz="2006" dirty="0" smtClean="0">
                <a:solidFill>
                  <a:srgbClr val="0070C0"/>
                </a:solidFill>
                <a:latin typeface="微软雅黑" pitchFamily="18" charset="0"/>
                <a:cs typeface="微软雅黑" pitchFamily="18" charset="0"/>
              </a:rPr>
              <a:t>双眼对称性</a:t>
            </a:r>
            <a:r>
              <a:rPr lang="en-US" altLang="zh-CN" sz="2006" dirty="0" smtClean="0">
                <a:solidFill>
                  <a:srgbClr val="000000"/>
                </a:solidFill>
                <a:latin typeface="微软雅黑" pitchFamily="18" charset="0"/>
                <a:cs typeface="微软雅黑" pitchFamily="18" charset="0"/>
              </a:rPr>
              <a:t>）：正常≤4mmHg，病理≥5mmHg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94235" y="465535"/>
            <a:ext cx="6172200" cy="854869"/>
          </a:xfrm>
        </p:spPr>
        <p:txBody>
          <a:bodyPr>
            <a:normAutofit fontScale="90000"/>
          </a:bodyPr>
          <a:lstStyle/>
          <a:p>
            <a:pPr>
              <a:defRPr/>
            </a:pPr>
            <a:r>
              <a:rPr lang="zh-CN" altLang="en-US" dirty="0"/>
              <a:t>青光眼药物</a:t>
            </a:r>
            <a:r>
              <a:rPr lang="zh-CN" altLang="en-US" dirty="0" smtClean="0"/>
              <a:t>治疗目的</a:t>
            </a:r>
            <a:r>
              <a:rPr lang="en-US" altLang="zh-CN" dirty="0"/>
              <a:t/>
            </a:r>
            <a:br>
              <a:rPr lang="en-US" altLang="zh-CN" dirty="0"/>
            </a:br>
            <a:r>
              <a:rPr lang="en-US" altLang="zh-CN" dirty="0" smtClean="0"/>
              <a:t/>
            </a:r>
            <a:br>
              <a:rPr lang="en-US" altLang="zh-CN" dirty="0" smtClean="0"/>
            </a:br>
            <a:r>
              <a:rPr lang="zh-CN" altLang="en-US" dirty="0"/>
              <a:t/>
            </a:r>
            <a:br>
              <a:rPr lang="zh-CN" altLang="en-US" dirty="0"/>
            </a:br>
            <a:r>
              <a:rPr lang="zh-CN" altLang="en-US" dirty="0"/>
              <a:t> ●</a:t>
            </a:r>
            <a:r>
              <a:rPr lang="zh-CN" altLang="en-US" dirty="0">
                <a:solidFill>
                  <a:schemeClr val="tx1"/>
                </a:solidFill>
              </a:rPr>
              <a:t>降低眼内压至靶水平，稳定眼内压， </a:t>
            </a:r>
            <a:r>
              <a:rPr lang="zh-CN" altLang="en-US" dirty="0" smtClean="0">
                <a:solidFill>
                  <a:schemeClr val="tx1"/>
                </a:solidFill>
              </a:rPr>
              <a:t>改善</a:t>
            </a:r>
            <a:r>
              <a:rPr lang="zh-CN" altLang="en-US" dirty="0">
                <a:solidFill>
                  <a:schemeClr val="tx1"/>
                </a:solidFill>
              </a:rPr>
              <a:t>房水流畅</a:t>
            </a:r>
            <a:r>
              <a:rPr lang="zh-CN" altLang="en-US" dirty="0" smtClean="0">
                <a:solidFill>
                  <a:schemeClr val="tx1"/>
                </a:solidFill>
              </a:rPr>
              <a:t>系数</a:t>
            </a:r>
            <a:r>
              <a:rPr lang="en-US" altLang="zh-CN" dirty="0" smtClean="0">
                <a:solidFill>
                  <a:schemeClr val="tx1"/>
                </a:solidFill>
              </a:rPr>
              <a:t/>
            </a:r>
            <a:br>
              <a:rPr lang="en-US" altLang="zh-CN" dirty="0" smtClean="0">
                <a:solidFill>
                  <a:schemeClr val="tx1"/>
                </a:solidFill>
              </a:rPr>
            </a:br>
            <a:r>
              <a:rPr lang="zh-CN" altLang="en-US" dirty="0">
                <a:solidFill>
                  <a:schemeClr val="tx1"/>
                </a:solidFill>
              </a:rPr>
              <a:t/>
            </a:r>
            <a:br>
              <a:rPr lang="zh-CN" altLang="en-US" dirty="0">
                <a:solidFill>
                  <a:schemeClr val="tx1"/>
                </a:solidFill>
              </a:rPr>
            </a:br>
            <a:r>
              <a:rPr lang="zh-CN" altLang="en-US" dirty="0">
                <a:solidFill>
                  <a:schemeClr val="tx1"/>
                </a:solidFill>
              </a:rPr>
              <a:t> ● 保护视神经。</a:t>
            </a:r>
            <a:endParaRPr kumimoji="1" lang="zh-CN" altLang="en-US" dirty="0">
              <a:solidFill>
                <a:schemeClr val="tx1"/>
              </a:solidFill>
            </a:endParaRPr>
          </a:p>
        </p:txBody>
      </p:sp>
    </p:spTree>
    <p:extLst>
      <p:ext uri="{BB962C8B-B14F-4D97-AF65-F5344CB8AC3E}">
        <p14:creationId xmlns:p14="http://schemas.microsoft.com/office/powerpoint/2010/main" val="843769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noChangeArrowheads="1"/>
          </p:cNvSpPr>
          <p:nvPr>
            <p:ph type="title"/>
          </p:nvPr>
        </p:nvSpPr>
        <p:spPr/>
        <p:txBody>
          <a:bodyPr/>
          <a:lstStyle/>
          <a:p>
            <a:pPr eaLnBrk="1" hangingPunct="1">
              <a:defRPr/>
            </a:pPr>
            <a:r>
              <a:rPr lang="zh-CN" altLang="en-US"/>
              <a:t>青光眼药物治疗原则</a:t>
            </a:r>
          </a:p>
        </p:txBody>
      </p:sp>
      <p:sp>
        <p:nvSpPr>
          <p:cNvPr id="9219" name="内容占位符 2"/>
          <p:cNvSpPr>
            <a:spLocks noGrp="1" noChangeArrowheads="1"/>
          </p:cNvSpPr>
          <p:nvPr>
            <p:ph idx="1"/>
          </p:nvPr>
        </p:nvSpPr>
        <p:spPr>
          <a:xfrm>
            <a:off x="1818085" y="1437085"/>
            <a:ext cx="3143250" cy="2628900"/>
          </a:xfrm>
        </p:spPr>
        <p:txBody>
          <a:bodyPr>
            <a:normAutofit fontScale="85000" lnSpcReduction="20000"/>
          </a:bodyPr>
          <a:lstStyle/>
          <a:p>
            <a:pPr eaLnBrk="1" hangingPunct="1">
              <a:lnSpc>
                <a:spcPct val="150000"/>
              </a:lnSpc>
              <a:defRPr/>
            </a:pPr>
            <a:r>
              <a:rPr lang="zh-CN" altLang="en-US" dirty="0"/>
              <a:t>最小药量</a:t>
            </a:r>
            <a:endParaRPr lang="en-US" altLang="zh-CN" dirty="0"/>
          </a:p>
          <a:p>
            <a:pPr eaLnBrk="1" hangingPunct="1">
              <a:lnSpc>
                <a:spcPct val="150000"/>
              </a:lnSpc>
              <a:defRPr/>
            </a:pPr>
            <a:r>
              <a:rPr lang="zh-CN" altLang="en-US" dirty="0"/>
              <a:t>最有效</a:t>
            </a:r>
            <a:endParaRPr lang="en-US" altLang="zh-CN" dirty="0"/>
          </a:p>
          <a:p>
            <a:pPr eaLnBrk="1" hangingPunct="1">
              <a:lnSpc>
                <a:spcPct val="150000"/>
              </a:lnSpc>
              <a:defRPr/>
            </a:pPr>
            <a:r>
              <a:rPr lang="zh-CN" altLang="en-US" dirty="0"/>
              <a:t>副作用最小</a:t>
            </a:r>
            <a:endParaRPr lang="en-US" altLang="zh-CN" dirty="0"/>
          </a:p>
          <a:p>
            <a:pPr eaLnBrk="1" hangingPunct="1">
              <a:lnSpc>
                <a:spcPct val="150000"/>
              </a:lnSpc>
              <a:defRPr/>
            </a:pPr>
            <a:r>
              <a:rPr lang="zh-CN" altLang="en-US" dirty="0"/>
              <a:t>经济上能够负担</a:t>
            </a:r>
          </a:p>
        </p:txBody>
      </p:sp>
    </p:spTree>
    <p:extLst>
      <p:ext uri="{BB962C8B-B14F-4D97-AF65-F5344CB8AC3E}">
        <p14:creationId xmlns:p14="http://schemas.microsoft.com/office/powerpoint/2010/main" val="7846118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noChangeArrowheads="1"/>
          </p:cNvSpPr>
          <p:nvPr>
            <p:ph type="title"/>
          </p:nvPr>
        </p:nvSpPr>
        <p:spPr/>
        <p:txBody>
          <a:bodyPr/>
          <a:lstStyle/>
          <a:p>
            <a:pPr eaLnBrk="1" hangingPunct="1">
              <a:defRPr/>
            </a:pPr>
            <a:r>
              <a:rPr lang="zh-CN" altLang="en-US"/>
              <a:t>药物治疗基本原则</a:t>
            </a:r>
          </a:p>
        </p:txBody>
      </p:sp>
      <p:sp>
        <p:nvSpPr>
          <p:cNvPr id="10243" name="内容占位符 2"/>
          <p:cNvSpPr>
            <a:spLocks noGrp="1" noChangeArrowheads="1"/>
          </p:cNvSpPr>
          <p:nvPr>
            <p:ph idx="1"/>
          </p:nvPr>
        </p:nvSpPr>
        <p:spPr>
          <a:xfrm>
            <a:off x="1495425" y="1087041"/>
            <a:ext cx="5829300" cy="3394472"/>
          </a:xfrm>
        </p:spPr>
        <p:txBody>
          <a:bodyPr/>
          <a:lstStyle/>
          <a:p>
            <a:pPr eaLnBrk="1" hangingPunct="1">
              <a:defRPr/>
            </a:pPr>
            <a:r>
              <a:rPr lang="zh-CN" altLang="en-US" sz="2100"/>
              <a:t>药物治疗时机</a:t>
            </a:r>
            <a:endParaRPr lang="en-US" altLang="zh-CN" sz="2100"/>
          </a:p>
          <a:p>
            <a:pPr lvl="1" eaLnBrk="1" hangingPunct="1">
              <a:defRPr/>
            </a:pPr>
            <a:r>
              <a:rPr lang="zh-CN" altLang="en-US" sz="1800"/>
              <a:t>青光眼急性发作期，及早联合用药，用药后</a:t>
            </a:r>
            <a:r>
              <a:rPr lang="en-US" altLang="zh-CN" sz="1800"/>
              <a:t>1~2h</a:t>
            </a:r>
            <a:r>
              <a:rPr lang="zh-CN" altLang="en-US" sz="1800"/>
              <a:t>测眼压，无明显下降进一步处理，密切观察直到眼压下降</a:t>
            </a:r>
            <a:endParaRPr lang="en-US" altLang="zh-CN" sz="1800"/>
          </a:p>
          <a:p>
            <a:pPr lvl="1" eaLnBrk="1" hangingPunct="1">
              <a:defRPr/>
            </a:pPr>
            <a:endParaRPr lang="en-US" altLang="zh-CN" sz="1800"/>
          </a:p>
          <a:p>
            <a:pPr lvl="1" eaLnBrk="1" hangingPunct="1">
              <a:defRPr/>
            </a:pPr>
            <a:r>
              <a:rPr lang="zh-CN" altLang="en-US" sz="1800"/>
              <a:t>早期青光眼视野改变，眼压＞</a:t>
            </a:r>
            <a:r>
              <a:rPr lang="en-US" altLang="zh-CN" sz="1800"/>
              <a:t>21mmHg</a:t>
            </a:r>
            <a:r>
              <a:rPr lang="zh-CN" altLang="en-US" sz="1800"/>
              <a:t>，可加用一种，观察眼压，调整药物</a:t>
            </a:r>
            <a:endParaRPr lang="en-US" altLang="zh-CN" sz="1800"/>
          </a:p>
          <a:p>
            <a:pPr lvl="1" eaLnBrk="1" hangingPunct="1">
              <a:defRPr/>
            </a:pPr>
            <a:endParaRPr lang="en-US" altLang="zh-CN" sz="1800"/>
          </a:p>
          <a:p>
            <a:pPr lvl="1" eaLnBrk="1" hangingPunct="1">
              <a:defRPr/>
            </a:pPr>
            <a:r>
              <a:rPr lang="zh-CN" altLang="en-US" sz="1800"/>
              <a:t>先天性青光眼不能立刻手术者给予药物治疗，半岁以内患儿有些药不能用</a:t>
            </a:r>
            <a:endParaRPr lang="en-US" altLang="zh-CN" sz="1800"/>
          </a:p>
        </p:txBody>
      </p:sp>
    </p:spTree>
    <p:extLst>
      <p:ext uri="{BB962C8B-B14F-4D97-AF65-F5344CB8AC3E}">
        <p14:creationId xmlns:p14="http://schemas.microsoft.com/office/powerpoint/2010/main" val="14210140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noChangeArrowheads="1"/>
          </p:cNvSpPr>
          <p:nvPr>
            <p:ph type="title"/>
          </p:nvPr>
        </p:nvSpPr>
        <p:spPr/>
        <p:txBody>
          <a:bodyPr/>
          <a:lstStyle/>
          <a:p>
            <a:pPr eaLnBrk="1" hangingPunct="1">
              <a:defRPr/>
            </a:pPr>
            <a:r>
              <a:rPr lang="zh-CN" altLang="en-US"/>
              <a:t>药物治疗基本原则</a:t>
            </a:r>
          </a:p>
        </p:txBody>
      </p:sp>
      <p:sp>
        <p:nvSpPr>
          <p:cNvPr id="11267" name="内容占位符 2"/>
          <p:cNvSpPr>
            <a:spLocks noGrp="1" noChangeArrowheads="1"/>
          </p:cNvSpPr>
          <p:nvPr>
            <p:ph idx="1"/>
          </p:nvPr>
        </p:nvSpPr>
        <p:spPr>
          <a:xfrm>
            <a:off x="1487091" y="1063228"/>
            <a:ext cx="5657850" cy="3394472"/>
          </a:xfrm>
        </p:spPr>
        <p:txBody>
          <a:bodyPr>
            <a:normAutofit fontScale="92500" lnSpcReduction="20000"/>
          </a:bodyPr>
          <a:lstStyle/>
          <a:p>
            <a:pPr eaLnBrk="1" hangingPunct="1">
              <a:defRPr/>
            </a:pPr>
            <a:r>
              <a:rPr lang="zh-CN" altLang="en-US"/>
              <a:t>制订目标眼压</a:t>
            </a:r>
            <a:endParaRPr lang="en-US" altLang="zh-CN"/>
          </a:p>
          <a:p>
            <a:pPr lvl="1" eaLnBrk="1" hangingPunct="1">
              <a:defRPr/>
            </a:pPr>
            <a:r>
              <a:rPr lang="zh-CN" altLang="en-US"/>
              <a:t>目标眼压</a:t>
            </a:r>
            <a:endParaRPr lang="en-US" altLang="zh-CN"/>
          </a:p>
          <a:p>
            <a:pPr lvl="2" eaLnBrk="1" hangingPunct="1">
              <a:defRPr/>
            </a:pPr>
            <a:r>
              <a:rPr lang="zh-CN" altLang="en-US"/>
              <a:t>视网膜神经节细胞所能耐受的眼压阈值，当眼压超过此阈值，便可损伤视网膜神经节细胞，而引起视野缺损等，</a:t>
            </a:r>
            <a:endParaRPr lang="en-US" altLang="zh-CN"/>
          </a:p>
          <a:p>
            <a:pPr lvl="2" eaLnBrk="1" hangingPunct="1">
              <a:defRPr/>
            </a:pPr>
            <a:r>
              <a:rPr lang="zh-CN" altLang="en-US">
                <a:solidFill>
                  <a:srgbClr val="FF0000"/>
                </a:solidFill>
              </a:rPr>
              <a:t>针对开青，使视野不进展的最高眼压</a:t>
            </a:r>
            <a:endParaRPr lang="en-US" altLang="zh-CN">
              <a:solidFill>
                <a:srgbClr val="FF0000"/>
              </a:solidFill>
            </a:endParaRPr>
          </a:p>
          <a:p>
            <a:pPr lvl="1" eaLnBrk="1" hangingPunct="1">
              <a:defRPr/>
            </a:pPr>
            <a:endParaRPr lang="en-US" altLang="zh-CN"/>
          </a:p>
          <a:p>
            <a:pPr lvl="1" eaLnBrk="1" hangingPunct="1">
              <a:defRPr/>
            </a:pPr>
            <a:r>
              <a:rPr lang="en-US" altLang="zh-CN"/>
              <a:t> </a:t>
            </a:r>
            <a:endParaRPr lang="zh-CN" altLang="en-US"/>
          </a:p>
        </p:txBody>
      </p:sp>
    </p:spTree>
    <p:extLst>
      <p:ext uri="{BB962C8B-B14F-4D97-AF65-F5344CB8AC3E}">
        <p14:creationId xmlns:p14="http://schemas.microsoft.com/office/powerpoint/2010/main" val="8175840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zh-CN" altLang="en-US" sz="2850" b="1" dirty="0">
                <a:solidFill>
                  <a:srgbClr val="080808"/>
                </a:solidFill>
              </a:rPr>
              <a:t>降眼压药物作用机制</a:t>
            </a:r>
            <a:r>
              <a:rPr lang="zh-CN" altLang="en-US" sz="2850" b="1" dirty="0"/>
              <a:t/>
            </a:r>
            <a:br>
              <a:rPr lang="zh-CN" altLang="en-US" sz="2850" b="1" dirty="0"/>
            </a:br>
            <a:endParaRPr lang="zh-CN" altLang="en-US" sz="2850" b="1" dirty="0"/>
          </a:p>
        </p:txBody>
      </p:sp>
      <p:sp>
        <p:nvSpPr>
          <p:cNvPr id="8195" name="Rectangle 3"/>
          <p:cNvSpPr>
            <a:spLocks noGrp="1" noChangeArrowheads="1"/>
          </p:cNvSpPr>
          <p:nvPr>
            <p:ph type="body" idx="1"/>
          </p:nvPr>
        </p:nvSpPr>
        <p:spPr>
          <a:xfrm>
            <a:off x="1656160" y="1545431"/>
            <a:ext cx="2591990" cy="3296841"/>
          </a:xfrm>
        </p:spPr>
        <p:txBody>
          <a:bodyPr/>
          <a:lstStyle/>
          <a:p>
            <a:pPr eaLnBrk="1" hangingPunct="1">
              <a:lnSpc>
                <a:spcPct val="90000"/>
              </a:lnSpc>
              <a:defRPr/>
            </a:pPr>
            <a:r>
              <a:rPr lang="zh-CN" altLang="en-US" sz="1575" b="1" dirty="0">
                <a:solidFill>
                  <a:srgbClr val="080808"/>
                </a:solidFill>
              </a:rPr>
              <a:t>胆碱能类 </a:t>
            </a:r>
            <a:r>
              <a:rPr lang="zh-CN" altLang="en-US" sz="1575" b="1" dirty="0">
                <a:solidFill>
                  <a:srgbClr val="080808"/>
                </a:solidFill>
                <a:sym typeface="Symbol" charset="2"/>
              </a:rPr>
              <a:t>	</a:t>
            </a:r>
          </a:p>
          <a:p>
            <a:pPr eaLnBrk="1" hangingPunct="1">
              <a:lnSpc>
                <a:spcPct val="90000"/>
              </a:lnSpc>
              <a:defRPr/>
            </a:pPr>
            <a:r>
              <a:rPr lang="zh-CN" altLang="en-US" sz="1575" b="1" dirty="0">
                <a:solidFill>
                  <a:srgbClr val="080808"/>
                </a:solidFill>
                <a:sym typeface="Symbol" charset="2"/>
              </a:rPr>
              <a:t></a:t>
            </a:r>
            <a:r>
              <a:rPr lang="en-US" altLang="zh-CN" sz="1575" b="1" dirty="0">
                <a:solidFill>
                  <a:srgbClr val="080808"/>
                </a:solidFill>
                <a:sym typeface="Symbol" charset="2"/>
              </a:rPr>
              <a:t>-</a:t>
            </a:r>
            <a:r>
              <a:rPr lang="zh-CN" altLang="en-US" sz="1575" b="1" dirty="0">
                <a:solidFill>
                  <a:srgbClr val="080808"/>
                </a:solidFill>
                <a:sym typeface="Symbol" charset="2"/>
              </a:rPr>
              <a:t>受体拮抗剂</a:t>
            </a:r>
          </a:p>
          <a:p>
            <a:pPr eaLnBrk="1" hangingPunct="1">
              <a:lnSpc>
                <a:spcPct val="90000"/>
              </a:lnSpc>
              <a:defRPr/>
            </a:pPr>
            <a:r>
              <a:rPr lang="zh-CN" altLang="en-US" sz="1575" b="1" dirty="0">
                <a:solidFill>
                  <a:srgbClr val="080808"/>
                </a:solidFill>
                <a:sym typeface="Symbol" charset="2"/>
              </a:rPr>
              <a:t></a:t>
            </a:r>
            <a:r>
              <a:rPr lang="en-US" altLang="zh-CN" sz="1575" b="1" dirty="0">
                <a:solidFill>
                  <a:srgbClr val="080808"/>
                </a:solidFill>
                <a:sym typeface="Symbol" charset="2"/>
              </a:rPr>
              <a:t>2-</a:t>
            </a:r>
            <a:r>
              <a:rPr lang="zh-CN" altLang="en-US" sz="1575" b="1" dirty="0">
                <a:solidFill>
                  <a:srgbClr val="080808"/>
                </a:solidFill>
                <a:sym typeface="Symbol" charset="2"/>
              </a:rPr>
              <a:t>受体激动剂</a:t>
            </a:r>
          </a:p>
          <a:p>
            <a:pPr eaLnBrk="1" hangingPunct="1">
              <a:lnSpc>
                <a:spcPct val="90000"/>
              </a:lnSpc>
              <a:defRPr/>
            </a:pPr>
            <a:r>
              <a:rPr lang="zh-CN" altLang="en-US" sz="1575" b="1" dirty="0">
                <a:solidFill>
                  <a:srgbClr val="080808"/>
                </a:solidFill>
                <a:sym typeface="Symbol" charset="2"/>
              </a:rPr>
              <a:t>碳酸酐酶抑制剂</a:t>
            </a:r>
          </a:p>
          <a:p>
            <a:pPr eaLnBrk="1" hangingPunct="1">
              <a:lnSpc>
                <a:spcPct val="90000"/>
              </a:lnSpc>
              <a:defRPr/>
            </a:pPr>
            <a:r>
              <a:rPr lang="zh-CN" altLang="en-US" sz="1575" b="1" dirty="0">
                <a:solidFill>
                  <a:srgbClr val="080808"/>
                </a:solidFill>
                <a:sym typeface="Symbol" charset="2"/>
              </a:rPr>
              <a:t>前列腺素 </a:t>
            </a:r>
            <a:r>
              <a:rPr lang="en-US" altLang="zh-CN" sz="1575" b="1" dirty="0">
                <a:solidFill>
                  <a:srgbClr val="080808"/>
                </a:solidFill>
                <a:sym typeface="Symbol" charset="2"/>
              </a:rPr>
              <a:t>F2 </a:t>
            </a:r>
            <a:r>
              <a:rPr lang="zh-CN" altLang="en-US" sz="1575" b="1" dirty="0">
                <a:solidFill>
                  <a:srgbClr val="080808"/>
                </a:solidFill>
                <a:sym typeface="Symbol" charset="2"/>
              </a:rPr>
              <a:t>类似物</a:t>
            </a:r>
          </a:p>
          <a:p>
            <a:pPr eaLnBrk="1" hangingPunct="1">
              <a:lnSpc>
                <a:spcPct val="90000"/>
              </a:lnSpc>
              <a:defRPr/>
            </a:pPr>
            <a:r>
              <a:rPr lang="zh-CN" altLang="en-US" sz="1575" b="1" dirty="0">
                <a:solidFill>
                  <a:srgbClr val="080808"/>
                </a:solidFill>
                <a:sym typeface="Symbol" charset="2"/>
              </a:rPr>
              <a:t>脱水剂 </a:t>
            </a:r>
          </a:p>
        </p:txBody>
      </p:sp>
      <p:pic>
        <p:nvPicPr>
          <p:cNvPr id="28675" name="Picture 4" descr="Schlemm's ca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3653" y="1077516"/>
            <a:ext cx="3319463" cy="3034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76" name="Group 5"/>
          <p:cNvGrpSpPr>
            <a:grpSpLocks/>
          </p:cNvGrpSpPr>
          <p:nvPr/>
        </p:nvGrpSpPr>
        <p:grpSpPr bwMode="auto">
          <a:xfrm>
            <a:off x="4463654" y="4245771"/>
            <a:ext cx="3774281" cy="798910"/>
            <a:chOff x="2590" y="3823"/>
            <a:chExt cx="3170" cy="671"/>
          </a:xfrm>
        </p:grpSpPr>
        <p:sp>
          <p:nvSpPr>
            <p:cNvPr id="8198" name="Text Box 6"/>
            <p:cNvSpPr txBox="1">
              <a:spLocks noChangeArrowheads="1"/>
            </p:cNvSpPr>
            <p:nvPr/>
          </p:nvSpPr>
          <p:spPr bwMode="auto">
            <a:xfrm>
              <a:off x="2989" y="3823"/>
              <a:ext cx="2771" cy="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65088">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85000"/>
                </a:lnSpc>
                <a:defRPr/>
              </a:pPr>
              <a:r>
                <a:rPr lang="zh-CN" altLang="en-US" sz="1350" b="1">
                  <a:solidFill>
                    <a:srgbClr val="080808"/>
                  </a:solidFill>
                </a:rPr>
                <a:t>角巩膜缘分界</a:t>
              </a:r>
            </a:p>
            <a:p>
              <a:pPr>
                <a:lnSpc>
                  <a:spcPct val="85000"/>
                </a:lnSpc>
                <a:defRPr/>
              </a:pPr>
              <a:r>
                <a:rPr lang="zh-CN" altLang="en-US" sz="1350" b="1">
                  <a:solidFill>
                    <a:srgbClr val="080808"/>
                  </a:solidFill>
                </a:rPr>
                <a:t>传统的房水流出通道</a:t>
              </a:r>
            </a:p>
            <a:p>
              <a:pPr>
                <a:lnSpc>
                  <a:spcPct val="85000"/>
                </a:lnSpc>
                <a:defRPr/>
              </a:pPr>
              <a:r>
                <a:rPr lang="zh-CN" altLang="en-US" sz="1350" b="1">
                  <a:solidFill>
                    <a:srgbClr val="080808"/>
                  </a:solidFill>
                </a:rPr>
                <a:t>非传统的房水流出通道</a:t>
              </a:r>
            </a:p>
            <a:p>
              <a:pPr>
                <a:lnSpc>
                  <a:spcPct val="85000"/>
                </a:lnSpc>
                <a:defRPr/>
              </a:pPr>
              <a:endParaRPr lang="zh-CN" altLang="en-US" sz="1350" b="1">
                <a:solidFill>
                  <a:srgbClr val="080808"/>
                </a:solidFill>
              </a:endParaRPr>
            </a:p>
          </p:txBody>
        </p:sp>
        <p:sp>
          <p:nvSpPr>
            <p:cNvPr id="8199" name="Line 7"/>
            <p:cNvSpPr>
              <a:spLocks noChangeShapeType="1"/>
            </p:cNvSpPr>
            <p:nvPr/>
          </p:nvSpPr>
          <p:spPr bwMode="auto">
            <a:xfrm>
              <a:off x="2590" y="4062"/>
              <a:ext cx="384"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p>
          </p:txBody>
        </p:sp>
        <p:grpSp>
          <p:nvGrpSpPr>
            <p:cNvPr id="28679" name="Group 8"/>
            <p:cNvGrpSpPr>
              <a:grpSpLocks/>
            </p:cNvGrpSpPr>
            <p:nvPr/>
          </p:nvGrpSpPr>
          <p:grpSpPr bwMode="auto">
            <a:xfrm>
              <a:off x="2591" y="4166"/>
              <a:ext cx="384" cy="96"/>
              <a:chOff x="480" y="2160"/>
              <a:chExt cx="384" cy="96"/>
            </a:xfrm>
          </p:grpSpPr>
          <p:sp>
            <p:nvSpPr>
              <p:cNvPr id="8202" name="Line 9"/>
              <p:cNvSpPr>
                <a:spLocks noChangeShapeType="1"/>
              </p:cNvSpPr>
              <p:nvPr/>
            </p:nvSpPr>
            <p:spPr bwMode="auto">
              <a:xfrm>
                <a:off x="480" y="2208"/>
                <a:ext cx="384"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p>
            </p:txBody>
          </p:sp>
          <p:sp>
            <p:nvSpPr>
              <p:cNvPr id="8203" name="Line 10"/>
              <p:cNvSpPr>
                <a:spLocks noChangeShapeType="1"/>
              </p:cNvSpPr>
              <p:nvPr/>
            </p:nvSpPr>
            <p:spPr bwMode="auto">
              <a:xfrm>
                <a:off x="672" y="2160"/>
                <a:ext cx="0" cy="9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p>
            </p:txBody>
          </p:sp>
        </p:grpSp>
        <p:sp>
          <p:nvSpPr>
            <p:cNvPr id="8201" name="Line 11"/>
            <p:cNvSpPr>
              <a:spLocks noChangeShapeType="1"/>
            </p:cNvSpPr>
            <p:nvPr/>
          </p:nvSpPr>
          <p:spPr bwMode="auto">
            <a:xfrm>
              <a:off x="2596" y="3933"/>
              <a:ext cx="384" cy="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p>
          </p:txBody>
        </p:sp>
      </p:grpSp>
    </p:spTree>
    <p:extLst>
      <p:ext uri="{BB962C8B-B14F-4D97-AF65-F5344CB8AC3E}">
        <p14:creationId xmlns:p14="http://schemas.microsoft.com/office/powerpoint/2010/main" val="18724890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5853048" y="1012825"/>
            <a:ext cx="578484" cy="76200"/>
          </a:xfrm>
          <a:custGeom>
            <a:avLst/>
            <a:gdLst>
              <a:gd name="connsiteX0" fmla="*/ 19050 w 578484"/>
              <a:gd name="connsiteY0" fmla="*/ 19050 h 76200"/>
              <a:gd name="connsiteX1" fmla="*/ 559435 w 578484"/>
              <a:gd name="connsiteY1" fmla="*/ 19050 h 76200"/>
            </a:gdLst>
            <a:ahLst/>
            <a:cxnLst>
              <a:cxn ang="0">
                <a:pos x="connsiteX0" y="connsiteY0"/>
              </a:cxn>
              <a:cxn ang="1">
                <a:pos x="connsiteX1" y="connsiteY1"/>
              </a:cxn>
            </a:cxnLst>
            <a:rect l="l" t="t" r="r" b="b"/>
            <a:pathLst>
              <a:path w="578484" h="76200">
                <a:moveTo>
                  <a:pt x="19050" y="19050"/>
                </a:moveTo>
                <a:lnTo>
                  <a:pt x="559435" y="19050"/>
                </a:lnTo>
              </a:path>
            </a:pathLst>
          </a:custGeom>
          <a:ln w="38100">
            <a:solidFill>
              <a:srgbClr val="0000FF">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382828" y="796162"/>
            <a:ext cx="4814137" cy="1165986"/>
          </a:xfrm>
          <a:custGeom>
            <a:avLst/>
            <a:gdLst>
              <a:gd name="connsiteX0" fmla="*/ 12700 w 4814137"/>
              <a:gd name="connsiteY0" fmla="*/ 202819 h 1165986"/>
              <a:gd name="connsiteX1" fmla="*/ 202818 w 4814137"/>
              <a:gd name="connsiteY1" fmla="*/ 12700 h 1165986"/>
              <a:gd name="connsiteX2" fmla="*/ 4611319 w 4814137"/>
              <a:gd name="connsiteY2" fmla="*/ 12700 h 1165986"/>
              <a:gd name="connsiteX3" fmla="*/ 4801438 w 4814137"/>
              <a:gd name="connsiteY3" fmla="*/ 202819 h 1165986"/>
              <a:gd name="connsiteX4" fmla="*/ 4801438 w 4814137"/>
              <a:gd name="connsiteY4" fmla="*/ 963168 h 1165986"/>
              <a:gd name="connsiteX5" fmla="*/ 4611319 w 4814137"/>
              <a:gd name="connsiteY5" fmla="*/ 1153287 h 1165986"/>
              <a:gd name="connsiteX6" fmla="*/ 202818 w 4814137"/>
              <a:gd name="connsiteY6" fmla="*/ 1153287 h 1165986"/>
              <a:gd name="connsiteX7" fmla="*/ 12700 w 4814137"/>
              <a:gd name="connsiteY7" fmla="*/ 963168 h 1165986"/>
              <a:gd name="connsiteX8" fmla="*/ 12700 w 4814137"/>
              <a:gd name="connsiteY8" fmla="*/ 202819 h 116598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4814137" h="1165986">
                <a:moveTo>
                  <a:pt x="12700" y="202819"/>
                </a:moveTo>
                <a:cubicBezTo>
                  <a:pt x="12700" y="97790"/>
                  <a:pt x="97828" y="12700"/>
                  <a:pt x="202818" y="12700"/>
                </a:cubicBezTo>
                <a:lnTo>
                  <a:pt x="4611319" y="12700"/>
                </a:lnTo>
                <a:cubicBezTo>
                  <a:pt x="4716221" y="12700"/>
                  <a:pt x="4801438" y="97790"/>
                  <a:pt x="4801438" y="202819"/>
                </a:cubicBezTo>
                <a:lnTo>
                  <a:pt x="4801438" y="963168"/>
                </a:lnTo>
                <a:cubicBezTo>
                  <a:pt x="4801438" y="1068197"/>
                  <a:pt x="4716221" y="1153287"/>
                  <a:pt x="4611319" y="1153287"/>
                </a:cubicBezTo>
                <a:lnTo>
                  <a:pt x="202818" y="1153287"/>
                </a:lnTo>
                <a:cubicBezTo>
                  <a:pt x="97828" y="1153287"/>
                  <a:pt x="12700" y="1068197"/>
                  <a:pt x="12700" y="963168"/>
                </a:cubicBezTo>
                <a:lnTo>
                  <a:pt x="12700" y="202819"/>
                </a:lnTo>
              </a:path>
            </a:pathLst>
          </a:custGeom>
          <a:solidFill>
            <a:srgbClr val="000000">
              <a:alpha val="0"/>
            </a:srgbClr>
          </a:solidFill>
          <a:ln w="25400">
            <a:solidFill>
              <a:srgbClr val="956F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673100" y="2006600"/>
            <a:ext cx="4152900" cy="2527300"/>
          </a:xfrm>
          <a:prstGeom prst="rect">
            <a:avLst/>
          </a:prstGeom>
          <a:noFill/>
        </p:spPr>
      </p:pic>
      <p:pic>
        <p:nvPicPr>
          <p:cNvPr id="8" name="Picture 3"/>
          <p:cNvPicPr>
            <a:picLocks noChangeAspect="1" noChangeArrowheads="1"/>
          </p:cNvPicPr>
          <p:nvPr/>
        </p:nvPicPr>
        <p:blipFill>
          <a:blip r:embed="rId3"/>
          <a:srcRect/>
          <a:stretch>
            <a:fillRect/>
          </a:stretch>
        </p:blipFill>
        <p:spPr bwMode="auto">
          <a:xfrm>
            <a:off x="5969000" y="355600"/>
            <a:ext cx="2501900" cy="4254500"/>
          </a:xfrm>
          <a:prstGeom prst="rect">
            <a:avLst/>
          </a:prstGeom>
          <a:noFill/>
        </p:spPr>
      </p:pic>
      <p:sp>
        <p:nvSpPr>
          <p:cNvPr id="2" name="TextBox 1"/>
          <p:cNvSpPr txBox="1"/>
          <p:nvPr/>
        </p:nvSpPr>
        <p:spPr>
          <a:xfrm>
            <a:off x="622300" y="990600"/>
            <a:ext cx="4165600" cy="241300"/>
          </a:xfrm>
          <a:prstGeom prst="rect">
            <a:avLst/>
          </a:prstGeom>
          <a:noFill/>
        </p:spPr>
        <p:txBody>
          <a:bodyPr wrap="none" lIns="0" tIns="0" rIns="0" rtlCol="0">
            <a:spAutoFit/>
          </a:bodyPr>
          <a:lstStyle/>
          <a:p>
            <a:pPr>
              <a:lnSpc>
                <a:spcPts val="19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黑体" pitchFamily="18" charset="0"/>
                <a:cs typeface="黑体" pitchFamily="18" charset="0"/>
              </a:rPr>
              <a:t>透明水样液，营养角膜、晶体、玻璃体</a:t>
            </a:r>
          </a:p>
        </p:txBody>
      </p:sp>
      <p:sp>
        <p:nvSpPr>
          <p:cNvPr id="9" name="TextBox 1"/>
          <p:cNvSpPr txBox="1"/>
          <p:nvPr/>
        </p:nvSpPr>
        <p:spPr>
          <a:xfrm>
            <a:off x="5270500" y="927100"/>
            <a:ext cx="508000" cy="254000"/>
          </a:xfrm>
          <a:prstGeom prst="rect">
            <a:avLst/>
          </a:prstGeom>
          <a:noFill/>
        </p:spPr>
        <p:txBody>
          <a:bodyPr wrap="none" lIns="0" tIns="0" rIns="0" rtlCol="0">
            <a:spAutoFit/>
          </a:bodyPr>
          <a:lstStyle/>
          <a:p>
            <a:pPr>
              <a:lnSpc>
                <a:spcPts val="2000"/>
              </a:lnSpc>
              <a:tabLst/>
            </a:pPr>
            <a:r>
              <a:rPr lang="en-US" altLang="zh-CN" sz="2006" dirty="0" smtClean="0">
                <a:solidFill>
                  <a:srgbClr val="0000FF"/>
                </a:solidFill>
                <a:latin typeface="Times New Roman" pitchFamily="18" charset="0"/>
                <a:cs typeface="Times New Roman" pitchFamily="18" charset="0"/>
              </a:rPr>
              <a:t>房水</a:t>
            </a:r>
          </a:p>
        </p:txBody>
      </p:sp>
      <p:sp>
        <p:nvSpPr>
          <p:cNvPr id="10" name="TextBox 1"/>
          <p:cNvSpPr txBox="1"/>
          <p:nvPr/>
        </p:nvSpPr>
        <p:spPr>
          <a:xfrm>
            <a:off x="596900" y="190500"/>
            <a:ext cx="9144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房水</a:t>
            </a:r>
          </a:p>
        </p:txBody>
      </p:sp>
      <p:sp>
        <p:nvSpPr>
          <p:cNvPr id="11" name="TextBox 1"/>
          <p:cNvSpPr txBox="1"/>
          <p:nvPr/>
        </p:nvSpPr>
        <p:spPr>
          <a:xfrm>
            <a:off x="622300" y="1549400"/>
            <a:ext cx="7200900" cy="3606800"/>
          </a:xfrm>
          <a:prstGeom prst="rect">
            <a:avLst/>
          </a:prstGeom>
          <a:noFill/>
        </p:spPr>
        <p:txBody>
          <a:bodyPr wrap="none" lIns="0" tIns="0" rIns="0" rtlCol="0">
            <a:spAutoFit/>
          </a:bodyPr>
          <a:lstStyle/>
          <a:p>
            <a:pPr>
              <a:lnSpc>
                <a:spcPts val="1900"/>
              </a:lnSpc>
              <a:tabLst>
                <a:tab pos="139700" algn="l"/>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黑体" pitchFamily="18" charset="0"/>
                <a:cs typeface="黑体" pitchFamily="18" charset="0"/>
              </a:rPr>
              <a:t>维持一定的眼内压</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400"/>
              </a:lnSpc>
              <a:tabLst>
                <a:tab pos="139700" algn="l"/>
              </a:tabLst>
            </a:pPr>
            <a:r>
              <a:rPr lang="en-US" altLang="zh-CN" dirty="0" smtClean="0"/>
              <a:t>	</a:t>
            </a:r>
            <a:r>
              <a:rPr lang="en-US" altLang="zh-CN" sz="1596" dirty="0" smtClean="0">
                <a:solidFill>
                  <a:srgbClr val="000000"/>
                </a:solidFill>
                <a:latin typeface="微软雅黑" pitchFamily="18" charset="0"/>
                <a:cs typeface="微软雅黑" pitchFamily="18" charset="0"/>
              </a:rPr>
              <a:t>小梁网→Schlemm’s管→集液管→巩膜浅静脉→睫状前静脉→眼静脉→体循环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546100" y="685800"/>
            <a:ext cx="3886200" cy="31242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4699000" y="1117600"/>
            <a:ext cx="3962400" cy="2476500"/>
          </a:xfrm>
          <a:prstGeom prst="rect">
            <a:avLst/>
          </a:prstGeom>
          <a:noFill/>
        </p:spPr>
      </p:pic>
      <p:sp>
        <p:nvSpPr>
          <p:cNvPr id="2" name="TextBox 1"/>
          <p:cNvSpPr txBox="1"/>
          <p:nvPr/>
        </p:nvSpPr>
        <p:spPr>
          <a:xfrm>
            <a:off x="1638300" y="4038600"/>
            <a:ext cx="1054100" cy="457200"/>
          </a:xfrm>
          <a:prstGeom prst="rect">
            <a:avLst/>
          </a:prstGeom>
          <a:noFill/>
        </p:spPr>
        <p:txBody>
          <a:bodyPr wrap="none" lIns="0" tIns="0" rIns="0" rtlCol="0">
            <a:spAutoFit/>
          </a:bodyPr>
          <a:lstStyle/>
          <a:p>
            <a:pPr>
              <a:lnSpc>
                <a:spcPts val="3600"/>
              </a:lnSpc>
              <a:tabLst/>
            </a:pPr>
            <a:r>
              <a:rPr lang="en-US" altLang="zh-CN" sz="2795" b="1" dirty="0" smtClean="0">
                <a:solidFill>
                  <a:srgbClr val="000000"/>
                </a:solidFill>
                <a:latin typeface="微软雅黑" pitchFamily="18" charset="0"/>
                <a:cs typeface="微软雅黑" pitchFamily="18" charset="0"/>
              </a:rPr>
              <a:t>房角镜</a:t>
            </a:r>
          </a:p>
        </p:txBody>
      </p:sp>
      <p:sp>
        <p:nvSpPr>
          <p:cNvPr id="7" name="TextBox 1"/>
          <p:cNvSpPr txBox="1"/>
          <p:nvPr/>
        </p:nvSpPr>
        <p:spPr>
          <a:xfrm>
            <a:off x="6337300" y="4038600"/>
            <a:ext cx="876300" cy="457200"/>
          </a:xfrm>
          <a:prstGeom prst="rect">
            <a:avLst/>
          </a:prstGeom>
          <a:noFill/>
        </p:spPr>
        <p:txBody>
          <a:bodyPr wrap="none" lIns="0" tIns="0" rIns="0" rtlCol="0">
            <a:spAutoFit/>
          </a:bodyPr>
          <a:lstStyle/>
          <a:p>
            <a:pPr>
              <a:lnSpc>
                <a:spcPts val="3600"/>
              </a:lnSpc>
              <a:tabLst/>
            </a:pPr>
            <a:r>
              <a:rPr lang="en-US" altLang="zh-CN" sz="2795" b="1" dirty="0" smtClean="0">
                <a:solidFill>
                  <a:srgbClr val="000000"/>
                </a:solidFill>
                <a:latin typeface="微软雅黑" pitchFamily="18" charset="0"/>
                <a:cs typeface="微软雅黑" pitchFamily="18" charset="0"/>
              </a:rPr>
              <a:t>UBM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0" y="12700"/>
            <a:ext cx="9144000" cy="5130800"/>
          </a:xfrm>
          <a:prstGeom prst="rect">
            <a:avLst/>
          </a:prstGeom>
          <a:noFill/>
        </p:spPr>
      </p:pic>
      <p:sp>
        <p:nvSpPr>
          <p:cNvPr id="2" name="TextBox 1"/>
          <p:cNvSpPr txBox="1"/>
          <p:nvPr/>
        </p:nvSpPr>
        <p:spPr>
          <a:xfrm>
            <a:off x="1524000" y="3594100"/>
            <a:ext cx="457200" cy="228600"/>
          </a:xfrm>
          <a:prstGeom prst="rect">
            <a:avLst/>
          </a:prstGeom>
          <a:noFill/>
        </p:spPr>
        <p:txBody>
          <a:bodyPr wrap="none" lIns="0" tIns="0" rIns="0" rtlCol="0">
            <a:spAutoFit/>
          </a:bodyPr>
          <a:lstStyle/>
          <a:p>
            <a:pPr>
              <a:lnSpc>
                <a:spcPts val="1800"/>
              </a:lnSpc>
              <a:tabLst/>
            </a:pPr>
            <a:r>
              <a:rPr lang="en-US" altLang="zh-CN" sz="1800" dirty="0" smtClean="0">
                <a:solidFill>
                  <a:srgbClr val="000000"/>
                </a:solidFill>
                <a:latin typeface="黑体" pitchFamily="18" charset="0"/>
                <a:cs typeface="黑体" pitchFamily="18" charset="0"/>
              </a:rPr>
              <a:t>PACG</a:t>
            </a:r>
          </a:p>
        </p:txBody>
      </p:sp>
      <p:sp>
        <p:nvSpPr>
          <p:cNvPr id="6" name="TextBox 1"/>
          <p:cNvSpPr txBox="1"/>
          <p:nvPr/>
        </p:nvSpPr>
        <p:spPr>
          <a:xfrm>
            <a:off x="1524000" y="3873500"/>
            <a:ext cx="2057400" cy="228600"/>
          </a:xfrm>
          <a:prstGeom prst="rect">
            <a:avLst/>
          </a:prstGeom>
          <a:noFill/>
        </p:spPr>
        <p:txBody>
          <a:bodyPr wrap="none" lIns="0" tIns="0" rIns="0" rtlCol="0">
            <a:spAutoFit/>
          </a:bodyPr>
          <a:lstStyle/>
          <a:p>
            <a:pPr>
              <a:lnSpc>
                <a:spcPts val="1800"/>
              </a:lnSpc>
              <a:tabLst/>
            </a:pPr>
            <a:r>
              <a:rPr lang="en-US" altLang="zh-CN" sz="1800" dirty="0" smtClean="0">
                <a:solidFill>
                  <a:srgbClr val="000000"/>
                </a:solidFill>
                <a:latin typeface="黑体" pitchFamily="18" charset="0"/>
                <a:cs typeface="黑体" pitchFamily="18" charset="0"/>
              </a:rPr>
              <a:t>原发性闭角型青光眼</a:t>
            </a:r>
          </a:p>
        </p:txBody>
      </p:sp>
      <p:sp>
        <p:nvSpPr>
          <p:cNvPr id="7" name="TextBox 1"/>
          <p:cNvSpPr txBox="1"/>
          <p:nvPr/>
        </p:nvSpPr>
        <p:spPr>
          <a:xfrm>
            <a:off x="5372100" y="1219200"/>
            <a:ext cx="457200" cy="228600"/>
          </a:xfrm>
          <a:prstGeom prst="rect">
            <a:avLst/>
          </a:prstGeom>
          <a:noFill/>
        </p:spPr>
        <p:txBody>
          <a:bodyPr wrap="none" lIns="0" tIns="0" rIns="0" rtlCol="0">
            <a:spAutoFit/>
          </a:bodyPr>
          <a:lstStyle/>
          <a:p>
            <a:pPr>
              <a:lnSpc>
                <a:spcPts val="1800"/>
              </a:lnSpc>
              <a:tabLst/>
            </a:pPr>
            <a:r>
              <a:rPr lang="en-US" altLang="zh-CN" sz="1800" dirty="0" smtClean="0">
                <a:solidFill>
                  <a:srgbClr val="FF0000"/>
                </a:solidFill>
                <a:latin typeface="黑体" pitchFamily="18" charset="0"/>
                <a:cs typeface="黑体" pitchFamily="18" charset="0"/>
              </a:rPr>
              <a:t>POAG</a:t>
            </a:r>
          </a:p>
        </p:txBody>
      </p:sp>
      <p:sp>
        <p:nvSpPr>
          <p:cNvPr id="8" name="TextBox 1"/>
          <p:cNvSpPr txBox="1"/>
          <p:nvPr/>
        </p:nvSpPr>
        <p:spPr>
          <a:xfrm>
            <a:off x="5372100" y="1498600"/>
            <a:ext cx="2057400" cy="228600"/>
          </a:xfrm>
          <a:prstGeom prst="rect">
            <a:avLst/>
          </a:prstGeom>
          <a:noFill/>
        </p:spPr>
        <p:txBody>
          <a:bodyPr wrap="none" lIns="0" tIns="0" rIns="0" rtlCol="0">
            <a:spAutoFit/>
          </a:bodyPr>
          <a:lstStyle/>
          <a:p>
            <a:pPr>
              <a:lnSpc>
                <a:spcPts val="1800"/>
              </a:lnSpc>
              <a:tabLst/>
            </a:pPr>
            <a:r>
              <a:rPr lang="en-US" altLang="zh-CN" sz="1800" dirty="0" smtClean="0">
                <a:solidFill>
                  <a:srgbClr val="FF0000"/>
                </a:solidFill>
                <a:latin typeface="黑体" pitchFamily="18" charset="0"/>
                <a:cs typeface="黑体" pitchFamily="18" charset="0"/>
              </a:rPr>
              <a:t>原发性开角型青光眼</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917700" y="1752600"/>
            <a:ext cx="5067300" cy="1930400"/>
          </a:xfrm>
          <a:prstGeom prst="rect">
            <a:avLst/>
          </a:prstGeom>
          <a:noFill/>
        </p:spPr>
      </p:pic>
      <p:sp>
        <p:nvSpPr>
          <p:cNvPr id="2" name="TextBox 1"/>
          <p:cNvSpPr txBox="1"/>
          <p:nvPr/>
        </p:nvSpPr>
        <p:spPr>
          <a:xfrm>
            <a:off x="558800" y="292100"/>
            <a:ext cx="6921500" cy="508000"/>
          </a:xfrm>
          <a:prstGeom prst="rect">
            <a:avLst/>
          </a:prstGeom>
          <a:noFill/>
        </p:spPr>
        <p:txBody>
          <a:bodyPr wrap="none" lIns="0" tIns="0" rIns="0" rtlCol="0">
            <a:spAutoFit/>
          </a:bodyPr>
          <a:lstStyle/>
          <a:p>
            <a:pPr>
              <a:lnSpc>
                <a:spcPts val="4000"/>
              </a:lnSpc>
              <a:tabLst/>
            </a:pPr>
            <a:r>
              <a:rPr lang="en-US" altLang="zh-CN" sz="3600" b="1" dirty="0" smtClean="0">
                <a:solidFill>
                  <a:srgbClr val="000000"/>
                </a:solidFill>
                <a:latin typeface="Garamond" pitchFamily="18" charset="0"/>
                <a:cs typeface="Garamond" pitchFamily="18" charset="0"/>
              </a:rPr>
              <a:t>POAG</a:t>
            </a:r>
            <a:r>
              <a:rPr lang="en-US" altLang="zh-CN" sz="3600" dirty="0" smtClean="0">
                <a:solidFill>
                  <a:srgbClr val="000000"/>
                </a:solidFill>
                <a:latin typeface="黑体" pitchFamily="18" charset="0"/>
                <a:cs typeface="黑体" pitchFamily="18" charset="0"/>
              </a:rPr>
              <a:t>和</a:t>
            </a:r>
            <a:r>
              <a:rPr lang="en-US" altLang="zh-CN" sz="3600" b="1" dirty="0" smtClean="0">
                <a:solidFill>
                  <a:srgbClr val="000000"/>
                </a:solidFill>
                <a:latin typeface="Garamond" pitchFamily="18" charset="0"/>
                <a:cs typeface="Garamond" pitchFamily="18" charset="0"/>
              </a:rPr>
              <a:t>PACG--</a:t>
            </a:r>
            <a:r>
              <a:rPr lang="en-US" altLang="zh-CN" sz="3600" dirty="0" smtClean="0">
                <a:solidFill>
                  <a:srgbClr val="000000"/>
                </a:solidFill>
                <a:latin typeface="黑体" pitchFamily="18" charset="0"/>
                <a:cs typeface="黑体" pitchFamily="18" charset="0"/>
              </a:rPr>
              <a:t>致病机理截然不同</a:t>
            </a:r>
          </a:p>
        </p:txBody>
      </p:sp>
      <p:sp>
        <p:nvSpPr>
          <p:cNvPr id="6" name="TextBox 1"/>
          <p:cNvSpPr txBox="1"/>
          <p:nvPr/>
        </p:nvSpPr>
        <p:spPr>
          <a:xfrm>
            <a:off x="482600" y="1524000"/>
            <a:ext cx="2057400" cy="495300"/>
          </a:xfrm>
          <a:prstGeom prst="rect">
            <a:avLst/>
          </a:prstGeom>
          <a:noFill/>
        </p:spPr>
        <p:txBody>
          <a:bodyPr wrap="none" lIns="0" tIns="0" rIns="0" rtlCol="0">
            <a:spAutoFit/>
          </a:bodyPr>
          <a:lstStyle/>
          <a:p>
            <a:pPr>
              <a:lnSpc>
                <a:spcPts val="1800"/>
              </a:lnSpc>
              <a:tabLst/>
            </a:pPr>
            <a:r>
              <a:rPr lang="en-US" altLang="zh-CN" sz="1800" dirty="0" smtClean="0">
                <a:solidFill>
                  <a:srgbClr val="FF0000"/>
                </a:solidFill>
                <a:latin typeface="黑体" pitchFamily="18" charset="0"/>
                <a:cs typeface="黑体" pitchFamily="18" charset="0"/>
              </a:rPr>
              <a:t>POAG</a:t>
            </a:r>
          </a:p>
          <a:p>
            <a:pPr>
              <a:lnSpc>
                <a:spcPts val="2100"/>
              </a:lnSpc>
              <a:tabLst/>
            </a:pPr>
            <a:r>
              <a:rPr lang="en-US" altLang="zh-CN" sz="1800" dirty="0" smtClean="0">
                <a:solidFill>
                  <a:srgbClr val="FF0000"/>
                </a:solidFill>
                <a:latin typeface="黑体" pitchFamily="18" charset="0"/>
                <a:cs typeface="黑体" pitchFamily="18" charset="0"/>
              </a:rPr>
              <a:t>原发性开角型青光眼</a:t>
            </a:r>
          </a:p>
        </p:txBody>
      </p:sp>
      <p:sp>
        <p:nvSpPr>
          <p:cNvPr id="7" name="TextBox 1"/>
          <p:cNvSpPr txBox="1"/>
          <p:nvPr/>
        </p:nvSpPr>
        <p:spPr>
          <a:xfrm>
            <a:off x="5232400" y="1574800"/>
            <a:ext cx="3073400" cy="2286000"/>
          </a:xfrm>
          <a:prstGeom prst="rect">
            <a:avLst/>
          </a:prstGeom>
          <a:noFill/>
        </p:spPr>
        <p:txBody>
          <a:bodyPr wrap="none" lIns="0" tIns="0" rIns="0" rtlCol="0">
            <a:spAutoFit/>
          </a:bodyPr>
          <a:lstStyle/>
          <a:p>
            <a:pPr>
              <a:lnSpc>
                <a:spcPts val="1800"/>
              </a:lnSpc>
              <a:tabLst>
                <a:tab pos="1016000" algn="l"/>
              </a:tabLst>
            </a:pPr>
            <a:r>
              <a:rPr lang="en-US" altLang="zh-CN" dirty="0" smtClean="0"/>
              <a:t>	</a:t>
            </a:r>
            <a:r>
              <a:rPr lang="en-US" altLang="zh-CN" sz="1800" dirty="0" smtClean="0">
                <a:solidFill>
                  <a:srgbClr val="000000"/>
                </a:solidFill>
                <a:latin typeface="黑体" pitchFamily="18" charset="0"/>
                <a:cs typeface="黑体" pitchFamily="18" charset="0"/>
              </a:rPr>
              <a:t>PACG</a:t>
            </a:r>
          </a:p>
          <a:p>
            <a:pPr>
              <a:lnSpc>
                <a:spcPts val="2100"/>
              </a:lnSpc>
              <a:tabLst>
                <a:tab pos="1016000" algn="l"/>
              </a:tabLst>
            </a:pPr>
            <a:r>
              <a:rPr lang="en-US" altLang="zh-CN" dirty="0" smtClean="0"/>
              <a:t>	</a:t>
            </a:r>
            <a:r>
              <a:rPr lang="en-US" altLang="zh-CN" sz="1800" dirty="0" smtClean="0">
                <a:solidFill>
                  <a:srgbClr val="000000"/>
                </a:solidFill>
                <a:latin typeface="黑体" pitchFamily="18" charset="0"/>
                <a:cs typeface="黑体" pitchFamily="18" charset="0"/>
              </a:rPr>
              <a:t>原发性闭角型青光眼</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000"/>
              </a:lnSpc>
              <a:tabLst>
                <a:tab pos="1016000" algn="l"/>
              </a:tabLst>
            </a:pPr>
            <a:r>
              <a:rPr lang="en-US" altLang="zh-CN" sz="1800" dirty="0" smtClean="0">
                <a:solidFill>
                  <a:srgbClr val="000000"/>
                </a:solidFill>
                <a:latin typeface="黑体" pitchFamily="18" charset="0"/>
                <a:cs typeface="黑体" pitchFamily="18" charset="0"/>
              </a:rPr>
              <a:t>虹膜前粘连导致房角关闭</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4139946" y="2136013"/>
            <a:ext cx="5004053" cy="857250"/>
          </a:xfrm>
          <a:custGeom>
            <a:avLst/>
            <a:gdLst>
              <a:gd name="connsiteX0" fmla="*/ 0 w 5004053"/>
              <a:gd name="connsiteY0" fmla="*/ 857250 h 857250"/>
              <a:gd name="connsiteX1" fmla="*/ 5004053 w 5004053"/>
              <a:gd name="connsiteY1" fmla="*/ 857250 h 857250"/>
              <a:gd name="connsiteX2" fmla="*/ 5004053 w 5004053"/>
              <a:gd name="connsiteY2" fmla="*/ 0 h 857250"/>
              <a:gd name="connsiteX3" fmla="*/ 0 w 5004053"/>
              <a:gd name="connsiteY3" fmla="*/ 0 h 857250"/>
              <a:gd name="connsiteX4" fmla="*/ 0 w 5004053"/>
              <a:gd name="connsiteY4" fmla="*/ 857250 h 8572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04053" h="857250">
                <a:moveTo>
                  <a:pt x="0" y="857250"/>
                </a:moveTo>
                <a:lnTo>
                  <a:pt x="5004053" y="857250"/>
                </a:lnTo>
                <a:lnTo>
                  <a:pt x="5004053" y="0"/>
                </a:lnTo>
                <a:lnTo>
                  <a:pt x="0" y="0"/>
                </a:lnTo>
                <a:lnTo>
                  <a:pt x="0" y="857250"/>
                </a:lnTo>
              </a:path>
            </a:pathLst>
          </a:custGeom>
          <a:solidFill>
            <a:srgbClr val="0020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3124200" y="2362200"/>
            <a:ext cx="762000" cy="622300"/>
          </a:xfrm>
          <a:prstGeom prst="rect">
            <a:avLst/>
          </a:prstGeom>
          <a:noFill/>
        </p:spPr>
        <p:txBody>
          <a:bodyPr wrap="none" lIns="0" tIns="0" rIns="0" rtlCol="0">
            <a:spAutoFit/>
          </a:bodyPr>
          <a:lstStyle/>
          <a:p>
            <a:pPr>
              <a:lnSpc>
                <a:spcPts val="4900"/>
              </a:lnSpc>
              <a:tabLst/>
            </a:pPr>
            <a:r>
              <a:rPr lang="en-US" altLang="zh-CN" sz="5402" b="1" dirty="0" smtClean="0">
                <a:solidFill>
                  <a:srgbClr val="000000"/>
                </a:solidFill>
                <a:latin typeface="Times New Roman" pitchFamily="18" charset="0"/>
                <a:cs typeface="Times New Roman" pitchFamily="18" charset="0"/>
              </a:rPr>
              <a:t>04</a:t>
            </a:r>
          </a:p>
        </p:txBody>
      </p:sp>
      <p:sp>
        <p:nvSpPr>
          <p:cNvPr id="7" name="TextBox 1"/>
          <p:cNvSpPr txBox="1"/>
          <p:nvPr/>
        </p:nvSpPr>
        <p:spPr>
          <a:xfrm>
            <a:off x="4279900" y="2222500"/>
            <a:ext cx="3251200" cy="533400"/>
          </a:xfrm>
          <a:prstGeom prst="rect">
            <a:avLst/>
          </a:prstGeom>
          <a:noFill/>
        </p:spPr>
        <p:txBody>
          <a:bodyPr wrap="none" lIns="0" tIns="0" rIns="0" rtlCol="0">
            <a:spAutoFit/>
          </a:bodyPr>
          <a:lstStyle/>
          <a:p>
            <a:pPr>
              <a:lnSpc>
                <a:spcPts val="4200"/>
              </a:lnSpc>
              <a:tabLst/>
            </a:pPr>
            <a:r>
              <a:rPr lang="en-US" altLang="zh-CN" sz="3204" b="1" dirty="0" smtClean="0">
                <a:solidFill>
                  <a:srgbClr val="FFFFFF"/>
                </a:solidFill>
                <a:latin typeface="微软雅黑" pitchFamily="18" charset="0"/>
                <a:cs typeface="微软雅黑" pitchFamily="18" charset="0"/>
              </a:rPr>
              <a:t>青光眼的药物治疗</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179514" y="2135251"/>
            <a:ext cx="4536503" cy="1147572"/>
          </a:xfrm>
          <a:custGeom>
            <a:avLst/>
            <a:gdLst>
              <a:gd name="connsiteX0" fmla="*/ 0 w 4536503"/>
              <a:gd name="connsiteY0" fmla="*/ 114807 h 1147572"/>
              <a:gd name="connsiteX1" fmla="*/ 114757 w 4536503"/>
              <a:gd name="connsiteY1" fmla="*/ 0 h 1147572"/>
              <a:gd name="connsiteX2" fmla="*/ 4421695 w 4536503"/>
              <a:gd name="connsiteY2" fmla="*/ 0 h 1147572"/>
              <a:gd name="connsiteX3" fmla="*/ 4536503 w 4536503"/>
              <a:gd name="connsiteY3" fmla="*/ 114807 h 1147572"/>
              <a:gd name="connsiteX4" fmla="*/ 4536503 w 4536503"/>
              <a:gd name="connsiteY4" fmla="*/ 1032891 h 1147572"/>
              <a:gd name="connsiteX5" fmla="*/ 4421695 w 4536503"/>
              <a:gd name="connsiteY5" fmla="*/ 1147571 h 1147572"/>
              <a:gd name="connsiteX6" fmla="*/ 114757 w 4536503"/>
              <a:gd name="connsiteY6" fmla="*/ 1147571 h 1147572"/>
              <a:gd name="connsiteX7" fmla="*/ 0 w 4536503"/>
              <a:gd name="connsiteY7" fmla="*/ 1032891 h 1147572"/>
              <a:gd name="connsiteX8" fmla="*/ 0 w 4536503"/>
              <a:gd name="connsiteY8" fmla="*/ 114807 h 11475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4536503" h="1147572">
                <a:moveTo>
                  <a:pt x="0" y="114807"/>
                </a:moveTo>
                <a:cubicBezTo>
                  <a:pt x="0" y="51434"/>
                  <a:pt x="51371" y="0"/>
                  <a:pt x="114757" y="0"/>
                </a:cubicBezTo>
                <a:lnTo>
                  <a:pt x="4421695" y="0"/>
                </a:lnTo>
                <a:cubicBezTo>
                  <a:pt x="4485068" y="0"/>
                  <a:pt x="4536503" y="51434"/>
                  <a:pt x="4536503" y="114807"/>
                </a:cubicBezTo>
                <a:lnTo>
                  <a:pt x="4536503" y="1032891"/>
                </a:lnTo>
                <a:cubicBezTo>
                  <a:pt x="4536503" y="1096263"/>
                  <a:pt x="4485068" y="1147571"/>
                  <a:pt x="4421695" y="1147571"/>
                </a:cubicBezTo>
                <a:lnTo>
                  <a:pt x="114757" y="1147571"/>
                </a:lnTo>
                <a:cubicBezTo>
                  <a:pt x="51371" y="1147571"/>
                  <a:pt x="0" y="1096263"/>
                  <a:pt x="0" y="1032891"/>
                </a:cubicBezTo>
                <a:lnTo>
                  <a:pt x="0" y="114807"/>
                </a:lnTo>
              </a:path>
            </a:pathLst>
          </a:custGeom>
          <a:solidFill>
            <a:srgbClr val="D0D0D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66814" y="2122551"/>
            <a:ext cx="4561903" cy="1172972"/>
          </a:xfrm>
          <a:custGeom>
            <a:avLst/>
            <a:gdLst>
              <a:gd name="connsiteX0" fmla="*/ 12700 w 4561903"/>
              <a:gd name="connsiteY0" fmla="*/ 127507 h 1172972"/>
              <a:gd name="connsiteX1" fmla="*/ 127457 w 4561903"/>
              <a:gd name="connsiteY1" fmla="*/ 12700 h 1172972"/>
              <a:gd name="connsiteX2" fmla="*/ 4434395 w 4561903"/>
              <a:gd name="connsiteY2" fmla="*/ 12700 h 1172972"/>
              <a:gd name="connsiteX3" fmla="*/ 4549203 w 4561903"/>
              <a:gd name="connsiteY3" fmla="*/ 127507 h 1172972"/>
              <a:gd name="connsiteX4" fmla="*/ 4549203 w 4561903"/>
              <a:gd name="connsiteY4" fmla="*/ 1045591 h 1172972"/>
              <a:gd name="connsiteX5" fmla="*/ 4434395 w 4561903"/>
              <a:gd name="connsiteY5" fmla="*/ 1160271 h 1172972"/>
              <a:gd name="connsiteX6" fmla="*/ 127457 w 4561903"/>
              <a:gd name="connsiteY6" fmla="*/ 1160271 h 1172972"/>
              <a:gd name="connsiteX7" fmla="*/ 12700 w 4561903"/>
              <a:gd name="connsiteY7" fmla="*/ 1045591 h 1172972"/>
              <a:gd name="connsiteX8" fmla="*/ 12700 w 4561903"/>
              <a:gd name="connsiteY8" fmla="*/ 127507 h 117297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4561903" h="1172972">
                <a:moveTo>
                  <a:pt x="12700" y="127507"/>
                </a:moveTo>
                <a:cubicBezTo>
                  <a:pt x="12700" y="64134"/>
                  <a:pt x="64071" y="12700"/>
                  <a:pt x="127457" y="12700"/>
                </a:cubicBezTo>
                <a:lnTo>
                  <a:pt x="4434395" y="12700"/>
                </a:lnTo>
                <a:cubicBezTo>
                  <a:pt x="4497768" y="12700"/>
                  <a:pt x="4549203" y="64134"/>
                  <a:pt x="4549203" y="127507"/>
                </a:cubicBezTo>
                <a:lnTo>
                  <a:pt x="4549203" y="1045591"/>
                </a:lnTo>
                <a:cubicBezTo>
                  <a:pt x="4549203" y="1108963"/>
                  <a:pt x="4497768" y="1160271"/>
                  <a:pt x="4434395" y="1160271"/>
                </a:cubicBezTo>
                <a:lnTo>
                  <a:pt x="127457" y="1160271"/>
                </a:lnTo>
                <a:cubicBezTo>
                  <a:pt x="64071" y="1160271"/>
                  <a:pt x="12700" y="1108963"/>
                  <a:pt x="12700" y="1045591"/>
                </a:cubicBezTo>
                <a:lnTo>
                  <a:pt x="12700" y="127507"/>
                </a:lnTo>
              </a:path>
            </a:pathLst>
          </a:custGeom>
          <a:solidFill>
            <a:srgbClr val="000000">
              <a:alpha val="0"/>
            </a:srgbClr>
          </a:solidFill>
          <a:ln w="25400">
            <a:solidFill>
              <a:srgbClr val="D0D0D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302907" y="2506472"/>
            <a:ext cx="1357998" cy="866901"/>
          </a:xfrm>
          <a:custGeom>
            <a:avLst/>
            <a:gdLst>
              <a:gd name="connsiteX0" fmla="*/ 12700 w 1357998"/>
              <a:gd name="connsiteY0" fmla="*/ 96901 h 866901"/>
              <a:gd name="connsiteX1" fmla="*/ 96850 w 1357998"/>
              <a:gd name="connsiteY1" fmla="*/ 12700 h 866901"/>
              <a:gd name="connsiteX2" fmla="*/ 1261097 w 1357998"/>
              <a:gd name="connsiteY2" fmla="*/ 12700 h 866901"/>
              <a:gd name="connsiteX3" fmla="*/ 1345298 w 1357998"/>
              <a:gd name="connsiteY3" fmla="*/ 96901 h 866901"/>
              <a:gd name="connsiteX4" fmla="*/ 1345298 w 1357998"/>
              <a:gd name="connsiteY4" fmla="*/ 770127 h 866901"/>
              <a:gd name="connsiteX5" fmla="*/ 1261097 w 1357998"/>
              <a:gd name="connsiteY5" fmla="*/ 854201 h 866901"/>
              <a:gd name="connsiteX6" fmla="*/ 96850 w 1357998"/>
              <a:gd name="connsiteY6" fmla="*/ 854201 h 866901"/>
              <a:gd name="connsiteX7" fmla="*/ 12700 w 1357998"/>
              <a:gd name="connsiteY7" fmla="*/ 770127 h 866901"/>
              <a:gd name="connsiteX8" fmla="*/ 12700 w 1357998"/>
              <a:gd name="connsiteY8" fmla="*/ 96901 h 86690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57998" h="866901">
                <a:moveTo>
                  <a:pt x="12700" y="96901"/>
                </a:moveTo>
                <a:cubicBezTo>
                  <a:pt x="12700" y="50419"/>
                  <a:pt x="50380" y="12700"/>
                  <a:pt x="96850" y="12700"/>
                </a:cubicBezTo>
                <a:lnTo>
                  <a:pt x="1261097" y="12700"/>
                </a:lnTo>
                <a:cubicBezTo>
                  <a:pt x="1307579" y="12700"/>
                  <a:pt x="1345298" y="50419"/>
                  <a:pt x="1345298" y="96901"/>
                </a:cubicBezTo>
                <a:lnTo>
                  <a:pt x="1345298" y="770127"/>
                </a:lnTo>
                <a:cubicBezTo>
                  <a:pt x="1345298" y="816610"/>
                  <a:pt x="1307579" y="854201"/>
                  <a:pt x="1261097" y="854201"/>
                </a:cubicBezTo>
                <a:lnTo>
                  <a:pt x="96850" y="854201"/>
                </a:lnTo>
                <a:cubicBezTo>
                  <a:pt x="50380" y="854201"/>
                  <a:pt x="12700" y="816610"/>
                  <a:pt x="12700" y="770127"/>
                </a:cubicBezTo>
                <a:lnTo>
                  <a:pt x="12700" y="96901"/>
                </a:lnTo>
              </a:path>
            </a:pathLst>
          </a:custGeom>
          <a:solidFill>
            <a:srgbClr val="000000">
              <a:alpha val="0"/>
            </a:srgbClr>
          </a:solidFill>
          <a:ln w="254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315607" y="3611245"/>
            <a:ext cx="1332598" cy="479044"/>
          </a:xfrm>
          <a:custGeom>
            <a:avLst/>
            <a:gdLst>
              <a:gd name="connsiteX0" fmla="*/ 1282306 w 1332598"/>
              <a:gd name="connsiteY0" fmla="*/ 479044 h 479044"/>
              <a:gd name="connsiteX1" fmla="*/ 50304 w 1332598"/>
              <a:gd name="connsiteY1" fmla="*/ 479044 h 479044"/>
              <a:gd name="connsiteX2" fmla="*/ 0 w 1332598"/>
              <a:gd name="connsiteY2" fmla="*/ 428739 h 479044"/>
              <a:gd name="connsiteX3" fmla="*/ 0 w 1332598"/>
              <a:gd name="connsiteY3" fmla="*/ 0 h 479044"/>
              <a:gd name="connsiteX4" fmla="*/ 1332598 w 1332598"/>
              <a:gd name="connsiteY4" fmla="*/ 0 h 479044"/>
              <a:gd name="connsiteX5" fmla="*/ 1332598 w 1332598"/>
              <a:gd name="connsiteY5" fmla="*/ 428739 h 479044"/>
              <a:gd name="connsiteX6" fmla="*/ 1282306 w 1332598"/>
              <a:gd name="connsiteY6" fmla="*/ 479044 h 4790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1332598" h="479044">
                <a:moveTo>
                  <a:pt x="1282306" y="479044"/>
                </a:moveTo>
                <a:lnTo>
                  <a:pt x="50304" y="479044"/>
                </a:lnTo>
                <a:cubicBezTo>
                  <a:pt x="22517" y="479044"/>
                  <a:pt x="0" y="456526"/>
                  <a:pt x="0" y="428739"/>
                </a:cubicBezTo>
                <a:lnTo>
                  <a:pt x="0" y="0"/>
                </a:lnTo>
                <a:lnTo>
                  <a:pt x="1332598" y="0"/>
                </a:lnTo>
                <a:lnTo>
                  <a:pt x="1332598" y="428739"/>
                </a:lnTo>
                <a:cubicBezTo>
                  <a:pt x="1332598" y="456526"/>
                  <a:pt x="1310119" y="479044"/>
                  <a:pt x="1282306" y="479044"/>
                </a:cubicBezTo>
              </a:path>
            </a:pathLst>
          </a:custGeom>
          <a:solidFill>
            <a:srgbClr val="000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302907" y="3598545"/>
            <a:ext cx="1357998" cy="504444"/>
          </a:xfrm>
          <a:custGeom>
            <a:avLst/>
            <a:gdLst>
              <a:gd name="connsiteX0" fmla="*/ 1295006 w 1357998"/>
              <a:gd name="connsiteY0" fmla="*/ 491744 h 504444"/>
              <a:gd name="connsiteX1" fmla="*/ 63004 w 1357998"/>
              <a:gd name="connsiteY1" fmla="*/ 491744 h 504444"/>
              <a:gd name="connsiteX2" fmla="*/ 12700 w 1357998"/>
              <a:gd name="connsiteY2" fmla="*/ 441439 h 504444"/>
              <a:gd name="connsiteX3" fmla="*/ 12700 w 1357998"/>
              <a:gd name="connsiteY3" fmla="*/ 12700 h 504444"/>
              <a:gd name="connsiteX4" fmla="*/ 1345298 w 1357998"/>
              <a:gd name="connsiteY4" fmla="*/ 12700 h 504444"/>
              <a:gd name="connsiteX5" fmla="*/ 1345298 w 1357998"/>
              <a:gd name="connsiteY5" fmla="*/ 441439 h 504444"/>
              <a:gd name="connsiteX6" fmla="*/ 1295006 w 1357998"/>
              <a:gd name="connsiteY6" fmla="*/ 491744 h 5044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1357998" h="504444">
                <a:moveTo>
                  <a:pt x="1295006" y="491744"/>
                </a:moveTo>
                <a:lnTo>
                  <a:pt x="63004" y="491744"/>
                </a:lnTo>
                <a:cubicBezTo>
                  <a:pt x="35217" y="491744"/>
                  <a:pt x="12700" y="469226"/>
                  <a:pt x="12700" y="441439"/>
                </a:cubicBezTo>
                <a:lnTo>
                  <a:pt x="12700" y="12700"/>
                </a:lnTo>
                <a:lnTo>
                  <a:pt x="1345298" y="12700"/>
                </a:lnTo>
                <a:lnTo>
                  <a:pt x="1345298" y="441439"/>
                </a:lnTo>
                <a:cubicBezTo>
                  <a:pt x="1345298" y="469226"/>
                  <a:pt x="1322819" y="491744"/>
                  <a:pt x="1295006" y="491744"/>
                </a:cubicBezTo>
              </a:path>
            </a:pathLst>
          </a:custGeom>
          <a:solidFill>
            <a:srgbClr val="000000">
              <a:alpha val="0"/>
            </a:srgbClr>
          </a:solidFill>
          <a:ln w="254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1768729" y="2506472"/>
            <a:ext cx="1358010" cy="866901"/>
          </a:xfrm>
          <a:custGeom>
            <a:avLst/>
            <a:gdLst>
              <a:gd name="connsiteX0" fmla="*/ 12700 w 1358010"/>
              <a:gd name="connsiteY0" fmla="*/ 96901 h 866901"/>
              <a:gd name="connsiteX1" fmla="*/ 96900 w 1358010"/>
              <a:gd name="connsiteY1" fmla="*/ 12700 h 866901"/>
              <a:gd name="connsiteX2" fmla="*/ 1261236 w 1358010"/>
              <a:gd name="connsiteY2" fmla="*/ 12700 h 866901"/>
              <a:gd name="connsiteX3" fmla="*/ 1345310 w 1358010"/>
              <a:gd name="connsiteY3" fmla="*/ 96901 h 866901"/>
              <a:gd name="connsiteX4" fmla="*/ 1345310 w 1358010"/>
              <a:gd name="connsiteY4" fmla="*/ 770127 h 866901"/>
              <a:gd name="connsiteX5" fmla="*/ 1261236 w 1358010"/>
              <a:gd name="connsiteY5" fmla="*/ 854201 h 866901"/>
              <a:gd name="connsiteX6" fmla="*/ 96900 w 1358010"/>
              <a:gd name="connsiteY6" fmla="*/ 854201 h 866901"/>
              <a:gd name="connsiteX7" fmla="*/ 12700 w 1358010"/>
              <a:gd name="connsiteY7" fmla="*/ 770127 h 866901"/>
              <a:gd name="connsiteX8" fmla="*/ 12700 w 1358010"/>
              <a:gd name="connsiteY8" fmla="*/ 96901 h 86690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58010" h="866901">
                <a:moveTo>
                  <a:pt x="12700" y="96901"/>
                </a:moveTo>
                <a:cubicBezTo>
                  <a:pt x="12700" y="50419"/>
                  <a:pt x="50419" y="12700"/>
                  <a:pt x="96900" y="12700"/>
                </a:cubicBezTo>
                <a:lnTo>
                  <a:pt x="1261236" y="12700"/>
                </a:lnTo>
                <a:cubicBezTo>
                  <a:pt x="1307719" y="12700"/>
                  <a:pt x="1345310" y="50419"/>
                  <a:pt x="1345310" y="96901"/>
                </a:cubicBezTo>
                <a:lnTo>
                  <a:pt x="1345310" y="770127"/>
                </a:lnTo>
                <a:cubicBezTo>
                  <a:pt x="1345310" y="816610"/>
                  <a:pt x="1307719" y="854201"/>
                  <a:pt x="1261236" y="854201"/>
                </a:cubicBezTo>
                <a:lnTo>
                  <a:pt x="96900" y="854201"/>
                </a:lnTo>
                <a:cubicBezTo>
                  <a:pt x="50419" y="854201"/>
                  <a:pt x="12700" y="816610"/>
                  <a:pt x="12700" y="770127"/>
                </a:cubicBezTo>
                <a:lnTo>
                  <a:pt x="12700" y="96901"/>
                </a:lnTo>
              </a:path>
            </a:pathLst>
          </a:custGeom>
          <a:solidFill>
            <a:srgbClr val="000000">
              <a:alpha val="0"/>
            </a:srgbClr>
          </a:solidFill>
          <a:ln w="254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1781429" y="3611245"/>
            <a:ext cx="1332611" cy="479044"/>
          </a:xfrm>
          <a:custGeom>
            <a:avLst/>
            <a:gdLst>
              <a:gd name="connsiteX0" fmla="*/ 1282319 w 1332611"/>
              <a:gd name="connsiteY0" fmla="*/ 479044 h 479044"/>
              <a:gd name="connsiteX1" fmla="*/ 50291 w 1332611"/>
              <a:gd name="connsiteY1" fmla="*/ 479044 h 479044"/>
              <a:gd name="connsiteX2" fmla="*/ 0 w 1332611"/>
              <a:gd name="connsiteY2" fmla="*/ 428739 h 479044"/>
              <a:gd name="connsiteX3" fmla="*/ 0 w 1332611"/>
              <a:gd name="connsiteY3" fmla="*/ 0 h 479044"/>
              <a:gd name="connsiteX4" fmla="*/ 1332610 w 1332611"/>
              <a:gd name="connsiteY4" fmla="*/ 0 h 479044"/>
              <a:gd name="connsiteX5" fmla="*/ 1332610 w 1332611"/>
              <a:gd name="connsiteY5" fmla="*/ 428739 h 479044"/>
              <a:gd name="connsiteX6" fmla="*/ 1282319 w 1332611"/>
              <a:gd name="connsiteY6" fmla="*/ 479044 h 4790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1332611" h="479044">
                <a:moveTo>
                  <a:pt x="1282319" y="479044"/>
                </a:moveTo>
                <a:lnTo>
                  <a:pt x="50291" y="479044"/>
                </a:lnTo>
                <a:cubicBezTo>
                  <a:pt x="22605" y="479044"/>
                  <a:pt x="0" y="456526"/>
                  <a:pt x="0" y="428739"/>
                </a:cubicBezTo>
                <a:lnTo>
                  <a:pt x="0" y="0"/>
                </a:lnTo>
                <a:lnTo>
                  <a:pt x="1332610" y="0"/>
                </a:lnTo>
                <a:lnTo>
                  <a:pt x="1332610" y="428739"/>
                </a:lnTo>
                <a:cubicBezTo>
                  <a:pt x="1332610" y="456526"/>
                  <a:pt x="1310131" y="479044"/>
                  <a:pt x="1282319" y="479044"/>
                </a:cubicBezTo>
              </a:path>
            </a:pathLst>
          </a:custGeom>
          <a:solidFill>
            <a:srgbClr val="000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1768729" y="3598545"/>
            <a:ext cx="1358011" cy="504444"/>
          </a:xfrm>
          <a:custGeom>
            <a:avLst/>
            <a:gdLst>
              <a:gd name="connsiteX0" fmla="*/ 1295019 w 1358011"/>
              <a:gd name="connsiteY0" fmla="*/ 491744 h 504444"/>
              <a:gd name="connsiteX1" fmla="*/ 62991 w 1358011"/>
              <a:gd name="connsiteY1" fmla="*/ 491744 h 504444"/>
              <a:gd name="connsiteX2" fmla="*/ 12700 w 1358011"/>
              <a:gd name="connsiteY2" fmla="*/ 441439 h 504444"/>
              <a:gd name="connsiteX3" fmla="*/ 12700 w 1358011"/>
              <a:gd name="connsiteY3" fmla="*/ 12700 h 504444"/>
              <a:gd name="connsiteX4" fmla="*/ 1345310 w 1358011"/>
              <a:gd name="connsiteY4" fmla="*/ 12700 h 504444"/>
              <a:gd name="connsiteX5" fmla="*/ 1345310 w 1358011"/>
              <a:gd name="connsiteY5" fmla="*/ 441439 h 504444"/>
              <a:gd name="connsiteX6" fmla="*/ 1295019 w 1358011"/>
              <a:gd name="connsiteY6" fmla="*/ 491744 h 5044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1358011" h="504444">
                <a:moveTo>
                  <a:pt x="1295019" y="491744"/>
                </a:moveTo>
                <a:lnTo>
                  <a:pt x="62991" y="491744"/>
                </a:lnTo>
                <a:cubicBezTo>
                  <a:pt x="35305" y="491744"/>
                  <a:pt x="12700" y="469226"/>
                  <a:pt x="12700" y="441439"/>
                </a:cubicBezTo>
                <a:lnTo>
                  <a:pt x="12700" y="12700"/>
                </a:lnTo>
                <a:lnTo>
                  <a:pt x="1345310" y="12700"/>
                </a:lnTo>
                <a:lnTo>
                  <a:pt x="1345310" y="441439"/>
                </a:lnTo>
                <a:cubicBezTo>
                  <a:pt x="1345310" y="469226"/>
                  <a:pt x="1322831" y="491744"/>
                  <a:pt x="1295019" y="491744"/>
                </a:cubicBezTo>
              </a:path>
            </a:pathLst>
          </a:custGeom>
          <a:solidFill>
            <a:srgbClr val="000000">
              <a:alpha val="0"/>
            </a:srgbClr>
          </a:solidFill>
          <a:ln w="254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3234563" y="2506472"/>
            <a:ext cx="1358010" cy="866901"/>
          </a:xfrm>
          <a:custGeom>
            <a:avLst/>
            <a:gdLst>
              <a:gd name="connsiteX0" fmla="*/ 12700 w 1358010"/>
              <a:gd name="connsiteY0" fmla="*/ 96901 h 866901"/>
              <a:gd name="connsiteX1" fmla="*/ 96901 w 1358010"/>
              <a:gd name="connsiteY1" fmla="*/ 12700 h 866901"/>
              <a:gd name="connsiteX2" fmla="*/ 1261236 w 1358010"/>
              <a:gd name="connsiteY2" fmla="*/ 12700 h 866901"/>
              <a:gd name="connsiteX3" fmla="*/ 1345310 w 1358010"/>
              <a:gd name="connsiteY3" fmla="*/ 96901 h 866901"/>
              <a:gd name="connsiteX4" fmla="*/ 1345310 w 1358010"/>
              <a:gd name="connsiteY4" fmla="*/ 770127 h 866901"/>
              <a:gd name="connsiteX5" fmla="*/ 1261236 w 1358010"/>
              <a:gd name="connsiteY5" fmla="*/ 854201 h 866901"/>
              <a:gd name="connsiteX6" fmla="*/ 96901 w 1358010"/>
              <a:gd name="connsiteY6" fmla="*/ 854201 h 866901"/>
              <a:gd name="connsiteX7" fmla="*/ 12700 w 1358010"/>
              <a:gd name="connsiteY7" fmla="*/ 770127 h 866901"/>
              <a:gd name="connsiteX8" fmla="*/ 12700 w 1358010"/>
              <a:gd name="connsiteY8" fmla="*/ 96901 h 86690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58010" h="866901">
                <a:moveTo>
                  <a:pt x="12700" y="96901"/>
                </a:moveTo>
                <a:cubicBezTo>
                  <a:pt x="12700" y="50419"/>
                  <a:pt x="50419" y="12700"/>
                  <a:pt x="96901" y="12700"/>
                </a:cubicBezTo>
                <a:lnTo>
                  <a:pt x="1261236" y="12700"/>
                </a:lnTo>
                <a:cubicBezTo>
                  <a:pt x="1307719" y="12700"/>
                  <a:pt x="1345310" y="50419"/>
                  <a:pt x="1345310" y="96901"/>
                </a:cubicBezTo>
                <a:lnTo>
                  <a:pt x="1345310" y="770127"/>
                </a:lnTo>
                <a:cubicBezTo>
                  <a:pt x="1345310" y="816610"/>
                  <a:pt x="1307719" y="854201"/>
                  <a:pt x="1261236" y="854201"/>
                </a:cubicBezTo>
                <a:lnTo>
                  <a:pt x="96901" y="854201"/>
                </a:lnTo>
                <a:cubicBezTo>
                  <a:pt x="50419" y="854201"/>
                  <a:pt x="12700" y="816610"/>
                  <a:pt x="12700" y="770127"/>
                </a:cubicBezTo>
                <a:lnTo>
                  <a:pt x="12700" y="96901"/>
                </a:lnTo>
              </a:path>
            </a:pathLst>
          </a:custGeom>
          <a:solidFill>
            <a:srgbClr val="000000">
              <a:alpha val="0"/>
            </a:srgbClr>
          </a:solidFill>
          <a:ln w="254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3247263" y="3629152"/>
            <a:ext cx="1332610" cy="479081"/>
          </a:xfrm>
          <a:custGeom>
            <a:avLst/>
            <a:gdLst>
              <a:gd name="connsiteX0" fmla="*/ 1282319 w 1332610"/>
              <a:gd name="connsiteY0" fmla="*/ 479081 h 479081"/>
              <a:gd name="connsiteX1" fmla="*/ 50419 w 1332610"/>
              <a:gd name="connsiteY1" fmla="*/ 479081 h 479081"/>
              <a:gd name="connsiteX2" fmla="*/ 0 w 1332610"/>
              <a:gd name="connsiteY2" fmla="*/ 428777 h 479081"/>
              <a:gd name="connsiteX3" fmla="*/ 0 w 1332610"/>
              <a:gd name="connsiteY3" fmla="*/ 0 h 479081"/>
              <a:gd name="connsiteX4" fmla="*/ 1332610 w 1332610"/>
              <a:gd name="connsiteY4" fmla="*/ 0 h 479081"/>
              <a:gd name="connsiteX5" fmla="*/ 1332610 w 1332610"/>
              <a:gd name="connsiteY5" fmla="*/ 428777 h 479081"/>
              <a:gd name="connsiteX6" fmla="*/ 1282319 w 1332610"/>
              <a:gd name="connsiteY6" fmla="*/ 479081 h 47908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1332610" h="479081">
                <a:moveTo>
                  <a:pt x="1282319" y="479081"/>
                </a:moveTo>
                <a:lnTo>
                  <a:pt x="50419" y="479081"/>
                </a:lnTo>
                <a:cubicBezTo>
                  <a:pt x="22605" y="479081"/>
                  <a:pt x="0" y="456552"/>
                  <a:pt x="0" y="428777"/>
                </a:cubicBezTo>
                <a:lnTo>
                  <a:pt x="0" y="0"/>
                </a:lnTo>
                <a:lnTo>
                  <a:pt x="1332610" y="0"/>
                </a:lnTo>
                <a:lnTo>
                  <a:pt x="1332610" y="428777"/>
                </a:lnTo>
                <a:cubicBezTo>
                  <a:pt x="1332610" y="456552"/>
                  <a:pt x="1310132" y="479081"/>
                  <a:pt x="1282319" y="479081"/>
                </a:cubicBezTo>
              </a:path>
            </a:pathLst>
          </a:custGeom>
          <a:solidFill>
            <a:srgbClr val="000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3234563" y="3616452"/>
            <a:ext cx="1358010" cy="504481"/>
          </a:xfrm>
          <a:custGeom>
            <a:avLst/>
            <a:gdLst>
              <a:gd name="connsiteX0" fmla="*/ 1295019 w 1358010"/>
              <a:gd name="connsiteY0" fmla="*/ 491781 h 504481"/>
              <a:gd name="connsiteX1" fmla="*/ 63119 w 1358010"/>
              <a:gd name="connsiteY1" fmla="*/ 491781 h 504481"/>
              <a:gd name="connsiteX2" fmla="*/ 12700 w 1358010"/>
              <a:gd name="connsiteY2" fmla="*/ 441477 h 504481"/>
              <a:gd name="connsiteX3" fmla="*/ 12700 w 1358010"/>
              <a:gd name="connsiteY3" fmla="*/ 12700 h 504481"/>
              <a:gd name="connsiteX4" fmla="*/ 1345310 w 1358010"/>
              <a:gd name="connsiteY4" fmla="*/ 12700 h 504481"/>
              <a:gd name="connsiteX5" fmla="*/ 1345310 w 1358010"/>
              <a:gd name="connsiteY5" fmla="*/ 441477 h 504481"/>
              <a:gd name="connsiteX6" fmla="*/ 1295019 w 1358010"/>
              <a:gd name="connsiteY6" fmla="*/ 491781 h 50448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1358010" h="504481">
                <a:moveTo>
                  <a:pt x="1295019" y="491781"/>
                </a:moveTo>
                <a:lnTo>
                  <a:pt x="63119" y="491781"/>
                </a:lnTo>
                <a:cubicBezTo>
                  <a:pt x="35305" y="491781"/>
                  <a:pt x="12700" y="469252"/>
                  <a:pt x="12700" y="441477"/>
                </a:cubicBezTo>
                <a:lnTo>
                  <a:pt x="12700" y="12700"/>
                </a:lnTo>
                <a:lnTo>
                  <a:pt x="1345310" y="12700"/>
                </a:lnTo>
                <a:lnTo>
                  <a:pt x="1345310" y="441477"/>
                </a:lnTo>
                <a:cubicBezTo>
                  <a:pt x="1345310" y="469252"/>
                  <a:pt x="1322832" y="491781"/>
                  <a:pt x="1295019" y="491781"/>
                </a:cubicBezTo>
              </a:path>
            </a:pathLst>
          </a:custGeom>
          <a:solidFill>
            <a:srgbClr val="000000">
              <a:alpha val="0"/>
            </a:srgbClr>
          </a:solidFill>
          <a:ln w="254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
          <p:cNvSpPr/>
          <p:nvPr/>
        </p:nvSpPr>
        <p:spPr>
          <a:xfrm>
            <a:off x="6164326" y="2181860"/>
            <a:ext cx="2010029" cy="2010067"/>
          </a:xfrm>
          <a:custGeom>
            <a:avLst/>
            <a:gdLst>
              <a:gd name="connsiteX0" fmla="*/ 0 w 2010029"/>
              <a:gd name="connsiteY0" fmla="*/ 2010067 h 2010067"/>
              <a:gd name="connsiteX1" fmla="*/ 1005078 w 2010029"/>
              <a:gd name="connsiteY1" fmla="*/ 0 h 2010067"/>
              <a:gd name="connsiteX2" fmla="*/ 2010029 w 2010029"/>
              <a:gd name="connsiteY2" fmla="*/ 2010067 h 2010067"/>
              <a:gd name="connsiteX3" fmla="*/ 0 w 2010029"/>
              <a:gd name="connsiteY3" fmla="*/ 2010067 h 2010067"/>
            </a:gdLst>
            <a:ahLst/>
            <a:cxnLst>
              <a:cxn ang="0">
                <a:pos x="connsiteX0" y="connsiteY0"/>
              </a:cxn>
              <a:cxn ang="1">
                <a:pos x="connsiteX1" y="connsiteY1"/>
              </a:cxn>
              <a:cxn ang="2">
                <a:pos x="connsiteX2" y="connsiteY2"/>
              </a:cxn>
              <a:cxn ang="3">
                <a:pos x="connsiteX3" y="connsiteY3"/>
              </a:cxn>
            </a:cxnLst>
            <a:rect l="l" t="t" r="r" b="b"/>
            <a:pathLst>
              <a:path w="2010029" h="2010067">
                <a:moveTo>
                  <a:pt x="0" y="2010067"/>
                </a:moveTo>
                <a:lnTo>
                  <a:pt x="1005078" y="0"/>
                </a:lnTo>
                <a:lnTo>
                  <a:pt x="2010029" y="2010067"/>
                </a:lnTo>
                <a:lnTo>
                  <a:pt x="0" y="2010067"/>
                </a:lnTo>
              </a:path>
            </a:pathLst>
          </a:custGeom>
          <a:solidFill>
            <a:srgbClr val="35742A">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6151626" y="2169160"/>
            <a:ext cx="2035429" cy="2035467"/>
          </a:xfrm>
          <a:custGeom>
            <a:avLst/>
            <a:gdLst>
              <a:gd name="connsiteX0" fmla="*/ 12700 w 2035429"/>
              <a:gd name="connsiteY0" fmla="*/ 2022767 h 2035467"/>
              <a:gd name="connsiteX1" fmla="*/ 1017778 w 2035429"/>
              <a:gd name="connsiteY1" fmla="*/ 12700 h 2035467"/>
              <a:gd name="connsiteX2" fmla="*/ 2022729 w 2035429"/>
              <a:gd name="connsiteY2" fmla="*/ 2022767 h 2035467"/>
              <a:gd name="connsiteX3" fmla="*/ 12700 w 2035429"/>
              <a:gd name="connsiteY3" fmla="*/ 2022767 h 2035467"/>
            </a:gdLst>
            <a:ahLst/>
            <a:cxnLst>
              <a:cxn ang="0">
                <a:pos x="connsiteX0" y="connsiteY0"/>
              </a:cxn>
              <a:cxn ang="1">
                <a:pos x="connsiteX1" y="connsiteY1"/>
              </a:cxn>
              <a:cxn ang="2">
                <a:pos x="connsiteX2" y="connsiteY2"/>
              </a:cxn>
              <a:cxn ang="3">
                <a:pos x="connsiteX3" y="connsiteY3"/>
              </a:cxn>
            </a:cxnLst>
            <a:rect l="l" t="t" r="r" b="b"/>
            <a:pathLst>
              <a:path w="2035429" h="2035467">
                <a:moveTo>
                  <a:pt x="12700" y="2022767"/>
                </a:moveTo>
                <a:lnTo>
                  <a:pt x="1017778" y="12700"/>
                </a:lnTo>
                <a:lnTo>
                  <a:pt x="2022729" y="2022767"/>
                </a:lnTo>
                <a:lnTo>
                  <a:pt x="12700" y="2022767"/>
                </a:lnTo>
              </a:path>
            </a:pathLst>
          </a:custGeom>
          <a:solidFill>
            <a:srgbClr val="000000">
              <a:alpha val="0"/>
            </a:srgbClr>
          </a:solidFill>
          <a:ln w="25400">
            <a:solidFill>
              <a:srgbClr val="FFFF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3"/>
          <p:cNvSpPr/>
          <p:nvPr/>
        </p:nvSpPr>
        <p:spPr>
          <a:xfrm>
            <a:off x="7169404" y="2383917"/>
            <a:ext cx="1306448" cy="475868"/>
          </a:xfrm>
          <a:custGeom>
            <a:avLst/>
            <a:gdLst>
              <a:gd name="connsiteX0" fmla="*/ 0 w 1306448"/>
              <a:gd name="connsiteY0" fmla="*/ 79375 h 475868"/>
              <a:gd name="connsiteX1" fmla="*/ 79247 w 1306448"/>
              <a:gd name="connsiteY1" fmla="*/ 0 h 475868"/>
              <a:gd name="connsiteX2" fmla="*/ 1227201 w 1306448"/>
              <a:gd name="connsiteY2" fmla="*/ 0 h 475868"/>
              <a:gd name="connsiteX3" fmla="*/ 1306448 w 1306448"/>
              <a:gd name="connsiteY3" fmla="*/ 79375 h 475868"/>
              <a:gd name="connsiteX4" fmla="*/ 1306448 w 1306448"/>
              <a:gd name="connsiteY4" fmla="*/ 396493 h 475868"/>
              <a:gd name="connsiteX5" fmla="*/ 1227201 w 1306448"/>
              <a:gd name="connsiteY5" fmla="*/ 475868 h 475868"/>
              <a:gd name="connsiteX6" fmla="*/ 79247 w 1306448"/>
              <a:gd name="connsiteY6" fmla="*/ 475868 h 475868"/>
              <a:gd name="connsiteX7" fmla="*/ 0 w 1306448"/>
              <a:gd name="connsiteY7" fmla="*/ 396493 h 475868"/>
              <a:gd name="connsiteX8" fmla="*/ 0 w 1306448"/>
              <a:gd name="connsiteY8" fmla="*/ 79375 h 4758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06448" h="475868">
                <a:moveTo>
                  <a:pt x="0" y="79375"/>
                </a:moveTo>
                <a:cubicBezTo>
                  <a:pt x="0" y="35559"/>
                  <a:pt x="35432" y="0"/>
                  <a:pt x="79247" y="0"/>
                </a:cubicBezTo>
                <a:lnTo>
                  <a:pt x="1227201" y="0"/>
                </a:lnTo>
                <a:cubicBezTo>
                  <a:pt x="1271015" y="0"/>
                  <a:pt x="1306448" y="35559"/>
                  <a:pt x="1306448" y="79375"/>
                </a:cubicBezTo>
                <a:lnTo>
                  <a:pt x="1306448" y="396493"/>
                </a:lnTo>
                <a:cubicBezTo>
                  <a:pt x="1306448" y="440308"/>
                  <a:pt x="1271015" y="475868"/>
                  <a:pt x="1227201" y="475868"/>
                </a:cubicBezTo>
                <a:lnTo>
                  <a:pt x="79247" y="475868"/>
                </a:lnTo>
                <a:cubicBezTo>
                  <a:pt x="35432" y="475868"/>
                  <a:pt x="0" y="440308"/>
                  <a:pt x="0" y="396493"/>
                </a:cubicBezTo>
                <a:lnTo>
                  <a:pt x="0" y="79375"/>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a:off x="7156704" y="2371217"/>
            <a:ext cx="1331848" cy="501268"/>
          </a:xfrm>
          <a:custGeom>
            <a:avLst/>
            <a:gdLst>
              <a:gd name="connsiteX0" fmla="*/ 12700 w 1331848"/>
              <a:gd name="connsiteY0" fmla="*/ 92075 h 501268"/>
              <a:gd name="connsiteX1" fmla="*/ 91947 w 1331848"/>
              <a:gd name="connsiteY1" fmla="*/ 12700 h 501268"/>
              <a:gd name="connsiteX2" fmla="*/ 1239901 w 1331848"/>
              <a:gd name="connsiteY2" fmla="*/ 12700 h 501268"/>
              <a:gd name="connsiteX3" fmla="*/ 1319148 w 1331848"/>
              <a:gd name="connsiteY3" fmla="*/ 92075 h 501268"/>
              <a:gd name="connsiteX4" fmla="*/ 1319148 w 1331848"/>
              <a:gd name="connsiteY4" fmla="*/ 409193 h 501268"/>
              <a:gd name="connsiteX5" fmla="*/ 1239901 w 1331848"/>
              <a:gd name="connsiteY5" fmla="*/ 488568 h 501268"/>
              <a:gd name="connsiteX6" fmla="*/ 91947 w 1331848"/>
              <a:gd name="connsiteY6" fmla="*/ 488568 h 501268"/>
              <a:gd name="connsiteX7" fmla="*/ 12700 w 1331848"/>
              <a:gd name="connsiteY7" fmla="*/ 409193 h 501268"/>
              <a:gd name="connsiteX8" fmla="*/ 12700 w 1331848"/>
              <a:gd name="connsiteY8" fmla="*/ 92075 h 5012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31848" h="501268">
                <a:moveTo>
                  <a:pt x="12700" y="92075"/>
                </a:moveTo>
                <a:cubicBezTo>
                  <a:pt x="12700" y="48259"/>
                  <a:pt x="48132" y="12700"/>
                  <a:pt x="91947" y="12700"/>
                </a:cubicBezTo>
                <a:lnTo>
                  <a:pt x="1239901" y="12700"/>
                </a:lnTo>
                <a:cubicBezTo>
                  <a:pt x="1283715" y="12700"/>
                  <a:pt x="1319148" y="48259"/>
                  <a:pt x="1319148" y="92075"/>
                </a:cubicBezTo>
                <a:lnTo>
                  <a:pt x="1319148" y="409193"/>
                </a:lnTo>
                <a:cubicBezTo>
                  <a:pt x="1319148" y="453008"/>
                  <a:pt x="1283715" y="488568"/>
                  <a:pt x="1239901" y="488568"/>
                </a:cubicBezTo>
                <a:lnTo>
                  <a:pt x="91947" y="488568"/>
                </a:lnTo>
                <a:cubicBezTo>
                  <a:pt x="48132" y="488568"/>
                  <a:pt x="12700" y="453008"/>
                  <a:pt x="12700" y="409193"/>
                </a:cubicBezTo>
                <a:lnTo>
                  <a:pt x="12700" y="92075"/>
                </a:lnTo>
              </a:path>
            </a:pathLst>
          </a:custGeom>
          <a:solidFill>
            <a:srgbClr val="000000">
              <a:alpha val="0"/>
            </a:srgbClr>
          </a:solidFill>
          <a:ln w="25400">
            <a:solidFill>
              <a:srgbClr val="35742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
          <p:cNvSpPr/>
          <p:nvPr/>
        </p:nvSpPr>
        <p:spPr>
          <a:xfrm>
            <a:off x="7169404" y="2919222"/>
            <a:ext cx="1306448" cy="475868"/>
          </a:xfrm>
          <a:custGeom>
            <a:avLst/>
            <a:gdLst>
              <a:gd name="connsiteX0" fmla="*/ 0 w 1306448"/>
              <a:gd name="connsiteY0" fmla="*/ 79375 h 475868"/>
              <a:gd name="connsiteX1" fmla="*/ 79247 w 1306448"/>
              <a:gd name="connsiteY1" fmla="*/ 0 h 475868"/>
              <a:gd name="connsiteX2" fmla="*/ 1227201 w 1306448"/>
              <a:gd name="connsiteY2" fmla="*/ 0 h 475868"/>
              <a:gd name="connsiteX3" fmla="*/ 1306448 w 1306448"/>
              <a:gd name="connsiteY3" fmla="*/ 79375 h 475868"/>
              <a:gd name="connsiteX4" fmla="*/ 1306448 w 1306448"/>
              <a:gd name="connsiteY4" fmla="*/ 396493 h 475868"/>
              <a:gd name="connsiteX5" fmla="*/ 1227201 w 1306448"/>
              <a:gd name="connsiteY5" fmla="*/ 475868 h 475868"/>
              <a:gd name="connsiteX6" fmla="*/ 79247 w 1306448"/>
              <a:gd name="connsiteY6" fmla="*/ 475868 h 475868"/>
              <a:gd name="connsiteX7" fmla="*/ 0 w 1306448"/>
              <a:gd name="connsiteY7" fmla="*/ 396493 h 475868"/>
              <a:gd name="connsiteX8" fmla="*/ 0 w 1306448"/>
              <a:gd name="connsiteY8" fmla="*/ 79375 h 4758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06448" h="475868">
                <a:moveTo>
                  <a:pt x="0" y="79375"/>
                </a:moveTo>
                <a:cubicBezTo>
                  <a:pt x="0" y="35560"/>
                  <a:pt x="35432" y="0"/>
                  <a:pt x="79247" y="0"/>
                </a:cubicBezTo>
                <a:lnTo>
                  <a:pt x="1227201" y="0"/>
                </a:lnTo>
                <a:cubicBezTo>
                  <a:pt x="1271015" y="0"/>
                  <a:pt x="1306448" y="35560"/>
                  <a:pt x="1306448" y="79375"/>
                </a:cubicBezTo>
                <a:lnTo>
                  <a:pt x="1306448" y="396493"/>
                </a:lnTo>
                <a:cubicBezTo>
                  <a:pt x="1306448" y="440308"/>
                  <a:pt x="1271015" y="475868"/>
                  <a:pt x="1227201" y="475868"/>
                </a:cubicBezTo>
                <a:lnTo>
                  <a:pt x="79247" y="475868"/>
                </a:lnTo>
                <a:cubicBezTo>
                  <a:pt x="35432" y="475868"/>
                  <a:pt x="0" y="440308"/>
                  <a:pt x="0" y="396493"/>
                </a:cubicBezTo>
                <a:lnTo>
                  <a:pt x="0" y="79375"/>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
          <p:cNvSpPr/>
          <p:nvPr/>
        </p:nvSpPr>
        <p:spPr>
          <a:xfrm>
            <a:off x="7156704" y="2906522"/>
            <a:ext cx="1331848" cy="501268"/>
          </a:xfrm>
          <a:custGeom>
            <a:avLst/>
            <a:gdLst>
              <a:gd name="connsiteX0" fmla="*/ 12700 w 1331848"/>
              <a:gd name="connsiteY0" fmla="*/ 92075 h 501268"/>
              <a:gd name="connsiteX1" fmla="*/ 91947 w 1331848"/>
              <a:gd name="connsiteY1" fmla="*/ 12700 h 501268"/>
              <a:gd name="connsiteX2" fmla="*/ 1239901 w 1331848"/>
              <a:gd name="connsiteY2" fmla="*/ 12700 h 501268"/>
              <a:gd name="connsiteX3" fmla="*/ 1319148 w 1331848"/>
              <a:gd name="connsiteY3" fmla="*/ 92075 h 501268"/>
              <a:gd name="connsiteX4" fmla="*/ 1319148 w 1331848"/>
              <a:gd name="connsiteY4" fmla="*/ 409193 h 501268"/>
              <a:gd name="connsiteX5" fmla="*/ 1239901 w 1331848"/>
              <a:gd name="connsiteY5" fmla="*/ 488568 h 501268"/>
              <a:gd name="connsiteX6" fmla="*/ 91947 w 1331848"/>
              <a:gd name="connsiteY6" fmla="*/ 488568 h 501268"/>
              <a:gd name="connsiteX7" fmla="*/ 12700 w 1331848"/>
              <a:gd name="connsiteY7" fmla="*/ 409193 h 501268"/>
              <a:gd name="connsiteX8" fmla="*/ 12700 w 1331848"/>
              <a:gd name="connsiteY8" fmla="*/ 92075 h 5012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31848" h="501268">
                <a:moveTo>
                  <a:pt x="12700" y="92075"/>
                </a:moveTo>
                <a:cubicBezTo>
                  <a:pt x="12700" y="48260"/>
                  <a:pt x="48132" y="12700"/>
                  <a:pt x="91947" y="12700"/>
                </a:cubicBezTo>
                <a:lnTo>
                  <a:pt x="1239901" y="12700"/>
                </a:lnTo>
                <a:cubicBezTo>
                  <a:pt x="1283715" y="12700"/>
                  <a:pt x="1319148" y="48260"/>
                  <a:pt x="1319148" y="92075"/>
                </a:cubicBezTo>
                <a:lnTo>
                  <a:pt x="1319148" y="409193"/>
                </a:lnTo>
                <a:cubicBezTo>
                  <a:pt x="1319148" y="453008"/>
                  <a:pt x="1283715" y="488568"/>
                  <a:pt x="1239901" y="488568"/>
                </a:cubicBezTo>
                <a:lnTo>
                  <a:pt x="91947" y="488568"/>
                </a:lnTo>
                <a:cubicBezTo>
                  <a:pt x="48132" y="488568"/>
                  <a:pt x="12700" y="453008"/>
                  <a:pt x="12700" y="409193"/>
                </a:cubicBezTo>
                <a:lnTo>
                  <a:pt x="12700" y="92075"/>
                </a:lnTo>
              </a:path>
            </a:pathLst>
          </a:custGeom>
          <a:solidFill>
            <a:srgbClr val="000000">
              <a:alpha val="0"/>
            </a:srgbClr>
          </a:solidFill>
          <a:ln w="25400">
            <a:solidFill>
              <a:srgbClr val="35742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
          <p:cNvSpPr/>
          <p:nvPr/>
        </p:nvSpPr>
        <p:spPr>
          <a:xfrm>
            <a:off x="7169404" y="3454527"/>
            <a:ext cx="1306448" cy="475843"/>
          </a:xfrm>
          <a:custGeom>
            <a:avLst/>
            <a:gdLst>
              <a:gd name="connsiteX0" fmla="*/ 0 w 1306448"/>
              <a:gd name="connsiteY0" fmla="*/ 79375 h 475843"/>
              <a:gd name="connsiteX1" fmla="*/ 79247 w 1306448"/>
              <a:gd name="connsiteY1" fmla="*/ 0 h 475843"/>
              <a:gd name="connsiteX2" fmla="*/ 1227201 w 1306448"/>
              <a:gd name="connsiteY2" fmla="*/ 0 h 475843"/>
              <a:gd name="connsiteX3" fmla="*/ 1306448 w 1306448"/>
              <a:gd name="connsiteY3" fmla="*/ 79375 h 475843"/>
              <a:gd name="connsiteX4" fmla="*/ 1306448 w 1306448"/>
              <a:gd name="connsiteY4" fmla="*/ 396494 h 475843"/>
              <a:gd name="connsiteX5" fmla="*/ 1227201 w 1306448"/>
              <a:gd name="connsiteY5" fmla="*/ 475843 h 475843"/>
              <a:gd name="connsiteX6" fmla="*/ 79247 w 1306448"/>
              <a:gd name="connsiteY6" fmla="*/ 475843 h 475843"/>
              <a:gd name="connsiteX7" fmla="*/ 0 w 1306448"/>
              <a:gd name="connsiteY7" fmla="*/ 396494 h 475843"/>
              <a:gd name="connsiteX8" fmla="*/ 0 w 1306448"/>
              <a:gd name="connsiteY8" fmla="*/ 79375 h 47584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06448" h="475843">
                <a:moveTo>
                  <a:pt x="0" y="79375"/>
                </a:moveTo>
                <a:cubicBezTo>
                  <a:pt x="0" y="35559"/>
                  <a:pt x="35432" y="0"/>
                  <a:pt x="79247" y="0"/>
                </a:cubicBezTo>
                <a:lnTo>
                  <a:pt x="1227201" y="0"/>
                </a:lnTo>
                <a:cubicBezTo>
                  <a:pt x="1271015" y="0"/>
                  <a:pt x="1306448" y="35559"/>
                  <a:pt x="1306448" y="79375"/>
                </a:cubicBezTo>
                <a:lnTo>
                  <a:pt x="1306448" y="396494"/>
                </a:lnTo>
                <a:cubicBezTo>
                  <a:pt x="1306448" y="440334"/>
                  <a:pt x="1271015" y="475843"/>
                  <a:pt x="1227201" y="475843"/>
                </a:cubicBezTo>
                <a:lnTo>
                  <a:pt x="79247" y="475843"/>
                </a:lnTo>
                <a:cubicBezTo>
                  <a:pt x="35432" y="475843"/>
                  <a:pt x="0" y="440334"/>
                  <a:pt x="0" y="396494"/>
                </a:cubicBezTo>
                <a:lnTo>
                  <a:pt x="0" y="79375"/>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3"/>
          <p:cNvSpPr/>
          <p:nvPr/>
        </p:nvSpPr>
        <p:spPr>
          <a:xfrm>
            <a:off x="7156704" y="3441827"/>
            <a:ext cx="1331848" cy="501243"/>
          </a:xfrm>
          <a:custGeom>
            <a:avLst/>
            <a:gdLst>
              <a:gd name="connsiteX0" fmla="*/ 12700 w 1331848"/>
              <a:gd name="connsiteY0" fmla="*/ 92075 h 501243"/>
              <a:gd name="connsiteX1" fmla="*/ 91947 w 1331848"/>
              <a:gd name="connsiteY1" fmla="*/ 12700 h 501243"/>
              <a:gd name="connsiteX2" fmla="*/ 1239901 w 1331848"/>
              <a:gd name="connsiteY2" fmla="*/ 12700 h 501243"/>
              <a:gd name="connsiteX3" fmla="*/ 1319148 w 1331848"/>
              <a:gd name="connsiteY3" fmla="*/ 92075 h 501243"/>
              <a:gd name="connsiteX4" fmla="*/ 1319148 w 1331848"/>
              <a:gd name="connsiteY4" fmla="*/ 409194 h 501243"/>
              <a:gd name="connsiteX5" fmla="*/ 1239901 w 1331848"/>
              <a:gd name="connsiteY5" fmla="*/ 488543 h 501243"/>
              <a:gd name="connsiteX6" fmla="*/ 91947 w 1331848"/>
              <a:gd name="connsiteY6" fmla="*/ 488543 h 501243"/>
              <a:gd name="connsiteX7" fmla="*/ 12700 w 1331848"/>
              <a:gd name="connsiteY7" fmla="*/ 409194 h 501243"/>
              <a:gd name="connsiteX8" fmla="*/ 12700 w 1331848"/>
              <a:gd name="connsiteY8" fmla="*/ 92075 h 50124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31848" h="501243">
                <a:moveTo>
                  <a:pt x="12700" y="92075"/>
                </a:moveTo>
                <a:cubicBezTo>
                  <a:pt x="12700" y="48259"/>
                  <a:pt x="48132" y="12700"/>
                  <a:pt x="91947" y="12700"/>
                </a:cubicBezTo>
                <a:lnTo>
                  <a:pt x="1239901" y="12700"/>
                </a:lnTo>
                <a:cubicBezTo>
                  <a:pt x="1283715" y="12700"/>
                  <a:pt x="1319148" y="48259"/>
                  <a:pt x="1319148" y="92075"/>
                </a:cubicBezTo>
                <a:lnTo>
                  <a:pt x="1319148" y="409194"/>
                </a:lnTo>
                <a:cubicBezTo>
                  <a:pt x="1319148" y="453034"/>
                  <a:pt x="1283715" y="488543"/>
                  <a:pt x="1239901" y="488543"/>
                </a:cubicBezTo>
                <a:lnTo>
                  <a:pt x="91947" y="488543"/>
                </a:lnTo>
                <a:cubicBezTo>
                  <a:pt x="48132" y="488543"/>
                  <a:pt x="12700" y="453034"/>
                  <a:pt x="12700" y="409194"/>
                </a:cubicBezTo>
                <a:lnTo>
                  <a:pt x="12700" y="92075"/>
                </a:lnTo>
              </a:path>
            </a:pathLst>
          </a:custGeom>
          <a:solidFill>
            <a:srgbClr val="000000">
              <a:alpha val="0"/>
            </a:srgbClr>
          </a:solidFill>
          <a:ln w="25400">
            <a:solidFill>
              <a:srgbClr val="35742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3"/>
          <p:cNvSpPr/>
          <p:nvPr/>
        </p:nvSpPr>
        <p:spPr>
          <a:xfrm>
            <a:off x="4847335" y="2385186"/>
            <a:ext cx="1177544" cy="781558"/>
          </a:xfrm>
          <a:custGeom>
            <a:avLst/>
            <a:gdLst>
              <a:gd name="connsiteX0" fmla="*/ 12700 w 1177544"/>
              <a:gd name="connsiteY0" fmla="*/ 390779 h 781558"/>
              <a:gd name="connsiteX1" fmla="*/ 588772 w 1177544"/>
              <a:gd name="connsiteY1" fmla="*/ 12700 h 781558"/>
              <a:gd name="connsiteX2" fmla="*/ 1164844 w 1177544"/>
              <a:gd name="connsiteY2" fmla="*/ 390779 h 781558"/>
              <a:gd name="connsiteX3" fmla="*/ 588772 w 1177544"/>
              <a:gd name="connsiteY3" fmla="*/ 768858 h 781558"/>
              <a:gd name="connsiteX4" fmla="*/ 12700 w 1177544"/>
              <a:gd name="connsiteY4" fmla="*/ 390779 h 78155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77544" h="781558">
                <a:moveTo>
                  <a:pt x="12700" y="390779"/>
                </a:moveTo>
                <a:cubicBezTo>
                  <a:pt x="12700" y="181991"/>
                  <a:pt x="270636" y="12700"/>
                  <a:pt x="588772" y="12700"/>
                </a:cubicBezTo>
                <a:cubicBezTo>
                  <a:pt x="906907" y="12700"/>
                  <a:pt x="1164844" y="181991"/>
                  <a:pt x="1164844" y="390779"/>
                </a:cubicBezTo>
                <a:cubicBezTo>
                  <a:pt x="1164844" y="599567"/>
                  <a:pt x="906907" y="768858"/>
                  <a:pt x="588772" y="768858"/>
                </a:cubicBezTo>
                <a:cubicBezTo>
                  <a:pt x="270636" y="768858"/>
                  <a:pt x="12700" y="599567"/>
                  <a:pt x="12700" y="390779"/>
                </a:cubicBezTo>
              </a:path>
            </a:pathLst>
          </a:custGeom>
          <a:solidFill>
            <a:srgbClr val="000000">
              <a:alpha val="0"/>
            </a:srgbClr>
          </a:solidFill>
          <a:ln w="25400">
            <a:solidFill>
              <a:srgbClr val="35742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
          <p:cNvSpPr/>
          <p:nvPr/>
        </p:nvSpPr>
        <p:spPr>
          <a:xfrm>
            <a:off x="4932045" y="3045967"/>
            <a:ext cx="1008126" cy="270002"/>
          </a:xfrm>
          <a:custGeom>
            <a:avLst/>
            <a:gdLst>
              <a:gd name="connsiteX0" fmla="*/ 873125 w 1008126"/>
              <a:gd name="connsiteY0" fmla="*/ 270002 h 270002"/>
              <a:gd name="connsiteX1" fmla="*/ 873125 w 1008126"/>
              <a:gd name="connsiteY1" fmla="*/ 202564 h 270002"/>
              <a:gd name="connsiteX2" fmla="*/ 0 w 1008126"/>
              <a:gd name="connsiteY2" fmla="*/ 202564 h 270002"/>
              <a:gd name="connsiteX3" fmla="*/ 0 w 1008126"/>
              <a:gd name="connsiteY3" fmla="*/ 67564 h 270002"/>
              <a:gd name="connsiteX4" fmla="*/ 873125 w 1008126"/>
              <a:gd name="connsiteY4" fmla="*/ 67564 h 270002"/>
              <a:gd name="connsiteX5" fmla="*/ 873125 w 1008126"/>
              <a:gd name="connsiteY5" fmla="*/ 0 h 270002"/>
              <a:gd name="connsiteX6" fmla="*/ 1008126 w 1008126"/>
              <a:gd name="connsiteY6" fmla="*/ 135001 h 270002"/>
              <a:gd name="connsiteX7" fmla="*/ 873125 w 1008126"/>
              <a:gd name="connsiteY7" fmla="*/ 270002 h 2700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1008126" h="270002">
                <a:moveTo>
                  <a:pt x="873125" y="270002"/>
                </a:moveTo>
                <a:lnTo>
                  <a:pt x="873125" y="202564"/>
                </a:lnTo>
                <a:lnTo>
                  <a:pt x="0" y="202564"/>
                </a:lnTo>
                <a:lnTo>
                  <a:pt x="0" y="67564"/>
                </a:lnTo>
                <a:lnTo>
                  <a:pt x="873125" y="67564"/>
                </a:lnTo>
                <a:lnTo>
                  <a:pt x="873125" y="0"/>
                </a:lnTo>
                <a:lnTo>
                  <a:pt x="1008126" y="135001"/>
                </a:lnTo>
                <a:lnTo>
                  <a:pt x="873125" y="270002"/>
                </a:lnTo>
              </a:path>
            </a:pathLst>
          </a:custGeom>
          <a:solidFill>
            <a:srgbClr val="73C764">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3"/>
          <p:cNvSpPr/>
          <p:nvPr/>
        </p:nvSpPr>
        <p:spPr>
          <a:xfrm>
            <a:off x="4919345" y="3033267"/>
            <a:ext cx="1033526" cy="295402"/>
          </a:xfrm>
          <a:custGeom>
            <a:avLst/>
            <a:gdLst>
              <a:gd name="connsiteX0" fmla="*/ 885825 w 1033526"/>
              <a:gd name="connsiteY0" fmla="*/ 282702 h 295402"/>
              <a:gd name="connsiteX1" fmla="*/ 885825 w 1033526"/>
              <a:gd name="connsiteY1" fmla="*/ 215264 h 295402"/>
              <a:gd name="connsiteX2" fmla="*/ 12700 w 1033526"/>
              <a:gd name="connsiteY2" fmla="*/ 215264 h 295402"/>
              <a:gd name="connsiteX3" fmla="*/ 12700 w 1033526"/>
              <a:gd name="connsiteY3" fmla="*/ 80264 h 295402"/>
              <a:gd name="connsiteX4" fmla="*/ 885825 w 1033526"/>
              <a:gd name="connsiteY4" fmla="*/ 80264 h 295402"/>
              <a:gd name="connsiteX5" fmla="*/ 885825 w 1033526"/>
              <a:gd name="connsiteY5" fmla="*/ 12700 h 295402"/>
              <a:gd name="connsiteX6" fmla="*/ 1020826 w 1033526"/>
              <a:gd name="connsiteY6" fmla="*/ 147701 h 295402"/>
              <a:gd name="connsiteX7" fmla="*/ 885825 w 1033526"/>
              <a:gd name="connsiteY7" fmla="*/ 282702 h 29540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1033526" h="295402">
                <a:moveTo>
                  <a:pt x="885825" y="282702"/>
                </a:moveTo>
                <a:lnTo>
                  <a:pt x="885825" y="215264"/>
                </a:lnTo>
                <a:lnTo>
                  <a:pt x="12700" y="215264"/>
                </a:lnTo>
                <a:lnTo>
                  <a:pt x="12700" y="80264"/>
                </a:lnTo>
                <a:lnTo>
                  <a:pt x="885825" y="80264"/>
                </a:lnTo>
                <a:lnTo>
                  <a:pt x="885825" y="12700"/>
                </a:lnTo>
                <a:lnTo>
                  <a:pt x="1020826" y="147701"/>
                </a:lnTo>
                <a:lnTo>
                  <a:pt x="885825" y="282702"/>
                </a:lnTo>
              </a:path>
            </a:pathLst>
          </a:custGeom>
          <a:solidFill>
            <a:srgbClr val="000000">
              <a:alpha val="0"/>
            </a:srgbClr>
          </a:solidFill>
          <a:ln w="25400">
            <a:solidFill>
              <a:srgbClr val="28571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3"/>
          <p:cNvSpPr/>
          <p:nvPr/>
        </p:nvSpPr>
        <p:spPr>
          <a:xfrm>
            <a:off x="-12700" y="1803019"/>
            <a:ext cx="9169400" cy="2725648"/>
          </a:xfrm>
          <a:custGeom>
            <a:avLst/>
            <a:gdLst>
              <a:gd name="connsiteX0" fmla="*/ 12700 w 9169400"/>
              <a:gd name="connsiteY0" fmla="*/ 462660 h 2725648"/>
              <a:gd name="connsiteX1" fmla="*/ 462762 w 9169400"/>
              <a:gd name="connsiteY1" fmla="*/ 12700 h 2725648"/>
              <a:gd name="connsiteX2" fmla="*/ 8706611 w 9169400"/>
              <a:gd name="connsiteY2" fmla="*/ 12700 h 2725648"/>
              <a:gd name="connsiteX3" fmla="*/ 9156700 w 9169400"/>
              <a:gd name="connsiteY3" fmla="*/ 462660 h 2725648"/>
              <a:gd name="connsiteX4" fmla="*/ 9156700 w 9169400"/>
              <a:gd name="connsiteY4" fmla="*/ 2262885 h 2725648"/>
              <a:gd name="connsiteX5" fmla="*/ 8706611 w 9169400"/>
              <a:gd name="connsiteY5" fmla="*/ 2712948 h 2725648"/>
              <a:gd name="connsiteX6" fmla="*/ 462762 w 9169400"/>
              <a:gd name="connsiteY6" fmla="*/ 2712948 h 2725648"/>
              <a:gd name="connsiteX7" fmla="*/ 12700 w 9169400"/>
              <a:gd name="connsiteY7" fmla="*/ 2262885 h 2725648"/>
              <a:gd name="connsiteX8" fmla="*/ 12700 w 9169400"/>
              <a:gd name="connsiteY8" fmla="*/ 462660 h 272564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9169400" h="2725648">
                <a:moveTo>
                  <a:pt x="12700" y="462660"/>
                </a:moveTo>
                <a:cubicBezTo>
                  <a:pt x="12700" y="214122"/>
                  <a:pt x="214198" y="12700"/>
                  <a:pt x="462762" y="12700"/>
                </a:cubicBezTo>
                <a:lnTo>
                  <a:pt x="8706611" y="12700"/>
                </a:lnTo>
                <a:cubicBezTo>
                  <a:pt x="8955151" y="12700"/>
                  <a:pt x="9156700" y="214122"/>
                  <a:pt x="9156700" y="462660"/>
                </a:cubicBezTo>
                <a:lnTo>
                  <a:pt x="9156700" y="2262885"/>
                </a:lnTo>
                <a:cubicBezTo>
                  <a:pt x="9156700" y="2511450"/>
                  <a:pt x="8955151" y="2712948"/>
                  <a:pt x="8706611" y="2712948"/>
                </a:cubicBezTo>
                <a:lnTo>
                  <a:pt x="462762" y="2712948"/>
                </a:lnTo>
                <a:cubicBezTo>
                  <a:pt x="214198" y="2712948"/>
                  <a:pt x="12700" y="2511450"/>
                  <a:pt x="12700" y="2262885"/>
                </a:cubicBezTo>
                <a:lnTo>
                  <a:pt x="12700" y="462660"/>
                </a:lnTo>
              </a:path>
            </a:pathLst>
          </a:custGeom>
          <a:solidFill>
            <a:srgbClr val="000000">
              <a:alpha val="0"/>
            </a:srgbClr>
          </a:solidFill>
          <a:ln w="25400">
            <a:solidFill>
              <a:srgbClr val="00B05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304800" y="2514600"/>
            <a:ext cx="1358900" cy="850900"/>
          </a:xfrm>
          <a:prstGeom prst="rect">
            <a:avLst/>
          </a:prstGeom>
          <a:noFill/>
        </p:spPr>
      </p:pic>
      <p:pic>
        <p:nvPicPr>
          <p:cNvPr id="29" name="Picture 3"/>
          <p:cNvPicPr>
            <a:picLocks noChangeAspect="1" noChangeArrowheads="1"/>
          </p:cNvPicPr>
          <p:nvPr/>
        </p:nvPicPr>
        <p:blipFill>
          <a:blip r:embed="rId3"/>
          <a:srcRect/>
          <a:stretch>
            <a:fillRect/>
          </a:stretch>
        </p:blipFill>
        <p:spPr bwMode="auto">
          <a:xfrm>
            <a:off x="1765300" y="2514600"/>
            <a:ext cx="1358900" cy="850900"/>
          </a:xfrm>
          <a:prstGeom prst="rect">
            <a:avLst/>
          </a:prstGeom>
          <a:noFill/>
        </p:spPr>
      </p:pic>
      <p:pic>
        <p:nvPicPr>
          <p:cNvPr id="30" name="Picture 3"/>
          <p:cNvPicPr>
            <a:picLocks noChangeAspect="1" noChangeArrowheads="1"/>
          </p:cNvPicPr>
          <p:nvPr/>
        </p:nvPicPr>
        <p:blipFill>
          <a:blip r:embed="rId4"/>
          <a:srcRect/>
          <a:stretch>
            <a:fillRect/>
          </a:stretch>
        </p:blipFill>
        <p:spPr bwMode="auto">
          <a:xfrm>
            <a:off x="3238500" y="2514600"/>
            <a:ext cx="1358900" cy="850900"/>
          </a:xfrm>
          <a:prstGeom prst="rect">
            <a:avLst/>
          </a:prstGeom>
          <a:noFill/>
        </p:spPr>
      </p:pic>
      <p:pic>
        <p:nvPicPr>
          <p:cNvPr id="31" name="Picture 3"/>
          <p:cNvPicPr>
            <a:picLocks noChangeAspect="1" noChangeArrowheads="1"/>
          </p:cNvPicPr>
          <p:nvPr/>
        </p:nvPicPr>
        <p:blipFill>
          <a:blip r:embed="rId5"/>
          <a:srcRect/>
          <a:stretch>
            <a:fillRect/>
          </a:stretch>
        </p:blipFill>
        <p:spPr bwMode="auto">
          <a:xfrm>
            <a:off x="4851400" y="2387600"/>
            <a:ext cx="1168400" cy="774700"/>
          </a:xfrm>
          <a:prstGeom prst="rect">
            <a:avLst/>
          </a:prstGeom>
          <a:noFill/>
        </p:spPr>
      </p:pic>
      <p:sp>
        <p:nvSpPr>
          <p:cNvPr id="2" name="TextBox 1"/>
          <p:cNvSpPr txBox="1"/>
          <p:nvPr/>
        </p:nvSpPr>
        <p:spPr>
          <a:xfrm>
            <a:off x="787400" y="3721100"/>
            <a:ext cx="381000" cy="190500"/>
          </a:xfrm>
          <a:prstGeom prst="rect">
            <a:avLst/>
          </a:prstGeom>
          <a:noFill/>
        </p:spPr>
        <p:txBody>
          <a:bodyPr wrap="none" lIns="0" tIns="0" rIns="0" rtlCol="0">
            <a:spAutoFit/>
          </a:bodyPr>
          <a:lstStyle/>
          <a:p>
            <a:pPr>
              <a:lnSpc>
                <a:spcPts val="1500"/>
              </a:lnSpc>
              <a:tabLst/>
            </a:pPr>
            <a:r>
              <a:rPr lang="en-US" altLang="zh-CN" sz="1500" dirty="0" smtClean="0">
                <a:solidFill>
                  <a:srgbClr val="FFFFFF"/>
                </a:solidFill>
                <a:latin typeface="黑体" pitchFamily="18" charset="0"/>
                <a:cs typeface="黑体" pitchFamily="18" charset="0"/>
              </a:rPr>
              <a:t>药物</a:t>
            </a:r>
          </a:p>
        </p:txBody>
      </p:sp>
      <p:sp>
        <p:nvSpPr>
          <p:cNvPr id="32" name="TextBox 1"/>
          <p:cNvSpPr txBox="1"/>
          <p:nvPr/>
        </p:nvSpPr>
        <p:spPr>
          <a:xfrm>
            <a:off x="2247900" y="3721100"/>
            <a:ext cx="381000" cy="190500"/>
          </a:xfrm>
          <a:prstGeom prst="rect">
            <a:avLst/>
          </a:prstGeom>
          <a:noFill/>
        </p:spPr>
        <p:txBody>
          <a:bodyPr wrap="none" lIns="0" tIns="0" rIns="0" rtlCol="0">
            <a:spAutoFit/>
          </a:bodyPr>
          <a:lstStyle/>
          <a:p>
            <a:pPr>
              <a:lnSpc>
                <a:spcPts val="1500"/>
              </a:lnSpc>
              <a:tabLst/>
            </a:pPr>
            <a:r>
              <a:rPr lang="en-US" altLang="zh-CN" sz="1500" dirty="0" smtClean="0">
                <a:solidFill>
                  <a:srgbClr val="FFFFFF"/>
                </a:solidFill>
                <a:latin typeface="黑体" pitchFamily="18" charset="0"/>
                <a:cs typeface="黑体" pitchFamily="18" charset="0"/>
              </a:rPr>
              <a:t>激光</a:t>
            </a:r>
          </a:p>
        </p:txBody>
      </p:sp>
      <p:sp>
        <p:nvSpPr>
          <p:cNvPr id="33" name="TextBox 1"/>
          <p:cNvSpPr txBox="1"/>
          <p:nvPr/>
        </p:nvSpPr>
        <p:spPr>
          <a:xfrm>
            <a:off x="3721100" y="3746500"/>
            <a:ext cx="381000" cy="190500"/>
          </a:xfrm>
          <a:prstGeom prst="rect">
            <a:avLst/>
          </a:prstGeom>
          <a:noFill/>
        </p:spPr>
        <p:txBody>
          <a:bodyPr wrap="none" lIns="0" tIns="0" rIns="0" rtlCol="0">
            <a:spAutoFit/>
          </a:bodyPr>
          <a:lstStyle/>
          <a:p>
            <a:pPr>
              <a:lnSpc>
                <a:spcPts val="1500"/>
              </a:lnSpc>
              <a:tabLst/>
            </a:pPr>
            <a:r>
              <a:rPr lang="en-US" altLang="zh-CN" sz="1500" dirty="0" smtClean="0">
                <a:solidFill>
                  <a:srgbClr val="FFFFFF"/>
                </a:solidFill>
                <a:latin typeface="黑体" pitchFamily="18" charset="0"/>
                <a:cs typeface="黑体" pitchFamily="18" charset="0"/>
              </a:rPr>
              <a:t>手术</a:t>
            </a:r>
          </a:p>
        </p:txBody>
      </p:sp>
      <p:sp>
        <p:nvSpPr>
          <p:cNvPr id="34" name="TextBox 1"/>
          <p:cNvSpPr txBox="1"/>
          <p:nvPr/>
        </p:nvSpPr>
        <p:spPr>
          <a:xfrm>
            <a:off x="7467600" y="3619500"/>
            <a:ext cx="698500" cy="139700"/>
          </a:xfrm>
          <a:prstGeom prst="rect">
            <a:avLst/>
          </a:prstGeom>
          <a:noFill/>
        </p:spPr>
        <p:txBody>
          <a:bodyPr wrap="none" lIns="0" tIns="0" rIns="0" rtlCol="0">
            <a:spAutoFit/>
          </a:bodyPr>
          <a:lstStyle/>
          <a:p>
            <a:pPr>
              <a:lnSpc>
                <a:spcPts val="1100"/>
              </a:lnSpc>
              <a:tabLst/>
            </a:pPr>
            <a:r>
              <a:rPr lang="en-US" altLang="zh-CN" sz="1103" dirty="0" smtClean="0">
                <a:solidFill>
                  <a:srgbClr val="000000"/>
                </a:solidFill>
                <a:latin typeface="黑体" pitchFamily="18" charset="0"/>
                <a:cs typeface="黑体" pitchFamily="18" charset="0"/>
              </a:rPr>
              <a:t>保护视神经</a:t>
            </a:r>
          </a:p>
        </p:txBody>
      </p:sp>
      <p:sp>
        <p:nvSpPr>
          <p:cNvPr id="35" name="TextBox 1"/>
          <p:cNvSpPr txBox="1"/>
          <p:nvPr/>
        </p:nvSpPr>
        <p:spPr>
          <a:xfrm>
            <a:off x="546100" y="431800"/>
            <a:ext cx="7823200" cy="2870200"/>
          </a:xfrm>
          <a:prstGeom prst="rect">
            <a:avLst/>
          </a:prstGeom>
          <a:noFill/>
        </p:spPr>
        <p:txBody>
          <a:bodyPr wrap="none" lIns="0" tIns="0" rIns="0" rtlCol="0">
            <a:spAutoFit/>
          </a:bodyPr>
          <a:lstStyle/>
          <a:p>
            <a:pPr>
              <a:lnSpc>
                <a:spcPts val="3900"/>
              </a:lnSpc>
              <a:tabLst>
                <a:tab pos="6718300" algn="l"/>
                <a:tab pos="6781800" algn="l"/>
                <a:tab pos="6997700" algn="l"/>
              </a:tabLst>
            </a:pPr>
            <a:r>
              <a:rPr lang="en-US" altLang="zh-CN" sz="3995" dirty="0" smtClean="0">
                <a:solidFill>
                  <a:srgbClr val="000000"/>
                </a:solidFill>
                <a:latin typeface="黑体" pitchFamily="18" charset="0"/>
                <a:cs typeface="黑体" pitchFamily="18" charset="0"/>
              </a:rPr>
              <a:t>青光眼的治疗策略及目的</a:t>
            </a:r>
          </a:p>
          <a:p>
            <a:pPr>
              <a:lnSpc>
                <a:spcPts val="1000"/>
              </a:lnSpc>
            </a:pPr>
            <a:endParaRPr lang="en-US" altLang="zh-CN" dirty="0" smtClean="0"/>
          </a:p>
          <a:p>
            <a:pPr>
              <a:lnSpc>
                <a:spcPts val="1000"/>
              </a:lnSpc>
            </a:pPr>
            <a:endParaRPr lang="en-US" altLang="zh-CN" dirty="0" smtClean="0"/>
          </a:p>
          <a:p>
            <a:pPr>
              <a:lnSpc>
                <a:spcPts val="3500"/>
              </a:lnSpc>
              <a:tabLst>
                <a:tab pos="6718300" algn="l"/>
                <a:tab pos="6781800" algn="l"/>
                <a:tab pos="6997700" algn="l"/>
              </a:tabLst>
            </a:pPr>
            <a:r>
              <a:rPr lang="en-US" altLang="zh-CN" sz="2795" dirty="0" smtClean="0">
                <a:solidFill>
                  <a:srgbClr val="000000"/>
                </a:solidFill>
                <a:latin typeface="黑体" pitchFamily="18" charset="0"/>
                <a:cs typeface="黑体" pitchFamily="18" charset="0"/>
              </a:rPr>
              <a:t>目的：阻止视野丢失，保护视功能</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200"/>
              </a:lnSpc>
              <a:tabLst>
                <a:tab pos="6718300" algn="l"/>
                <a:tab pos="6781800" algn="l"/>
                <a:tab pos="6997700" algn="l"/>
              </a:tabLst>
            </a:pPr>
            <a:r>
              <a:rPr lang="en-US" altLang="zh-CN" dirty="0" smtClean="0"/>
              <a:t>	</a:t>
            </a:r>
            <a:r>
              <a:rPr lang="en-US" altLang="zh-CN" sz="1103" dirty="0" smtClean="0">
                <a:solidFill>
                  <a:srgbClr val="000000"/>
                </a:solidFill>
                <a:latin typeface="黑体" pitchFamily="18" charset="0"/>
                <a:cs typeface="黑体" pitchFamily="18" charset="0"/>
              </a:rPr>
              <a:t>降低和稳定眼内压</a:t>
            </a:r>
          </a:p>
          <a:p>
            <a:pPr>
              <a:lnSpc>
                <a:spcPts val="1200"/>
              </a:lnSpc>
              <a:tabLst>
                <a:tab pos="6718300" algn="l"/>
                <a:tab pos="6781800" algn="l"/>
                <a:tab pos="6997700" algn="l"/>
              </a:tabLst>
            </a:pPr>
            <a:r>
              <a:rPr lang="en-US" altLang="zh-CN" dirty="0" smtClean="0"/>
              <a:t>			</a:t>
            </a:r>
            <a:r>
              <a:rPr lang="en-US" altLang="zh-CN" sz="1103" dirty="0" smtClean="0">
                <a:solidFill>
                  <a:srgbClr val="000000"/>
                </a:solidFill>
                <a:latin typeface="黑体" pitchFamily="18" charset="0"/>
                <a:cs typeface="黑体" pitchFamily="18" charset="0"/>
              </a:rPr>
              <a:t>至靶水平</a:t>
            </a:r>
          </a:p>
          <a:p>
            <a:pPr>
              <a:lnSpc>
                <a:spcPts val="1000"/>
              </a:lnSpc>
            </a:pPr>
            <a:endParaRPr lang="en-US" altLang="zh-CN" dirty="0" smtClean="0"/>
          </a:p>
          <a:p>
            <a:pPr>
              <a:lnSpc>
                <a:spcPts val="1000"/>
              </a:lnSpc>
            </a:pPr>
            <a:endParaRPr lang="en-US" altLang="zh-CN" dirty="0" smtClean="0"/>
          </a:p>
          <a:p>
            <a:pPr>
              <a:lnSpc>
                <a:spcPts val="1500"/>
              </a:lnSpc>
              <a:tabLst>
                <a:tab pos="6718300" algn="l"/>
                <a:tab pos="6781800" algn="l"/>
                <a:tab pos="6997700" algn="l"/>
              </a:tabLst>
            </a:pPr>
            <a:r>
              <a:rPr lang="en-US" altLang="zh-CN" dirty="0" smtClean="0"/>
              <a:t>		</a:t>
            </a:r>
            <a:r>
              <a:rPr lang="en-US" altLang="zh-CN" sz="1103" dirty="0" smtClean="0">
                <a:solidFill>
                  <a:srgbClr val="000000"/>
                </a:solidFill>
                <a:latin typeface="黑体" pitchFamily="18" charset="0"/>
                <a:cs typeface="黑体" pitchFamily="18" charset="0"/>
              </a:rPr>
              <a:t>增加视乳头灌注</a:t>
            </a:r>
          </a:p>
        </p:txBody>
      </p:sp>
      <p:sp>
        <p:nvSpPr>
          <p:cNvPr id="36" name="TextBox 1"/>
          <p:cNvSpPr txBox="1"/>
          <p:nvPr/>
        </p:nvSpPr>
        <p:spPr>
          <a:xfrm>
            <a:off x="2260600" y="4762500"/>
            <a:ext cx="4584700" cy="304800"/>
          </a:xfrm>
          <a:prstGeom prst="rect">
            <a:avLst/>
          </a:prstGeom>
          <a:noFill/>
        </p:spPr>
        <p:txBody>
          <a:bodyPr wrap="none" lIns="0" tIns="0" rIns="0" rtlCol="0">
            <a:spAutoFit/>
          </a:bodyPr>
          <a:lstStyle/>
          <a:p>
            <a:pPr>
              <a:lnSpc>
                <a:spcPts val="2400"/>
              </a:lnSpc>
              <a:tabLst/>
            </a:pPr>
            <a:r>
              <a:rPr lang="en-US" altLang="zh-CN" sz="2400" dirty="0" smtClean="0">
                <a:solidFill>
                  <a:srgbClr val="0070C0"/>
                </a:solidFill>
                <a:latin typeface="Times New Roman" pitchFamily="18" charset="0"/>
                <a:cs typeface="Times New Roman" pitchFamily="18" charset="0"/>
              </a:rPr>
              <a:t>药物治疗具有不可替代的重要地位</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4289984" y="1204975"/>
            <a:ext cx="460770" cy="856488"/>
          </a:xfrm>
          <a:custGeom>
            <a:avLst/>
            <a:gdLst>
              <a:gd name="connsiteX0" fmla="*/ 273125 w 460770"/>
              <a:gd name="connsiteY0" fmla="*/ 856488 h 856488"/>
              <a:gd name="connsiteX1" fmla="*/ 184225 w 460770"/>
              <a:gd name="connsiteY1" fmla="*/ 6096 h 856488"/>
              <a:gd name="connsiteX2" fmla="*/ 186003 w 460770"/>
              <a:gd name="connsiteY2" fmla="*/ 4699 h 856488"/>
              <a:gd name="connsiteX3" fmla="*/ 185749 w 460770"/>
              <a:gd name="connsiteY3" fmla="*/ 1651 h 856488"/>
              <a:gd name="connsiteX4" fmla="*/ 185495 w 460770"/>
              <a:gd name="connsiteY4" fmla="*/ 0 h 856488"/>
              <a:gd name="connsiteX5" fmla="*/ 188670 w 460770"/>
              <a:gd name="connsiteY5" fmla="*/ 2540 h 856488"/>
              <a:gd name="connsiteX6" fmla="*/ 189432 w 460770"/>
              <a:gd name="connsiteY6" fmla="*/ 2032 h 856488"/>
              <a:gd name="connsiteX7" fmla="*/ 189559 w 460770"/>
              <a:gd name="connsiteY7" fmla="*/ 3175 h 856488"/>
              <a:gd name="connsiteX8" fmla="*/ 191718 w 460770"/>
              <a:gd name="connsiteY8" fmla="*/ 4952 h 856488"/>
              <a:gd name="connsiteX9" fmla="*/ 349198 w 460770"/>
              <a:gd name="connsiteY9" fmla="*/ 775208 h 856488"/>
              <a:gd name="connsiteX10" fmla="*/ 272871 w 460770"/>
              <a:gd name="connsiteY10" fmla="*/ 854583 h 856488"/>
              <a:gd name="connsiteX11" fmla="*/ 273125 w 460770"/>
              <a:gd name="connsiteY11" fmla="*/ 856488 h 85648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460770" h="856488">
                <a:moveTo>
                  <a:pt x="273125" y="856488"/>
                </a:moveTo>
                <a:cubicBezTo>
                  <a:pt x="-254051" y="389255"/>
                  <a:pt x="133679" y="46990"/>
                  <a:pt x="184225" y="6096"/>
                </a:cubicBezTo>
                <a:lnTo>
                  <a:pt x="186003" y="4699"/>
                </a:lnTo>
                <a:lnTo>
                  <a:pt x="185749" y="1651"/>
                </a:lnTo>
                <a:cubicBezTo>
                  <a:pt x="185495" y="0"/>
                  <a:pt x="185495" y="0"/>
                  <a:pt x="185495" y="0"/>
                </a:cubicBezTo>
                <a:lnTo>
                  <a:pt x="188670" y="2540"/>
                </a:lnTo>
                <a:lnTo>
                  <a:pt x="189432" y="2032"/>
                </a:lnTo>
                <a:lnTo>
                  <a:pt x="189559" y="3175"/>
                </a:lnTo>
                <a:lnTo>
                  <a:pt x="191718" y="4952"/>
                </a:lnTo>
                <a:cubicBezTo>
                  <a:pt x="247217" y="50546"/>
                  <a:pt x="653490" y="404622"/>
                  <a:pt x="349198" y="775208"/>
                </a:cubicBezTo>
                <a:lnTo>
                  <a:pt x="272871" y="854583"/>
                </a:lnTo>
                <a:lnTo>
                  <a:pt x="273125" y="856488"/>
                </a:lnTo>
              </a:path>
            </a:pathLst>
          </a:custGeom>
          <a:solidFill>
            <a:srgbClr val="273A4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4290190" y="1209421"/>
            <a:ext cx="273554" cy="854456"/>
          </a:xfrm>
          <a:custGeom>
            <a:avLst/>
            <a:gdLst>
              <a:gd name="connsiteX0" fmla="*/ 273554 w 273554"/>
              <a:gd name="connsiteY0" fmla="*/ 854455 h 854456"/>
              <a:gd name="connsiteX1" fmla="*/ 189861 w 273554"/>
              <a:gd name="connsiteY1" fmla="*/ 0 h 854456"/>
              <a:gd name="connsiteX2" fmla="*/ 273554 w 273554"/>
              <a:gd name="connsiteY2" fmla="*/ 854455 h 854456"/>
            </a:gdLst>
            <a:ahLst/>
            <a:cxnLst>
              <a:cxn ang="0">
                <a:pos x="connsiteX0" y="connsiteY0"/>
              </a:cxn>
              <a:cxn ang="1">
                <a:pos x="connsiteX1" y="connsiteY1"/>
              </a:cxn>
              <a:cxn ang="2">
                <a:pos x="connsiteX2" y="connsiteY2"/>
              </a:cxn>
            </a:cxnLst>
            <a:rect l="l" t="t" r="r" b="b"/>
            <a:pathLst>
              <a:path w="273554" h="854456">
                <a:moveTo>
                  <a:pt x="273554" y="854455"/>
                </a:moveTo>
                <a:cubicBezTo>
                  <a:pt x="189861" y="0"/>
                  <a:pt x="189861" y="0"/>
                  <a:pt x="189861" y="0"/>
                </a:cubicBezTo>
                <a:cubicBezTo>
                  <a:pt x="189861" y="0"/>
                  <a:pt x="-288675" y="356107"/>
                  <a:pt x="273554" y="854455"/>
                </a:cubicBezTo>
              </a:path>
            </a:pathLst>
          </a:custGeom>
          <a:solidFill>
            <a:srgbClr val="1D2C3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4308475" y="2293873"/>
            <a:ext cx="463677" cy="1628025"/>
          </a:xfrm>
          <a:custGeom>
            <a:avLst/>
            <a:gdLst>
              <a:gd name="connsiteX0" fmla="*/ 463677 w 463677"/>
              <a:gd name="connsiteY0" fmla="*/ 1628025 h 1628025"/>
              <a:gd name="connsiteX1" fmla="*/ 207771 w 463677"/>
              <a:gd name="connsiteY1" fmla="*/ 0 h 1628025"/>
              <a:gd name="connsiteX2" fmla="*/ 0 w 463677"/>
              <a:gd name="connsiteY2" fmla="*/ 1628025 h 1628025"/>
              <a:gd name="connsiteX3" fmla="*/ 463677 w 463677"/>
              <a:gd name="connsiteY3" fmla="*/ 1628025 h 1628025"/>
            </a:gdLst>
            <a:ahLst/>
            <a:cxnLst>
              <a:cxn ang="0">
                <a:pos x="connsiteX0" y="connsiteY0"/>
              </a:cxn>
              <a:cxn ang="1">
                <a:pos x="connsiteX1" y="connsiteY1"/>
              </a:cxn>
              <a:cxn ang="2">
                <a:pos x="connsiteX2" y="connsiteY2"/>
              </a:cxn>
              <a:cxn ang="3">
                <a:pos x="connsiteX3" y="connsiteY3"/>
              </a:cxn>
            </a:cxnLst>
            <a:rect l="l" t="t" r="r" b="b"/>
            <a:pathLst>
              <a:path w="463677" h="1628025">
                <a:moveTo>
                  <a:pt x="463677" y="1628025"/>
                </a:moveTo>
                <a:cubicBezTo>
                  <a:pt x="463677" y="1628025"/>
                  <a:pt x="350265" y="1050925"/>
                  <a:pt x="207771" y="0"/>
                </a:cubicBezTo>
                <a:cubicBezTo>
                  <a:pt x="207771" y="0"/>
                  <a:pt x="106298" y="1336421"/>
                  <a:pt x="0" y="1628025"/>
                </a:cubicBezTo>
                <a:cubicBezTo>
                  <a:pt x="0" y="1628025"/>
                  <a:pt x="236728" y="1551051"/>
                  <a:pt x="463677" y="1628025"/>
                </a:cubicBezTo>
              </a:path>
            </a:pathLst>
          </a:custGeom>
          <a:solidFill>
            <a:srgbClr val="D9D9D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4582795" y="2724483"/>
            <a:ext cx="470789" cy="383333"/>
          </a:xfrm>
          <a:custGeom>
            <a:avLst/>
            <a:gdLst>
              <a:gd name="connsiteX0" fmla="*/ 38608 w 470789"/>
              <a:gd name="connsiteY0" fmla="*/ 383333 h 383333"/>
              <a:gd name="connsiteX1" fmla="*/ 470789 w 470789"/>
              <a:gd name="connsiteY1" fmla="*/ 7032 h 383333"/>
              <a:gd name="connsiteX2" fmla="*/ 0 w 470789"/>
              <a:gd name="connsiteY2" fmla="*/ 136572 h 383333"/>
              <a:gd name="connsiteX3" fmla="*/ 38608 w 470789"/>
              <a:gd name="connsiteY3" fmla="*/ 383333 h 383333"/>
            </a:gdLst>
            <a:ahLst/>
            <a:cxnLst>
              <a:cxn ang="0">
                <a:pos x="connsiteX0" y="connsiteY0"/>
              </a:cxn>
              <a:cxn ang="1">
                <a:pos x="connsiteX1" y="connsiteY1"/>
              </a:cxn>
              <a:cxn ang="2">
                <a:pos x="connsiteX2" y="connsiteY2"/>
              </a:cxn>
              <a:cxn ang="3">
                <a:pos x="connsiteX3" y="connsiteY3"/>
              </a:cxn>
            </a:cxnLst>
            <a:rect l="l" t="t" r="r" b="b"/>
            <a:pathLst>
              <a:path w="470789" h="383333">
                <a:moveTo>
                  <a:pt x="38608" y="383333"/>
                </a:moveTo>
                <a:cubicBezTo>
                  <a:pt x="38608" y="383333"/>
                  <a:pt x="-16891" y="201342"/>
                  <a:pt x="470789" y="7032"/>
                </a:cubicBezTo>
                <a:cubicBezTo>
                  <a:pt x="470789" y="7032"/>
                  <a:pt x="253491" y="-45545"/>
                  <a:pt x="0" y="136572"/>
                </a:cubicBezTo>
                <a:lnTo>
                  <a:pt x="38608" y="383333"/>
                </a:lnTo>
              </a:path>
            </a:pathLst>
          </a:custGeom>
          <a:solidFill>
            <a:srgbClr val="D9D9D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4010025" y="2730920"/>
            <a:ext cx="470916" cy="383373"/>
          </a:xfrm>
          <a:custGeom>
            <a:avLst/>
            <a:gdLst>
              <a:gd name="connsiteX0" fmla="*/ 432180 w 470916"/>
              <a:gd name="connsiteY0" fmla="*/ 383373 h 383373"/>
              <a:gd name="connsiteX1" fmla="*/ 0 w 470916"/>
              <a:gd name="connsiteY1" fmla="*/ 7072 h 383373"/>
              <a:gd name="connsiteX2" fmla="*/ 470915 w 470916"/>
              <a:gd name="connsiteY2" fmla="*/ 136485 h 383373"/>
              <a:gd name="connsiteX3" fmla="*/ 432180 w 470916"/>
              <a:gd name="connsiteY3" fmla="*/ 383373 h 383373"/>
            </a:gdLst>
            <a:ahLst/>
            <a:cxnLst>
              <a:cxn ang="0">
                <a:pos x="connsiteX0" y="connsiteY0"/>
              </a:cxn>
              <a:cxn ang="1">
                <a:pos x="connsiteX1" y="connsiteY1"/>
              </a:cxn>
              <a:cxn ang="2">
                <a:pos x="connsiteX2" y="connsiteY2"/>
              </a:cxn>
              <a:cxn ang="3">
                <a:pos x="connsiteX3" y="connsiteY3"/>
              </a:cxn>
            </a:cxnLst>
            <a:rect l="l" t="t" r="r" b="b"/>
            <a:pathLst>
              <a:path w="470916" h="383373">
                <a:moveTo>
                  <a:pt x="432180" y="383373"/>
                </a:moveTo>
                <a:cubicBezTo>
                  <a:pt x="432180" y="383373"/>
                  <a:pt x="487807" y="201255"/>
                  <a:pt x="0" y="7072"/>
                </a:cubicBezTo>
                <a:cubicBezTo>
                  <a:pt x="0" y="7072"/>
                  <a:pt x="217296" y="-45632"/>
                  <a:pt x="470915" y="136485"/>
                </a:cubicBezTo>
                <a:lnTo>
                  <a:pt x="432180" y="383373"/>
                </a:lnTo>
              </a:path>
            </a:pathLst>
          </a:custGeom>
          <a:solidFill>
            <a:srgbClr val="D9D9D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4741164" y="2531998"/>
            <a:ext cx="628479" cy="601726"/>
          </a:xfrm>
          <a:custGeom>
            <a:avLst/>
            <a:gdLst>
              <a:gd name="connsiteX0" fmla="*/ 6222 w 628479"/>
              <a:gd name="connsiteY0" fmla="*/ 0 h 601726"/>
              <a:gd name="connsiteX1" fmla="*/ 620140 w 628479"/>
              <a:gd name="connsiteY1" fmla="*/ 595249 h 601726"/>
              <a:gd name="connsiteX2" fmla="*/ 619632 w 628479"/>
              <a:gd name="connsiteY2" fmla="*/ 597408 h 601726"/>
              <a:gd name="connsiteX3" fmla="*/ 621791 w 628479"/>
              <a:gd name="connsiteY3" fmla="*/ 599567 h 601726"/>
              <a:gd name="connsiteX4" fmla="*/ 622934 w 628479"/>
              <a:gd name="connsiteY4" fmla="*/ 600710 h 601726"/>
              <a:gd name="connsiteX5" fmla="*/ 618997 w 628479"/>
              <a:gd name="connsiteY5" fmla="*/ 600836 h 601726"/>
              <a:gd name="connsiteX6" fmla="*/ 618744 w 628479"/>
              <a:gd name="connsiteY6" fmla="*/ 601726 h 601726"/>
              <a:gd name="connsiteX7" fmla="*/ 617854 w 628479"/>
              <a:gd name="connsiteY7" fmla="*/ 600836 h 601726"/>
              <a:gd name="connsiteX8" fmla="*/ 615060 w 628479"/>
              <a:gd name="connsiteY8" fmla="*/ 600836 h 601726"/>
              <a:gd name="connsiteX9" fmla="*/ 0 w 628479"/>
              <a:gd name="connsiteY9" fmla="*/ 111125 h 601726"/>
              <a:gd name="connsiteX10" fmla="*/ 7620 w 628479"/>
              <a:gd name="connsiteY10" fmla="*/ 1397 h 601726"/>
              <a:gd name="connsiteX11" fmla="*/ 6222 w 628479"/>
              <a:gd name="connsiteY11" fmla="*/ 0 h 6017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628479" h="601726">
                <a:moveTo>
                  <a:pt x="6222" y="0"/>
                </a:moveTo>
                <a:cubicBezTo>
                  <a:pt x="710310" y="20066"/>
                  <a:pt x="632586" y="531368"/>
                  <a:pt x="620140" y="595249"/>
                </a:cubicBezTo>
                <a:lnTo>
                  <a:pt x="619632" y="597408"/>
                </a:lnTo>
                <a:lnTo>
                  <a:pt x="621791" y="599567"/>
                </a:lnTo>
                <a:cubicBezTo>
                  <a:pt x="622934" y="600710"/>
                  <a:pt x="622934" y="600710"/>
                  <a:pt x="622934" y="600710"/>
                </a:cubicBezTo>
                <a:lnTo>
                  <a:pt x="618997" y="600836"/>
                </a:lnTo>
                <a:lnTo>
                  <a:pt x="618744" y="601726"/>
                </a:lnTo>
                <a:lnTo>
                  <a:pt x="617854" y="600836"/>
                </a:lnTo>
                <a:lnTo>
                  <a:pt x="615060" y="600836"/>
                </a:lnTo>
                <a:cubicBezTo>
                  <a:pt x="543305" y="601599"/>
                  <a:pt x="4445" y="590677"/>
                  <a:pt x="0" y="111125"/>
                </a:cubicBezTo>
                <a:lnTo>
                  <a:pt x="7620" y="1397"/>
                </a:lnTo>
                <a:lnTo>
                  <a:pt x="6222" y="0"/>
                </a:lnTo>
              </a:path>
            </a:pathLst>
          </a:custGeom>
          <a:solidFill>
            <a:srgbClr val="FFC32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4747133" y="2535554"/>
            <a:ext cx="622417" cy="601726"/>
          </a:xfrm>
          <a:custGeom>
            <a:avLst/>
            <a:gdLst>
              <a:gd name="connsiteX0" fmla="*/ 0 w 622417"/>
              <a:gd name="connsiteY0" fmla="*/ 0 h 601726"/>
              <a:gd name="connsiteX1" fmla="*/ 612520 w 622417"/>
              <a:gd name="connsiteY1" fmla="*/ 601726 h 601726"/>
              <a:gd name="connsiteX2" fmla="*/ 0 w 622417"/>
              <a:gd name="connsiteY2" fmla="*/ 0 h 601726"/>
            </a:gdLst>
            <a:ahLst/>
            <a:cxnLst>
              <a:cxn ang="0">
                <a:pos x="connsiteX0" y="connsiteY0"/>
              </a:cxn>
              <a:cxn ang="1">
                <a:pos x="connsiteX1" y="connsiteY1"/>
              </a:cxn>
              <a:cxn ang="2">
                <a:pos x="connsiteX2" y="connsiteY2"/>
              </a:cxn>
            </a:cxnLst>
            <a:rect l="l" t="t" r="r" b="b"/>
            <a:pathLst>
              <a:path w="622417" h="601726">
                <a:moveTo>
                  <a:pt x="0" y="0"/>
                </a:moveTo>
                <a:cubicBezTo>
                  <a:pt x="612520" y="601726"/>
                  <a:pt x="612520" y="601726"/>
                  <a:pt x="612520" y="601726"/>
                </a:cubicBezTo>
                <a:cubicBezTo>
                  <a:pt x="612520" y="601726"/>
                  <a:pt x="750951" y="21463"/>
                  <a:pt x="0" y="0"/>
                </a:cubicBezTo>
              </a:path>
            </a:pathLst>
          </a:custGeom>
          <a:solidFill>
            <a:srgbClr val="E0A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3640879" y="2531998"/>
            <a:ext cx="628352" cy="601726"/>
          </a:xfrm>
          <a:custGeom>
            <a:avLst/>
            <a:gdLst>
              <a:gd name="connsiteX0" fmla="*/ 622256 w 628352"/>
              <a:gd name="connsiteY0" fmla="*/ 0 h 601726"/>
              <a:gd name="connsiteX1" fmla="*/ 8338 w 628352"/>
              <a:gd name="connsiteY1" fmla="*/ 595249 h 601726"/>
              <a:gd name="connsiteX2" fmla="*/ 8846 w 628352"/>
              <a:gd name="connsiteY2" fmla="*/ 597408 h 601726"/>
              <a:gd name="connsiteX3" fmla="*/ 6687 w 628352"/>
              <a:gd name="connsiteY3" fmla="*/ 599567 h 601726"/>
              <a:gd name="connsiteX4" fmla="*/ 5417 w 628352"/>
              <a:gd name="connsiteY4" fmla="*/ 600710 h 601726"/>
              <a:gd name="connsiteX5" fmla="*/ 9481 w 628352"/>
              <a:gd name="connsiteY5" fmla="*/ 600836 h 601726"/>
              <a:gd name="connsiteX6" fmla="*/ 9735 w 628352"/>
              <a:gd name="connsiteY6" fmla="*/ 601726 h 601726"/>
              <a:gd name="connsiteX7" fmla="*/ 10624 w 628352"/>
              <a:gd name="connsiteY7" fmla="*/ 600836 h 601726"/>
              <a:gd name="connsiteX8" fmla="*/ 13291 w 628352"/>
              <a:gd name="connsiteY8" fmla="*/ 600836 h 601726"/>
              <a:gd name="connsiteX9" fmla="*/ 628352 w 628352"/>
              <a:gd name="connsiteY9" fmla="*/ 111125 h 601726"/>
              <a:gd name="connsiteX10" fmla="*/ 620859 w 628352"/>
              <a:gd name="connsiteY10" fmla="*/ 1397 h 601726"/>
              <a:gd name="connsiteX11" fmla="*/ 622256 w 628352"/>
              <a:gd name="connsiteY11" fmla="*/ 0 h 6017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628352" h="601726">
                <a:moveTo>
                  <a:pt x="622256" y="0"/>
                </a:moveTo>
                <a:cubicBezTo>
                  <a:pt x="-81831" y="20066"/>
                  <a:pt x="-4107" y="531368"/>
                  <a:pt x="8338" y="595249"/>
                </a:cubicBezTo>
                <a:lnTo>
                  <a:pt x="8846" y="597408"/>
                </a:lnTo>
                <a:lnTo>
                  <a:pt x="6687" y="599567"/>
                </a:lnTo>
                <a:cubicBezTo>
                  <a:pt x="5417" y="600710"/>
                  <a:pt x="5417" y="600710"/>
                  <a:pt x="5417" y="600710"/>
                </a:cubicBezTo>
                <a:lnTo>
                  <a:pt x="9481" y="600836"/>
                </a:lnTo>
                <a:lnTo>
                  <a:pt x="9735" y="601726"/>
                </a:lnTo>
                <a:lnTo>
                  <a:pt x="10624" y="600836"/>
                </a:lnTo>
                <a:lnTo>
                  <a:pt x="13291" y="600836"/>
                </a:lnTo>
                <a:cubicBezTo>
                  <a:pt x="85173" y="601599"/>
                  <a:pt x="624034" y="590677"/>
                  <a:pt x="628352" y="111125"/>
                </a:cubicBezTo>
                <a:lnTo>
                  <a:pt x="620859" y="1397"/>
                </a:lnTo>
                <a:lnTo>
                  <a:pt x="622256" y="0"/>
                </a:lnTo>
              </a:path>
            </a:pathLst>
          </a:custGeom>
          <a:solidFill>
            <a:srgbClr val="1D2C3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3640954" y="2535554"/>
            <a:ext cx="622435" cy="601726"/>
          </a:xfrm>
          <a:custGeom>
            <a:avLst/>
            <a:gdLst>
              <a:gd name="connsiteX0" fmla="*/ 622435 w 622435"/>
              <a:gd name="connsiteY0" fmla="*/ 0 h 601726"/>
              <a:gd name="connsiteX1" fmla="*/ 9914 w 622435"/>
              <a:gd name="connsiteY1" fmla="*/ 601726 h 601726"/>
              <a:gd name="connsiteX2" fmla="*/ 622435 w 622435"/>
              <a:gd name="connsiteY2" fmla="*/ 0 h 601726"/>
            </a:gdLst>
            <a:ahLst/>
            <a:cxnLst>
              <a:cxn ang="0">
                <a:pos x="connsiteX0" y="connsiteY0"/>
              </a:cxn>
              <a:cxn ang="1">
                <a:pos x="connsiteX1" y="connsiteY1"/>
              </a:cxn>
              <a:cxn ang="2">
                <a:pos x="connsiteX2" y="connsiteY2"/>
              </a:cxn>
            </a:cxnLst>
            <a:rect l="l" t="t" r="r" b="b"/>
            <a:pathLst>
              <a:path w="622435" h="601726">
                <a:moveTo>
                  <a:pt x="622435" y="0"/>
                </a:moveTo>
                <a:cubicBezTo>
                  <a:pt x="9914" y="601726"/>
                  <a:pt x="9914" y="601726"/>
                  <a:pt x="9914" y="601726"/>
                </a:cubicBezTo>
                <a:cubicBezTo>
                  <a:pt x="9914" y="601726"/>
                  <a:pt x="-128642" y="21463"/>
                  <a:pt x="622435" y="0"/>
                </a:cubicBezTo>
              </a:path>
            </a:pathLst>
          </a:custGeom>
          <a:solidFill>
            <a:srgbClr val="273A4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4395978" y="2226436"/>
            <a:ext cx="218566" cy="184023"/>
          </a:xfrm>
          <a:custGeom>
            <a:avLst/>
            <a:gdLst>
              <a:gd name="connsiteX0" fmla="*/ 0 w 218566"/>
              <a:gd name="connsiteY0" fmla="*/ 92075 h 184023"/>
              <a:gd name="connsiteX1" fmla="*/ 109219 w 218566"/>
              <a:gd name="connsiteY1" fmla="*/ 0 h 184023"/>
              <a:gd name="connsiteX2" fmla="*/ 218566 w 218566"/>
              <a:gd name="connsiteY2" fmla="*/ 92075 h 184023"/>
              <a:gd name="connsiteX3" fmla="*/ 109219 w 218566"/>
              <a:gd name="connsiteY3" fmla="*/ 184023 h 184023"/>
              <a:gd name="connsiteX4" fmla="*/ 0 w 218566"/>
              <a:gd name="connsiteY4" fmla="*/ 92075 h 1840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18566" h="184023">
                <a:moveTo>
                  <a:pt x="0" y="92075"/>
                </a:moveTo>
                <a:cubicBezTo>
                  <a:pt x="0" y="41148"/>
                  <a:pt x="48894" y="0"/>
                  <a:pt x="109219" y="0"/>
                </a:cubicBezTo>
                <a:cubicBezTo>
                  <a:pt x="169544" y="0"/>
                  <a:pt x="218566" y="41148"/>
                  <a:pt x="218566" y="92075"/>
                </a:cubicBezTo>
                <a:cubicBezTo>
                  <a:pt x="218566" y="142875"/>
                  <a:pt x="169544" y="184023"/>
                  <a:pt x="109219" y="184023"/>
                </a:cubicBezTo>
                <a:cubicBezTo>
                  <a:pt x="48894" y="184023"/>
                  <a:pt x="0" y="142875"/>
                  <a:pt x="0" y="92075"/>
                </a:cubicBezTo>
              </a:path>
            </a:pathLst>
          </a:custGeom>
          <a:solidFill>
            <a:srgbClr val="7F7F7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4816347" y="2074881"/>
            <a:ext cx="860298" cy="454486"/>
          </a:xfrm>
          <a:custGeom>
            <a:avLst/>
            <a:gdLst>
              <a:gd name="connsiteX0" fmla="*/ 0 w 860298"/>
              <a:gd name="connsiteY0" fmla="*/ 242106 h 454486"/>
              <a:gd name="connsiteX1" fmla="*/ 854329 w 860298"/>
              <a:gd name="connsiteY1" fmla="*/ 209086 h 454486"/>
              <a:gd name="connsiteX2" fmla="*/ 855598 w 860298"/>
              <a:gd name="connsiteY2" fmla="*/ 210991 h 454486"/>
              <a:gd name="connsiteX3" fmla="*/ 858647 w 860298"/>
              <a:gd name="connsiteY3" fmla="*/ 210864 h 454486"/>
              <a:gd name="connsiteX4" fmla="*/ 860298 w 860298"/>
              <a:gd name="connsiteY4" fmla="*/ 210864 h 454486"/>
              <a:gd name="connsiteX5" fmla="*/ 857630 w 860298"/>
              <a:gd name="connsiteY5" fmla="*/ 213785 h 454486"/>
              <a:gd name="connsiteX6" fmla="*/ 858139 w 860298"/>
              <a:gd name="connsiteY6" fmla="*/ 214547 h 454486"/>
              <a:gd name="connsiteX7" fmla="*/ 856869 w 860298"/>
              <a:gd name="connsiteY7" fmla="*/ 214674 h 454486"/>
              <a:gd name="connsiteX8" fmla="*/ 854964 w 860298"/>
              <a:gd name="connsiteY8" fmla="*/ 216706 h 454486"/>
              <a:gd name="connsiteX9" fmla="*/ 76073 w 860298"/>
              <a:gd name="connsiteY9" fmla="*/ 323386 h 454486"/>
              <a:gd name="connsiteX10" fmla="*/ 1905 w 860298"/>
              <a:gd name="connsiteY10" fmla="*/ 242106 h 454486"/>
              <a:gd name="connsiteX11" fmla="*/ 0 w 860298"/>
              <a:gd name="connsiteY11" fmla="*/ 242106 h 45448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860298" h="454486">
                <a:moveTo>
                  <a:pt x="0" y="242106"/>
                </a:moveTo>
                <a:cubicBezTo>
                  <a:pt x="500634" y="-253193"/>
                  <a:pt x="816736" y="156000"/>
                  <a:pt x="854329" y="209086"/>
                </a:cubicBezTo>
                <a:lnTo>
                  <a:pt x="855598" y="210991"/>
                </a:lnTo>
                <a:lnTo>
                  <a:pt x="858647" y="210864"/>
                </a:lnTo>
                <a:cubicBezTo>
                  <a:pt x="860298" y="210864"/>
                  <a:pt x="860298" y="210864"/>
                  <a:pt x="860298" y="210864"/>
                </a:cubicBezTo>
                <a:lnTo>
                  <a:pt x="857630" y="213785"/>
                </a:lnTo>
                <a:lnTo>
                  <a:pt x="858139" y="214547"/>
                </a:lnTo>
                <a:lnTo>
                  <a:pt x="856869" y="214674"/>
                </a:lnTo>
                <a:lnTo>
                  <a:pt x="854964" y="216706"/>
                </a:lnTo>
                <a:cubicBezTo>
                  <a:pt x="805942" y="269030"/>
                  <a:pt x="425830" y="651300"/>
                  <a:pt x="76073" y="323386"/>
                </a:cubicBezTo>
                <a:lnTo>
                  <a:pt x="1905" y="242106"/>
                </a:lnTo>
                <a:lnTo>
                  <a:pt x="0" y="242106"/>
                </a:lnTo>
              </a:path>
            </a:pathLst>
          </a:custGeom>
          <a:solidFill>
            <a:srgbClr val="273A4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
          <p:cNvSpPr/>
          <p:nvPr/>
        </p:nvSpPr>
        <p:spPr>
          <a:xfrm>
            <a:off x="4818634" y="2077429"/>
            <a:ext cx="858265" cy="242225"/>
          </a:xfrm>
          <a:custGeom>
            <a:avLst/>
            <a:gdLst>
              <a:gd name="connsiteX0" fmla="*/ 0 w 858265"/>
              <a:gd name="connsiteY0" fmla="*/ 242225 h 242225"/>
              <a:gd name="connsiteX1" fmla="*/ 858265 w 858265"/>
              <a:gd name="connsiteY1" fmla="*/ 214666 h 242225"/>
              <a:gd name="connsiteX2" fmla="*/ 0 w 858265"/>
              <a:gd name="connsiteY2" fmla="*/ 242225 h 242225"/>
            </a:gdLst>
            <a:ahLst/>
            <a:cxnLst>
              <a:cxn ang="0">
                <a:pos x="connsiteX0" y="connsiteY0"/>
              </a:cxn>
              <a:cxn ang="1">
                <a:pos x="connsiteX1" y="connsiteY1"/>
              </a:cxn>
              <a:cxn ang="2">
                <a:pos x="connsiteX2" y="connsiteY2"/>
              </a:cxn>
            </a:cxnLst>
            <a:rect l="l" t="t" r="r" b="b"/>
            <a:pathLst>
              <a:path w="858265" h="242225">
                <a:moveTo>
                  <a:pt x="0" y="242225"/>
                </a:moveTo>
                <a:cubicBezTo>
                  <a:pt x="858265" y="214666"/>
                  <a:pt x="858265" y="214666"/>
                  <a:pt x="858265" y="214666"/>
                </a:cubicBezTo>
                <a:cubicBezTo>
                  <a:pt x="858265" y="214666"/>
                  <a:pt x="534161" y="-286221"/>
                  <a:pt x="0" y="242225"/>
                </a:cubicBezTo>
              </a:path>
            </a:pathLst>
          </a:custGeom>
          <a:solidFill>
            <a:srgbClr val="1D2C3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3340608" y="2074881"/>
            <a:ext cx="860297" cy="454486"/>
          </a:xfrm>
          <a:custGeom>
            <a:avLst/>
            <a:gdLst>
              <a:gd name="connsiteX0" fmla="*/ 0 w 860297"/>
              <a:gd name="connsiteY0" fmla="*/ 242106 h 454486"/>
              <a:gd name="connsiteX1" fmla="*/ 854328 w 860297"/>
              <a:gd name="connsiteY1" fmla="*/ 209086 h 454486"/>
              <a:gd name="connsiteX2" fmla="*/ 855598 w 860297"/>
              <a:gd name="connsiteY2" fmla="*/ 210991 h 454486"/>
              <a:gd name="connsiteX3" fmla="*/ 858646 w 860297"/>
              <a:gd name="connsiteY3" fmla="*/ 210864 h 454486"/>
              <a:gd name="connsiteX4" fmla="*/ 860297 w 860297"/>
              <a:gd name="connsiteY4" fmla="*/ 210864 h 454486"/>
              <a:gd name="connsiteX5" fmla="*/ 857630 w 860297"/>
              <a:gd name="connsiteY5" fmla="*/ 213785 h 454486"/>
              <a:gd name="connsiteX6" fmla="*/ 858138 w 860297"/>
              <a:gd name="connsiteY6" fmla="*/ 214547 h 454486"/>
              <a:gd name="connsiteX7" fmla="*/ 856869 w 860297"/>
              <a:gd name="connsiteY7" fmla="*/ 214674 h 454486"/>
              <a:gd name="connsiteX8" fmla="*/ 854963 w 860297"/>
              <a:gd name="connsiteY8" fmla="*/ 216706 h 454486"/>
              <a:gd name="connsiteX9" fmla="*/ 76072 w 860297"/>
              <a:gd name="connsiteY9" fmla="*/ 323386 h 454486"/>
              <a:gd name="connsiteX10" fmla="*/ 1904 w 860297"/>
              <a:gd name="connsiteY10" fmla="*/ 242106 h 454486"/>
              <a:gd name="connsiteX11" fmla="*/ 0 w 860297"/>
              <a:gd name="connsiteY11" fmla="*/ 242106 h 45448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860297" h="454486">
                <a:moveTo>
                  <a:pt x="0" y="242106"/>
                </a:moveTo>
                <a:cubicBezTo>
                  <a:pt x="500633" y="-253193"/>
                  <a:pt x="816736" y="156000"/>
                  <a:pt x="854328" y="209086"/>
                </a:cubicBezTo>
                <a:lnTo>
                  <a:pt x="855598" y="210991"/>
                </a:lnTo>
                <a:lnTo>
                  <a:pt x="858646" y="210864"/>
                </a:lnTo>
                <a:cubicBezTo>
                  <a:pt x="860297" y="210864"/>
                  <a:pt x="860297" y="210864"/>
                  <a:pt x="860297" y="210864"/>
                </a:cubicBezTo>
                <a:lnTo>
                  <a:pt x="857630" y="213785"/>
                </a:lnTo>
                <a:lnTo>
                  <a:pt x="858138" y="214547"/>
                </a:lnTo>
                <a:lnTo>
                  <a:pt x="856869" y="214674"/>
                </a:lnTo>
                <a:lnTo>
                  <a:pt x="854963" y="216706"/>
                </a:lnTo>
                <a:cubicBezTo>
                  <a:pt x="805941" y="269030"/>
                  <a:pt x="425830" y="651300"/>
                  <a:pt x="76072" y="323386"/>
                </a:cubicBezTo>
                <a:lnTo>
                  <a:pt x="1904" y="242106"/>
                </a:lnTo>
                <a:lnTo>
                  <a:pt x="0" y="242106"/>
                </a:lnTo>
              </a:path>
            </a:pathLst>
          </a:custGeom>
          <a:solidFill>
            <a:srgbClr val="FFC32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3"/>
          <p:cNvSpPr/>
          <p:nvPr/>
        </p:nvSpPr>
        <p:spPr>
          <a:xfrm>
            <a:off x="3342894" y="2077429"/>
            <a:ext cx="858265" cy="242225"/>
          </a:xfrm>
          <a:custGeom>
            <a:avLst/>
            <a:gdLst>
              <a:gd name="connsiteX0" fmla="*/ 0 w 858265"/>
              <a:gd name="connsiteY0" fmla="*/ 242225 h 242225"/>
              <a:gd name="connsiteX1" fmla="*/ 858265 w 858265"/>
              <a:gd name="connsiteY1" fmla="*/ 214666 h 242225"/>
              <a:gd name="connsiteX2" fmla="*/ 0 w 858265"/>
              <a:gd name="connsiteY2" fmla="*/ 242225 h 242225"/>
            </a:gdLst>
            <a:ahLst/>
            <a:cxnLst>
              <a:cxn ang="0">
                <a:pos x="connsiteX0" y="connsiteY0"/>
              </a:cxn>
              <a:cxn ang="1">
                <a:pos x="connsiteX1" y="connsiteY1"/>
              </a:cxn>
              <a:cxn ang="2">
                <a:pos x="connsiteX2" y="connsiteY2"/>
              </a:cxn>
            </a:cxnLst>
            <a:rect l="l" t="t" r="r" b="b"/>
            <a:pathLst>
              <a:path w="858265" h="242225">
                <a:moveTo>
                  <a:pt x="0" y="242225"/>
                </a:moveTo>
                <a:cubicBezTo>
                  <a:pt x="858265" y="214666"/>
                  <a:pt x="858265" y="214666"/>
                  <a:pt x="858265" y="214666"/>
                </a:cubicBezTo>
                <a:cubicBezTo>
                  <a:pt x="858265" y="214666"/>
                  <a:pt x="534161" y="-286221"/>
                  <a:pt x="0" y="242225"/>
                </a:cubicBezTo>
              </a:path>
            </a:pathLst>
          </a:custGeom>
          <a:solidFill>
            <a:srgbClr val="E0A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a:off x="4722621" y="1546710"/>
            <a:ext cx="685800" cy="530628"/>
          </a:xfrm>
          <a:custGeom>
            <a:avLst/>
            <a:gdLst>
              <a:gd name="connsiteX0" fmla="*/ 0 w 685800"/>
              <a:gd name="connsiteY0" fmla="*/ 525548 h 530628"/>
              <a:gd name="connsiteX1" fmla="*/ 678053 w 685800"/>
              <a:gd name="connsiteY1" fmla="*/ 6880 h 530628"/>
              <a:gd name="connsiteX2" fmla="*/ 680720 w 685800"/>
              <a:gd name="connsiteY2" fmla="*/ 7261 h 530628"/>
              <a:gd name="connsiteX3" fmla="*/ 683133 w 685800"/>
              <a:gd name="connsiteY3" fmla="*/ 5483 h 530628"/>
              <a:gd name="connsiteX4" fmla="*/ 684530 w 685800"/>
              <a:gd name="connsiteY4" fmla="*/ 4467 h 530628"/>
              <a:gd name="connsiteX5" fmla="*/ 684784 w 685800"/>
              <a:gd name="connsiteY5" fmla="*/ 7896 h 530628"/>
              <a:gd name="connsiteX6" fmla="*/ 685800 w 685800"/>
              <a:gd name="connsiteY6" fmla="*/ 8023 h 530628"/>
              <a:gd name="connsiteX7" fmla="*/ 684784 w 685800"/>
              <a:gd name="connsiteY7" fmla="*/ 8785 h 530628"/>
              <a:gd name="connsiteX8" fmla="*/ 685038 w 685800"/>
              <a:gd name="connsiteY8" fmla="*/ 11071 h 530628"/>
              <a:gd name="connsiteX9" fmla="*/ 132080 w 685800"/>
              <a:gd name="connsiteY9" fmla="*/ 530628 h 530628"/>
              <a:gd name="connsiteX10" fmla="*/ 1524 w 685800"/>
              <a:gd name="connsiteY10" fmla="*/ 524405 h 530628"/>
              <a:gd name="connsiteX11" fmla="*/ 0 w 685800"/>
              <a:gd name="connsiteY11" fmla="*/ 525548 h 53062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685800" h="530628">
                <a:moveTo>
                  <a:pt x="0" y="525548"/>
                </a:moveTo>
                <a:cubicBezTo>
                  <a:pt x="-8000" y="-68176"/>
                  <a:pt x="601853" y="-3533"/>
                  <a:pt x="678053" y="6880"/>
                </a:cubicBezTo>
                <a:lnTo>
                  <a:pt x="680720" y="7261"/>
                </a:lnTo>
                <a:lnTo>
                  <a:pt x="683133" y="5483"/>
                </a:lnTo>
                <a:cubicBezTo>
                  <a:pt x="684530" y="4467"/>
                  <a:pt x="684530" y="4467"/>
                  <a:pt x="684530" y="4467"/>
                </a:cubicBezTo>
                <a:lnTo>
                  <a:pt x="684784" y="7896"/>
                </a:lnTo>
                <a:lnTo>
                  <a:pt x="685800" y="8023"/>
                </a:lnTo>
                <a:lnTo>
                  <a:pt x="684784" y="8785"/>
                </a:lnTo>
                <a:lnTo>
                  <a:pt x="685038" y="11071"/>
                </a:lnTo>
                <a:cubicBezTo>
                  <a:pt x="689102" y="71650"/>
                  <a:pt x="700532" y="526056"/>
                  <a:pt x="132080" y="530628"/>
                </a:cubicBezTo>
                <a:lnTo>
                  <a:pt x="1524" y="524405"/>
                </a:lnTo>
                <a:lnTo>
                  <a:pt x="0" y="525548"/>
                </a:lnTo>
              </a:path>
            </a:pathLst>
          </a:custGeom>
          <a:solidFill>
            <a:srgbClr val="FFC32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
          <p:cNvSpPr/>
          <p:nvPr/>
        </p:nvSpPr>
        <p:spPr>
          <a:xfrm>
            <a:off x="4726813" y="1546786"/>
            <a:ext cx="685927" cy="525726"/>
          </a:xfrm>
          <a:custGeom>
            <a:avLst/>
            <a:gdLst>
              <a:gd name="connsiteX0" fmla="*/ 0 w 685927"/>
              <a:gd name="connsiteY0" fmla="*/ 525726 h 525726"/>
              <a:gd name="connsiteX1" fmla="*/ 685927 w 685927"/>
              <a:gd name="connsiteY1" fmla="*/ 8201 h 525726"/>
              <a:gd name="connsiteX2" fmla="*/ 0 w 685927"/>
              <a:gd name="connsiteY2" fmla="*/ 525726 h 525726"/>
            </a:gdLst>
            <a:ahLst/>
            <a:cxnLst>
              <a:cxn ang="0">
                <a:pos x="connsiteX0" y="connsiteY0"/>
              </a:cxn>
              <a:cxn ang="1">
                <a:pos x="connsiteX1" y="connsiteY1"/>
              </a:cxn>
              <a:cxn ang="2">
                <a:pos x="connsiteX2" y="connsiteY2"/>
              </a:cxn>
            </a:cxnLst>
            <a:rect l="l" t="t" r="r" b="b"/>
            <a:pathLst>
              <a:path w="685927" h="525726">
                <a:moveTo>
                  <a:pt x="0" y="525726"/>
                </a:moveTo>
                <a:cubicBezTo>
                  <a:pt x="685927" y="8201"/>
                  <a:pt x="685927" y="8201"/>
                  <a:pt x="685927" y="8201"/>
                </a:cubicBezTo>
                <a:cubicBezTo>
                  <a:pt x="685927" y="8201"/>
                  <a:pt x="-8509" y="-107622"/>
                  <a:pt x="0" y="525726"/>
                </a:cubicBezTo>
              </a:path>
            </a:pathLst>
          </a:custGeom>
          <a:solidFill>
            <a:srgbClr val="E0A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
          <p:cNvSpPr/>
          <p:nvPr/>
        </p:nvSpPr>
        <p:spPr>
          <a:xfrm>
            <a:off x="3601973" y="1546710"/>
            <a:ext cx="685927" cy="530628"/>
          </a:xfrm>
          <a:custGeom>
            <a:avLst/>
            <a:gdLst>
              <a:gd name="connsiteX0" fmla="*/ 685927 w 685927"/>
              <a:gd name="connsiteY0" fmla="*/ 525548 h 530628"/>
              <a:gd name="connsiteX1" fmla="*/ 7873 w 685927"/>
              <a:gd name="connsiteY1" fmla="*/ 6880 h 530628"/>
              <a:gd name="connsiteX2" fmla="*/ 5079 w 685927"/>
              <a:gd name="connsiteY2" fmla="*/ 7261 h 530628"/>
              <a:gd name="connsiteX3" fmla="*/ 2794 w 685927"/>
              <a:gd name="connsiteY3" fmla="*/ 5483 h 530628"/>
              <a:gd name="connsiteX4" fmla="*/ 1397 w 685927"/>
              <a:gd name="connsiteY4" fmla="*/ 4467 h 530628"/>
              <a:gd name="connsiteX5" fmla="*/ 1142 w 685927"/>
              <a:gd name="connsiteY5" fmla="*/ 7896 h 530628"/>
              <a:gd name="connsiteX6" fmla="*/ 0 w 685927"/>
              <a:gd name="connsiteY6" fmla="*/ 8023 h 530628"/>
              <a:gd name="connsiteX7" fmla="*/ 1016 w 685927"/>
              <a:gd name="connsiteY7" fmla="*/ 8785 h 530628"/>
              <a:gd name="connsiteX8" fmla="*/ 889 w 685927"/>
              <a:gd name="connsiteY8" fmla="*/ 11071 h 530628"/>
              <a:gd name="connsiteX9" fmla="*/ 553847 w 685927"/>
              <a:gd name="connsiteY9" fmla="*/ 530628 h 530628"/>
              <a:gd name="connsiteX10" fmla="*/ 684276 w 685927"/>
              <a:gd name="connsiteY10" fmla="*/ 524405 h 530628"/>
              <a:gd name="connsiteX11" fmla="*/ 685927 w 685927"/>
              <a:gd name="connsiteY11" fmla="*/ 525548 h 53062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685927" h="530628">
                <a:moveTo>
                  <a:pt x="685927" y="525548"/>
                </a:moveTo>
                <a:cubicBezTo>
                  <a:pt x="693928" y="-68176"/>
                  <a:pt x="84073" y="-3533"/>
                  <a:pt x="7873" y="6880"/>
                </a:cubicBezTo>
                <a:lnTo>
                  <a:pt x="5079" y="7261"/>
                </a:lnTo>
                <a:lnTo>
                  <a:pt x="2794" y="5483"/>
                </a:lnTo>
                <a:cubicBezTo>
                  <a:pt x="1397" y="4467"/>
                  <a:pt x="1397" y="4467"/>
                  <a:pt x="1397" y="4467"/>
                </a:cubicBezTo>
                <a:lnTo>
                  <a:pt x="1142" y="7896"/>
                </a:lnTo>
                <a:lnTo>
                  <a:pt x="0" y="8023"/>
                </a:lnTo>
                <a:lnTo>
                  <a:pt x="1016" y="8785"/>
                </a:lnTo>
                <a:lnTo>
                  <a:pt x="889" y="11071"/>
                </a:lnTo>
                <a:cubicBezTo>
                  <a:pt x="-3175" y="71650"/>
                  <a:pt x="-14604" y="526056"/>
                  <a:pt x="553847" y="530628"/>
                </a:cubicBezTo>
                <a:lnTo>
                  <a:pt x="684276" y="524405"/>
                </a:lnTo>
                <a:lnTo>
                  <a:pt x="685927" y="525548"/>
                </a:lnTo>
              </a:path>
            </a:pathLst>
          </a:custGeom>
          <a:solidFill>
            <a:srgbClr val="273A4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
          <p:cNvSpPr/>
          <p:nvPr/>
        </p:nvSpPr>
        <p:spPr>
          <a:xfrm>
            <a:off x="3597783" y="1546786"/>
            <a:ext cx="685927" cy="525726"/>
          </a:xfrm>
          <a:custGeom>
            <a:avLst/>
            <a:gdLst>
              <a:gd name="connsiteX0" fmla="*/ 685926 w 685927"/>
              <a:gd name="connsiteY0" fmla="*/ 525726 h 525726"/>
              <a:gd name="connsiteX1" fmla="*/ 0 w 685927"/>
              <a:gd name="connsiteY1" fmla="*/ 8201 h 525726"/>
              <a:gd name="connsiteX2" fmla="*/ 685926 w 685927"/>
              <a:gd name="connsiteY2" fmla="*/ 525726 h 525726"/>
            </a:gdLst>
            <a:ahLst/>
            <a:cxnLst>
              <a:cxn ang="0">
                <a:pos x="connsiteX0" y="connsiteY0"/>
              </a:cxn>
              <a:cxn ang="1">
                <a:pos x="connsiteX1" y="connsiteY1"/>
              </a:cxn>
              <a:cxn ang="2">
                <a:pos x="connsiteX2" y="connsiteY2"/>
              </a:cxn>
            </a:cxnLst>
            <a:rect l="l" t="t" r="r" b="b"/>
            <a:pathLst>
              <a:path w="685927" h="525726">
                <a:moveTo>
                  <a:pt x="685926" y="525726"/>
                </a:moveTo>
                <a:cubicBezTo>
                  <a:pt x="0" y="8201"/>
                  <a:pt x="0" y="8201"/>
                  <a:pt x="0" y="8201"/>
                </a:cubicBezTo>
                <a:cubicBezTo>
                  <a:pt x="0" y="8201"/>
                  <a:pt x="694435" y="-107622"/>
                  <a:pt x="685926" y="525726"/>
                </a:cubicBezTo>
              </a:path>
            </a:pathLst>
          </a:custGeom>
          <a:solidFill>
            <a:srgbClr val="1D2C3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3"/>
          <p:cNvSpPr/>
          <p:nvPr/>
        </p:nvSpPr>
        <p:spPr>
          <a:xfrm>
            <a:off x="5388102" y="2564890"/>
            <a:ext cx="636142" cy="402344"/>
          </a:xfrm>
          <a:custGeom>
            <a:avLst/>
            <a:gdLst>
              <a:gd name="connsiteX0" fmla="*/ 0 w 636142"/>
              <a:gd name="connsiteY0" fmla="*/ 30481 h 402344"/>
              <a:gd name="connsiteX1" fmla="*/ 632586 w 636142"/>
              <a:gd name="connsiteY1" fmla="*/ 367031 h 402344"/>
              <a:gd name="connsiteX2" fmla="*/ 632713 w 636142"/>
              <a:gd name="connsiteY2" fmla="*/ 368936 h 402344"/>
              <a:gd name="connsiteX3" fmla="*/ 634872 w 636142"/>
              <a:gd name="connsiteY3" fmla="*/ 370206 h 402344"/>
              <a:gd name="connsiteX4" fmla="*/ 636142 w 636142"/>
              <a:gd name="connsiteY4" fmla="*/ 370841 h 402344"/>
              <a:gd name="connsiteX5" fmla="*/ 632967 w 636142"/>
              <a:gd name="connsiteY5" fmla="*/ 371857 h 402344"/>
              <a:gd name="connsiteX6" fmla="*/ 632967 w 636142"/>
              <a:gd name="connsiteY6" fmla="*/ 372619 h 402344"/>
              <a:gd name="connsiteX7" fmla="*/ 632078 w 636142"/>
              <a:gd name="connsiteY7" fmla="*/ 372111 h 402344"/>
              <a:gd name="connsiteX8" fmla="*/ 629792 w 636142"/>
              <a:gd name="connsiteY8" fmla="*/ 372746 h 402344"/>
              <a:gd name="connsiteX9" fmla="*/ 20827 w 636142"/>
              <a:gd name="connsiteY9" fmla="*/ 121413 h 402344"/>
              <a:gd name="connsiteX10" fmla="*/ 1523 w 636142"/>
              <a:gd name="connsiteY10" fmla="*/ 31243 h 402344"/>
              <a:gd name="connsiteX11" fmla="*/ 0 w 636142"/>
              <a:gd name="connsiteY11" fmla="*/ 30481 h 402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636142" h="402344">
                <a:moveTo>
                  <a:pt x="0" y="30481"/>
                </a:moveTo>
                <a:cubicBezTo>
                  <a:pt x="571500" y="-116965"/>
                  <a:pt x="627760" y="312675"/>
                  <a:pt x="632586" y="367031"/>
                </a:cubicBezTo>
                <a:lnTo>
                  <a:pt x="632713" y="368936"/>
                </a:lnTo>
                <a:lnTo>
                  <a:pt x="634872" y="370206"/>
                </a:lnTo>
                <a:cubicBezTo>
                  <a:pt x="636142" y="370841"/>
                  <a:pt x="636142" y="370841"/>
                  <a:pt x="636142" y="370841"/>
                </a:cubicBezTo>
                <a:lnTo>
                  <a:pt x="632967" y="371857"/>
                </a:lnTo>
                <a:lnTo>
                  <a:pt x="632967" y="372619"/>
                </a:lnTo>
                <a:lnTo>
                  <a:pt x="632078" y="372111"/>
                </a:lnTo>
                <a:lnTo>
                  <a:pt x="629792" y="372746"/>
                </a:lnTo>
                <a:cubicBezTo>
                  <a:pt x="572134" y="390018"/>
                  <a:pt x="135763" y="506477"/>
                  <a:pt x="20827" y="121413"/>
                </a:cubicBezTo>
                <a:lnTo>
                  <a:pt x="1523" y="31243"/>
                </a:lnTo>
                <a:lnTo>
                  <a:pt x="0" y="30481"/>
                </a:lnTo>
              </a:path>
            </a:pathLst>
          </a:custGeom>
          <a:solidFill>
            <a:srgbClr val="FFC32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3"/>
          <p:cNvSpPr/>
          <p:nvPr/>
        </p:nvSpPr>
        <p:spPr>
          <a:xfrm>
            <a:off x="3001264" y="2564890"/>
            <a:ext cx="636142" cy="402344"/>
          </a:xfrm>
          <a:custGeom>
            <a:avLst/>
            <a:gdLst>
              <a:gd name="connsiteX0" fmla="*/ 636142 w 636142"/>
              <a:gd name="connsiteY0" fmla="*/ 30481 h 402344"/>
              <a:gd name="connsiteX1" fmla="*/ 3682 w 636142"/>
              <a:gd name="connsiteY1" fmla="*/ 367031 h 402344"/>
              <a:gd name="connsiteX2" fmla="*/ 3555 w 636142"/>
              <a:gd name="connsiteY2" fmla="*/ 368936 h 402344"/>
              <a:gd name="connsiteX3" fmla="*/ 1269 w 636142"/>
              <a:gd name="connsiteY3" fmla="*/ 370206 h 402344"/>
              <a:gd name="connsiteX4" fmla="*/ 0 w 636142"/>
              <a:gd name="connsiteY4" fmla="*/ 370841 h 402344"/>
              <a:gd name="connsiteX5" fmla="*/ 3301 w 636142"/>
              <a:gd name="connsiteY5" fmla="*/ 371857 h 402344"/>
              <a:gd name="connsiteX6" fmla="*/ 3301 w 636142"/>
              <a:gd name="connsiteY6" fmla="*/ 372619 h 402344"/>
              <a:gd name="connsiteX7" fmla="*/ 4190 w 636142"/>
              <a:gd name="connsiteY7" fmla="*/ 372111 h 402344"/>
              <a:gd name="connsiteX8" fmla="*/ 6350 w 636142"/>
              <a:gd name="connsiteY8" fmla="*/ 372746 h 402344"/>
              <a:gd name="connsiteX9" fmla="*/ 615314 w 636142"/>
              <a:gd name="connsiteY9" fmla="*/ 121413 h 402344"/>
              <a:gd name="connsiteX10" fmla="*/ 634745 w 636142"/>
              <a:gd name="connsiteY10" fmla="*/ 31243 h 402344"/>
              <a:gd name="connsiteX11" fmla="*/ 636142 w 636142"/>
              <a:gd name="connsiteY11" fmla="*/ 30481 h 40234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636142" h="402344">
                <a:moveTo>
                  <a:pt x="636142" y="30481"/>
                </a:moveTo>
                <a:cubicBezTo>
                  <a:pt x="64642" y="-116965"/>
                  <a:pt x="8381" y="312675"/>
                  <a:pt x="3682" y="367031"/>
                </a:cubicBezTo>
                <a:lnTo>
                  <a:pt x="3555" y="368936"/>
                </a:lnTo>
                <a:lnTo>
                  <a:pt x="1269" y="370206"/>
                </a:lnTo>
                <a:cubicBezTo>
                  <a:pt x="0" y="370841"/>
                  <a:pt x="0" y="370841"/>
                  <a:pt x="0" y="370841"/>
                </a:cubicBezTo>
                <a:lnTo>
                  <a:pt x="3301" y="371857"/>
                </a:lnTo>
                <a:lnTo>
                  <a:pt x="3301" y="372619"/>
                </a:lnTo>
                <a:lnTo>
                  <a:pt x="4190" y="372111"/>
                </a:lnTo>
                <a:lnTo>
                  <a:pt x="6350" y="372746"/>
                </a:lnTo>
                <a:cubicBezTo>
                  <a:pt x="64007" y="390018"/>
                  <a:pt x="500379" y="506477"/>
                  <a:pt x="615314" y="121413"/>
                </a:cubicBezTo>
                <a:lnTo>
                  <a:pt x="634745" y="31243"/>
                </a:lnTo>
                <a:lnTo>
                  <a:pt x="636142" y="30481"/>
                </a:lnTo>
              </a:path>
            </a:pathLst>
          </a:custGeom>
          <a:solidFill>
            <a:srgbClr val="273A4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
          <p:cNvSpPr/>
          <p:nvPr/>
        </p:nvSpPr>
        <p:spPr>
          <a:xfrm>
            <a:off x="5388102" y="1666583"/>
            <a:ext cx="636142" cy="402324"/>
          </a:xfrm>
          <a:custGeom>
            <a:avLst/>
            <a:gdLst>
              <a:gd name="connsiteX0" fmla="*/ 0 w 636142"/>
              <a:gd name="connsiteY0" fmla="*/ 371893 h 402324"/>
              <a:gd name="connsiteX1" fmla="*/ 632586 w 636142"/>
              <a:gd name="connsiteY1" fmla="*/ 35343 h 402324"/>
              <a:gd name="connsiteX2" fmla="*/ 632713 w 636142"/>
              <a:gd name="connsiteY2" fmla="*/ 33311 h 402324"/>
              <a:gd name="connsiteX3" fmla="*/ 634872 w 636142"/>
              <a:gd name="connsiteY3" fmla="*/ 32168 h 402324"/>
              <a:gd name="connsiteX4" fmla="*/ 636142 w 636142"/>
              <a:gd name="connsiteY4" fmla="*/ 31533 h 402324"/>
              <a:gd name="connsiteX5" fmla="*/ 632967 w 636142"/>
              <a:gd name="connsiteY5" fmla="*/ 30517 h 402324"/>
              <a:gd name="connsiteX6" fmla="*/ 632967 w 636142"/>
              <a:gd name="connsiteY6" fmla="*/ 29755 h 402324"/>
              <a:gd name="connsiteX7" fmla="*/ 632078 w 636142"/>
              <a:gd name="connsiteY7" fmla="*/ 30263 h 402324"/>
              <a:gd name="connsiteX8" fmla="*/ 629792 w 636142"/>
              <a:gd name="connsiteY8" fmla="*/ 29501 h 402324"/>
              <a:gd name="connsiteX9" fmla="*/ 20827 w 636142"/>
              <a:gd name="connsiteY9" fmla="*/ 280961 h 402324"/>
              <a:gd name="connsiteX10" fmla="*/ 1523 w 636142"/>
              <a:gd name="connsiteY10" fmla="*/ 371004 h 402324"/>
              <a:gd name="connsiteX11" fmla="*/ 0 w 636142"/>
              <a:gd name="connsiteY11" fmla="*/ 371893 h 40232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636142" h="402324">
                <a:moveTo>
                  <a:pt x="0" y="371893"/>
                </a:moveTo>
                <a:cubicBezTo>
                  <a:pt x="571500" y="519213"/>
                  <a:pt x="627760" y="89572"/>
                  <a:pt x="632586" y="35343"/>
                </a:cubicBezTo>
                <a:lnTo>
                  <a:pt x="632713" y="33311"/>
                </a:lnTo>
                <a:lnTo>
                  <a:pt x="634872" y="32168"/>
                </a:lnTo>
                <a:cubicBezTo>
                  <a:pt x="636142" y="31533"/>
                  <a:pt x="636142" y="31533"/>
                  <a:pt x="636142" y="31533"/>
                </a:cubicBezTo>
                <a:lnTo>
                  <a:pt x="632967" y="30517"/>
                </a:lnTo>
                <a:lnTo>
                  <a:pt x="632967" y="29755"/>
                </a:lnTo>
                <a:lnTo>
                  <a:pt x="632078" y="30263"/>
                </a:lnTo>
                <a:lnTo>
                  <a:pt x="629792" y="29501"/>
                </a:lnTo>
                <a:cubicBezTo>
                  <a:pt x="572134" y="12356"/>
                  <a:pt x="135763" y="-104102"/>
                  <a:pt x="20827" y="280961"/>
                </a:cubicBezTo>
                <a:lnTo>
                  <a:pt x="1523" y="371004"/>
                </a:lnTo>
                <a:lnTo>
                  <a:pt x="0" y="371893"/>
                </a:lnTo>
              </a:path>
            </a:pathLst>
          </a:custGeom>
          <a:solidFill>
            <a:srgbClr val="FFC32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3"/>
          <p:cNvSpPr/>
          <p:nvPr/>
        </p:nvSpPr>
        <p:spPr>
          <a:xfrm>
            <a:off x="3000501" y="1666583"/>
            <a:ext cx="636143" cy="402324"/>
          </a:xfrm>
          <a:custGeom>
            <a:avLst/>
            <a:gdLst>
              <a:gd name="connsiteX0" fmla="*/ 636143 w 636143"/>
              <a:gd name="connsiteY0" fmla="*/ 371893 h 402324"/>
              <a:gd name="connsiteX1" fmla="*/ 3683 w 636143"/>
              <a:gd name="connsiteY1" fmla="*/ 35343 h 402324"/>
              <a:gd name="connsiteX2" fmla="*/ 3555 w 636143"/>
              <a:gd name="connsiteY2" fmla="*/ 33311 h 402324"/>
              <a:gd name="connsiteX3" fmla="*/ 1270 w 636143"/>
              <a:gd name="connsiteY3" fmla="*/ 32168 h 402324"/>
              <a:gd name="connsiteX4" fmla="*/ 0 w 636143"/>
              <a:gd name="connsiteY4" fmla="*/ 31533 h 402324"/>
              <a:gd name="connsiteX5" fmla="*/ 3302 w 636143"/>
              <a:gd name="connsiteY5" fmla="*/ 30517 h 402324"/>
              <a:gd name="connsiteX6" fmla="*/ 3175 w 636143"/>
              <a:gd name="connsiteY6" fmla="*/ 29755 h 402324"/>
              <a:gd name="connsiteX7" fmla="*/ 4191 w 636143"/>
              <a:gd name="connsiteY7" fmla="*/ 30263 h 402324"/>
              <a:gd name="connsiteX8" fmla="*/ 6350 w 636143"/>
              <a:gd name="connsiteY8" fmla="*/ 29501 h 402324"/>
              <a:gd name="connsiteX9" fmla="*/ 615314 w 636143"/>
              <a:gd name="connsiteY9" fmla="*/ 280961 h 402324"/>
              <a:gd name="connsiteX10" fmla="*/ 634745 w 636143"/>
              <a:gd name="connsiteY10" fmla="*/ 371004 h 402324"/>
              <a:gd name="connsiteX11" fmla="*/ 636143 w 636143"/>
              <a:gd name="connsiteY11" fmla="*/ 371893 h 40232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636143" h="402324">
                <a:moveTo>
                  <a:pt x="636143" y="371893"/>
                </a:moveTo>
                <a:cubicBezTo>
                  <a:pt x="64643" y="519213"/>
                  <a:pt x="8382" y="89572"/>
                  <a:pt x="3683" y="35343"/>
                </a:cubicBezTo>
                <a:lnTo>
                  <a:pt x="3555" y="33311"/>
                </a:lnTo>
                <a:lnTo>
                  <a:pt x="1270" y="32168"/>
                </a:lnTo>
                <a:cubicBezTo>
                  <a:pt x="0" y="31533"/>
                  <a:pt x="0" y="31533"/>
                  <a:pt x="0" y="31533"/>
                </a:cubicBezTo>
                <a:lnTo>
                  <a:pt x="3302" y="30517"/>
                </a:lnTo>
                <a:lnTo>
                  <a:pt x="3175" y="29755"/>
                </a:lnTo>
                <a:lnTo>
                  <a:pt x="4191" y="30263"/>
                </a:lnTo>
                <a:lnTo>
                  <a:pt x="6350" y="29501"/>
                </a:lnTo>
                <a:cubicBezTo>
                  <a:pt x="64008" y="12356"/>
                  <a:pt x="500380" y="-104102"/>
                  <a:pt x="615314" y="280961"/>
                </a:cubicBezTo>
                <a:lnTo>
                  <a:pt x="634745" y="371004"/>
                </a:lnTo>
                <a:lnTo>
                  <a:pt x="636143" y="371893"/>
                </a:lnTo>
              </a:path>
            </a:pathLst>
          </a:custGeom>
          <a:solidFill>
            <a:srgbClr val="273A4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3"/>
          <p:cNvSpPr/>
          <p:nvPr/>
        </p:nvSpPr>
        <p:spPr>
          <a:xfrm>
            <a:off x="6213221" y="1671320"/>
            <a:ext cx="167639" cy="141223"/>
          </a:xfrm>
          <a:custGeom>
            <a:avLst/>
            <a:gdLst>
              <a:gd name="connsiteX0" fmla="*/ 167639 w 167639"/>
              <a:gd name="connsiteY0" fmla="*/ 70611 h 141223"/>
              <a:gd name="connsiteX1" fmla="*/ 83819 w 167639"/>
              <a:gd name="connsiteY1" fmla="*/ 0 h 141223"/>
              <a:gd name="connsiteX2" fmla="*/ 0 w 167639"/>
              <a:gd name="connsiteY2" fmla="*/ 70611 h 141223"/>
              <a:gd name="connsiteX3" fmla="*/ 83819 w 167639"/>
              <a:gd name="connsiteY3" fmla="*/ 141223 h 141223"/>
              <a:gd name="connsiteX4" fmla="*/ 167639 w 167639"/>
              <a:gd name="connsiteY4" fmla="*/ 70611 h 1412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7639" h="141223">
                <a:moveTo>
                  <a:pt x="167639" y="70611"/>
                </a:moveTo>
                <a:cubicBezTo>
                  <a:pt x="167639" y="31622"/>
                  <a:pt x="130175" y="0"/>
                  <a:pt x="83819" y="0"/>
                </a:cubicBezTo>
                <a:cubicBezTo>
                  <a:pt x="37591" y="0"/>
                  <a:pt x="0" y="31622"/>
                  <a:pt x="0" y="70611"/>
                </a:cubicBezTo>
                <a:cubicBezTo>
                  <a:pt x="0" y="109600"/>
                  <a:pt x="37591" y="141223"/>
                  <a:pt x="83819" y="141223"/>
                </a:cubicBezTo>
                <a:cubicBezTo>
                  <a:pt x="130175" y="141223"/>
                  <a:pt x="167639" y="109600"/>
                  <a:pt x="167639" y="70611"/>
                </a:cubicBezTo>
              </a:path>
            </a:pathLst>
          </a:custGeom>
          <a:solidFill>
            <a:srgbClr val="FFC32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
          <p:cNvSpPr/>
          <p:nvPr/>
        </p:nvSpPr>
        <p:spPr>
          <a:xfrm>
            <a:off x="2664841" y="1671320"/>
            <a:ext cx="167639" cy="141223"/>
          </a:xfrm>
          <a:custGeom>
            <a:avLst/>
            <a:gdLst>
              <a:gd name="connsiteX0" fmla="*/ 167639 w 167639"/>
              <a:gd name="connsiteY0" fmla="*/ 70611 h 141223"/>
              <a:gd name="connsiteX1" fmla="*/ 83819 w 167639"/>
              <a:gd name="connsiteY1" fmla="*/ 0 h 141223"/>
              <a:gd name="connsiteX2" fmla="*/ 0 w 167639"/>
              <a:gd name="connsiteY2" fmla="*/ 70611 h 141223"/>
              <a:gd name="connsiteX3" fmla="*/ 83819 w 167639"/>
              <a:gd name="connsiteY3" fmla="*/ 141223 h 141223"/>
              <a:gd name="connsiteX4" fmla="*/ 167639 w 167639"/>
              <a:gd name="connsiteY4" fmla="*/ 70611 h 1412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7639" h="141223">
                <a:moveTo>
                  <a:pt x="167639" y="70611"/>
                </a:moveTo>
                <a:cubicBezTo>
                  <a:pt x="167639" y="31622"/>
                  <a:pt x="130048" y="0"/>
                  <a:pt x="83819" y="0"/>
                </a:cubicBezTo>
                <a:cubicBezTo>
                  <a:pt x="37591" y="0"/>
                  <a:pt x="0" y="31622"/>
                  <a:pt x="0" y="70611"/>
                </a:cubicBezTo>
                <a:cubicBezTo>
                  <a:pt x="0" y="109600"/>
                  <a:pt x="37591" y="141223"/>
                  <a:pt x="83819" y="141223"/>
                </a:cubicBezTo>
                <a:cubicBezTo>
                  <a:pt x="130048" y="141223"/>
                  <a:pt x="167639" y="109600"/>
                  <a:pt x="167639" y="70611"/>
                </a:cubicBezTo>
              </a:path>
            </a:pathLst>
          </a:custGeom>
          <a:solidFill>
            <a:srgbClr val="273A4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3"/>
          <p:cNvSpPr/>
          <p:nvPr/>
        </p:nvSpPr>
        <p:spPr>
          <a:xfrm>
            <a:off x="6213221" y="2760472"/>
            <a:ext cx="167639" cy="141097"/>
          </a:xfrm>
          <a:custGeom>
            <a:avLst/>
            <a:gdLst>
              <a:gd name="connsiteX0" fmla="*/ 167639 w 167639"/>
              <a:gd name="connsiteY0" fmla="*/ 70611 h 141097"/>
              <a:gd name="connsiteX1" fmla="*/ 83819 w 167639"/>
              <a:gd name="connsiteY1" fmla="*/ 0 h 141097"/>
              <a:gd name="connsiteX2" fmla="*/ 0 w 167639"/>
              <a:gd name="connsiteY2" fmla="*/ 70611 h 141097"/>
              <a:gd name="connsiteX3" fmla="*/ 83819 w 167639"/>
              <a:gd name="connsiteY3" fmla="*/ 141097 h 141097"/>
              <a:gd name="connsiteX4" fmla="*/ 167639 w 167639"/>
              <a:gd name="connsiteY4" fmla="*/ 70611 h 14109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7639" h="141097">
                <a:moveTo>
                  <a:pt x="167639" y="70611"/>
                </a:moveTo>
                <a:cubicBezTo>
                  <a:pt x="167639" y="31623"/>
                  <a:pt x="130175" y="0"/>
                  <a:pt x="83819" y="0"/>
                </a:cubicBezTo>
                <a:cubicBezTo>
                  <a:pt x="37591" y="0"/>
                  <a:pt x="0" y="31623"/>
                  <a:pt x="0" y="70611"/>
                </a:cubicBezTo>
                <a:cubicBezTo>
                  <a:pt x="0" y="109601"/>
                  <a:pt x="37591" y="141097"/>
                  <a:pt x="83819" y="141097"/>
                </a:cubicBezTo>
                <a:cubicBezTo>
                  <a:pt x="130175" y="141097"/>
                  <a:pt x="167639" y="109601"/>
                  <a:pt x="167639" y="70611"/>
                </a:cubicBezTo>
              </a:path>
            </a:pathLst>
          </a:custGeom>
          <a:solidFill>
            <a:srgbClr val="FFC32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3"/>
          <p:cNvSpPr/>
          <p:nvPr/>
        </p:nvSpPr>
        <p:spPr>
          <a:xfrm>
            <a:off x="2664841" y="2760472"/>
            <a:ext cx="167639" cy="141097"/>
          </a:xfrm>
          <a:custGeom>
            <a:avLst/>
            <a:gdLst>
              <a:gd name="connsiteX0" fmla="*/ 167639 w 167639"/>
              <a:gd name="connsiteY0" fmla="*/ 70611 h 141097"/>
              <a:gd name="connsiteX1" fmla="*/ 83819 w 167639"/>
              <a:gd name="connsiteY1" fmla="*/ 0 h 141097"/>
              <a:gd name="connsiteX2" fmla="*/ 0 w 167639"/>
              <a:gd name="connsiteY2" fmla="*/ 70611 h 141097"/>
              <a:gd name="connsiteX3" fmla="*/ 83819 w 167639"/>
              <a:gd name="connsiteY3" fmla="*/ 141097 h 141097"/>
              <a:gd name="connsiteX4" fmla="*/ 167639 w 167639"/>
              <a:gd name="connsiteY4" fmla="*/ 70611 h 14109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7639" h="141097">
                <a:moveTo>
                  <a:pt x="167639" y="70611"/>
                </a:moveTo>
                <a:cubicBezTo>
                  <a:pt x="167639" y="31623"/>
                  <a:pt x="130048" y="0"/>
                  <a:pt x="83819" y="0"/>
                </a:cubicBezTo>
                <a:cubicBezTo>
                  <a:pt x="37591" y="0"/>
                  <a:pt x="0" y="31623"/>
                  <a:pt x="0" y="70611"/>
                </a:cubicBezTo>
                <a:cubicBezTo>
                  <a:pt x="0" y="109601"/>
                  <a:pt x="37591" y="141097"/>
                  <a:pt x="83819" y="141097"/>
                </a:cubicBezTo>
                <a:cubicBezTo>
                  <a:pt x="130048" y="141097"/>
                  <a:pt x="167639" y="109601"/>
                  <a:pt x="167639" y="70611"/>
                </a:cubicBezTo>
              </a:path>
            </a:pathLst>
          </a:custGeom>
          <a:solidFill>
            <a:srgbClr val="273A4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546100" y="304800"/>
            <a:ext cx="4584700" cy="457200"/>
          </a:xfrm>
          <a:prstGeom prst="rect">
            <a:avLst/>
          </a:prstGeom>
          <a:noFill/>
        </p:spPr>
        <p:txBody>
          <a:bodyPr wrap="none" lIns="0" tIns="0" rIns="0" rtlCol="0">
            <a:spAutoFit/>
          </a:bodyPr>
          <a:lstStyle/>
          <a:p>
            <a:pPr>
              <a:lnSpc>
                <a:spcPts val="3600"/>
              </a:lnSpc>
              <a:tabLst/>
            </a:pPr>
            <a:r>
              <a:rPr lang="en-US" altLang="zh-CN" sz="3600" dirty="0" smtClean="0">
                <a:solidFill>
                  <a:srgbClr val="000000"/>
                </a:solidFill>
                <a:latin typeface="黑体" pitchFamily="18" charset="0"/>
                <a:cs typeface="黑体" pitchFamily="18" charset="0"/>
              </a:rPr>
              <a:t>眼压与视野丢失的关系</a:t>
            </a:r>
          </a:p>
        </p:txBody>
      </p:sp>
      <p:sp>
        <p:nvSpPr>
          <p:cNvPr id="32" name="TextBox 1"/>
          <p:cNvSpPr txBox="1"/>
          <p:nvPr/>
        </p:nvSpPr>
        <p:spPr>
          <a:xfrm>
            <a:off x="6438900" y="2984500"/>
            <a:ext cx="1206500" cy="190500"/>
          </a:xfrm>
          <a:prstGeom prst="rect">
            <a:avLst/>
          </a:prstGeom>
          <a:noFill/>
        </p:spPr>
        <p:txBody>
          <a:bodyPr wrap="none" lIns="0" tIns="0" rIns="0" rtlCol="0">
            <a:spAutoFit/>
          </a:bodyPr>
          <a:lstStyle/>
          <a:p>
            <a:pPr>
              <a:lnSpc>
                <a:spcPts val="1500"/>
              </a:lnSpc>
              <a:tabLst/>
            </a:pPr>
            <a:r>
              <a:rPr lang="en-US" altLang="zh-CN" sz="1200" dirty="0" smtClean="0">
                <a:solidFill>
                  <a:srgbClr val="000000"/>
                </a:solidFill>
                <a:latin typeface="微软雅黑" pitchFamily="18" charset="0"/>
                <a:cs typeface="微软雅黑" pitchFamily="18" charset="0"/>
              </a:rPr>
              <a:t>高眼压症</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微软雅黑" pitchFamily="18" charset="0"/>
                <a:cs typeface="微软雅黑" pitchFamily="18" charset="0"/>
              </a:rPr>
              <a:t>1636例</a:t>
            </a:r>
          </a:p>
        </p:txBody>
      </p:sp>
      <p:sp>
        <p:nvSpPr>
          <p:cNvPr id="33" name="TextBox 1"/>
          <p:cNvSpPr txBox="1"/>
          <p:nvPr/>
        </p:nvSpPr>
        <p:spPr>
          <a:xfrm>
            <a:off x="7823200" y="2984500"/>
            <a:ext cx="546100" cy="190500"/>
          </a:xfrm>
          <a:prstGeom prst="rect">
            <a:avLst/>
          </a:prstGeom>
          <a:noFill/>
        </p:spPr>
        <p:txBody>
          <a:bodyPr wrap="none" lIns="0" tIns="0" rIns="0" rtlCol="0">
            <a:spAutoFit/>
          </a:bodyPr>
          <a:lstStyle/>
          <a:p>
            <a:pPr>
              <a:lnSpc>
                <a:spcPts val="1500"/>
              </a:lnSpc>
              <a:tabLst/>
            </a:pPr>
            <a:r>
              <a:rPr lang="en-US" altLang="zh-CN" sz="1200" dirty="0" smtClean="0">
                <a:solidFill>
                  <a:srgbClr val="000000"/>
                </a:solidFill>
                <a:latin typeface="微软雅黑" pitchFamily="18" charset="0"/>
                <a:cs typeface="微软雅黑" pitchFamily="18" charset="0"/>
              </a:rPr>
              <a:t>随访5年</a:t>
            </a:r>
          </a:p>
        </p:txBody>
      </p:sp>
      <p:sp>
        <p:nvSpPr>
          <p:cNvPr id="34" name="TextBox 1"/>
          <p:cNvSpPr txBox="1"/>
          <p:nvPr/>
        </p:nvSpPr>
        <p:spPr>
          <a:xfrm>
            <a:off x="6388100" y="3263900"/>
            <a:ext cx="2019300" cy="190500"/>
          </a:xfrm>
          <a:prstGeom prst="rect">
            <a:avLst/>
          </a:prstGeom>
          <a:noFill/>
        </p:spPr>
        <p:txBody>
          <a:bodyPr wrap="none" lIns="0" tIns="0" rIns="0" rtlCol="0">
            <a:spAutoFit/>
          </a:bodyPr>
          <a:lstStyle/>
          <a:p>
            <a:pPr>
              <a:lnSpc>
                <a:spcPts val="1500"/>
              </a:lnSpc>
              <a:tabLst/>
            </a:pPr>
            <a:r>
              <a:rPr lang="en-US" altLang="zh-CN" sz="1200" dirty="0" smtClean="0">
                <a:solidFill>
                  <a:srgbClr val="000000"/>
                </a:solidFill>
                <a:latin typeface="微软雅黑" pitchFamily="18" charset="0"/>
                <a:cs typeface="微软雅黑" pitchFamily="18" charset="0"/>
              </a:rPr>
              <a:t>治疗组，仅4.4%进展为青光眼</a:t>
            </a:r>
          </a:p>
        </p:txBody>
      </p:sp>
      <p:sp>
        <p:nvSpPr>
          <p:cNvPr id="35" name="TextBox 1"/>
          <p:cNvSpPr txBox="1"/>
          <p:nvPr/>
        </p:nvSpPr>
        <p:spPr>
          <a:xfrm>
            <a:off x="6756400" y="1600200"/>
            <a:ext cx="1028700" cy="1333500"/>
          </a:xfrm>
          <a:prstGeom prst="rect">
            <a:avLst/>
          </a:prstGeom>
          <a:noFill/>
        </p:spPr>
        <p:txBody>
          <a:bodyPr wrap="none" lIns="0" tIns="0" rIns="0" rtlCol="0">
            <a:spAutoFit/>
          </a:bodyPr>
          <a:lstStyle/>
          <a:p>
            <a:pPr>
              <a:lnSpc>
                <a:spcPts val="2000"/>
              </a:lnSpc>
              <a:tabLst>
                <a:tab pos="63500" algn="l"/>
                <a:tab pos="127000" algn="l"/>
                <a:tab pos="139700" algn="l"/>
              </a:tabLst>
            </a:pPr>
            <a:r>
              <a:rPr lang="en-US" altLang="zh-CN" dirty="0" smtClean="0"/>
              <a:t>	</a:t>
            </a:r>
            <a:r>
              <a:rPr lang="en-US" altLang="zh-CN" sz="2195" b="1" dirty="0" smtClean="0">
                <a:solidFill>
                  <a:srgbClr val="273A4F"/>
                </a:solidFill>
                <a:latin typeface="Times New Roman" pitchFamily="18" charset="0"/>
                <a:cs typeface="Times New Roman" pitchFamily="18" charset="0"/>
              </a:rPr>
              <a:t>CNTG</a:t>
            </a:r>
          </a:p>
          <a:p>
            <a:pPr>
              <a:lnSpc>
                <a:spcPts val="1500"/>
              </a:lnSpc>
              <a:tabLst>
                <a:tab pos="63500" algn="l"/>
                <a:tab pos="127000" algn="l"/>
                <a:tab pos="139700" algn="l"/>
              </a:tabLst>
            </a:pPr>
            <a:r>
              <a:rPr lang="en-US" altLang="zh-CN" sz="1202" dirty="0" smtClean="0">
                <a:solidFill>
                  <a:srgbClr val="000000"/>
                </a:solidFill>
                <a:latin typeface="微软雅黑" pitchFamily="18" charset="0"/>
                <a:cs typeface="微软雅黑" pitchFamily="18" charset="0"/>
              </a:rPr>
              <a:t>眼压下降≥30%</a:t>
            </a:r>
          </a:p>
          <a:p>
            <a:pPr>
              <a:lnSpc>
                <a:spcPts val="2200"/>
              </a:lnSpc>
              <a:tabLst>
                <a:tab pos="63500" algn="l"/>
                <a:tab pos="127000" algn="l"/>
                <a:tab pos="139700" algn="l"/>
              </a:tabLst>
            </a:pPr>
            <a:r>
              <a:rPr lang="en-US" altLang="zh-CN" dirty="0" smtClean="0"/>
              <a:t>		</a:t>
            </a:r>
            <a:r>
              <a:rPr lang="en-US" altLang="zh-CN" sz="1200" dirty="0" smtClean="0">
                <a:solidFill>
                  <a:srgbClr val="000000"/>
                </a:solidFill>
                <a:latin typeface="微软雅黑" pitchFamily="18" charset="0"/>
                <a:cs typeface="微软雅黑" pitchFamily="18" charset="0"/>
              </a:rPr>
              <a:t>VF稳定88%</a:t>
            </a:r>
          </a:p>
          <a:p>
            <a:pPr>
              <a:lnSpc>
                <a:spcPts val="1000"/>
              </a:lnSpc>
            </a:pPr>
            <a:endParaRPr lang="en-US" altLang="zh-CN" dirty="0" smtClean="0"/>
          </a:p>
          <a:p>
            <a:pPr>
              <a:lnSpc>
                <a:spcPts val="1000"/>
              </a:lnSpc>
            </a:pPr>
            <a:endParaRPr lang="en-US" altLang="zh-CN" dirty="0" smtClean="0"/>
          </a:p>
          <a:p>
            <a:pPr>
              <a:lnSpc>
                <a:spcPts val="2700"/>
              </a:lnSpc>
              <a:tabLst>
                <a:tab pos="63500" algn="l"/>
                <a:tab pos="127000" algn="l"/>
                <a:tab pos="139700" algn="l"/>
              </a:tabLst>
            </a:pPr>
            <a:r>
              <a:rPr lang="en-US" altLang="zh-CN" dirty="0" smtClean="0"/>
              <a:t>			</a:t>
            </a:r>
            <a:r>
              <a:rPr lang="en-US" altLang="zh-CN" sz="2195" b="1" dirty="0" smtClean="0">
                <a:solidFill>
                  <a:srgbClr val="273A4F"/>
                </a:solidFill>
                <a:latin typeface="Times New Roman" pitchFamily="18" charset="0"/>
                <a:cs typeface="Times New Roman" pitchFamily="18" charset="0"/>
              </a:rPr>
              <a:t>OHTS</a:t>
            </a:r>
          </a:p>
        </p:txBody>
      </p:sp>
      <p:sp>
        <p:nvSpPr>
          <p:cNvPr id="36" name="TextBox 1"/>
          <p:cNvSpPr txBox="1"/>
          <p:nvPr/>
        </p:nvSpPr>
        <p:spPr>
          <a:xfrm>
            <a:off x="254000" y="2984500"/>
            <a:ext cx="2743200" cy="190500"/>
          </a:xfrm>
          <a:prstGeom prst="rect">
            <a:avLst/>
          </a:prstGeom>
          <a:noFill/>
        </p:spPr>
        <p:txBody>
          <a:bodyPr wrap="none" lIns="0" tIns="0" rIns="0" rtlCol="0">
            <a:spAutoFit/>
          </a:bodyPr>
          <a:lstStyle/>
          <a:p>
            <a:pPr>
              <a:lnSpc>
                <a:spcPts val="1500"/>
              </a:lnSpc>
              <a:tabLst/>
            </a:pPr>
            <a:r>
              <a:rPr lang="en-US" altLang="zh-CN" sz="1200" dirty="0" smtClean="0">
                <a:solidFill>
                  <a:srgbClr val="000000"/>
                </a:solidFill>
                <a:latin typeface="微软雅黑" pitchFamily="18" charset="0"/>
                <a:cs typeface="微软雅黑" pitchFamily="18" charset="0"/>
              </a:rPr>
              <a:t>术后随访8年，眼压小于14mmHg，视野</a:t>
            </a:r>
          </a:p>
        </p:txBody>
      </p:sp>
      <p:sp>
        <p:nvSpPr>
          <p:cNvPr id="37" name="TextBox 1"/>
          <p:cNvSpPr txBox="1"/>
          <p:nvPr/>
        </p:nvSpPr>
        <p:spPr>
          <a:xfrm>
            <a:off x="1181100" y="3263900"/>
            <a:ext cx="914400" cy="190500"/>
          </a:xfrm>
          <a:prstGeom prst="rect">
            <a:avLst/>
          </a:prstGeom>
          <a:noFill/>
        </p:spPr>
        <p:txBody>
          <a:bodyPr wrap="none" lIns="0" tIns="0" rIns="0" rtlCol="0">
            <a:spAutoFit/>
          </a:bodyPr>
          <a:lstStyle/>
          <a:p>
            <a:pPr>
              <a:lnSpc>
                <a:spcPts val="1500"/>
              </a:lnSpc>
              <a:tabLst/>
            </a:pPr>
            <a:r>
              <a:rPr lang="en-US" altLang="zh-CN" sz="1200" dirty="0" smtClean="0">
                <a:solidFill>
                  <a:srgbClr val="000000"/>
                </a:solidFill>
                <a:latin typeface="微软雅黑" pitchFamily="18" charset="0"/>
                <a:cs typeface="微软雅黑" pitchFamily="18" charset="0"/>
              </a:rPr>
              <a:t>缺损进展最少</a:t>
            </a:r>
          </a:p>
        </p:txBody>
      </p:sp>
      <p:sp>
        <p:nvSpPr>
          <p:cNvPr id="38" name="TextBox 1"/>
          <p:cNvSpPr txBox="1"/>
          <p:nvPr/>
        </p:nvSpPr>
        <p:spPr>
          <a:xfrm>
            <a:off x="381000" y="1536700"/>
            <a:ext cx="2108200" cy="1409700"/>
          </a:xfrm>
          <a:prstGeom prst="rect">
            <a:avLst/>
          </a:prstGeom>
          <a:noFill/>
        </p:spPr>
        <p:txBody>
          <a:bodyPr wrap="none" lIns="0" tIns="0" rIns="0" rtlCol="0">
            <a:spAutoFit/>
          </a:bodyPr>
          <a:lstStyle/>
          <a:p>
            <a:pPr>
              <a:lnSpc>
                <a:spcPts val="2500"/>
              </a:lnSpc>
              <a:tabLst>
                <a:tab pos="558800" algn="l"/>
                <a:tab pos="647700" algn="l"/>
                <a:tab pos="673100" algn="l"/>
              </a:tabLst>
            </a:pPr>
            <a:r>
              <a:rPr lang="en-US" altLang="zh-CN" dirty="0" smtClean="0"/>
              <a:t>		</a:t>
            </a:r>
            <a:r>
              <a:rPr lang="en-US" altLang="zh-CN" sz="2798" b="1" dirty="0" smtClean="0">
                <a:solidFill>
                  <a:srgbClr val="273A4F"/>
                </a:solidFill>
                <a:latin typeface="Times New Roman" pitchFamily="18" charset="0"/>
                <a:cs typeface="Times New Roman" pitchFamily="18" charset="0"/>
              </a:rPr>
              <a:t>EMGT</a:t>
            </a:r>
          </a:p>
          <a:p>
            <a:pPr>
              <a:lnSpc>
                <a:spcPts val="1700"/>
              </a:lnSpc>
              <a:tabLst>
                <a:tab pos="558800" algn="l"/>
                <a:tab pos="647700" algn="l"/>
                <a:tab pos="673100" algn="l"/>
              </a:tabLst>
            </a:pPr>
            <a:r>
              <a:rPr lang="en-US" altLang="zh-CN" sz="1200" dirty="0" smtClean="0">
                <a:solidFill>
                  <a:srgbClr val="000000"/>
                </a:solidFill>
                <a:latin typeface="微软雅黑" pitchFamily="18" charset="0"/>
                <a:cs typeface="微软雅黑" pitchFamily="18" charset="0"/>
              </a:rPr>
              <a:t>眼压下降1mmHg，视野丢失进</a:t>
            </a:r>
          </a:p>
          <a:p>
            <a:pPr>
              <a:lnSpc>
                <a:spcPts val="2300"/>
              </a:lnSpc>
              <a:tabLst>
                <a:tab pos="558800" algn="l"/>
                <a:tab pos="647700" algn="l"/>
                <a:tab pos="673100" algn="l"/>
              </a:tabLst>
            </a:pPr>
            <a:r>
              <a:rPr lang="en-US" altLang="zh-CN" dirty="0" smtClean="0"/>
              <a:t>			</a:t>
            </a:r>
            <a:r>
              <a:rPr lang="en-US" altLang="zh-CN" sz="1200" dirty="0" smtClean="0">
                <a:solidFill>
                  <a:srgbClr val="000000"/>
                </a:solidFill>
                <a:latin typeface="微软雅黑" pitchFamily="18" charset="0"/>
                <a:cs typeface="微软雅黑" pitchFamily="18" charset="0"/>
              </a:rPr>
              <a:t>展下降10%</a:t>
            </a:r>
          </a:p>
          <a:p>
            <a:pPr>
              <a:lnSpc>
                <a:spcPts val="1000"/>
              </a:lnSpc>
            </a:pPr>
            <a:endParaRPr lang="en-US" altLang="zh-CN" dirty="0" smtClean="0"/>
          </a:p>
          <a:p>
            <a:pPr>
              <a:lnSpc>
                <a:spcPts val="1000"/>
              </a:lnSpc>
            </a:pPr>
            <a:endParaRPr lang="en-US" altLang="zh-CN" dirty="0" smtClean="0"/>
          </a:p>
          <a:p>
            <a:pPr>
              <a:lnSpc>
                <a:spcPts val="2400"/>
              </a:lnSpc>
              <a:tabLst>
                <a:tab pos="558800" algn="l"/>
                <a:tab pos="647700" algn="l"/>
                <a:tab pos="673100" algn="l"/>
              </a:tabLst>
            </a:pPr>
            <a:r>
              <a:rPr lang="en-US" altLang="zh-CN" dirty="0" smtClean="0"/>
              <a:t>	</a:t>
            </a:r>
            <a:r>
              <a:rPr lang="en-US" altLang="zh-CN" sz="2195" b="1" dirty="0" smtClean="0">
                <a:solidFill>
                  <a:srgbClr val="273A4F"/>
                </a:solidFill>
                <a:latin typeface="Times New Roman" pitchFamily="18" charset="0"/>
                <a:cs typeface="Times New Roman" pitchFamily="18" charset="0"/>
              </a:rPr>
              <a:t>AGIS</a:t>
            </a:r>
          </a:p>
        </p:txBody>
      </p:sp>
      <p:sp>
        <p:nvSpPr>
          <p:cNvPr id="39" name="TextBox 1"/>
          <p:cNvSpPr txBox="1"/>
          <p:nvPr/>
        </p:nvSpPr>
        <p:spPr>
          <a:xfrm>
            <a:off x="1206500" y="4432300"/>
            <a:ext cx="6667500" cy="635000"/>
          </a:xfrm>
          <a:prstGeom prst="rect">
            <a:avLst/>
          </a:prstGeom>
          <a:noFill/>
        </p:spPr>
        <p:txBody>
          <a:bodyPr wrap="none" lIns="0" tIns="0" rIns="0" rtlCol="0">
            <a:spAutoFit/>
          </a:bodyPr>
          <a:lstStyle/>
          <a:p>
            <a:pPr>
              <a:lnSpc>
                <a:spcPts val="1800"/>
              </a:lnSpc>
              <a:tabLst>
                <a:tab pos="2298700" algn="l"/>
              </a:tabLst>
            </a:pPr>
            <a:r>
              <a:rPr lang="en-US" altLang="zh-CN" sz="1802" dirty="0" smtClean="0">
                <a:solidFill>
                  <a:srgbClr val="C00000"/>
                </a:solidFill>
                <a:latin typeface="Times New Roman" pitchFamily="18" charset="0"/>
                <a:cs typeface="Times New Roman" pitchFamily="18" charset="0"/>
              </a:rPr>
              <a:t>眼压虽然不是青光眼的唯一危险因素，但是重要的可控的危险因素</a:t>
            </a:r>
          </a:p>
          <a:p>
            <a:pPr>
              <a:lnSpc>
                <a:spcPts val="1000"/>
              </a:lnSpc>
            </a:pPr>
            <a:endParaRPr lang="en-US" altLang="zh-CN" dirty="0" smtClean="0"/>
          </a:p>
          <a:p>
            <a:pPr>
              <a:lnSpc>
                <a:spcPts val="2200"/>
              </a:lnSpc>
              <a:tabLst>
                <a:tab pos="2298700" algn="l"/>
              </a:tabLst>
            </a:pPr>
            <a:r>
              <a:rPr lang="en-US" altLang="zh-CN" dirty="0" smtClean="0"/>
              <a:t>	</a:t>
            </a:r>
            <a:r>
              <a:rPr lang="en-US" altLang="zh-CN" sz="1800" dirty="0" smtClean="0">
                <a:solidFill>
                  <a:srgbClr val="C00000"/>
                </a:solidFill>
                <a:latin typeface="黑体" pitchFamily="18" charset="0"/>
                <a:cs typeface="黑体" pitchFamily="18" charset="0"/>
              </a:rPr>
              <a:t>每1mmHg都至关重要!</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546100" y="228600"/>
            <a:ext cx="34163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目标眼压/靶眼压</a:t>
            </a:r>
          </a:p>
        </p:txBody>
      </p:sp>
      <p:sp>
        <p:nvSpPr>
          <p:cNvPr id="6" name="TextBox 1"/>
          <p:cNvSpPr txBox="1"/>
          <p:nvPr/>
        </p:nvSpPr>
        <p:spPr>
          <a:xfrm>
            <a:off x="482600" y="1447800"/>
            <a:ext cx="114300" cy="2184400"/>
          </a:xfrm>
          <a:prstGeom prst="rect">
            <a:avLst/>
          </a:prstGeom>
          <a:noFill/>
        </p:spPr>
        <p:txBody>
          <a:bodyPr wrap="none" lIns="0" tIns="0" rIns="0" rtlCol="0">
            <a:spAutoFit/>
          </a:bodyPr>
          <a:lstStyle/>
          <a:p>
            <a:pPr>
              <a:lnSpc>
                <a:spcPts val="14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6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96" dirty="0" smtClean="0">
                <a:solidFill>
                  <a:srgbClr val="CC9900"/>
                </a:solidFill>
                <a:latin typeface="Wingdings" pitchFamily="18" charset="0"/>
                <a:cs typeface="Wingdings" pitchFamily="18" charset="0"/>
              </a:rPr>
              <a:t></a:t>
            </a:r>
          </a:p>
        </p:txBody>
      </p:sp>
      <p:sp>
        <p:nvSpPr>
          <p:cNvPr id="7" name="TextBox 1"/>
          <p:cNvSpPr txBox="1"/>
          <p:nvPr/>
        </p:nvSpPr>
        <p:spPr>
          <a:xfrm>
            <a:off x="825500" y="1333500"/>
            <a:ext cx="7874000" cy="2336800"/>
          </a:xfrm>
          <a:prstGeom prst="rect">
            <a:avLst/>
          </a:prstGeom>
          <a:noFill/>
        </p:spPr>
        <p:txBody>
          <a:bodyPr wrap="none" lIns="0" tIns="0" rIns="0" rtlCol="0">
            <a:spAutoFit/>
          </a:bodyPr>
          <a:lstStyle/>
          <a:p>
            <a:pPr>
              <a:lnSpc>
                <a:spcPts val="2600"/>
              </a:lnSpc>
              <a:tabLst/>
            </a:pPr>
            <a:r>
              <a:rPr lang="en-US" altLang="zh-CN" sz="2004" dirty="0" smtClean="0">
                <a:solidFill>
                  <a:srgbClr val="000000"/>
                </a:solidFill>
                <a:latin typeface="微软雅黑" pitchFamily="18" charset="0"/>
                <a:cs typeface="微软雅黑" pitchFamily="18" charset="0"/>
              </a:rPr>
              <a:t>目的：眼压降至恰当水平，减少视野丢失危险</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个体化：无通用的安全眼压水平，应个体化设置目标眼压水平：进展速</a:t>
            </a:r>
          </a:p>
          <a:p>
            <a:pPr>
              <a:lnSpc>
                <a:spcPts val="3600"/>
              </a:lnSpc>
              <a:tabLst/>
            </a:pPr>
            <a:r>
              <a:rPr lang="en-US" altLang="zh-CN" sz="2006" dirty="0" smtClean="0">
                <a:solidFill>
                  <a:srgbClr val="000000"/>
                </a:solidFill>
                <a:latin typeface="微软雅黑" pitchFamily="18" charset="0"/>
                <a:cs typeface="微软雅黑" pitchFamily="18" charset="0"/>
              </a:rPr>
              <a:t>度，年龄，危险因素等</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总体原则：视神经损害越重，目标眼压应越低</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不同指南：建议下降基线水平的25%以上或实际控制在18mmHg以下</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noChangeArrowheads="1"/>
          </p:cNvSpPr>
          <p:nvPr>
            <p:ph type="title"/>
          </p:nvPr>
        </p:nvSpPr>
        <p:spPr/>
        <p:txBody>
          <a:bodyPr/>
          <a:lstStyle/>
          <a:p>
            <a:pPr eaLnBrk="1" hangingPunct="1">
              <a:defRPr/>
            </a:pPr>
            <a:r>
              <a:rPr lang="zh-CN" altLang="en-US"/>
              <a:t>药物治疗基本原则</a:t>
            </a:r>
          </a:p>
        </p:txBody>
      </p:sp>
      <p:sp>
        <p:nvSpPr>
          <p:cNvPr id="12291" name="内容占位符 2"/>
          <p:cNvSpPr>
            <a:spLocks noGrp="1" noChangeArrowheads="1"/>
          </p:cNvSpPr>
          <p:nvPr>
            <p:ph idx="1"/>
          </p:nvPr>
        </p:nvSpPr>
        <p:spPr>
          <a:xfrm>
            <a:off x="1714500" y="1371601"/>
            <a:ext cx="5772150" cy="3394472"/>
          </a:xfrm>
        </p:spPr>
        <p:txBody>
          <a:bodyPr>
            <a:normAutofit fontScale="85000" lnSpcReduction="10000"/>
          </a:bodyPr>
          <a:lstStyle/>
          <a:p>
            <a:pPr lvl="2" eaLnBrk="1" hangingPunct="1">
              <a:defRPr/>
            </a:pPr>
            <a:r>
              <a:rPr lang="zh-CN" altLang="en-US"/>
              <a:t>年龄：年纪大，进展慢或无进展，</a:t>
            </a:r>
            <a:r>
              <a:rPr lang="en-US" altLang="zh-CN"/>
              <a:t>16~18mmHg</a:t>
            </a:r>
            <a:r>
              <a:rPr lang="zh-CN" altLang="en-US"/>
              <a:t>；年轻的中晚期患者，视野大部分丢失或已呈管视，</a:t>
            </a:r>
            <a:r>
              <a:rPr lang="en-US" altLang="zh-CN"/>
              <a:t>10mmHg</a:t>
            </a:r>
            <a:r>
              <a:rPr lang="zh-CN" altLang="en-US"/>
              <a:t>。年轻人较老年人眼压应设更低</a:t>
            </a:r>
            <a:endParaRPr lang="en-US" altLang="zh-CN"/>
          </a:p>
          <a:p>
            <a:pPr lvl="1" eaLnBrk="1" hangingPunct="1">
              <a:defRPr/>
            </a:pPr>
            <a:endParaRPr lang="en-US" altLang="zh-CN"/>
          </a:p>
          <a:p>
            <a:pPr lvl="2" eaLnBrk="1" hangingPunct="1">
              <a:defRPr/>
            </a:pPr>
            <a:r>
              <a:rPr lang="zh-CN" altLang="en-US"/>
              <a:t>视野及眼底视神经改变：早期视野改变，如鼻侧阶梯、旁中心暗点及眼底杯盘比＜</a:t>
            </a:r>
            <a:r>
              <a:rPr lang="en-US" altLang="zh-CN"/>
              <a:t>0.4</a:t>
            </a:r>
            <a:r>
              <a:rPr lang="zh-CN" altLang="en-US"/>
              <a:t>，眼压控制稳定者，</a:t>
            </a:r>
            <a:r>
              <a:rPr lang="en-US" altLang="zh-CN"/>
              <a:t>15~17mmHg</a:t>
            </a:r>
            <a:r>
              <a:rPr lang="zh-CN" altLang="en-US"/>
              <a:t>。中晚期，环形暗点、管状视野、颞侧视岛，杯盘比大于</a:t>
            </a:r>
            <a:r>
              <a:rPr lang="en-US" altLang="zh-CN"/>
              <a:t>0.7, 10~12mmHg</a:t>
            </a:r>
          </a:p>
          <a:p>
            <a:pPr lvl="2" eaLnBrk="1" hangingPunct="1">
              <a:defRPr/>
            </a:pPr>
            <a:r>
              <a:rPr lang="zh-CN" altLang="en-US">
                <a:solidFill>
                  <a:srgbClr val="FF0000"/>
                </a:solidFill>
              </a:rPr>
              <a:t>早</a:t>
            </a:r>
            <a:r>
              <a:rPr lang="en-US" altLang="zh-CN">
                <a:solidFill>
                  <a:srgbClr val="FF0000"/>
                </a:solidFill>
              </a:rPr>
              <a:t>18</a:t>
            </a:r>
            <a:r>
              <a:rPr lang="zh-CN" altLang="en-US">
                <a:solidFill>
                  <a:srgbClr val="FF0000"/>
                </a:solidFill>
              </a:rPr>
              <a:t>；中</a:t>
            </a:r>
            <a:r>
              <a:rPr lang="en-US" altLang="zh-CN">
                <a:solidFill>
                  <a:srgbClr val="FF0000"/>
                </a:solidFill>
              </a:rPr>
              <a:t>15</a:t>
            </a:r>
            <a:r>
              <a:rPr lang="zh-CN" altLang="en-US">
                <a:solidFill>
                  <a:srgbClr val="FF0000"/>
                </a:solidFill>
              </a:rPr>
              <a:t>；晚</a:t>
            </a:r>
            <a:r>
              <a:rPr lang="en-US" altLang="zh-CN">
                <a:solidFill>
                  <a:srgbClr val="FF0000"/>
                </a:solidFill>
              </a:rPr>
              <a:t>12</a:t>
            </a:r>
            <a:endParaRPr lang="zh-CN" altLang="en-US">
              <a:solidFill>
                <a:srgbClr val="FF0000"/>
              </a:solidFill>
            </a:endParaRPr>
          </a:p>
        </p:txBody>
      </p:sp>
    </p:spTree>
    <p:extLst>
      <p:ext uri="{BB962C8B-B14F-4D97-AF65-F5344CB8AC3E}">
        <p14:creationId xmlns:p14="http://schemas.microsoft.com/office/powerpoint/2010/main" val="16982850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1045895" y="3838194"/>
            <a:ext cx="4169613" cy="13715"/>
          </a:xfrm>
          <a:custGeom>
            <a:avLst/>
            <a:gdLst>
              <a:gd name="connsiteX0" fmla="*/ 0 w 4169613"/>
              <a:gd name="connsiteY0" fmla="*/ 0 h 13715"/>
              <a:gd name="connsiteX1" fmla="*/ 1389837 w 4169613"/>
              <a:gd name="connsiteY1" fmla="*/ 0 h 13715"/>
              <a:gd name="connsiteX2" fmla="*/ 2779725 w 4169613"/>
              <a:gd name="connsiteY2" fmla="*/ 0 h 13715"/>
              <a:gd name="connsiteX3" fmla="*/ 4169613 w 4169613"/>
              <a:gd name="connsiteY3" fmla="*/ 0 h 13715"/>
              <a:gd name="connsiteX4" fmla="*/ 4169613 w 4169613"/>
              <a:gd name="connsiteY4" fmla="*/ 13715 h 13715"/>
              <a:gd name="connsiteX5" fmla="*/ 2779725 w 4169613"/>
              <a:gd name="connsiteY5" fmla="*/ 13715 h 13715"/>
              <a:gd name="connsiteX6" fmla="*/ 1389837 w 4169613"/>
              <a:gd name="connsiteY6" fmla="*/ 13715 h 13715"/>
              <a:gd name="connsiteX7" fmla="*/ 0 w 4169613"/>
              <a:gd name="connsiteY7" fmla="*/ 13715 h 13715"/>
              <a:gd name="connsiteX8" fmla="*/ 0 w 4169613"/>
              <a:gd name="connsiteY8" fmla="*/ 0 h 1371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4169613" h="13715">
                <a:moveTo>
                  <a:pt x="0" y="0"/>
                </a:moveTo>
                <a:lnTo>
                  <a:pt x="1389837" y="0"/>
                </a:lnTo>
                <a:lnTo>
                  <a:pt x="2779725" y="0"/>
                </a:lnTo>
                <a:lnTo>
                  <a:pt x="4169613" y="0"/>
                </a:lnTo>
                <a:lnTo>
                  <a:pt x="4169613" y="13715"/>
                </a:lnTo>
                <a:lnTo>
                  <a:pt x="2779725" y="13715"/>
                </a:lnTo>
                <a:lnTo>
                  <a:pt x="1389837" y="13715"/>
                </a:lnTo>
                <a:lnTo>
                  <a:pt x="0" y="13715"/>
                </a:lnTo>
                <a:lnTo>
                  <a:pt x="0" y="0"/>
                </a:lnTo>
              </a:path>
            </a:pathLst>
          </a:custGeom>
          <a:solidFill>
            <a:srgbClr val="0070C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1045895" y="4304563"/>
            <a:ext cx="5181549" cy="13716"/>
          </a:xfrm>
          <a:custGeom>
            <a:avLst/>
            <a:gdLst>
              <a:gd name="connsiteX0" fmla="*/ 0 w 5181549"/>
              <a:gd name="connsiteY0" fmla="*/ 0 h 13716"/>
              <a:gd name="connsiteX1" fmla="*/ 1727149 w 5181549"/>
              <a:gd name="connsiteY1" fmla="*/ 0 h 13716"/>
              <a:gd name="connsiteX2" fmla="*/ 3454349 w 5181549"/>
              <a:gd name="connsiteY2" fmla="*/ 0 h 13716"/>
              <a:gd name="connsiteX3" fmla="*/ 5181549 w 5181549"/>
              <a:gd name="connsiteY3" fmla="*/ 0 h 13716"/>
              <a:gd name="connsiteX4" fmla="*/ 5181549 w 5181549"/>
              <a:gd name="connsiteY4" fmla="*/ 13716 h 13716"/>
              <a:gd name="connsiteX5" fmla="*/ 3454349 w 5181549"/>
              <a:gd name="connsiteY5" fmla="*/ 13716 h 13716"/>
              <a:gd name="connsiteX6" fmla="*/ 1727149 w 5181549"/>
              <a:gd name="connsiteY6" fmla="*/ 13716 h 13716"/>
              <a:gd name="connsiteX7" fmla="*/ 0 w 5181549"/>
              <a:gd name="connsiteY7" fmla="*/ 13716 h 13716"/>
              <a:gd name="connsiteX8" fmla="*/ 0 w 5181549"/>
              <a:gd name="connsiteY8" fmla="*/ 0 h 137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181549" h="13716">
                <a:moveTo>
                  <a:pt x="0" y="0"/>
                </a:moveTo>
                <a:lnTo>
                  <a:pt x="1727149" y="0"/>
                </a:lnTo>
                <a:lnTo>
                  <a:pt x="3454349" y="0"/>
                </a:lnTo>
                <a:lnTo>
                  <a:pt x="5181549" y="0"/>
                </a:lnTo>
                <a:lnTo>
                  <a:pt x="5181549" y="13716"/>
                </a:lnTo>
                <a:lnTo>
                  <a:pt x="3454349" y="13716"/>
                </a:lnTo>
                <a:lnTo>
                  <a:pt x="1727149" y="13716"/>
                </a:lnTo>
                <a:lnTo>
                  <a:pt x="0" y="13716"/>
                </a:lnTo>
                <a:lnTo>
                  <a:pt x="0" y="0"/>
                </a:lnTo>
              </a:path>
            </a:pathLst>
          </a:custGeom>
          <a:solidFill>
            <a:srgbClr val="0070C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558800" y="279400"/>
            <a:ext cx="45720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青光眼药物治疗的指征</a:t>
            </a:r>
          </a:p>
        </p:txBody>
      </p:sp>
      <p:sp>
        <p:nvSpPr>
          <p:cNvPr id="8" name="TextBox 1"/>
          <p:cNvSpPr txBox="1"/>
          <p:nvPr/>
        </p:nvSpPr>
        <p:spPr>
          <a:xfrm>
            <a:off x="698500" y="1447800"/>
            <a:ext cx="101600" cy="2959100"/>
          </a:xfrm>
          <a:prstGeom prst="rect">
            <a:avLst/>
          </a:prstGeom>
          <a:noFill/>
        </p:spPr>
        <p:txBody>
          <a:bodyPr wrap="none" lIns="0" tIns="0" rIns="0" rtlCol="0">
            <a:spAutoFit/>
          </a:bodyPr>
          <a:lstStyle/>
          <a:p>
            <a:pPr>
              <a:lnSpc>
                <a:spcPts val="1200"/>
              </a:lnSpc>
              <a:tabLst/>
            </a:pPr>
            <a:r>
              <a:rPr lang="en-US" altLang="zh-CN" sz="1164"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600"/>
              </a:lnSpc>
              <a:tabLst/>
            </a:pPr>
            <a:r>
              <a:rPr lang="en-US" altLang="zh-CN" sz="1164"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600"/>
              </a:lnSpc>
              <a:tabLst/>
            </a:pPr>
            <a:r>
              <a:rPr lang="en-US" altLang="zh-CN" sz="1164"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600"/>
              </a:lnSpc>
              <a:tabLst/>
            </a:pPr>
            <a:r>
              <a:rPr lang="en-US" altLang="zh-CN" sz="1164"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600"/>
              </a:lnSpc>
              <a:tabLst/>
            </a:pPr>
            <a:r>
              <a:rPr lang="en-US" altLang="zh-CN" sz="1164"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600"/>
              </a:lnSpc>
              <a:tabLst/>
            </a:pPr>
            <a:r>
              <a:rPr lang="en-US" altLang="zh-CN" sz="1164"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600"/>
              </a:lnSpc>
              <a:tabLst/>
            </a:pPr>
            <a:r>
              <a:rPr lang="en-US" altLang="zh-CN" sz="1164" dirty="0" smtClean="0">
                <a:solidFill>
                  <a:srgbClr val="CC9900"/>
                </a:solidFill>
                <a:latin typeface="Wingdings" pitchFamily="18" charset="0"/>
                <a:cs typeface="Wingdings" pitchFamily="18" charset="0"/>
              </a:rPr>
              <a:t></a:t>
            </a:r>
          </a:p>
        </p:txBody>
      </p:sp>
      <p:sp>
        <p:nvSpPr>
          <p:cNvPr id="9" name="TextBox 1"/>
          <p:cNvSpPr txBox="1"/>
          <p:nvPr/>
        </p:nvSpPr>
        <p:spPr>
          <a:xfrm>
            <a:off x="1041400" y="1346200"/>
            <a:ext cx="5181600" cy="3086100"/>
          </a:xfrm>
          <a:prstGeom prst="rect">
            <a:avLst/>
          </a:prstGeom>
          <a:noFill/>
        </p:spPr>
        <p:txBody>
          <a:bodyPr wrap="none" lIns="0" tIns="0" rIns="0" rtlCol="0">
            <a:spAutoFit/>
          </a:bodyPr>
          <a:lstStyle/>
          <a:p>
            <a:pPr>
              <a:lnSpc>
                <a:spcPts val="2300"/>
              </a:lnSpc>
              <a:tabLst/>
            </a:pPr>
            <a:r>
              <a:rPr lang="en-US" altLang="zh-CN" sz="1800" dirty="0" smtClean="0">
                <a:solidFill>
                  <a:srgbClr val="000000"/>
                </a:solidFill>
                <a:latin typeface="微软雅黑" pitchFamily="18" charset="0"/>
                <a:cs typeface="微软雅黑" pitchFamily="18" charset="0"/>
              </a:rPr>
              <a:t>原发性开角型表光眼</a:t>
            </a:r>
          </a:p>
          <a:p>
            <a:pPr>
              <a:lnSpc>
                <a:spcPts val="1000"/>
              </a:lnSpc>
            </a:pPr>
            <a:endParaRPr lang="en-US" altLang="zh-CN" dirty="0" smtClean="0"/>
          </a:p>
          <a:p>
            <a:pPr>
              <a:lnSpc>
                <a:spcPts val="2600"/>
              </a:lnSpc>
              <a:tabLst/>
            </a:pPr>
            <a:r>
              <a:rPr lang="en-US" altLang="zh-CN" sz="1800" dirty="0" smtClean="0">
                <a:solidFill>
                  <a:srgbClr val="000000"/>
                </a:solidFill>
                <a:latin typeface="微软雅黑" pitchFamily="18" charset="0"/>
                <a:cs typeface="微软雅黑" pitchFamily="18" charset="0"/>
              </a:rPr>
              <a:t>闭角型青光眼(发作期,暂不适手术者)</a:t>
            </a:r>
          </a:p>
          <a:p>
            <a:pPr>
              <a:lnSpc>
                <a:spcPts val="1000"/>
              </a:lnSpc>
            </a:pPr>
            <a:endParaRPr lang="en-US" altLang="zh-CN" dirty="0" smtClean="0"/>
          </a:p>
          <a:p>
            <a:pPr>
              <a:lnSpc>
                <a:spcPts val="2600"/>
              </a:lnSpc>
              <a:tabLst/>
            </a:pPr>
            <a:r>
              <a:rPr lang="en-US" altLang="zh-CN" sz="1802" dirty="0" smtClean="0">
                <a:solidFill>
                  <a:srgbClr val="000000"/>
                </a:solidFill>
                <a:latin typeface="微软雅黑" pitchFamily="18" charset="0"/>
                <a:cs typeface="微软雅黑" pitchFamily="18" charset="0"/>
              </a:rPr>
              <a:t>继发性青光眼的高眼压期</a:t>
            </a:r>
          </a:p>
          <a:p>
            <a:pPr>
              <a:lnSpc>
                <a:spcPts val="1000"/>
              </a:lnSpc>
            </a:pPr>
            <a:endParaRPr lang="en-US" altLang="zh-CN" dirty="0" smtClean="0"/>
          </a:p>
          <a:p>
            <a:pPr>
              <a:lnSpc>
                <a:spcPts val="2600"/>
              </a:lnSpc>
              <a:tabLst/>
            </a:pPr>
            <a:r>
              <a:rPr lang="en-US" altLang="zh-CN" sz="1800" dirty="0" smtClean="0">
                <a:solidFill>
                  <a:srgbClr val="000000"/>
                </a:solidFill>
                <a:latin typeface="微软雅黑" pitchFamily="18" charset="0"/>
                <a:cs typeface="微软雅黑" pitchFamily="18" charset="0"/>
              </a:rPr>
              <a:t>局部或全身手术禁忌的病例</a:t>
            </a:r>
          </a:p>
          <a:p>
            <a:pPr>
              <a:lnSpc>
                <a:spcPts val="1000"/>
              </a:lnSpc>
            </a:pPr>
            <a:endParaRPr lang="en-US" altLang="zh-CN" dirty="0" smtClean="0"/>
          </a:p>
          <a:p>
            <a:pPr>
              <a:lnSpc>
                <a:spcPts val="2600"/>
              </a:lnSpc>
              <a:tabLst/>
            </a:pPr>
            <a:r>
              <a:rPr lang="en-US" altLang="zh-CN" sz="1800" dirty="0" smtClean="0">
                <a:solidFill>
                  <a:srgbClr val="000000"/>
                </a:solidFill>
                <a:latin typeface="微软雅黑" pitchFamily="18" charset="0"/>
                <a:cs typeface="微软雅黑" pitchFamily="18" charset="0"/>
              </a:rPr>
              <a:t>手术后眼压控制不良的病例</a:t>
            </a:r>
          </a:p>
          <a:p>
            <a:pPr>
              <a:lnSpc>
                <a:spcPts val="1000"/>
              </a:lnSpc>
            </a:pPr>
            <a:endParaRPr lang="en-US" altLang="zh-CN" dirty="0" smtClean="0"/>
          </a:p>
          <a:p>
            <a:pPr>
              <a:lnSpc>
                <a:spcPts val="2600"/>
              </a:lnSpc>
              <a:tabLst/>
            </a:pPr>
            <a:r>
              <a:rPr lang="en-US" altLang="zh-CN" sz="1800" dirty="0" smtClean="0">
                <a:solidFill>
                  <a:srgbClr val="0070C0"/>
                </a:solidFill>
                <a:latin typeface="微软雅黑" pitchFamily="18" charset="0"/>
                <a:cs typeface="微软雅黑" pitchFamily="18" charset="0"/>
              </a:rPr>
              <a:t>手术后眼压已控制,但视野视乳头继续恶化</a:t>
            </a:r>
          </a:p>
          <a:p>
            <a:pPr>
              <a:lnSpc>
                <a:spcPts val="1000"/>
              </a:lnSpc>
            </a:pPr>
            <a:endParaRPr lang="en-US" altLang="zh-CN" dirty="0" smtClean="0"/>
          </a:p>
          <a:p>
            <a:pPr>
              <a:lnSpc>
                <a:spcPts val="2600"/>
              </a:lnSpc>
              <a:tabLst/>
            </a:pPr>
            <a:r>
              <a:rPr lang="en-US" altLang="zh-CN" sz="1800" dirty="0" smtClean="0">
                <a:solidFill>
                  <a:srgbClr val="0070C0"/>
                </a:solidFill>
                <a:latin typeface="微软雅黑" pitchFamily="18" charset="0"/>
                <a:cs typeface="微软雅黑" pitchFamily="18" charset="0"/>
              </a:rPr>
              <a:t>血流和视乳头灌注压低的病例(如正常眼压性青光眼)</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482600" y="215900"/>
            <a:ext cx="45720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青光眼药物治疗的历史</a:t>
            </a:r>
          </a:p>
        </p:txBody>
      </p:sp>
      <p:sp>
        <p:nvSpPr>
          <p:cNvPr id="6" name="TextBox 1"/>
          <p:cNvSpPr txBox="1"/>
          <p:nvPr/>
        </p:nvSpPr>
        <p:spPr>
          <a:xfrm>
            <a:off x="698500" y="1435100"/>
            <a:ext cx="114300" cy="2857500"/>
          </a:xfrm>
          <a:prstGeom prst="rect">
            <a:avLst/>
          </a:prstGeom>
          <a:noFill/>
        </p:spPr>
        <p:txBody>
          <a:bodyPr wrap="none" lIns="0" tIns="0" rIns="0" rtlCol="0">
            <a:spAutoFit/>
          </a:bodyPr>
          <a:lstStyle/>
          <a:p>
            <a:pPr>
              <a:lnSpc>
                <a:spcPts val="14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2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2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2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200"/>
              </a:lnSpc>
              <a:tabLst/>
            </a:pPr>
            <a:r>
              <a:rPr lang="en-US" altLang="zh-CN" sz="1296" dirty="0" smtClean="0">
                <a:solidFill>
                  <a:srgbClr val="CC9900"/>
                </a:solidFill>
                <a:latin typeface="Wingdings" pitchFamily="18" charset="0"/>
                <a:cs typeface="Wingdings" pitchFamily="18" charset="0"/>
              </a:rPr>
              <a:t></a:t>
            </a:r>
          </a:p>
        </p:txBody>
      </p:sp>
      <p:sp>
        <p:nvSpPr>
          <p:cNvPr id="7" name="TextBox 1"/>
          <p:cNvSpPr txBox="1"/>
          <p:nvPr/>
        </p:nvSpPr>
        <p:spPr>
          <a:xfrm>
            <a:off x="1041400" y="1320800"/>
            <a:ext cx="850900" cy="3009900"/>
          </a:xfrm>
          <a:prstGeom prst="rect">
            <a:avLst/>
          </a:prstGeom>
          <a:noFill/>
        </p:spPr>
        <p:txBody>
          <a:bodyPr wrap="none" lIns="0" tIns="0" rIns="0" rtlCol="0">
            <a:spAutoFit/>
          </a:bodyPr>
          <a:lstStyle/>
          <a:p>
            <a:pPr>
              <a:lnSpc>
                <a:spcPts val="2600"/>
              </a:lnSpc>
              <a:tabLst/>
            </a:pPr>
            <a:r>
              <a:rPr lang="en-US" altLang="zh-CN" sz="2004" dirty="0" smtClean="0">
                <a:solidFill>
                  <a:srgbClr val="000000"/>
                </a:solidFill>
                <a:latin typeface="微软雅黑" pitchFamily="18" charset="0"/>
                <a:cs typeface="微软雅黑" pitchFamily="18" charset="0"/>
              </a:rPr>
              <a:t>1856年</a:t>
            </a:r>
          </a:p>
          <a:p>
            <a:pPr>
              <a:lnSpc>
                <a:spcPts val="1000"/>
              </a:lnSpc>
            </a:pPr>
            <a:endParaRPr lang="en-US" altLang="zh-CN" dirty="0" smtClean="0"/>
          </a:p>
          <a:p>
            <a:pPr>
              <a:lnSpc>
                <a:spcPts val="1000"/>
              </a:lnSpc>
            </a:pPr>
            <a:endParaRPr lang="en-US" altLang="zh-CN" dirty="0" smtClean="0"/>
          </a:p>
          <a:p>
            <a:pPr>
              <a:lnSpc>
                <a:spcPts val="3200"/>
              </a:lnSpc>
              <a:tabLst/>
            </a:pPr>
            <a:r>
              <a:rPr lang="en-US" altLang="zh-CN" sz="2004" dirty="0" smtClean="0">
                <a:solidFill>
                  <a:srgbClr val="000000"/>
                </a:solidFill>
                <a:latin typeface="微软雅黑" pitchFamily="18" charset="0"/>
                <a:cs typeface="微软雅黑" pitchFamily="18" charset="0"/>
              </a:rPr>
              <a:t>1864年</a:t>
            </a:r>
          </a:p>
          <a:p>
            <a:pPr>
              <a:lnSpc>
                <a:spcPts val="1000"/>
              </a:lnSpc>
            </a:pPr>
            <a:endParaRPr lang="en-US" altLang="zh-CN" dirty="0" smtClean="0"/>
          </a:p>
          <a:p>
            <a:pPr>
              <a:lnSpc>
                <a:spcPts val="1000"/>
              </a:lnSpc>
            </a:pPr>
            <a:endParaRPr lang="en-US" altLang="zh-CN" dirty="0" smtClean="0"/>
          </a:p>
          <a:p>
            <a:pPr>
              <a:lnSpc>
                <a:spcPts val="3200"/>
              </a:lnSpc>
              <a:tabLst/>
            </a:pPr>
            <a:r>
              <a:rPr lang="en-US" altLang="zh-CN" sz="2004" dirty="0" smtClean="0">
                <a:solidFill>
                  <a:srgbClr val="000000"/>
                </a:solidFill>
                <a:latin typeface="微软雅黑" pitchFamily="18" charset="0"/>
                <a:cs typeface="微软雅黑" pitchFamily="18" charset="0"/>
              </a:rPr>
              <a:t>1875年</a:t>
            </a:r>
          </a:p>
          <a:p>
            <a:pPr>
              <a:lnSpc>
                <a:spcPts val="1000"/>
              </a:lnSpc>
            </a:pPr>
            <a:endParaRPr lang="en-US" altLang="zh-CN" dirty="0" smtClean="0"/>
          </a:p>
          <a:p>
            <a:pPr>
              <a:lnSpc>
                <a:spcPts val="1000"/>
              </a:lnSpc>
            </a:pPr>
            <a:endParaRPr lang="en-US" altLang="zh-CN" dirty="0" smtClean="0"/>
          </a:p>
          <a:p>
            <a:pPr>
              <a:lnSpc>
                <a:spcPts val="3200"/>
              </a:lnSpc>
              <a:tabLst/>
            </a:pPr>
            <a:r>
              <a:rPr lang="en-US" altLang="zh-CN" sz="2004" dirty="0" smtClean="0">
                <a:solidFill>
                  <a:srgbClr val="000000"/>
                </a:solidFill>
                <a:latin typeface="微软雅黑" pitchFamily="18" charset="0"/>
                <a:cs typeface="微软雅黑" pitchFamily="18" charset="0"/>
              </a:rPr>
              <a:t>1899年</a:t>
            </a:r>
          </a:p>
          <a:p>
            <a:pPr>
              <a:lnSpc>
                <a:spcPts val="1000"/>
              </a:lnSpc>
            </a:pPr>
            <a:endParaRPr lang="en-US" altLang="zh-CN" dirty="0" smtClean="0"/>
          </a:p>
          <a:p>
            <a:pPr>
              <a:lnSpc>
                <a:spcPts val="1000"/>
              </a:lnSpc>
            </a:pPr>
            <a:endParaRPr lang="en-US" altLang="zh-CN" dirty="0" smtClean="0"/>
          </a:p>
          <a:p>
            <a:pPr>
              <a:lnSpc>
                <a:spcPts val="3200"/>
              </a:lnSpc>
              <a:tabLst/>
            </a:pPr>
            <a:r>
              <a:rPr lang="en-US" altLang="zh-CN" sz="2004" dirty="0" smtClean="0">
                <a:solidFill>
                  <a:srgbClr val="000000"/>
                </a:solidFill>
                <a:latin typeface="微软雅黑" pitchFamily="18" charset="0"/>
                <a:cs typeface="微软雅黑" pitchFamily="18" charset="0"/>
              </a:rPr>
              <a:t>1954年</a:t>
            </a:r>
          </a:p>
        </p:txBody>
      </p:sp>
      <p:sp>
        <p:nvSpPr>
          <p:cNvPr id="8" name="TextBox 1"/>
          <p:cNvSpPr txBox="1"/>
          <p:nvPr/>
        </p:nvSpPr>
        <p:spPr>
          <a:xfrm>
            <a:off x="2641600" y="1320800"/>
            <a:ext cx="5397500" cy="3009900"/>
          </a:xfrm>
          <a:prstGeom prst="rect">
            <a:avLst/>
          </a:prstGeom>
          <a:noFill/>
        </p:spPr>
        <p:txBody>
          <a:bodyPr wrap="none" lIns="0" tIns="0" rIns="0" rtlCol="0">
            <a:spAutoFit/>
          </a:bodyPr>
          <a:lstStyle/>
          <a:p>
            <a:pPr>
              <a:lnSpc>
                <a:spcPts val="2600"/>
              </a:lnSpc>
              <a:tabLst/>
            </a:pPr>
            <a:r>
              <a:rPr lang="en-US" altLang="zh-CN" sz="2004" dirty="0" smtClean="0">
                <a:solidFill>
                  <a:srgbClr val="000000"/>
                </a:solidFill>
                <a:latin typeface="微软雅黑" pitchFamily="18" charset="0"/>
                <a:cs typeface="微软雅黑" pitchFamily="18" charset="0"/>
              </a:rPr>
              <a:t>atropine阿托品</a:t>
            </a:r>
          </a:p>
          <a:p>
            <a:pPr>
              <a:lnSpc>
                <a:spcPts val="1000"/>
              </a:lnSpc>
            </a:pPr>
            <a:endParaRPr lang="en-US" altLang="zh-CN" dirty="0" smtClean="0"/>
          </a:p>
          <a:p>
            <a:pPr>
              <a:lnSpc>
                <a:spcPts val="1000"/>
              </a:lnSpc>
            </a:pPr>
            <a:endParaRPr lang="en-US" altLang="zh-CN" dirty="0" smtClean="0"/>
          </a:p>
          <a:p>
            <a:pPr>
              <a:lnSpc>
                <a:spcPts val="3200"/>
              </a:lnSpc>
              <a:tabLst/>
            </a:pPr>
            <a:r>
              <a:rPr lang="en-US" altLang="zh-CN" sz="2004" dirty="0" smtClean="0">
                <a:solidFill>
                  <a:srgbClr val="000000"/>
                </a:solidFill>
                <a:latin typeface="微软雅黑" pitchFamily="18" charset="0"/>
                <a:cs typeface="微软雅黑" pitchFamily="18" charset="0"/>
              </a:rPr>
              <a:t>eserine</a:t>
            </a:r>
            <a:r>
              <a:rPr lang="en-US" altLang="zh-CN" sz="2004" dirty="0" smtClean="0">
                <a:latin typeface="Times New Roman" pitchFamily="18" charset="0"/>
                <a:cs typeface="Times New Roman" pitchFamily="18" charset="0"/>
              </a:rPr>
              <a:t> </a:t>
            </a:r>
            <a:r>
              <a:rPr lang="en-US" altLang="zh-CN" sz="2004" dirty="0" smtClean="0">
                <a:solidFill>
                  <a:srgbClr val="000000"/>
                </a:solidFill>
                <a:latin typeface="微软雅黑" pitchFamily="18" charset="0"/>
                <a:cs typeface="微软雅黑" pitchFamily="18" charset="0"/>
              </a:rPr>
              <a:t>依色林（毒扁豆碱）</a:t>
            </a:r>
          </a:p>
          <a:p>
            <a:pPr>
              <a:lnSpc>
                <a:spcPts val="1000"/>
              </a:lnSpc>
            </a:pPr>
            <a:endParaRPr lang="en-US" altLang="zh-CN" dirty="0" smtClean="0"/>
          </a:p>
          <a:p>
            <a:pPr>
              <a:lnSpc>
                <a:spcPts val="1000"/>
              </a:lnSpc>
            </a:pPr>
            <a:endParaRPr lang="en-US" altLang="zh-CN" dirty="0" smtClean="0"/>
          </a:p>
          <a:p>
            <a:pPr>
              <a:lnSpc>
                <a:spcPts val="3200"/>
              </a:lnSpc>
              <a:tabLst/>
            </a:pPr>
            <a:r>
              <a:rPr lang="en-US" altLang="zh-CN" sz="2004" dirty="0" smtClean="0">
                <a:solidFill>
                  <a:srgbClr val="000000"/>
                </a:solidFill>
                <a:latin typeface="微软雅黑" pitchFamily="18" charset="0"/>
                <a:cs typeface="微软雅黑" pitchFamily="18" charset="0"/>
              </a:rPr>
              <a:t>pilocarpine毛果芸香碱</a:t>
            </a:r>
          </a:p>
          <a:p>
            <a:pPr>
              <a:lnSpc>
                <a:spcPts val="1000"/>
              </a:lnSpc>
            </a:pPr>
            <a:endParaRPr lang="en-US" altLang="zh-CN" dirty="0" smtClean="0"/>
          </a:p>
          <a:p>
            <a:pPr>
              <a:lnSpc>
                <a:spcPts val="1000"/>
              </a:lnSpc>
            </a:pPr>
            <a:endParaRPr lang="en-US" altLang="zh-CN" dirty="0" smtClean="0"/>
          </a:p>
          <a:p>
            <a:pPr>
              <a:lnSpc>
                <a:spcPts val="3200"/>
              </a:lnSpc>
              <a:tabLst/>
            </a:pPr>
            <a:r>
              <a:rPr lang="en-US" altLang="zh-CN" sz="2004" dirty="0" smtClean="0">
                <a:solidFill>
                  <a:srgbClr val="000000"/>
                </a:solidFill>
                <a:latin typeface="微软雅黑" pitchFamily="18" charset="0"/>
                <a:cs typeface="微软雅黑" pitchFamily="18" charset="0"/>
              </a:rPr>
              <a:t>epinephrine</a:t>
            </a:r>
            <a:r>
              <a:rPr lang="en-US" altLang="zh-CN" sz="2004" dirty="0" smtClean="0">
                <a:latin typeface="Times New Roman" pitchFamily="18" charset="0"/>
                <a:cs typeface="Times New Roman" pitchFamily="18" charset="0"/>
              </a:rPr>
              <a:t>  </a:t>
            </a:r>
            <a:r>
              <a:rPr lang="en-US" altLang="zh-CN" sz="2004" dirty="0" smtClean="0">
                <a:solidFill>
                  <a:srgbClr val="000000"/>
                </a:solidFill>
                <a:latin typeface="微软雅黑" pitchFamily="18" charset="0"/>
                <a:cs typeface="微软雅黑" pitchFamily="18" charset="0"/>
              </a:rPr>
              <a:t>肾上腺素</a:t>
            </a:r>
          </a:p>
          <a:p>
            <a:pPr>
              <a:lnSpc>
                <a:spcPts val="1000"/>
              </a:lnSpc>
            </a:pPr>
            <a:endParaRPr lang="en-US" altLang="zh-CN" dirty="0" smtClean="0"/>
          </a:p>
          <a:p>
            <a:pPr>
              <a:lnSpc>
                <a:spcPts val="1000"/>
              </a:lnSpc>
            </a:pPr>
            <a:endParaRPr lang="en-US" altLang="zh-CN" dirty="0" smtClean="0"/>
          </a:p>
          <a:p>
            <a:pPr>
              <a:lnSpc>
                <a:spcPts val="3200"/>
              </a:lnSpc>
              <a:tabLst/>
            </a:pPr>
            <a:r>
              <a:rPr lang="en-US" altLang="zh-CN" sz="2004" dirty="0" smtClean="0">
                <a:solidFill>
                  <a:srgbClr val="000000"/>
                </a:solidFill>
                <a:latin typeface="微软雅黑" pitchFamily="18" charset="0"/>
                <a:cs typeface="微软雅黑" pitchFamily="18" charset="0"/>
              </a:rPr>
              <a:t>全身用碳酸酐酶抑制剂</a:t>
            </a:r>
            <a:r>
              <a:rPr lang="en-US" altLang="zh-CN" sz="2004" dirty="0" smtClean="0">
                <a:latin typeface="Times New Roman" pitchFamily="18" charset="0"/>
                <a:cs typeface="Times New Roman" pitchFamily="18" charset="0"/>
              </a:rPr>
              <a:t> </a:t>
            </a:r>
            <a:r>
              <a:rPr lang="en-US" altLang="zh-CN" sz="2004" dirty="0" smtClean="0">
                <a:solidFill>
                  <a:srgbClr val="000000"/>
                </a:solidFill>
                <a:latin typeface="微软雅黑" pitchFamily="18" charset="0"/>
                <a:cs typeface="微软雅黑" pitchFamily="18" charset="0"/>
              </a:rPr>
              <a:t>（醋氮酰胺，醋甲唑胺）</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546100" y="228600"/>
            <a:ext cx="45720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青光眼药物治疗的历史</a:t>
            </a:r>
          </a:p>
        </p:txBody>
      </p:sp>
      <p:sp>
        <p:nvSpPr>
          <p:cNvPr id="6" name="TextBox 1"/>
          <p:cNvSpPr txBox="1"/>
          <p:nvPr/>
        </p:nvSpPr>
        <p:spPr>
          <a:xfrm>
            <a:off x="698500" y="1270000"/>
            <a:ext cx="114300" cy="3289300"/>
          </a:xfrm>
          <a:prstGeom prst="rect">
            <a:avLst/>
          </a:prstGeom>
          <a:noFill/>
        </p:spPr>
        <p:txBody>
          <a:bodyPr wrap="none" lIns="0" tIns="0" rIns="0" rtlCol="0">
            <a:spAutoFit/>
          </a:bodyPr>
          <a:lstStyle/>
          <a:p>
            <a:pPr>
              <a:lnSpc>
                <a:spcPts val="14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98"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96" dirty="0" smtClean="0">
                <a:solidFill>
                  <a:srgbClr val="CC9900"/>
                </a:solidFill>
                <a:latin typeface="Wingdings" pitchFamily="18" charset="0"/>
                <a:cs typeface="Wingdings" pitchFamily="18" charset="0"/>
              </a:rPr>
              <a:t></a:t>
            </a:r>
          </a:p>
        </p:txBody>
      </p:sp>
      <p:sp>
        <p:nvSpPr>
          <p:cNvPr id="7" name="TextBox 1"/>
          <p:cNvSpPr txBox="1"/>
          <p:nvPr/>
        </p:nvSpPr>
        <p:spPr>
          <a:xfrm>
            <a:off x="1041400" y="1155700"/>
            <a:ext cx="850900" cy="3441700"/>
          </a:xfrm>
          <a:prstGeom prst="rect">
            <a:avLst/>
          </a:prstGeom>
          <a:noFill/>
        </p:spPr>
        <p:txBody>
          <a:bodyPr wrap="none" lIns="0" tIns="0" rIns="0" rtlCol="0">
            <a:spAutoFit/>
          </a:bodyPr>
          <a:lstStyle/>
          <a:p>
            <a:pPr>
              <a:lnSpc>
                <a:spcPts val="2600"/>
              </a:lnSpc>
              <a:tabLst/>
            </a:pPr>
            <a:r>
              <a:rPr lang="en-US" altLang="zh-CN" sz="2004" dirty="0" smtClean="0">
                <a:solidFill>
                  <a:srgbClr val="000000"/>
                </a:solidFill>
                <a:latin typeface="微软雅黑" pitchFamily="18" charset="0"/>
                <a:cs typeface="微软雅黑" pitchFamily="18" charset="0"/>
              </a:rPr>
              <a:t>1978年</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1987年</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1996年</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1995年</a:t>
            </a:r>
          </a:p>
          <a:p>
            <a:pPr>
              <a:lnSpc>
                <a:spcPts val="1000"/>
              </a:lnSpc>
            </a:pPr>
            <a:endParaRPr lang="en-US" altLang="zh-CN" dirty="0" smtClean="0"/>
          </a:p>
          <a:p>
            <a:pPr>
              <a:lnSpc>
                <a:spcPts val="3000"/>
              </a:lnSpc>
              <a:tabLst/>
            </a:pPr>
            <a:r>
              <a:rPr lang="en-US" altLang="zh-CN" sz="2006" dirty="0" smtClean="0">
                <a:solidFill>
                  <a:srgbClr val="000000"/>
                </a:solidFill>
                <a:latin typeface="微软雅黑" pitchFamily="18" charset="0"/>
                <a:cs typeface="微软雅黑" pitchFamily="18" charset="0"/>
              </a:rPr>
              <a:t>1996年</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2001年</a:t>
            </a:r>
          </a:p>
          <a:p>
            <a:pPr>
              <a:lnSpc>
                <a:spcPts val="1000"/>
              </a:lnSpc>
            </a:pPr>
            <a:endParaRPr lang="en-US" altLang="zh-CN" dirty="0" smtClean="0"/>
          </a:p>
          <a:p>
            <a:pPr>
              <a:lnSpc>
                <a:spcPts val="3000"/>
              </a:lnSpc>
              <a:tabLst/>
            </a:pPr>
            <a:r>
              <a:rPr lang="en-US" altLang="zh-CN" sz="2006" dirty="0" smtClean="0">
                <a:solidFill>
                  <a:srgbClr val="000000"/>
                </a:solidFill>
                <a:latin typeface="微软雅黑" pitchFamily="18" charset="0"/>
                <a:cs typeface="微软雅黑" pitchFamily="18" charset="0"/>
              </a:rPr>
              <a:t>2012年</a:t>
            </a:r>
          </a:p>
        </p:txBody>
      </p:sp>
      <p:sp>
        <p:nvSpPr>
          <p:cNvPr id="8" name="TextBox 1"/>
          <p:cNvSpPr txBox="1"/>
          <p:nvPr/>
        </p:nvSpPr>
        <p:spPr>
          <a:xfrm>
            <a:off x="2489200" y="1155700"/>
            <a:ext cx="5041900" cy="3441700"/>
          </a:xfrm>
          <a:prstGeom prst="rect">
            <a:avLst/>
          </a:prstGeom>
          <a:noFill/>
        </p:spPr>
        <p:txBody>
          <a:bodyPr wrap="none" lIns="0" tIns="0" rIns="0" rtlCol="0">
            <a:spAutoFit/>
          </a:bodyPr>
          <a:lstStyle/>
          <a:p>
            <a:pPr>
              <a:lnSpc>
                <a:spcPts val="2600"/>
              </a:lnSpc>
              <a:tabLst/>
            </a:pPr>
            <a:r>
              <a:rPr lang="en-US" altLang="zh-CN" sz="2004" dirty="0" smtClean="0">
                <a:solidFill>
                  <a:srgbClr val="000000"/>
                </a:solidFill>
                <a:latin typeface="微软雅黑" pitchFamily="18" charset="0"/>
                <a:cs typeface="微软雅黑" pitchFamily="18" charset="0"/>
              </a:rPr>
              <a:t>噻吗心胺</a:t>
            </a:r>
            <a:r>
              <a:rPr lang="en-US" altLang="zh-CN" sz="2004" dirty="0" smtClean="0">
                <a:latin typeface="Times New Roman" pitchFamily="18" charset="0"/>
                <a:cs typeface="Times New Roman" pitchFamily="18" charset="0"/>
              </a:rPr>
              <a:t> </a:t>
            </a:r>
            <a:r>
              <a:rPr lang="en-US" altLang="zh-CN" sz="2004" dirty="0" smtClean="0">
                <a:solidFill>
                  <a:srgbClr val="000000"/>
                </a:solidFill>
                <a:latin typeface="微软雅黑" pitchFamily="18" charset="0"/>
                <a:cs typeface="微软雅黑" pitchFamily="18" charset="0"/>
              </a:rPr>
              <a:t>（Timolol）</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阿普可乐定</a:t>
            </a:r>
            <a:r>
              <a:rPr lang="en-US" altLang="zh-CN" sz="2004" dirty="0" smtClean="0">
                <a:latin typeface="Times New Roman" pitchFamily="18" charset="0"/>
                <a:cs typeface="Times New Roman" pitchFamily="18" charset="0"/>
              </a:rPr>
              <a:t> </a:t>
            </a:r>
            <a:r>
              <a:rPr lang="en-US" altLang="zh-CN" sz="2004" dirty="0" smtClean="0">
                <a:solidFill>
                  <a:srgbClr val="000000"/>
                </a:solidFill>
                <a:latin typeface="微软雅黑" pitchFamily="18" charset="0"/>
                <a:cs typeface="微软雅黑" pitchFamily="18" charset="0"/>
              </a:rPr>
              <a:t>(apraclonidine)</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阿法根(brimonidine)</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派立明(Trusopt)</a:t>
            </a:r>
          </a:p>
          <a:p>
            <a:pPr>
              <a:lnSpc>
                <a:spcPts val="1000"/>
              </a:lnSpc>
            </a:pPr>
            <a:endParaRPr lang="en-US" altLang="zh-CN" dirty="0" smtClean="0"/>
          </a:p>
          <a:p>
            <a:pPr>
              <a:lnSpc>
                <a:spcPts val="3000"/>
              </a:lnSpc>
              <a:tabLst/>
            </a:pPr>
            <a:r>
              <a:rPr lang="en-US" altLang="zh-CN" sz="2006" dirty="0" smtClean="0">
                <a:solidFill>
                  <a:srgbClr val="000000"/>
                </a:solidFill>
                <a:latin typeface="微软雅黑" pitchFamily="18" charset="0"/>
                <a:cs typeface="微软雅黑" pitchFamily="18" charset="0"/>
              </a:rPr>
              <a:t>适利达(Xalatan)</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苏为坦（Travatan）</a:t>
            </a:r>
            <a:r>
              <a:rPr lang="en-US" altLang="zh-CN" sz="2004" dirty="0" smtClean="0">
                <a:latin typeface="Times New Roman" pitchFamily="18" charset="0"/>
                <a:cs typeface="Times New Roman" pitchFamily="18" charset="0"/>
              </a:rPr>
              <a:t> </a:t>
            </a:r>
            <a:r>
              <a:rPr lang="en-US" altLang="zh-CN" sz="2004" dirty="0" smtClean="0">
                <a:solidFill>
                  <a:srgbClr val="000000"/>
                </a:solidFill>
                <a:latin typeface="微软雅黑" pitchFamily="18" charset="0"/>
                <a:cs typeface="微软雅黑" pitchFamily="18" charset="0"/>
              </a:rPr>
              <a:t>和卢美根</a:t>
            </a:r>
            <a:r>
              <a:rPr lang="en-US" altLang="zh-CN" sz="2004" dirty="0" smtClean="0">
                <a:latin typeface="Times New Roman" pitchFamily="18" charset="0"/>
                <a:cs typeface="Times New Roman" pitchFamily="18" charset="0"/>
              </a:rPr>
              <a:t> </a:t>
            </a:r>
            <a:r>
              <a:rPr lang="en-US" altLang="zh-CN" sz="2004" dirty="0" smtClean="0">
                <a:solidFill>
                  <a:srgbClr val="000000"/>
                </a:solidFill>
                <a:latin typeface="微软雅黑" pitchFamily="18" charset="0"/>
                <a:cs typeface="微软雅黑" pitchFamily="18" charset="0"/>
              </a:rPr>
              <a:t>（Lumigan）</a:t>
            </a:r>
          </a:p>
          <a:p>
            <a:pPr>
              <a:lnSpc>
                <a:spcPts val="1000"/>
              </a:lnSpc>
            </a:pPr>
            <a:endParaRPr lang="en-US" altLang="zh-CN" dirty="0" smtClean="0"/>
          </a:p>
          <a:p>
            <a:pPr>
              <a:lnSpc>
                <a:spcPts val="3000"/>
              </a:lnSpc>
              <a:tabLst/>
            </a:pPr>
            <a:r>
              <a:rPr lang="en-US" altLang="zh-CN" sz="2006" dirty="0" smtClean="0">
                <a:solidFill>
                  <a:srgbClr val="000000"/>
                </a:solidFill>
                <a:latin typeface="微软雅黑" pitchFamily="18" charset="0"/>
                <a:cs typeface="微软雅黑" pitchFamily="18" charset="0"/>
              </a:rPr>
              <a:t>他氟前列素Zioptan/Saflutan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533196" y="1197228"/>
            <a:ext cx="8077911" cy="25400"/>
          </a:xfrm>
          <a:custGeom>
            <a:avLst/>
            <a:gdLst>
              <a:gd name="connsiteX0" fmla="*/ 6350 w 8077911"/>
              <a:gd name="connsiteY0" fmla="*/ 6350 h 25400"/>
              <a:gd name="connsiteX1" fmla="*/ 8071560 w 8077911"/>
              <a:gd name="connsiteY1" fmla="*/ 6350 h 25400"/>
            </a:gdLst>
            <a:ahLst/>
            <a:cxnLst>
              <a:cxn ang="0">
                <a:pos x="connsiteX0" y="connsiteY0"/>
              </a:cxn>
              <a:cxn ang="1">
                <a:pos x="connsiteX1" y="connsiteY1"/>
              </a:cxn>
            </a:cxnLst>
            <a:rect l="l" t="t" r="r" b="b"/>
            <a:pathLst>
              <a:path w="8077911" h="25400">
                <a:moveTo>
                  <a:pt x="6350" y="6350"/>
                </a:moveTo>
                <a:lnTo>
                  <a:pt x="807156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533196" y="837183"/>
            <a:ext cx="8077911" cy="25400"/>
          </a:xfrm>
          <a:custGeom>
            <a:avLst/>
            <a:gdLst>
              <a:gd name="connsiteX0" fmla="*/ 6350 w 8077911"/>
              <a:gd name="connsiteY0" fmla="*/ 6350 h 25400"/>
              <a:gd name="connsiteX1" fmla="*/ 8071560 w 8077911"/>
              <a:gd name="connsiteY1" fmla="*/ 6350 h 25400"/>
            </a:gdLst>
            <a:ahLst/>
            <a:cxnLst>
              <a:cxn ang="0">
                <a:pos x="connsiteX0" y="connsiteY0"/>
              </a:cxn>
              <a:cxn ang="1">
                <a:pos x="connsiteX1" y="connsiteY1"/>
              </a:cxn>
            </a:cxnLst>
            <a:rect l="l" t="t" r="r" b="b"/>
            <a:pathLst>
              <a:path w="8077911" h="25400">
                <a:moveTo>
                  <a:pt x="6350" y="6350"/>
                </a:moveTo>
                <a:lnTo>
                  <a:pt x="807156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533196" y="4621466"/>
            <a:ext cx="8077911" cy="25400"/>
          </a:xfrm>
          <a:custGeom>
            <a:avLst/>
            <a:gdLst>
              <a:gd name="connsiteX0" fmla="*/ 6350 w 8077911"/>
              <a:gd name="connsiteY0" fmla="*/ 6350 h 25400"/>
              <a:gd name="connsiteX1" fmla="*/ 8071560 w 8077911"/>
              <a:gd name="connsiteY1" fmla="*/ 6350 h 25400"/>
            </a:gdLst>
            <a:ahLst/>
            <a:cxnLst>
              <a:cxn ang="0">
                <a:pos x="connsiteX0" y="connsiteY0"/>
              </a:cxn>
              <a:cxn ang="1">
                <a:pos x="connsiteX1" y="connsiteY1"/>
              </a:cxn>
            </a:cxnLst>
            <a:rect l="l" t="t" r="r" b="b"/>
            <a:pathLst>
              <a:path w="8077911" h="25400">
                <a:moveTo>
                  <a:pt x="6350" y="6350"/>
                </a:moveTo>
                <a:lnTo>
                  <a:pt x="8071560" y="6350"/>
                </a:lnTo>
              </a:path>
            </a:pathLst>
          </a:custGeom>
          <a:ln w="12700">
            <a:solidFill>
              <a:srgbClr val="0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622300" y="241300"/>
            <a:ext cx="5943600" cy="596900"/>
          </a:xfrm>
          <a:prstGeom prst="rect">
            <a:avLst/>
          </a:prstGeom>
          <a:noFill/>
        </p:spPr>
        <p:txBody>
          <a:bodyPr wrap="none" lIns="0" tIns="0" rIns="0" rtlCol="0">
            <a:spAutoFit/>
          </a:bodyPr>
          <a:lstStyle/>
          <a:p>
            <a:pPr>
              <a:lnSpc>
                <a:spcPts val="4700"/>
              </a:lnSpc>
              <a:tabLst/>
            </a:pPr>
            <a:r>
              <a:rPr lang="en-US" altLang="zh-CN" sz="3602" b="1" dirty="0" smtClean="0">
                <a:solidFill>
                  <a:srgbClr val="000000"/>
                </a:solidFill>
                <a:latin typeface="微软雅黑" pitchFamily="18" charset="0"/>
                <a:cs typeface="微软雅黑" pitchFamily="18" charset="0"/>
              </a:rPr>
              <a:t>治疗青光眼的药物（七大类）</a:t>
            </a:r>
          </a:p>
        </p:txBody>
      </p:sp>
      <p:sp>
        <p:nvSpPr>
          <p:cNvPr id="9" name="TextBox 1"/>
          <p:cNvSpPr txBox="1"/>
          <p:nvPr/>
        </p:nvSpPr>
        <p:spPr>
          <a:xfrm>
            <a:off x="622300" y="1028700"/>
            <a:ext cx="1905000" cy="3657600"/>
          </a:xfrm>
          <a:prstGeom prst="rect">
            <a:avLst/>
          </a:prstGeom>
          <a:noFill/>
        </p:spPr>
        <p:txBody>
          <a:bodyPr wrap="none" lIns="0" tIns="0" rIns="0" rtlCol="0">
            <a:spAutoFit/>
          </a:bodyPr>
          <a:lstStyle/>
          <a:p>
            <a:pPr>
              <a:lnSpc>
                <a:spcPts val="1800"/>
              </a:lnSpc>
              <a:tabLst/>
            </a:pPr>
            <a:r>
              <a:rPr lang="en-US" altLang="zh-CN" sz="1800" dirty="0" smtClean="0">
                <a:solidFill>
                  <a:srgbClr val="006633"/>
                </a:solidFill>
                <a:latin typeface="Times New Roman" pitchFamily="18" charset="0"/>
                <a:cs typeface="Times New Roman" pitchFamily="18" charset="0"/>
              </a:rPr>
              <a:t>药物分类</a:t>
            </a:r>
          </a:p>
          <a:p>
            <a:pPr>
              <a:lnSpc>
                <a:spcPts val="1000"/>
              </a:lnSpc>
            </a:pPr>
            <a:endParaRPr lang="en-US" altLang="zh-CN" dirty="0" smtClean="0"/>
          </a:p>
          <a:p>
            <a:pPr>
              <a:lnSpc>
                <a:spcPts val="1700"/>
              </a:lnSpc>
              <a:tabLst/>
            </a:pPr>
            <a:r>
              <a:rPr lang="en-US" altLang="zh-CN" sz="1502" dirty="0" smtClean="0">
                <a:solidFill>
                  <a:srgbClr val="000000"/>
                </a:solidFill>
                <a:latin typeface="Times New Roman" pitchFamily="18" charset="0"/>
                <a:cs typeface="Times New Roman" pitchFamily="18" charset="0"/>
              </a:rPr>
              <a:t>拟副交感神经药</a:t>
            </a:r>
          </a:p>
          <a:p>
            <a:pPr>
              <a:lnSpc>
                <a:spcPts val="1000"/>
              </a:lnSpc>
            </a:pPr>
            <a:endParaRPr lang="en-US" altLang="zh-CN" dirty="0" smtClean="0"/>
          </a:p>
          <a:p>
            <a:pPr>
              <a:lnSpc>
                <a:spcPts val="2500"/>
              </a:lnSpc>
              <a:tabLst/>
            </a:pPr>
            <a:r>
              <a:rPr lang="en-US" altLang="zh-CN" sz="1500" b="1" dirty="0" smtClean="0">
                <a:solidFill>
                  <a:srgbClr val="000000"/>
                </a:solidFill>
                <a:latin typeface="Times New Roman" pitchFamily="18" charset="0"/>
                <a:cs typeface="Times New Roman" pitchFamily="18" charset="0"/>
              </a:rPr>
              <a:t>β</a:t>
            </a:r>
            <a:r>
              <a:rPr lang="en-US" altLang="zh-CN" sz="1500" dirty="0" smtClean="0">
                <a:solidFill>
                  <a:srgbClr val="000000"/>
                </a:solidFill>
                <a:latin typeface="Times New Roman" pitchFamily="18" charset="0"/>
                <a:cs typeface="Times New Roman" pitchFamily="18" charset="0"/>
              </a:rPr>
              <a:t>肾上腺素受体阻滞剂</a:t>
            </a:r>
          </a:p>
          <a:p>
            <a:pPr>
              <a:lnSpc>
                <a:spcPts val="1000"/>
              </a:lnSpc>
            </a:pPr>
            <a:endParaRPr lang="en-US" altLang="zh-CN" dirty="0" smtClean="0"/>
          </a:p>
          <a:p>
            <a:pPr>
              <a:lnSpc>
                <a:spcPts val="1000"/>
              </a:lnSpc>
            </a:pPr>
            <a:endParaRPr lang="en-US" altLang="zh-CN" dirty="0" smtClean="0"/>
          </a:p>
          <a:p>
            <a:pPr>
              <a:lnSpc>
                <a:spcPts val="1800"/>
              </a:lnSpc>
              <a:tabLst/>
            </a:pPr>
            <a:r>
              <a:rPr lang="en-US" altLang="zh-CN" sz="1500" dirty="0" smtClean="0">
                <a:solidFill>
                  <a:srgbClr val="000000"/>
                </a:solidFill>
                <a:latin typeface="Times New Roman" pitchFamily="18" charset="0"/>
                <a:cs typeface="Times New Roman" pitchFamily="18" charset="0"/>
              </a:rPr>
              <a:t>α肾上腺素受体激动剂</a:t>
            </a:r>
          </a:p>
          <a:p>
            <a:pPr>
              <a:lnSpc>
                <a:spcPts val="1000"/>
              </a:lnSpc>
            </a:pPr>
            <a:endParaRPr lang="en-US" altLang="zh-CN" dirty="0" smtClean="0"/>
          </a:p>
          <a:p>
            <a:pPr>
              <a:lnSpc>
                <a:spcPts val="2400"/>
              </a:lnSpc>
              <a:tabLst/>
            </a:pPr>
            <a:r>
              <a:rPr lang="en-US" altLang="zh-CN" sz="1500" dirty="0" smtClean="0">
                <a:solidFill>
                  <a:srgbClr val="000000"/>
                </a:solidFill>
                <a:latin typeface="Times New Roman" pitchFamily="18" charset="0"/>
                <a:cs typeface="Times New Roman" pitchFamily="18" charset="0"/>
              </a:rPr>
              <a:t>口服碳酸酐酶抑制剂</a:t>
            </a:r>
          </a:p>
          <a:p>
            <a:pPr>
              <a:lnSpc>
                <a:spcPts val="1000"/>
              </a:lnSpc>
            </a:pPr>
            <a:endParaRPr lang="en-US" altLang="zh-CN" dirty="0" smtClean="0"/>
          </a:p>
          <a:p>
            <a:pPr>
              <a:lnSpc>
                <a:spcPts val="2000"/>
              </a:lnSpc>
              <a:tabLst/>
            </a:pPr>
            <a:r>
              <a:rPr lang="en-US" altLang="zh-CN" sz="1502" dirty="0" smtClean="0">
                <a:solidFill>
                  <a:srgbClr val="000000"/>
                </a:solidFill>
                <a:latin typeface="Times New Roman" pitchFamily="18" charset="0"/>
                <a:cs typeface="Times New Roman" pitchFamily="18" charset="0"/>
              </a:rPr>
              <a:t>局部用碳酸酐酶抑制剂</a:t>
            </a:r>
          </a:p>
          <a:p>
            <a:pPr>
              <a:lnSpc>
                <a:spcPts val="1000"/>
              </a:lnSpc>
            </a:pPr>
            <a:endParaRPr lang="en-US" altLang="zh-CN" dirty="0" smtClean="0"/>
          </a:p>
          <a:p>
            <a:pPr>
              <a:lnSpc>
                <a:spcPts val="2400"/>
              </a:lnSpc>
              <a:tabLst/>
            </a:pPr>
            <a:r>
              <a:rPr lang="en-US" altLang="zh-CN" sz="1500" dirty="0" smtClean="0">
                <a:solidFill>
                  <a:srgbClr val="000000"/>
                </a:solidFill>
                <a:latin typeface="Times New Roman" pitchFamily="18" charset="0"/>
                <a:cs typeface="Times New Roman" pitchFamily="18" charset="0"/>
              </a:rPr>
              <a:t>前列素类拟似剂</a:t>
            </a:r>
          </a:p>
          <a:p>
            <a:pPr>
              <a:lnSpc>
                <a:spcPts val="1000"/>
              </a:lnSpc>
            </a:pPr>
            <a:endParaRPr lang="en-US" altLang="zh-CN" dirty="0" smtClean="0"/>
          </a:p>
          <a:p>
            <a:pPr>
              <a:lnSpc>
                <a:spcPts val="1000"/>
              </a:lnSpc>
            </a:pPr>
            <a:endParaRPr lang="en-US" altLang="zh-CN" dirty="0" smtClean="0"/>
          </a:p>
          <a:p>
            <a:pPr>
              <a:lnSpc>
                <a:spcPts val="1800"/>
              </a:lnSpc>
              <a:tabLst/>
            </a:pPr>
            <a:r>
              <a:rPr lang="en-US" altLang="zh-CN" sz="1500" dirty="0" smtClean="0">
                <a:solidFill>
                  <a:srgbClr val="000000"/>
                </a:solidFill>
                <a:latin typeface="Times New Roman" pitchFamily="18" charset="0"/>
                <a:cs typeface="Times New Roman" pitchFamily="18" charset="0"/>
              </a:rPr>
              <a:t>高渗脱水剂</a:t>
            </a:r>
          </a:p>
          <a:p>
            <a:pPr>
              <a:lnSpc>
                <a:spcPts val="1000"/>
              </a:lnSpc>
            </a:pPr>
            <a:endParaRPr lang="en-US" altLang="zh-CN" dirty="0" smtClean="0"/>
          </a:p>
          <a:p>
            <a:pPr>
              <a:lnSpc>
                <a:spcPts val="2000"/>
              </a:lnSpc>
              <a:tabLst/>
            </a:pPr>
            <a:r>
              <a:rPr lang="en-US" altLang="zh-CN" sz="1502" dirty="0" smtClean="0">
                <a:solidFill>
                  <a:srgbClr val="000000"/>
                </a:solidFill>
                <a:latin typeface="Times New Roman" pitchFamily="18" charset="0"/>
                <a:cs typeface="Times New Roman" pitchFamily="18" charset="0"/>
              </a:rPr>
              <a:t>视神经保护剂</a:t>
            </a:r>
          </a:p>
        </p:txBody>
      </p:sp>
      <p:sp>
        <p:nvSpPr>
          <p:cNvPr id="10" name="TextBox 1"/>
          <p:cNvSpPr txBox="1"/>
          <p:nvPr/>
        </p:nvSpPr>
        <p:spPr>
          <a:xfrm>
            <a:off x="3543300" y="1028700"/>
            <a:ext cx="1600200" cy="3644900"/>
          </a:xfrm>
          <a:prstGeom prst="rect">
            <a:avLst/>
          </a:prstGeom>
          <a:noFill/>
        </p:spPr>
        <p:txBody>
          <a:bodyPr wrap="none" lIns="0" tIns="0" rIns="0" rtlCol="0">
            <a:spAutoFit/>
          </a:bodyPr>
          <a:lstStyle/>
          <a:p>
            <a:pPr>
              <a:lnSpc>
                <a:spcPts val="1800"/>
              </a:lnSpc>
              <a:tabLst/>
            </a:pPr>
            <a:r>
              <a:rPr lang="en-US" altLang="zh-CN" sz="1800" dirty="0" smtClean="0">
                <a:solidFill>
                  <a:srgbClr val="006633"/>
                </a:solidFill>
                <a:latin typeface="Times New Roman" pitchFamily="18" charset="0"/>
                <a:cs typeface="Times New Roman" pitchFamily="18" charset="0"/>
              </a:rPr>
              <a:t>作用机制</a:t>
            </a:r>
          </a:p>
          <a:p>
            <a:pPr>
              <a:lnSpc>
                <a:spcPts val="1000"/>
              </a:lnSpc>
            </a:pPr>
            <a:endParaRPr lang="en-US" altLang="zh-CN" dirty="0" smtClean="0"/>
          </a:p>
          <a:p>
            <a:pPr>
              <a:lnSpc>
                <a:spcPts val="1700"/>
              </a:lnSpc>
              <a:tabLst/>
            </a:pPr>
            <a:r>
              <a:rPr lang="en-US" altLang="zh-CN" sz="1406" dirty="0" smtClean="0">
                <a:solidFill>
                  <a:srgbClr val="000000"/>
                </a:solidFill>
                <a:latin typeface="Times New Roman" pitchFamily="18" charset="0"/>
                <a:cs typeface="Times New Roman" pitchFamily="18" charset="0"/>
              </a:rPr>
              <a:t>缩瞳促进房水流出</a:t>
            </a:r>
          </a:p>
          <a:p>
            <a:pPr>
              <a:lnSpc>
                <a:spcPts val="1000"/>
              </a:lnSpc>
            </a:pPr>
            <a:endParaRPr lang="en-US" altLang="zh-CN" dirty="0" smtClean="0"/>
          </a:p>
          <a:p>
            <a:pPr>
              <a:lnSpc>
                <a:spcPts val="1000"/>
              </a:lnSpc>
            </a:pPr>
            <a:endParaRPr lang="en-US" altLang="zh-CN" dirty="0" smtClean="0"/>
          </a:p>
          <a:p>
            <a:pPr>
              <a:lnSpc>
                <a:spcPts val="1400"/>
              </a:lnSpc>
              <a:tabLst/>
            </a:pPr>
            <a:r>
              <a:rPr lang="en-US" altLang="zh-CN" sz="1403" dirty="0" smtClean="0">
                <a:solidFill>
                  <a:srgbClr val="000000"/>
                </a:solidFill>
                <a:latin typeface="Times New Roman" pitchFamily="18" charset="0"/>
                <a:cs typeface="Times New Roman" pitchFamily="18" charset="0"/>
              </a:rPr>
              <a:t>减少房水生成</a:t>
            </a:r>
          </a:p>
          <a:p>
            <a:pPr>
              <a:lnSpc>
                <a:spcPts val="1000"/>
              </a:lnSpc>
            </a:pPr>
            <a:endParaRPr lang="en-US" altLang="zh-CN" dirty="0" smtClean="0"/>
          </a:p>
          <a:p>
            <a:pPr>
              <a:lnSpc>
                <a:spcPts val="2000"/>
              </a:lnSpc>
              <a:tabLst/>
            </a:pPr>
            <a:r>
              <a:rPr lang="en-US" altLang="zh-CN" sz="1403" dirty="0" smtClean="0">
                <a:solidFill>
                  <a:srgbClr val="000000"/>
                </a:solidFill>
                <a:latin typeface="Times New Roman" pitchFamily="18" charset="0"/>
                <a:cs typeface="Times New Roman" pitchFamily="18" charset="0"/>
              </a:rPr>
              <a:t>减少房水生成</a:t>
            </a:r>
          </a:p>
          <a:p>
            <a:pPr>
              <a:lnSpc>
                <a:spcPts val="1600"/>
              </a:lnSpc>
              <a:tabLst/>
            </a:pPr>
            <a:r>
              <a:rPr lang="en-US" altLang="zh-CN" sz="1406" dirty="0" smtClean="0">
                <a:solidFill>
                  <a:srgbClr val="000000"/>
                </a:solidFill>
                <a:latin typeface="Times New Roman" pitchFamily="18" charset="0"/>
                <a:cs typeface="Times New Roman" pitchFamily="18" charset="0"/>
              </a:rPr>
              <a:t>促进房水流出</a:t>
            </a:r>
          </a:p>
          <a:p>
            <a:pPr>
              <a:lnSpc>
                <a:spcPts val="1000"/>
              </a:lnSpc>
            </a:pPr>
            <a:endParaRPr lang="en-US" altLang="zh-CN" dirty="0" smtClean="0"/>
          </a:p>
          <a:p>
            <a:pPr>
              <a:lnSpc>
                <a:spcPts val="1600"/>
              </a:lnSpc>
              <a:tabLst/>
            </a:pPr>
            <a:r>
              <a:rPr lang="en-US" altLang="zh-CN" sz="1403" dirty="0" smtClean="0">
                <a:solidFill>
                  <a:srgbClr val="000000"/>
                </a:solidFill>
                <a:latin typeface="Times New Roman" pitchFamily="18" charset="0"/>
                <a:cs typeface="Times New Roman" pitchFamily="18" charset="0"/>
              </a:rPr>
              <a:t>减少房水生成</a:t>
            </a:r>
          </a:p>
          <a:p>
            <a:pPr>
              <a:lnSpc>
                <a:spcPts val="1000"/>
              </a:lnSpc>
            </a:pPr>
            <a:endParaRPr lang="en-US" altLang="zh-CN" dirty="0" smtClean="0"/>
          </a:p>
          <a:p>
            <a:pPr>
              <a:lnSpc>
                <a:spcPts val="2000"/>
              </a:lnSpc>
              <a:tabLst/>
            </a:pPr>
            <a:r>
              <a:rPr lang="en-US" altLang="zh-CN" sz="1406" dirty="0" smtClean="0">
                <a:solidFill>
                  <a:srgbClr val="000000"/>
                </a:solidFill>
                <a:latin typeface="Times New Roman" pitchFamily="18" charset="0"/>
                <a:cs typeface="Times New Roman" pitchFamily="18" charset="0"/>
              </a:rPr>
              <a:t>减少房水生成</a:t>
            </a:r>
          </a:p>
          <a:p>
            <a:pPr>
              <a:lnSpc>
                <a:spcPts val="1000"/>
              </a:lnSpc>
            </a:pPr>
            <a:endParaRPr lang="en-US" altLang="zh-CN" dirty="0" smtClean="0"/>
          </a:p>
          <a:p>
            <a:pPr>
              <a:lnSpc>
                <a:spcPts val="1600"/>
              </a:lnSpc>
              <a:tabLst/>
            </a:pPr>
            <a:r>
              <a:rPr lang="en-US" altLang="zh-CN" sz="1403" dirty="0" smtClean="0">
                <a:solidFill>
                  <a:srgbClr val="000000"/>
                </a:solidFill>
                <a:latin typeface="Times New Roman" pitchFamily="18" charset="0"/>
                <a:cs typeface="Times New Roman" pitchFamily="18" charset="0"/>
              </a:rPr>
              <a:t>通过葡萄膜巩膜通道</a:t>
            </a:r>
          </a:p>
          <a:p>
            <a:pPr>
              <a:lnSpc>
                <a:spcPts val="1600"/>
              </a:lnSpc>
              <a:tabLst/>
            </a:pPr>
            <a:r>
              <a:rPr lang="en-US" altLang="zh-CN" sz="1403" dirty="0" smtClean="0">
                <a:solidFill>
                  <a:srgbClr val="000000"/>
                </a:solidFill>
                <a:latin typeface="Times New Roman" pitchFamily="18" charset="0"/>
                <a:cs typeface="Times New Roman" pitchFamily="18" charset="0"/>
              </a:rPr>
              <a:t>促进房水流出</a:t>
            </a:r>
          </a:p>
          <a:p>
            <a:pPr>
              <a:lnSpc>
                <a:spcPts val="1000"/>
              </a:lnSpc>
            </a:pPr>
            <a:endParaRPr lang="en-US" altLang="zh-CN" dirty="0" smtClean="0"/>
          </a:p>
          <a:p>
            <a:pPr>
              <a:lnSpc>
                <a:spcPts val="2000"/>
              </a:lnSpc>
              <a:tabLst/>
            </a:pPr>
            <a:r>
              <a:rPr lang="en-US" altLang="zh-CN" sz="1403" dirty="0" smtClean="0">
                <a:solidFill>
                  <a:srgbClr val="000000"/>
                </a:solidFill>
                <a:latin typeface="Times New Roman" pitchFamily="18" charset="0"/>
                <a:cs typeface="Times New Roman" pitchFamily="18" charset="0"/>
              </a:rPr>
              <a:t>脱水，减少眼内容积</a:t>
            </a:r>
          </a:p>
          <a:p>
            <a:pPr>
              <a:lnSpc>
                <a:spcPts val="1000"/>
              </a:lnSpc>
            </a:pPr>
            <a:endParaRPr lang="en-US" altLang="zh-CN" dirty="0" smtClean="0"/>
          </a:p>
          <a:p>
            <a:pPr>
              <a:lnSpc>
                <a:spcPts val="2000"/>
              </a:lnSpc>
              <a:tabLst/>
            </a:pPr>
            <a:r>
              <a:rPr lang="en-US" altLang="zh-CN" sz="1406" dirty="0" smtClean="0">
                <a:solidFill>
                  <a:srgbClr val="000000"/>
                </a:solidFill>
                <a:latin typeface="Times New Roman" pitchFamily="18" charset="0"/>
                <a:cs typeface="Times New Roman" pitchFamily="18" charset="0"/>
              </a:rPr>
              <a:t>多种途径</a:t>
            </a:r>
          </a:p>
        </p:txBody>
      </p:sp>
      <p:sp>
        <p:nvSpPr>
          <p:cNvPr id="11" name="TextBox 1"/>
          <p:cNvSpPr txBox="1"/>
          <p:nvPr/>
        </p:nvSpPr>
        <p:spPr>
          <a:xfrm>
            <a:off x="5981700" y="1028700"/>
            <a:ext cx="2489200" cy="3644900"/>
          </a:xfrm>
          <a:prstGeom prst="rect">
            <a:avLst/>
          </a:prstGeom>
          <a:noFill/>
        </p:spPr>
        <p:txBody>
          <a:bodyPr wrap="none" lIns="0" tIns="0" rIns="0" rtlCol="0">
            <a:spAutoFit/>
          </a:bodyPr>
          <a:lstStyle/>
          <a:p>
            <a:pPr>
              <a:lnSpc>
                <a:spcPts val="1800"/>
              </a:lnSpc>
              <a:tabLst/>
            </a:pPr>
            <a:r>
              <a:rPr lang="en-US" altLang="zh-CN" sz="1800" dirty="0" smtClean="0">
                <a:solidFill>
                  <a:srgbClr val="006633"/>
                </a:solidFill>
                <a:latin typeface="Times New Roman" pitchFamily="18" charset="0"/>
                <a:cs typeface="Times New Roman" pitchFamily="18" charset="0"/>
              </a:rPr>
              <a:t>主要品种</a:t>
            </a:r>
          </a:p>
          <a:p>
            <a:pPr>
              <a:lnSpc>
                <a:spcPts val="1000"/>
              </a:lnSpc>
            </a:pPr>
            <a:endParaRPr lang="en-US" altLang="zh-CN" dirty="0" smtClean="0"/>
          </a:p>
          <a:p>
            <a:pPr>
              <a:lnSpc>
                <a:spcPts val="1800"/>
              </a:lnSpc>
              <a:tabLst/>
            </a:pPr>
            <a:r>
              <a:rPr lang="en-US" altLang="zh-CN" sz="1406" dirty="0" smtClean="0">
                <a:solidFill>
                  <a:srgbClr val="000000"/>
                </a:solidFill>
                <a:latin typeface="Times New Roman" pitchFamily="18" charset="0"/>
                <a:cs typeface="Times New Roman" pitchFamily="18" charset="0"/>
              </a:rPr>
              <a:t>0.5～2%硝酸毛果芸香碱滴眼液</a:t>
            </a:r>
          </a:p>
          <a:p>
            <a:pPr>
              <a:lnSpc>
                <a:spcPts val="1000"/>
              </a:lnSpc>
            </a:pPr>
            <a:endParaRPr lang="en-US" altLang="zh-CN" dirty="0" smtClean="0"/>
          </a:p>
          <a:p>
            <a:pPr>
              <a:lnSpc>
                <a:spcPts val="1500"/>
              </a:lnSpc>
              <a:tabLst/>
            </a:pPr>
            <a:r>
              <a:rPr lang="en-US" altLang="zh-CN" sz="1403" dirty="0" smtClean="0">
                <a:solidFill>
                  <a:srgbClr val="000000"/>
                </a:solidFill>
                <a:latin typeface="Times New Roman" pitchFamily="18" charset="0"/>
                <a:cs typeface="Times New Roman" pitchFamily="18" charset="0"/>
              </a:rPr>
              <a:t>噻吗心安，美开朗，贝他根，贝</a:t>
            </a:r>
          </a:p>
          <a:p>
            <a:pPr>
              <a:lnSpc>
                <a:spcPts val="1600"/>
              </a:lnSpc>
              <a:tabLst/>
            </a:pPr>
            <a:r>
              <a:rPr lang="en-US" altLang="zh-CN" sz="1403" dirty="0" smtClean="0">
                <a:solidFill>
                  <a:srgbClr val="000000"/>
                </a:solidFill>
                <a:latin typeface="Times New Roman" pitchFamily="18" charset="0"/>
                <a:cs typeface="Times New Roman" pitchFamily="18" charset="0"/>
              </a:rPr>
              <a:t>特舒</a:t>
            </a:r>
          </a:p>
          <a:p>
            <a:pPr>
              <a:lnSpc>
                <a:spcPts val="1000"/>
              </a:lnSpc>
            </a:pPr>
            <a:endParaRPr lang="en-US" altLang="zh-CN" dirty="0" smtClean="0"/>
          </a:p>
          <a:p>
            <a:pPr>
              <a:lnSpc>
                <a:spcPts val="2000"/>
              </a:lnSpc>
              <a:tabLst/>
            </a:pPr>
            <a:r>
              <a:rPr lang="en-US" altLang="zh-CN" sz="1403" dirty="0" smtClean="0">
                <a:solidFill>
                  <a:srgbClr val="0070C0"/>
                </a:solidFill>
                <a:latin typeface="Times New Roman" pitchFamily="18" charset="0"/>
                <a:cs typeface="Times New Roman" pitchFamily="18" charset="0"/>
              </a:rPr>
              <a:t>阿法根（潜在视神经保护作用）</a:t>
            </a:r>
          </a:p>
          <a:p>
            <a:pPr>
              <a:lnSpc>
                <a:spcPts val="1000"/>
              </a:lnSpc>
            </a:pPr>
            <a:endParaRPr lang="en-US" altLang="zh-CN" dirty="0" smtClean="0"/>
          </a:p>
          <a:p>
            <a:pPr>
              <a:lnSpc>
                <a:spcPts val="1000"/>
              </a:lnSpc>
            </a:pPr>
            <a:endParaRPr lang="en-US" altLang="zh-CN" dirty="0" smtClean="0"/>
          </a:p>
          <a:p>
            <a:pPr>
              <a:lnSpc>
                <a:spcPts val="1400"/>
              </a:lnSpc>
              <a:tabLst/>
            </a:pPr>
            <a:r>
              <a:rPr lang="en-US" altLang="zh-CN" sz="1403" dirty="0" smtClean="0">
                <a:solidFill>
                  <a:srgbClr val="000000"/>
                </a:solidFill>
                <a:latin typeface="Times New Roman" pitchFamily="18" charset="0"/>
                <a:cs typeface="Times New Roman" pitchFamily="18" charset="0"/>
              </a:rPr>
              <a:t>乙酰唑胺、醋甲唑胺</a:t>
            </a:r>
          </a:p>
          <a:p>
            <a:pPr>
              <a:lnSpc>
                <a:spcPts val="1000"/>
              </a:lnSpc>
            </a:pPr>
            <a:endParaRPr lang="en-US" altLang="zh-CN" dirty="0" smtClean="0"/>
          </a:p>
          <a:p>
            <a:pPr>
              <a:lnSpc>
                <a:spcPts val="2000"/>
              </a:lnSpc>
              <a:tabLst/>
            </a:pPr>
            <a:r>
              <a:rPr lang="en-US" altLang="zh-CN" sz="1406" dirty="0" smtClean="0">
                <a:solidFill>
                  <a:srgbClr val="000000"/>
                </a:solidFill>
                <a:latin typeface="Times New Roman" pitchFamily="18" charset="0"/>
                <a:cs typeface="Times New Roman" pitchFamily="18" charset="0"/>
              </a:rPr>
              <a:t>布林佐胺</a:t>
            </a:r>
          </a:p>
          <a:p>
            <a:pPr>
              <a:lnSpc>
                <a:spcPts val="1000"/>
              </a:lnSpc>
            </a:pPr>
            <a:endParaRPr lang="en-US" altLang="zh-CN" dirty="0" smtClean="0"/>
          </a:p>
          <a:p>
            <a:pPr>
              <a:lnSpc>
                <a:spcPts val="1600"/>
              </a:lnSpc>
              <a:tabLst/>
            </a:pPr>
            <a:r>
              <a:rPr lang="en-US" altLang="zh-CN" sz="1403" dirty="0" smtClean="0">
                <a:solidFill>
                  <a:srgbClr val="000000"/>
                </a:solidFill>
                <a:latin typeface="Times New Roman" pitchFamily="18" charset="0"/>
                <a:cs typeface="Times New Roman" pitchFamily="18" charset="0"/>
              </a:rPr>
              <a:t>拉坦前列素、曲伏前列素</a:t>
            </a:r>
          </a:p>
          <a:p>
            <a:pPr>
              <a:lnSpc>
                <a:spcPts val="1600"/>
              </a:lnSpc>
              <a:tabLst/>
            </a:pPr>
            <a:r>
              <a:rPr lang="en-US" altLang="zh-CN" sz="1403" dirty="0" smtClean="0">
                <a:solidFill>
                  <a:srgbClr val="000000"/>
                </a:solidFill>
                <a:latin typeface="Times New Roman" pitchFamily="18" charset="0"/>
                <a:cs typeface="Times New Roman" pitchFamily="18" charset="0"/>
              </a:rPr>
              <a:t>贝美前列素、他氟前列素</a:t>
            </a:r>
          </a:p>
          <a:p>
            <a:pPr>
              <a:lnSpc>
                <a:spcPts val="1000"/>
              </a:lnSpc>
            </a:pPr>
            <a:endParaRPr lang="en-US" altLang="zh-CN" dirty="0" smtClean="0"/>
          </a:p>
          <a:p>
            <a:pPr>
              <a:lnSpc>
                <a:spcPts val="2000"/>
              </a:lnSpc>
              <a:tabLst/>
            </a:pPr>
            <a:r>
              <a:rPr lang="en-US" altLang="zh-CN" sz="1403" dirty="0" smtClean="0">
                <a:solidFill>
                  <a:srgbClr val="000000"/>
                </a:solidFill>
                <a:latin typeface="Times New Roman" pitchFamily="18" charset="0"/>
                <a:cs typeface="Times New Roman" pitchFamily="18" charset="0"/>
              </a:rPr>
              <a:t>易思清，甘露醇，甘油盐水</a:t>
            </a:r>
          </a:p>
          <a:p>
            <a:pPr>
              <a:lnSpc>
                <a:spcPts val="1000"/>
              </a:lnSpc>
            </a:pPr>
            <a:endParaRPr lang="en-US" altLang="zh-CN" dirty="0" smtClean="0"/>
          </a:p>
          <a:p>
            <a:pPr>
              <a:lnSpc>
                <a:spcPts val="2000"/>
              </a:lnSpc>
              <a:tabLst/>
            </a:pPr>
            <a:r>
              <a:rPr lang="en-US" altLang="zh-CN" sz="1406" dirty="0" smtClean="0">
                <a:solidFill>
                  <a:srgbClr val="000000"/>
                </a:solidFill>
                <a:latin typeface="Times New Roman" pitchFamily="18" charset="0"/>
                <a:cs typeface="Times New Roman" pitchFamily="18" charset="0"/>
              </a:rPr>
              <a:t>益脉康、甲钴胺、维生素</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0" y="0"/>
            <a:ext cx="9144000" cy="5143500"/>
          </a:xfrm>
          <a:prstGeom prst="rect">
            <a:avLst/>
          </a:prstGeom>
          <a:noFill/>
        </p:spPr>
      </p:pic>
      <p:sp>
        <p:nvSpPr>
          <p:cNvPr id="2" name="TextBox 1"/>
          <p:cNvSpPr txBox="1"/>
          <p:nvPr/>
        </p:nvSpPr>
        <p:spPr>
          <a:xfrm>
            <a:off x="5651500" y="1600200"/>
            <a:ext cx="2438400" cy="304800"/>
          </a:xfrm>
          <a:prstGeom prst="rect">
            <a:avLst/>
          </a:prstGeom>
          <a:noFill/>
        </p:spPr>
        <p:txBody>
          <a:bodyPr wrap="none" lIns="0" tIns="0" rIns="0" rtlCol="0">
            <a:spAutoFit/>
          </a:bodyPr>
          <a:lstStyle/>
          <a:p>
            <a:pPr>
              <a:lnSpc>
                <a:spcPts val="2400"/>
              </a:lnSpc>
              <a:tabLst/>
            </a:pPr>
            <a:r>
              <a:rPr lang="en-US" altLang="zh-CN" sz="2400" dirty="0" smtClean="0">
                <a:solidFill>
                  <a:srgbClr val="FFFF66"/>
                </a:solidFill>
                <a:latin typeface="黑体" pitchFamily="18" charset="0"/>
                <a:cs typeface="黑体" pitchFamily="18" charset="0"/>
              </a:rPr>
              <a:t>增加经小梁网排出</a:t>
            </a:r>
          </a:p>
        </p:txBody>
      </p:sp>
      <p:sp>
        <p:nvSpPr>
          <p:cNvPr id="6" name="TextBox 1"/>
          <p:cNvSpPr txBox="1"/>
          <p:nvPr/>
        </p:nvSpPr>
        <p:spPr>
          <a:xfrm>
            <a:off x="5651500" y="1955800"/>
            <a:ext cx="1143000" cy="228600"/>
          </a:xfrm>
          <a:prstGeom prst="rect">
            <a:avLst/>
          </a:prstGeom>
          <a:noFill/>
        </p:spPr>
        <p:txBody>
          <a:bodyPr wrap="none" lIns="0" tIns="0" rIns="0" rtlCol="0">
            <a:spAutoFit/>
          </a:bodyPr>
          <a:lstStyle/>
          <a:p>
            <a:pPr>
              <a:lnSpc>
                <a:spcPts val="1800"/>
              </a:lnSpc>
              <a:tabLst/>
            </a:pPr>
            <a:r>
              <a:rPr lang="en-US" altLang="zh-CN" sz="1800" dirty="0" smtClean="0">
                <a:solidFill>
                  <a:srgbClr val="FFFF66"/>
                </a:solidFill>
                <a:latin typeface="黑体" pitchFamily="18" charset="0"/>
                <a:cs typeface="黑体" pitchFamily="18" charset="0"/>
              </a:rPr>
              <a:t>毛果芸香碱</a:t>
            </a:r>
          </a:p>
        </p:txBody>
      </p:sp>
      <p:sp>
        <p:nvSpPr>
          <p:cNvPr id="7" name="TextBox 1"/>
          <p:cNvSpPr txBox="1"/>
          <p:nvPr/>
        </p:nvSpPr>
        <p:spPr>
          <a:xfrm>
            <a:off x="5270500" y="3746500"/>
            <a:ext cx="1219200" cy="304800"/>
          </a:xfrm>
          <a:prstGeom prst="rect">
            <a:avLst/>
          </a:prstGeom>
          <a:noFill/>
        </p:spPr>
        <p:txBody>
          <a:bodyPr wrap="none" lIns="0" tIns="0" rIns="0" rtlCol="0">
            <a:spAutoFit/>
          </a:bodyPr>
          <a:lstStyle/>
          <a:p>
            <a:pPr>
              <a:lnSpc>
                <a:spcPts val="2400"/>
              </a:lnSpc>
              <a:tabLst/>
            </a:pPr>
            <a:r>
              <a:rPr lang="en-US" altLang="zh-CN" sz="2400" dirty="0" smtClean="0">
                <a:solidFill>
                  <a:srgbClr val="FFFFCC"/>
                </a:solidFill>
                <a:latin typeface="黑体" pitchFamily="18" charset="0"/>
                <a:cs typeface="黑体" pitchFamily="18" charset="0"/>
              </a:rPr>
              <a:t>减少生成</a:t>
            </a:r>
          </a:p>
        </p:txBody>
      </p:sp>
      <p:sp>
        <p:nvSpPr>
          <p:cNvPr id="8" name="TextBox 1"/>
          <p:cNvSpPr txBox="1"/>
          <p:nvPr/>
        </p:nvSpPr>
        <p:spPr>
          <a:xfrm>
            <a:off x="5270500" y="4102100"/>
            <a:ext cx="2413000" cy="584200"/>
          </a:xfrm>
          <a:prstGeom prst="rect">
            <a:avLst/>
          </a:prstGeom>
          <a:noFill/>
        </p:spPr>
        <p:txBody>
          <a:bodyPr wrap="none" lIns="0" tIns="0" rIns="0" rtlCol="0">
            <a:spAutoFit/>
          </a:bodyPr>
          <a:lstStyle/>
          <a:p>
            <a:pPr>
              <a:lnSpc>
                <a:spcPts val="2200"/>
              </a:lnSpc>
              <a:tabLst/>
            </a:pPr>
            <a:r>
              <a:rPr lang="en-US" altLang="zh-CN" sz="2004" dirty="0" smtClean="0">
                <a:solidFill>
                  <a:srgbClr val="FFFFCC"/>
                </a:solidFill>
                <a:latin typeface="Arial Narrow" pitchFamily="18" charset="0"/>
                <a:cs typeface="Arial Narrow" pitchFamily="18" charset="0"/>
              </a:rPr>
              <a:t>β</a:t>
            </a:r>
            <a:r>
              <a:rPr lang="en-US" altLang="zh-CN" sz="2004" dirty="0" smtClean="0">
                <a:solidFill>
                  <a:srgbClr val="FFFFCC"/>
                </a:solidFill>
                <a:latin typeface="黑体" pitchFamily="18" charset="0"/>
                <a:cs typeface="黑体" pitchFamily="18" charset="0"/>
              </a:rPr>
              <a:t>肾上腺素受体阻滞剂</a:t>
            </a:r>
          </a:p>
          <a:p>
            <a:pPr>
              <a:lnSpc>
                <a:spcPts val="2400"/>
              </a:lnSpc>
              <a:tabLst/>
            </a:pPr>
            <a:r>
              <a:rPr lang="en-US" altLang="zh-CN" sz="2004" dirty="0" smtClean="0">
                <a:solidFill>
                  <a:srgbClr val="FFFFCC"/>
                </a:solidFill>
                <a:latin typeface="Arial Narrow" pitchFamily="18" charset="0"/>
                <a:cs typeface="Arial Narrow" pitchFamily="18" charset="0"/>
              </a:rPr>
              <a:t>α</a:t>
            </a:r>
            <a:r>
              <a:rPr lang="en-US" altLang="zh-CN" sz="2004" dirty="0" smtClean="0">
                <a:solidFill>
                  <a:srgbClr val="FFFFCC"/>
                </a:solidFill>
                <a:latin typeface="黑体" pitchFamily="18" charset="0"/>
                <a:cs typeface="黑体" pitchFamily="18" charset="0"/>
              </a:rPr>
              <a:t>肾上腺素受体激动剂</a:t>
            </a:r>
          </a:p>
        </p:txBody>
      </p:sp>
      <p:sp>
        <p:nvSpPr>
          <p:cNvPr id="9" name="TextBox 1"/>
          <p:cNvSpPr txBox="1"/>
          <p:nvPr/>
        </p:nvSpPr>
        <p:spPr>
          <a:xfrm>
            <a:off x="5270500" y="4711700"/>
            <a:ext cx="1778000" cy="254000"/>
          </a:xfrm>
          <a:prstGeom prst="rect">
            <a:avLst/>
          </a:prstGeom>
          <a:noFill/>
        </p:spPr>
        <p:txBody>
          <a:bodyPr wrap="none" lIns="0" tIns="0" rIns="0" rtlCol="0">
            <a:spAutoFit/>
          </a:bodyPr>
          <a:lstStyle/>
          <a:p>
            <a:pPr>
              <a:lnSpc>
                <a:spcPts val="2000"/>
              </a:lnSpc>
              <a:tabLst/>
            </a:pPr>
            <a:r>
              <a:rPr lang="en-US" altLang="zh-CN" sz="2004" dirty="0" smtClean="0">
                <a:solidFill>
                  <a:srgbClr val="FFFFCC"/>
                </a:solidFill>
                <a:latin typeface="黑体" pitchFamily="18" charset="0"/>
                <a:cs typeface="黑体" pitchFamily="18" charset="0"/>
              </a:rPr>
              <a:t>碳酸酐酶抑制剂</a:t>
            </a:r>
          </a:p>
        </p:txBody>
      </p:sp>
      <p:sp>
        <p:nvSpPr>
          <p:cNvPr id="10" name="TextBox 1"/>
          <p:cNvSpPr txBox="1"/>
          <p:nvPr/>
        </p:nvSpPr>
        <p:spPr>
          <a:xfrm>
            <a:off x="2679700" y="2717800"/>
            <a:ext cx="3048000" cy="304800"/>
          </a:xfrm>
          <a:prstGeom prst="rect">
            <a:avLst/>
          </a:prstGeom>
          <a:noFill/>
        </p:spPr>
        <p:txBody>
          <a:bodyPr wrap="none" lIns="0" tIns="0" rIns="0" rtlCol="0">
            <a:spAutoFit/>
          </a:bodyPr>
          <a:lstStyle/>
          <a:p>
            <a:pPr>
              <a:lnSpc>
                <a:spcPts val="2400"/>
              </a:lnSpc>
              <a:tabLst/>
            </a:pPr>
            <a:r>
              <a:rPr lang="en-US" altLang="zh-CN" sz="2402" dirty="0" smtClean="0">
                <a:solidFill>
                  <a:srgbClr val="00FF00"/>
                </a:solidFill>
                <a:latin typeface="黑体" pitchFamily="18" charset="0"/>
                <a:cs typeface="黑体" pitchFamily="18" charset="0"/>
              </a:rPr>
              <a:t>增加经葡萄膜巩膜排出</a:t>
            </a:r>
          </a:p>
        </p:txBody>
      </p:sp>
      <p:sp>
        <p:nvSpPr>
          <p:cNvPr id="11" name="TextBox 1"/>
          <p:cNvSpPr txBox="1"/>
          <p:nvPr/>
        </p:nvSpPr>
        <p:spPr>
          <a:xfrm>
            <a:off x="2679700" y="3060700"/>
            <a:ext cx="3949700" cy="279400"/>
          </a:xfrm>
          <a:prstGeom prst="rect">
            <a:avLst/>
          </a:prstGeom>
          <a:noFill/>
        </p:spPr>
        <p:txBody>
          <a:bodyPr wrap="none" lIns="0" tIns="0" rIns="0" rtlCol="0">
            <a:spAutoFit/>
          </a:bodyPr>
          <a:lstStyle/>
          <a:p>
            <a:pPr>
              <a:lnSpc>
                <a:spcPts val="2200"/>
              </a:lnSpc>
              <a:tabLst/>
            </a:pPr>
            <a:r>
              <a:rPr lang="en-US" altLang="zh-CN" sz="2004" dirty="0" smtClean="0">
                <a:solidFill>
                  <a:srgbClr val="00FF00"/>
                </a:solidFill>
                <a:latin typeface="黑体" pitchFamily="18" charset="0"/>
                <a:cs typeface="黑体" pitchFamily="18" charset="0"/>
              </a:rPr>
              <a:t>前列腺素</a:t>
            </a:r>
            <a:r>
              <a:rPr lang="en-US" altLang="zh-CN" sz="2004" dirty="0" smtClean="0">
                <a:solidFill>
                  <a:srgbClr val="00FF00"/>
                </a:solidFill>
                <a:latin typeface="Arial Narrow" pitchFamily="18" charset="0"/>
                <a:cs typeface="Arial Narrow" pitchFamily="18" charset="0"/>
              </a:rPr>
              <a:t>(</a:t>
            </a:r>
            <a:r>
              <a:rPr lang="en-US" altLang="zh-CN" sz="2004" dirty="0" smtClean="0">
                <a:solidFill>
                  <a:srgbClr val="00FF00"/>
                </a:solidFill>
                <a:latin typeface="黑体" pitchFamily="18" charset="0"/>
                <a:cs typeface="黑体" pitchFamily="18" charset="0"/>
              </a:rPr>
              <a:t>拉坦、贝美、曲伏、他氟</a:t>
            </a:r>
            <a:r>
              <a:rPr lang="en-US" altLang="zh-CN" sz="2004" dirty="0" smtClean="0">
                <a:solidFill>
                  <a:srgbClr val="00FF00"/>
                </a:solidFill>
                <a:latin typeface="Arial Narrow" pitchFamily="18" charset="0"/>
                <a:cs typeface="Arial Narrow" pitchFamily="18" charset="0"/>
              </a:rPr>
              <a:t>)</a:t>
            </a:r>
          </a:p>
        </p:txBody>
      </p:sp>
      <p:sp>
        <p:nvSpPr>
          <p:cNvPr id="12" name="TextBox 1"/>
          <p:cNvSpPr txBox="1"/>
          <p:nvPr/>
        </p:nvSpPr>
        <p:spPr>
          <a:xfrm>
            <a:off x="2679700" y="3378200"/>
            <a:ext cx="1778000" cy="254000"/>
          </a:xfrm>
          <a:prstGeom prst="rect">
            <a:avLst/>
          </a:prstGeom>
          <a:noFill/>
        </p:spPr>
        <p:txBody>
          <a:bodyPr wrap="none" lIns="0" tIns="0" rIns="0" rtlCol="0">
            <a:spAutoFit/>
          </a:bodyPr>
          <a:lstStyle/>
          <a:p>
            <a:pPr>
              <a:lnSpc>
                <a:spcPts val="2000"/>
              </a:lnSpc>
              <a:tabLst/>
            </a:pPr>
            <a:r>
              <a:rPr lang="en-US" altLang="zh-CN" sz="2004" dirty="0" smtClean="0">
                <a:solidFill>
                  <a:srgbClr val="00FF00"/>
                </a:solidFill>
                <a:latin typeface="黑体" pitchFamily="18" charset="0"/>
                <a:cs typeface="黑体" pitchFamily="18" charset="0"/>
              </a:rPr>
              <a:t>酒石酸溴莫尼定</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4991100" y="3136900"/>
            <a:ext cx="2298700" cy="14351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7442200" y="0"/>
            <a:ext cx="1219200" cy="2095500"/>
          </a:xfrm>
          <a:prstGeom prst="rect">
            <a:avLst/>
          </a:prstGeom>
          <a:noFill/>
        </p:spPr>
      </p:pic>
      <p:sp>
        <p:nvSpPr>
          <p:cNvPr id="2" name="TextBox 1"/>
          <p:cNvSpPr txBox="1"/>
          <p:nvPr/>
        </p:nvSpPr>
        <p:spPr>
          <a:xfrm>
            <a:off x="546100" y="241300"/>
            <a:ext cx="5029200" cy="596900"/>
          </a:xfrm>
          <a:prstGeom prst="rect">
            <a:avLst/>
          </a:prstGeom>
          <a:noFill/>
        </p:spPr>
        <p:txBody>
          <a:bodyPr wrap="none" lIns="0" tIns="0" rIns="0" rtlCol="0">
            <a:spAutoFit/>
          </a:bodyPr>
          <a:lstStyle/>
          <a:p>
            <a:pPr>
              <a:lnSpc>
                <a:spcPts val="4700"/>
              </a:lnSpc>
              <a:tabLst/>
            </a:pPr>
            <a:r>
              <a:rPr lang="en-US" altLang="zh-CN" sz="3602" b="1" dirty="0" smtClean="0">
                <a:solidFill>
                  <a:srgbClr val="000000"/>
                </a:solidFill>
                <a:latin typeface="微软雅黑" pitchFamily="18" charset="0"/>
                <a:cs typeface="微软雅黑" pitchFamily="18" charset="0"/>
              </a:rPr>
              <a:t>（一）拟副交感神经药物</a:t>
            </a:r>
          </a:p>
        </p:txBody>
      </p:sp>
      <p:sp>
        <p:nvSpPr>
          <p:cNvPr id="7" name="TextBox 1"/>
          <p:cNvSpPr txBox="1"/>
          <p:nvPr/>
        </p:nvSpPr>
        <p:spPr>
          <a:xfrm>
            <a:off x="838200" y="1714500"/>
            <a:ext cx="114300" cy="850900"/>
          </a:xfrm>
          <a:prstGeom prst="rect">
            <a:avLst/>
          </a:prstGeom>
          <a:noFill/>
        </p:spPr>
        <p:txBody>
          <a:bodyPr wrap="none" lIns="0" tIns="0" rIns="0" rtlCol="0">
            <a:spAutoFit/>
          </a:bodyPr>
          <a:lstStyle/>
          <a:p>
            <a:pPr>
              <a:lnSpc>
                <a:spcPts val="1400"/>
              </a:lnSpc>
              <a:tabLst/>
            </a:pPr>
            <a:r>
              <a:rPr lang="en-US" altLang="zh-CN" sz="1298"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200"/>
              </a:lnSpc>
              <a:tabLst/>
            </a:pPr>
            <a:r>
              <a:rPr lang="en-US" altLang="zh-CN" sz="1296" dirty="0" smtClean="0">
                <a:solidFill>
                  <a:srgbClr val="CC9900"/>
                </a:solidFill>
                <a:latin typeface="Wingdings" pitchFamily="18" charset="0"/>
                <a:cs typeface="Wingdings" pitchFamily="18" charset="0"/>
              </a:rPr>
              <a:t></a:t>
            </a:r>
          </a:p>
        </p:txBody>
      </p:sp>
      <p:sp>
        <p:nvSpPr>
          <p:cNvPr id="8" name="TextBox 1"/>
          <p:cNvSpPr txBox="1"/>
          <p:nvPr/>
        </p:nvSpPr>
        <p:spPr>
          <a:xfrm>
            <a:off x="1181100" y="1689100"/>
            <a:ext cx="6896100" cy="2133600"/>
          </a:xfrm>
          <a:prstGeom prst="rect">
            <a:avLst/>
          </a:prstGeom>
          <a:noFill/>
        </p:spPr>
        <p:txBody>
          <a:bodyPr wrap="none" lIns="0" tIns="0" rIns="0" rtlCol="0">
            <a:spAutoFit/>
          </a:bodyPr>
          <a:lstStyle/>
          <a:p>
            <a:pPr>
              <a:lnSpc>
                <a:spcPts val="2100"/>
              </a:lnSpc>
              <a:tabLst/>
            </a:pPr>
            <a:r>
              <a:rPr lang="en-US" altLang="zh-CN" sz="2006" dirty="0" smtClean="0">
                <a:solidFill>
                  <a:srgbClr val="000000"/>
                </a:solidFill>
                <a:latin typeface="黑体" pitchFamily="18" charset="0"/>
                <a:cs typeface="黑体" pitchFamily="18" charset="0"/>
              </a:rPr>
              <a:t>代表药物：硝酸毛果芸香碱（</a:t>
            </a:r>
            <a:r>
              <a:rPr lang="en-US" altLang="zh-CN" sz="2006" b="1" dirty="0" smtClean="0">
                <a:solidFill>
                  <a:srgbClr val="000000"/>
                </a:solidFill>
                <a:latin typeface="Times New Roman" pitchFamily="18" charset="0"/>
                <a:cs typeface="Times New Roman" pitchFamily="18" charset="0"/>
              </a:rPr>
              <a:t>1-4%</a:t>
            </a:r>
            <a:r>
              <a:rPr lang="en-US" altLang="zh-CN" sz="2006" dirty="0" smtClean="0">
                <a:solidFill>
                  <a:srgbClr val="000000"/>
                </a:solidFill>
                <a:latin typeface="黑体" pitchFamily="18" charset="0"/>
                <a:cs typeface="黑体"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100"/>
              </a:lnSpc>
              <a:tabLst/>
            </a:pPr>
            <a:r>
              <a:rPr lang="en-US" altLang="zh-CN" sz="2004" dirty="0" smtClean="0">
                <a:solidFill>
                  <a:srgbClr val="000000"/>
                </a:solidFill>
                <a:latin typeface="黑体" pitchFamily="18" charset="0"/>
                <a:cs typeface="黑体" pitchFamily="18" charset="0"/>
              </a:rPr>
              <a:t>作用机制：解除瞳孔阻滞，减少虹膜根部堆积，房角开放；睫</a:t>
            </a:r>
          </a:p>
          <a:p>
            <a:pPr>
              <a:lnSpc>
                <a:spcPts val="1000"/>
              </a:lnSpc>
            </a:pPr>
            <a:endParaRPr lang="en-US" altLang="zh-CN" dirty="0" smtClean="0"/>
          </a:p>
          <a:p>
            <a:pPr>
              <a:lnSpc>
                <a:spcPts val="1000"/>
              </a:lnSpc>
            </a:pPr>
            <a:endParaRPr lang="en-US" altLang="zh-CN" dirty="0" smtClean="0"/>
          </a:p>
          <a:p>
            <a:pPr>
              <a:lnSpc>
                <a:spcPts val="2800"/>
              </a:lnSpc>
              <a:tabLst/>
            </a:pPr>
            <a:r>
              <a:rPr lang="en-US" altLang="zh-CN" sz="2004" dirty="0" smtClean="0">
                <a:solidFill>
                  <a:srgbClr val="000000"/>
                </a:solidFill>
                <a:latin typeface="黑体" pitchFamily="18" charset="0"/>
                <a:cs typeface="黑体" pitchFamily="18" charset="0"/>
              </a:rPr>
              <a:t>状肌牵引巩膜突，小梁网开大，增加小梁网渗透性；前睫状动</a:t>
            </a:r>
          </a:p>
          <a:p>
            <a:pPr>
              <a:lnSpc>
                <a:spcPts val="1000"/>
              </a:lnSpc>
            </a:pPr>
            <a:endParaRPr lang="en-US" altLang="zh-CN" dirty="0" smtClean="0"/>
          </a:p>
          <a:p>
            <a:pPr>
              <a:lnSpc>
                <a:spcPts val="1000"/>
              </a:lnSpc>
            </a:pPr>
            <a:endParaRPr lang="en-US" altLang="zh-CN" dirty="0" smtClean="0"/>
          </a:p>
          <a:p>
            <a:pPr>
              <a:lnSpc>
                <a:spcPts val="2800"/>
              </a:lnSpc>
              <a:tabLst/>
            </a:pPr>
            <a:r>
              <a:rPr lang="en-US" altLang="zh-CN" sz="2004" dirty="0" smtClean="0">
                <a:solidFill>
                  <a:srgbClr val="000000"/>
                </a:solidFill>
                <a:latin typeface="黑体" pitchFamily="18" charset="0"/>
                <a:cs typeface="黑体" pitchFamily="18" charset="0"/>
              </a:rPr>
              <a:t>脉供血量减少，影响房水分泌</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482600" y="203200"/>
            <a:ext cx="47625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临床应用-闭角型青光眼</a:t>
            </a:r>
          </a:p>
        </p:txBody>
      </p:sp>
      <p:sp>
        <p:nvSpPr>
          <p:cNvPr id="6" name="TextBox 1"/>
          <p:cNvSpPr txBox="1"/>
          <p:nvPr/>
        </p:nvSpPr>
        <p:spPr>
          <a:xfrm>
            <a:off x="482600" y="1511300"/>
            <a:ext cx="6451600" cy="660400"/>
          </a:xfrm>
          <a:prstGeom prst="rect">
            <a:avLst/>
          </a:prstGeom>
          <a:noFill/>
        </p:spPr>
        <p:txBody>
          <a:bodyPr wrap="none" lIns="0" tIns="0" rIns="0" rtlCol="0">
            <a:spAutoFit/>
          </a:bodyPr>
          <a:lstStyle/>
          <a:p>
            <a:pPr>
              <a:lnSpc>
                <a:spcPts val="19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Times New Roman" pitchFamily="18" charset="0"/>
                <a:cs typeface="Times New Roman" pitchFamily="18" charset="0"/>
              </a:rPr>
              <a:t>急性闭角型青光眼临床前期、先兆期、间歇期：用药1~2次/日</a:t>
            </a:r>
          </a:p>
          <a:p>
            <a:pPr>
              <a:lnSpc>
                <a:spcPts val="1000"/>
              </a:lnSpc>
            </a:pPr>
            <a:endParaRPr lang="en-US" altLang="zh-CN" dirty="0" smtClean="0"/>
          </a:p>
          <a:p>
            <a:pPr>
              <a:lnSpc>
                <a:spcPts val="22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Times New Roman" pitchFamily="18" charset="0"/>
                <a:cs typeface="Times New Roman" pitchFamily="18" charset="0"/>
              </a:rPr>
              <a:t>慢性期及慢闭青光眼：2-4次/日，不超过6次</a:t>
            </a:r>
          </a:p>
        </p:txBody>
      </p:sp>
      <p:sp>
        <p:nvSpPr>
          <p:cNvPr id="7" name="TextBox 1"/>
          <p:cNvSpPr txBox="1"/>
          <p:nvPr/>
        </p:nvSpPr>
        <p:spPr>
          <a:xfrm>
            <a:off x="482600" y="2349500"/>
            <a:ext cx="5346700" cy="1066800"/>
          </a:xfrm>
          <a:prstGeom prst="rect">
            <a:avLst/>
          </a:prstGeom>
          <a:noFill/>
        </p:spPr>
        <p:txBody>
          <a:bodyPr wrap="none" lIns="0" tIns="0" rIns="0" rtlCol="0">
            <a:spAutoFit/>
          </a:bodyPr>
          <a:lstStyle/>
          <a:p>
            <a:pPr>
              <a:lnSpc>
                <a:spcPts val="1900"/>
              </a:lnSpc>
              <a:tabLst/>
            </a:pPr>
            <a:r>
              <a:rPr lang="en-US" altLang="zh-CN" sz="1800" dirty="0" smtClean="0">
                <a:solidFill>
                  <a:srgbClr val="E72E09"/>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E72E09"/>
                </a:solidFill>
                <a:latin typeface="Times New Roman" pitchFamily="18" charset="0"/>
                <a:cs typeface="Times New Roman" pitchFamily="18" charset="0"/>
              </a:rPr>
              <a:t>开角型青光眼：增加房水引流，不是首选，需联合</a:t>
            </a:r>
          </a:p>
          <a:p>
            <a:pPr>
              <a:lnSpc>
                <a:spcPts val="1000"/>
              </a:lnSpc>
            </a:pPr>
            <a:endParaRPr lang="en-US" altLang="zh-CN" dirty="0" smtClean="0"/>
          </a:p>
          <a:p>
            <a:pPr>
              <a:lnSpc>
                <a:spcPts val="2200"/>
              </a:lnSpc>
              <a:tabLst/>
            </a:pPr>
            <a:r>
              <a:rPr lang="en-US" altLang="zh-CN" sz="1800" dirty="0" smtClean="0">
                <a:solidFill>
                  <a:srgbClr val="FF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FF0000"/>
                </a:solidFill>
                <a:latin typeface="Times New Roman" pitchFamily="18" charset="0"/>
                <a:cs typeface="Times New Roman" pitchFamily="18" charset="0"/>
              </a:rPr>
              <a:t>色素播散性青光眼：首选</a:t>
            </a:r>
          </a:p>
          <a:p>
            <a:pPr>
              <a:lnSpc>
                <a:spcPts val="1000"/>
              </a:lnSpc>
            </a:pPr>
            <a:endParaRPr lang="en-US" altLang="zh-CN" dirty="0" smtClean="0"/>
          </a:p>
          <a:p>
            <a:pPr>
              <a:lnSpc>
                <a:spcPts val="22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Times New Roman" pitchFamily="18" charset="0"/>
                <a:cs typeface="Times New Roman" pitchFamily="18" charset="0"/>
              </a:rPr>
              <a:t>激光周边虹膜切除术前用药</a:t>
            </a:r>
          </a:p>
        </p:txBody>
      </p:sp>
      <p:sp>
        <p:nvSpPr>
          <p:cNvPr id="8" name="TextBox 1"/>
          <p:cNvSpPr txBox="1"/>
          <p:nvPr/>
        </p:nvSpPr>
        <p:spPr>
          <a:xfrm>
            <a:off x="482600" y="3568700"/>
            <a:ext cx="5308600" cy="660400"/>
          </a:xfrm>
          <a:prstGeom prst="rect">
            <a:avLst/>
          </a:prstGeom>
          <a:noFill/>
        </p:spPr>
        <p:txBody>
          <a:bodyPr wrap="none" lIns="0" tIns="0" rIns="0" rtlCol="0">
            <a:spAutoFit/>
          </a:bodyPr>
          <a:lstStyle/>
          <a:p>
            <a:pPr>
              <a:lnSpc>
                <a:spcPts val="19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Times New Roman" pitchFamily="18" charset="0"/>
                <a:cs typeface="Times New Roman" pitchFamily="18" charset="0"/>
              </a:rPr>
              <a:t>某些抗青光眼手术后：非穿，房角或小梁切开术后</a:t>
            </a:r>
          </a:p>
          <a:p>
            <a:pPr>
              <a:lnSpc>
                <a:spcPts val="1000"/>
              </a:lnSpc>
            </a:pPr>
            <a:endParaRPr lang="en-US" altLang="zh-CN" dirty="0" smtClean="0"/>
          </a:p>
          <a:p>
            <a:pPr>
              <a:lnSpc>
                <a:spcPts val="22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Times New Roman" pitchFamily="18" charset="0"/>
                <a:cs typeface="Times New Roman" pitchFamily="18" charset="0"/>
              </a:rPr>
              <a:t>激光或手术后残留青光眼</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482600" y="228600"/>
            <a:ext cx="32004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缩瞳剂注意事项</a:t>
            </a:r>
          </a:p>
        </p:txBody>
      </p:sp>
      <p:sp>
        <p:nvSpPr>
          <p:cNvPr id="6" name="TextBox 1"/>
          <p:cNvSpPr txBox="1"/>
          <p:nvPr/>
        </p:nvSpPr>
        <p:spPr>
          <a:xfrm>
            <a:off x="596900" y="1028700"/>
            <a:ext cx="7289800" cy="762000"/>
          </a:xfrm>
          <a:prstGeom prst="rect">
            <a:avLst/>
          </a:prstGeom>
          <a:noFill/>
        </p:spPr>
        <p:txBody>
          <a:bodyPr wrap="none" lIns="0" tIns="0" rIns="0" rtlCol="0">
            <a:spAutoFit/>
          </a:bodyPr>
          <a:lstStyle/>
          <a:p>
            <a:pPr>
              <a:lnSpc>
                <a:spcPts val="2300"/>
              </a:lnSpc>
              <a:tabLst/>
            </a:pPr>
            <a:r>
              <a:rPr lang="en-US" altLang="zh-CN" sz="1800" dirty="0" smtClean="0">
                <a:solidFill>
                  <a:srgbClr val="C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C00000"/>
                </a:solidFill>
                <a:latin typeface="微软雅黑" pitchFamily="18" charset="0"/>
                <a:cs typeface="微软雅黑" pitchFamily="18" charset="0"/>
              </a:rPr>
              <a:t>禁用：恶青、小眼球、膨胀期白内障、球形晶状体、晶体半脱位/脱位</a:t>
            </a:r>
          </a:p>
          <a:p>
            <a:pPr>
              <a:lnSpc>
                <a:spcPts val="1000"/>
              </a:lnSpc>
            </a:pPr>
            <a:endParaRPr lang="en-US" altLang="zh-CN" dirty="0" smtClean="0"/>
          </a:p>
          <a:p>
            <a:pPr>
              <a:lnSpc>
                <a:spcPts val="2600"/>
              </a:lnSpc>
              <a:tabLst/>
            </a:pPr>
            <a:r>
              <a:rPr lang="en-US" altLang="zh-CN" sz="1802" dirty="0" smtClean="0">
                <a:solidFill>
                  <a:srgbClr val="C00000"/>
                </a:solidFill>
                <a:latin typeface="Wingdings" pitchFamily="18" charset="0"/>
                <a:cs typeface="Wingdings" pitchFamily="18" charset="0"/>
              </a:rPr>
              <a:t></a:t>
            </a:r>
            <a:r>
              <a:rPr lang="en-US" altLang="zh-CN" sz="1802" dirty="0" smtClean="0">
                <a:latin typeface="Times New Roman" pitchFamily="18" charset="0"/>
                <a:cs typeface="Times New Roman" pitchFamily="18" charset="0"/>
              </a:rPr>
              <a:t>   </a:t>
            </a:r>
            <a:r>
              <a:rPr lang="en-US" altLang="zh-CN" sz="1802" dirty="0" smtClean="0">
                <a:solidFill>
                  <a:srgbClr val="C00000"/>
                </a:solidFill>
                <a:latin typeface="微软雅黑" pitchFamily="18" charset="0"/>
                <a:cs typeface="微软雅黑" pitchFamily="18" charset="0"/>
              </a:rPr>
              <a:t>不用：</a:t>
            </a:r>
            <a:r>
              <a:rPr lang="en-US" altLang="zh-CN" sz="1802" dirty="0" smtClean="0">
                <a:solidFill>
                  <a:srgbClr val="C00000"/>
                </a:solidFill>
                <a:latin typeface="Times New Roman" pitchFamily="18" charset="0"/>
                <a:cs typeface="Times New Roman" pitchFamily="18" charset="0"/>
              </a:rPr>
              <a:t>绝对期青光眼，360度关闭</a:t>
            </a:r>
          </a:p>
        </p:txBody>
      </p:sp>
      <p:sp>
        <p:nvSpPr>
          <p:cNvPr id="7" name="TextBox 1"/>
          <p:cNvSpPr txBox="1"/>
          <p:nvPr/>
        </p:nvSpPr>
        <p:spPr>
          <a:xfrm>
            <a:off x="596900" y="1943100"/>
            <a:ext cx="7975600" cy="292100"/>
          </a:xfrm>
          <a:prstGeom prst="rect">
            <a:avLst/>
          </a:prstGeom>
          <a:noFill/>
        </p:spPr>
        <p:txBody>
          <a:bodyPr wrap="none" lIns="0" tIns="0" rIns="0" rtlCol="0">
            <a:spAutoFit/>
          </a:bodyPr>
          <a:lstStyle/>
          <a:p>
            <a:pPr>
              <a:lnSpc>
                <a:spcPts val="23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微软雅黑" pitchFamily="18" charset="0"/>
                <a:cs typeface="微软雅黑" pitchFamily="18" charset="0"/>
              </a:rPr>
              <a:t>慎用：新生血管性青光眼、葡萄膜炎及前房积血继发青光眼（可引起血-房水</a:t>
            </a:r>
          </a:p>
        </p:txBody>
      </p:sp>
      <p:sp>
        <p:nvSpPr>
          <p:cNvPr id="8" name="TextBox 1"/>
          <p:cNvSpPr txBox="1"/>
          <p:nvPr/>
        </p:nvSpPr>
        <p:spPr>
          <a:xfrm>
            <a:off x="1625600" y="2413000"/>
            <a:ext cx="2514600" cy="292100"/>
          </a:xfrm>
          <a:prstGeom prst="rect">
            <a:avLst/>
          </a:prstGeom>
          <a:noFill/>
        </p:spPr>
        <p:txBody>
          <a:bodyPr wrap="none" lIns="0" tIns="0" rIns="0" rtlCol="0">
            <a:spAutoFit/>
          </a:bodyPr>
          <a:lstStyle/>
          <a:p>
            <a:pPr>
              <a:lnSpc>
                <a:spcPts val="2300"/>
              </a:lnSpc>
              <a:tabLst/>
            </a:pPr>
            <a:r>
              <a:rPr lang="en-US" altLang="zh-CN" sz="1800" dirty="0" smtClean="0">
                <a:solidFill>
                  <a:srgbClr val="000000"/>
                </a:solidFill>
                <a:latin typeface="微软雅黑" pitchFamily="18" charset="0"/>
                <a:cs typeface="微软雅黑" pitchFamily="18" charset="0"/>
              </a:rPr>
              <a:t>屏障破坏而产生虹膜炎）</a:t>
            </a:r>
          </a:p>
        </p:txBody>
      </p:sp>
      <p:sp>
        <p:nvSpPr>
          <p:cNvPr id="9" name="TextBox 1"/>
          <p:cNvSpPr txBox="1"/>
          <p:nvPr/>
        </p:nvSpPr>
        <p:spPr>
          <a:xfrm>
            <a:off x="596900" y="2895600"/>
            <a:ext cx="7886700" cy="762000"/>
          </a:xfrm>
          <a:prstGeom prst="rect">
            <a:avLst/>
          </a:prstGeom>
          <a:noFill/>
        </p:spPr>
        <p:txBody>
          <a:bodyPr wrap="none" lIns="0" tIns="0" rIns="0" rtlCol="0">
            <a:spAutoFit/>
          </a:bodyPr>
          <a:lstStyle/>
          <a:p>
            <a:pPr>
              <a:lnSpc>
                <a:spcPts val="23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微软雅黑" pitchFamily="18" charset="0"/>
                <a:cs typeface="微软雅黑" pitchFamily="18" charset="0"/>
              </a:rPr>
              <a:t>慎用：高度近视，先青、无晶体眼（睫状肌收缩牵拉视网膜，有RD可能）</a:t>
            </a:r>
          </a:p>
          <a:p>
            <a:pPr>
              <a:lnSpc>
                <a:spcPts val="1000"/>
              </a:lnSpc>
            </a:pPr>
            <a:endParaRPr lang="en-US" altLang="zh-CN" dirty="0" smtClean="0"/>
          </a:p>
          <a:p>
            <a:pPr>
              <a:lnSpc>
                <a:spcPts val="26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微软雅黑" pitchFamily="18" charset="0"/>
                <a:cs typeface="微软雅黑" pitchFamily="18" charset="0"/>
              </a:rPr>
              <a:t>慎用：先天性婴幼儿型青光眼使用后降压不理想，甚至升高（睫状肌高位插</a:t>
            </a:r>
          </a:p>
        </p:txBody>
      </p:sp>
      <p:sp>
        <p:nvSpPr>
          <p:cNvPr id="10" name="TextBox 1"/>
          <p:cNvSpPr txBox="1"/>
          <p:nvPr/>
        </p:nvSpPr>
        <p:spPr>
          <a:xfrm>
            <a:off x="1625600" y="3810000"/>
            <a:ext cx="2057400" cy="292100"/>
          </a:xfrm>
          <a:prstGeom prst="rect">
            <a:avLst/>
          </a:prstGeom>
          <a:noFill/>
        </p:spPr>
        <p:txBody>
          <a:bodyPr wrap="none" lIns="0" tIns="0" rIns="0" rtlCol="0">
            <a:spAutoFit/>
          </a:bodyPr>
          <a:lstStyle/>
          <a:p>
            <a:pPr>
              <a:lnSpc>
                <a:spcPts val="2300"/>
              </a:lnSpc>
              <a:tabLst/>
            </a:pPr>
            <a:r>
              <a:rPr lang="en-US" altLang="zh-CN" sz="1802" dirty="0" smtClean="0">
                <a:solidFill>
                  <a:srgbClr val="000000"/>
                </a:solidFill>
                <a:latin typeface="微软雅黑" pitchFamily="18" charset="0"/>
                <a:cs typeface="微软雅黑" pitchFamily="18" charset="0"/>
              </a:rPr>
              <a:t>入），诱发网脱风险</a:t>
            </a:r>
          </a:p>
        </p:txBody>
      </p:sp>
      <p:sp>
        <p:nvSpPr>
          <p:cNvPr id="11" name="TextBox 1"/>
          <p:cNvSpPr txBox="1"/>
          <p:nvPr/>
        </p:nvSpPr>
        <p:spPr>
          <a:xfrm>
            <a:off x="596900" y="4279900"/>
            <a:ext cx="4000500" cy="292100"/>
          </a:xfrm>
          <a:prstGeom prst="rect">
            <a:avLst/>
          </a:prstGeom>
          <a:noFill/>
        </p:spPr>
        <p:txBody>
          <a:bodyPr wrap="none" lIns="0" tIns="0" rIns="0" rtlCol="0">
            <a:spAutoFit/>
          </a:bodyPr>
          <a:lstStyle/>
          <a:p>
            <a:pPr>
              <a:lnSpc>
                <a:spcPts val="23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微软雅黑" pitchFamily="18" charset="0"/>
                <a:cs typeface="微软雅黑" pitchFamily="18" charset="0"/>
              </a:rPr>
              <a:t>少用：年轻人或核性白内障的老年人</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482600" y="215900"/>
            <a:ext cx="27432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缩瞳剂副作用</a:t>
            </a:r>
          </a:p>
        </p:txBody>
      </p:sp>
      <p:sp>
        <p:nvSpPr>
          <p:cNvPr id="6" name="TextBox 1"/>
          <p:cNvSpPr txBox="1"/>
          <p:nvPr/>
        </p:nvSpPr>
        <p:spPr>
          <a:xfrm>
            <a:off x="622300" y="1257300"/>
            <a:ext cx="101600" cy="2070100"/>
          </a:xfrm>
          <a:prstGeom prst="rect">
            <a:avLst/>
          </a:prstGeom>
          <a:noFill/>
        </p:spPr>
        <p:txBody>
          <a:bodyPr wrap="none" lIns="0" tIns="0" rIns="0" rtlCol="0">
            <a:spAutoFit/>
          </a:bodyPr>
          <a:lstStyle/>
          <a:p>
            <a:pPr>
              <a:lnSpc>
                <a:spcPts val="1200"/>
              </a:lnSpc>
              <a:tabLst/>
            </a:pPr>
            <a:r>
              <a:rPr lang="en-US" altLang="zh-CN" sz="1103"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100"/>
              </a:lnSpc>
              <a:tabLst/>
            </a:pPr>
            <a:r>
              <a:rPr lang="en-US" altLang="zh-CN" sz="1103" dirty="0" smtClean="0">
                <a:solidFill>
                  <a:srgbClr val="CC9900"/>
                </a:solidFill>
                <a:latin typeface="Wingdings" pitchFamily="18" charset="0"/>
                <a:cs typeface="Wingdings" pitchFamily="18" charset="0"/>
              </a:rPr>
              <a:t></a:t>
            </a:r>
          </a:p>
        </p:txBody>
      </p:sp>
      <p:sp>
        <p:nvSpPr>
          <p:cNvPr id="7" name="TextBox 1"/>
          <p:cNvSpPr txBox="1"/>
          <p:nvPr/>
        </p:nvSpPr>
        <p:spPr>
          <a:xfrm>
            <a:off x="965200" y="1206500"/>
            <a:ext cx="6769100" cy="2590800"/>
          </a:xfrm>
          <a:prstGeom prst="rect">
            <a:avLst/>
          </a:prstGeom>
          <a:noFill/>
        </p:spPr>
        <p:txBody>
          <a:bodyPr wrap="none" lIns="0" tIns="0" rIns="0" rtlCol="0">
            <a:spAutoFit/>
          </a:bodyPr>
          <a:lstStyle/>
          <a:p>
            <a:pPr>
              <a:lnSpc>
                <a:spcPts val="1800"/>
              </a:lnSpc>
              <a:tabLst/>
            </a:pPr>
            <a:r>
              <a:rPr lang="en-US" altLang="zh-CN" sz="1704" dirty="0" smtClean="0">
                <a:solidFill>
                  <a:srgbClr val="000000"/>
                </a:solidFill>
                <a:latin typeface="黑体" pitchFamily="18" charset="0"/>
                <a:cs typeface="黑体" pitchFamily="18" charset="0"/>
              </a:rPr>
              <a:t>局部副作用：</a:t>
            </a:r>
            <a:r>
              <a:rPr lang="en-US" altLang="zh-CN" sz="1704" dirty="0" smtClean="0">
                <a:solidFill>
                  <a:srgbClr val="C00000"/>
                </a:solidFill>
                <a:latin typeface="黑体" pitchFamily="18" charset="0"/>
                <a:cs typeface="黑体" pitchFamily="18" charset="0"/>
              </a:rPr>
              <a:t>调节性近视、眶周及眉弓部疼痛</a:t>
            </a:r>
            <a:r>
              <a:rPr lang="en-US" altLang="zh-CN" sz="1704" dirty="0" smtClean="0">
                <a:solidFill>
                  <a:srgbClr val="000000"/>
                </a:solidFill>
                <a:latin typeface="黑体" pitchFamily="18" charset="0"/>
                <a:cs typeface="黑体" pitchFamily="18" charset="0"/>
              </a:rPr>
              <a:t>（用药后</a:t>
            </a:r>
            <a:r>
              <a:rPr lang="en-US" altLang="zh-CN" sz="1704" b="1" dirty="0" smtClean="0">
                <a:solidFill>
                  <a:srgbClr val="000000"/>
                </a:solidFill>
                <a:latin typeface="Times New Roman" pitchFamily="18" charset="0"/>
                <a:cs typeface="Times New Roman" pitchFamily="18" charset="0"/>
              </a:rPr>
              <a:t>10</a:t>
            </a:r>
            <a:r>
              <a:rPr lang="en-US" altLang="zh-CN" sz="1704" dirty="0" smtClean="0">
                <a:solidFill>
                  <a:srgbClr val="000000"/>
                </a:solidFill>
                <a:latin typeface="黑体" pitchFamily="18" charset="0"/>
                <a:cs typeface="黑体" pitchFamily="18" charset="0"/>
              </a:rPr>
              <a:t>分钟出现）、</a:t>
            </a:r>
          </a:p>
          <a:p>
            <a:pPr>
              <a:lnSpc>
                <a:spcPts val="1000"/>
              </a:lnSpc>
            </a:pPr>
            <a:endParaRPr lang="en-US" altLang="zh-CN" dirty="0" smtClean="0"/>
          </a:p>
          <a:p>
            <a:pPr>
              <a:lnSpc>
                <a:spcPts val="2500"/>
              </a:lnSpc>
              <a:tabLst/>
            </a:pPr>
            <a:r>
              <a:rPr lang="en-US" altLang="zh-CN" sz="1704" dirty="0" smtClean="0">
                <a:solidFill>
                  <a:srgbClr val="000000"/>
                </a:solidFill>
                <a:latin typeface="黑体" pitchFamily="18" charset="0"/>
                <a:cs typeface="黑体" pitchFamily="18" charset="0"/>
              </a:rPr>
              <a:t>瞳孔缩小暗光下影响视力、结膜充血、浅层角膜混浊，角膜上皮毒性反</a:t>
            </a:r>
          </a:p>
          <a:p>
            <a:pPr>
              <a:lnSpc>
                <a:spcPts val="1000"/>
              </a:lnSpc>
            </a:pPr>
            <a:endParaRPr lang="en-US" altLang="zh-CN" dirty="0" smtClean="0"/>
          </a:p>
          <a:p>
            <a:pPr>
              <a:lnSpc>
                <a:spcPts val="2600"/>
              </a:lnSpc>
              <a:tabLst/>
            </a:pPr>
            <a:r>
              <a:rPr lang="en-US" altLang="zh-CN" sz="1706" dirty="0" smtClean="0">
                <a:solidFill>
                  <a:srgbClr val="000000"/>
                </a:solidFill>
                <a:latin typeface="黑体" pitchFamily="18" charset="0"/>
                <a:cs typeface="黑体" pitchFamily="18" charset="0"/>
              </a:rPr>
              <a:t>应，接触性皮炎等；长期使用可引起强直性瞳孔缩小、慢性虹膜炎、瞳</a:t>
            </a:r>
          </a:p>
          <a:p>
            <a:pPr>
              <a:lnSpc>
                <a:spcPts val="1000"/>
              </a:lnSpc>
            </a:pPr>
            <a:endParaRPr lang="en-US" altLang="zh-CN" dirty="0" smtClean="0"/>
          </a:p>
          <a:p>
            <a:pPr>
              <a:lnSpc>
                <a:spcPts val="2600"/>
              </a:lnSpc>
              <a:tabLst/>
            </a:pPr>
            <a:r>
              <a:rPr lang="en-US" altLang="zh-CN" sz="1704" dirty="0" smtClean="0">
                <a:solidFill>
                  <a:srgbClr val="000000"/>
                </a:solidFill>
                <a:latin typeface="黑体" pitchFamily="18" charset="0"/>
                <a:cs typeface="黑体" pitchFamily="18" charset="0"/>
              </a:rPr>
              <a:t>孔后粘连并发白内障</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704" dirty="0" smtClean="0">
                <a:solidFill>
                  <a:srgbClr val="000000"/>
                </a:solidFill>
                <a:latin typeface="黑体" pitchFamily="18" charset="0"/>
                <a:cs typeface="黑体" pitchFamily="18" charset="0"/>
              </a:rPr>
              <a:t>全身副作用：头痛、眶上神经痛、腹痛、流涎、出汗、恶心、呕吐、腹</a:t>
            </a:r>
          </a:p>
          <a:p>
            <a:pPr>
              <a:lnSpc>
                <a:spcPts val="1000"/>
              </a:lnSpc>
            </a:pPr>
            <a:endParaRPr lang="en-US" altLang="zh-CN" dirty="0" smtClean="0"/>
          </a:p>
          <a:p>
            <a:pPr>
              <a:lnSpc>
                <a:spcPts val="2600"/>
              </a:lnSpc>
              <a:tabLst/>
            </a:pPr>
            <a:r>
              <a:rPr lang="en-US" altLang="zh-CN" sz="1704" dirty="0" smtClean="0">
                <a:solidFill>
                  <a:srgbClr val="000000"/>
                </a:solidFill>
                <a:latin typeface="黑体" pitchFamily="18" charset="0"/>
                <a:cs typeface="黑体" pitchFamily="18" charset="0"/>
              </a:rPr>
              <a:t>泻和精神错乱、呼吸困难，心动徐缓等（压迫泪囊）</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1230693" y="3326510"/>
            <a:ext cx="3657536" cy="13716"/>
          </a:xfrm>
          <a:custGeom>
            <a:avLst/>
            <a:gdLst>
              <a:gd name="connsiteX0" fmla="*/ 0 w 3657536"/>
              <a:gd name="connsiteY0" fmla="*/ 0 h 13716"/>
              <a:gd name="connsiteX1" fmla="*/ 1828736 w 3657536"/>
              <a:gd name="connsiteY1" fmla="*/ 0 h 13716"/>
              <a:gd name="connsiteX2" fmla="*/ 3657536 w 3657536"/>
              <a:gd name="connsiteY2" fmla="*/ 0 h 13716"/>
              <a:gd name="connsiteX3" fmla="*/ 3657536 w 3657536"/>
              <a:gd name="connsiteY3" fmla="*/ 13716 h 13716"/>
              <a:gd name="connsiteX4" fmla="*/ 1828736 w 3657536"/>
              <a:gd name="connsiteY4" fmla="*/ 13716 h 13716"/>
              <a:gd name="connsiteX5" fmla="*/ 0 w 3657536"/>
              <a:gd name="connsiteY5" fmla="*/ 13716 h 13716"/>
              <a:gd name="connsiteX6" fmla="*/ 0 w 3657536"/>
              <a:gd name="connsiteY6" fmla="*/ 0 h 137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3657536" h="13716">
                <a:moveTo>
                  <a:pt x="0" y="0"/>
                </a:moveTo>
                <a:lnTo>
                  <a:pt x="1828736" y="0"/>
                </a:lnTo>
                <a:lnTo>
                  <a:pt x="3657536" y="0"/>
                </a:lnTo>
                <a:lnTo>
                  <a:pt x="3657536" y="13716"/>
                </a:lnTo>
                <a:lnTo>
                  <a:pt x="1828736" y="13716"/>
                </a:lnTo>
                <a:lnTo>
                  <a:pt x="0" y="13716"/>
                </a:lnTo>
                <a:lnTo>
                  <a:pt x="0" y="0"/>
                </a:lnTo>
              </a:path>
            </a:pathLst>
          </a:custGeom>
          <a:solidFill>
            <a:srgbClr val="C00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5981700" y="3213100"/>
            <a:ext cx="3162300" cy="1930400"/>
          </a:xfrm>
          <a:prstGeom prst="rect">
            <a:avLst/>
          </a:prstGeom>
          <a:noFill/>
        </p:spPr>
      </p:pic>
      <p:sp>
        <p:nvSpPr>
          <p:cNvPr id="2" name="TextBox 1"/>
          <p:cNvSpPr txBox="1"/>
          <p:nvPr/>
        </p:nvSpPr>
        <p:spPr>
          <a:xfrm>
            <a:off x="546100" y="279400"/>
            <a:ext cx="8229600" cy="393700"/>
          </a:xfrm>
          <a:prstGeom prst="rect">
            <a:avLst/>
          </a:prstGeom>
          <a:noFill/>
        </p:spPr>
        <p:txBody>
          <a:bodyPr wrap="none" lIns="0" tIns="0" rIns="0" rtlCol="0">
            <a:spAutoFit/>
          </a:bodyPr>
          <a:lstStyle/>
          <a:p>
            <a:pPr>
              <a:lnSpc>
                <a:spcPts val="3100"/>
              </a:lnSpc>
              <a:tabLst/>
            </a:pPr>
            <a:r>
              <a:rPr lang="en-US" altLang="zh-CN" sz="2400" b="1" dirty="0" smtClean="0">
                <a:solidFill>
                  <a:srgbClr val="000000"/>
                </a:solidFill>
                <a:latin typeface="微软雅黑" pitchFamily="18" charset="0"/>
                <a:cs typeface="微软雅黑" pitchFamily="18" charset="0"/>
              </a:rPr>
              <a:t>急性闭角型青光眼急性发作时，早期教条频繁使用毛果芸香碱</a:t>
            </a:r>
          </a:p>
        </p:txBody>
      </p:sp>
      <p:sp>
        <p:nvSpPr>
          <p:cNvPr id="7" name="TextBox 1"/>
          <p:cNvSpPr txBox="1"/>
          <p:nvPr/>
        </p:nvSpPr>
        <p:spPr>
          <a:xfrm>
            <a:off x="939800" y="1422400"/>
            <a:ext cx="5905500" cy="292100"/>
          </a:xfrm>
          <a:prstGeom prst="rect">
            <a:avLst/>
          </a:prstGeom>
          <a:noFill/>
        </p:spPr>
        <p:txBody>
          <a:bodyPr wrap="none" lIns="0" tIns="0" rIns="0" rtlCol="0">
            <a:spAutoFit/>
          </a:bodyPr>
          <a:lstStyle/>
          <a:p>
            <a:pPr>
              <a:lnSpc>
                <a:spcPts val="23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微软雅黑" pitchFamily="18" charset="0"/>
                <a:cs typeface="微软雅黑" pitchFamily="18" charset="0"/>
              </a:rPr>
              <a:t>一小时疗法：每5分钟1次，共4次；每10分钟1次</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微软雅黑" pitchFamily="18" charset="0"/>
                <a:cs typeface="微软雅黑" pitchFamily="18" charset="0"/>
              </a:rPr>
              <a:t>共4次.</a:t>
            </a:r>
          </a:p>
        </p:txBody>
      </p:sp>
      <p:sp>
        <p:nvSpPr>
          <p:cNvPr id="8" name="TextBox 1"/>
          <p:cNvSpPr txBox="1"/>
          <p:nvPr/>
        </p:nvSpPr>
        <p:spPr>
          <a:xfrm>
            <a:off x="939800" y="1968500"/>
            <a:ext cx="7493000" cy="292100"/>
          </a:xfrm>
          <a:prstGeom prst="rect">
            <a:avLst/>
          </a:prstGeom>
          <a:noFill/>
        </p:spPr>
        <p:txBody>
          <a:bodyPr wrap="none" lIns="0" tIns="0" rIns="0" rtlCol="0">
            <a:spAutoFit/>
          </a:bodyPr>
          <a:lstStyle/>
          <a:p>
            <a:pPr>
              <a:lnSpc>
                <a:spcPts val="2300"/>
              </a:lnSpc>
              <a:tabLst/>
            </a:pPr>
            <a:r>
              <a:rPr lang="en-US" altLang="zh-CN" sz="1802" dirty="0" smtClean="0">
                <a:solidFill>
                  <a:srgbClr val="000000"/>
                </a:solidFill>
                <a:latin typeface="Wingdings" pitchFamily="18" charset="0"/>
                <a:cs typeface="Wingdings" pitchFamily="18" charset="0"/>
              </a:rPr>
              <a:t></a:t>
            </a:r>
            <a:r>
              <a:rPr lang="en-US" altLang="zh-CN" sz="1802" dirty="0" smtClean="0">
                <a:latin typeface="Times New Roman" pitchFamily="18" charset="0"/>
                <a:cs typeface="Times New Roman" pitchFamily="18" charset="0"/>
              </a:rPr>
              <a:t> </a:t>
            </a:r>
            <a:r>
              <a:rPr lang="en-US" altLang="zh-CN" sz="1802" dirty="0" smtClean="0">
                <a:solidFill>
                  <a:srgbClr val="000000"/>
                </a:solidFill>
                <a:latin typeface="微软雅黑" pitchFamily="18" charset="0"/>
                <a:cs typeface="微软雅黑" pitchFamily="18" charset="0"/>
              </a:rPr>
              <a:t>10-15分钟开始缩瞳，1小时明显下降，持续4-8小时，一般每天点药1-6</a:t>
            </a:r>
          </a:p>
        </p:txBody>
      </p:sp>
      <p:sp>
        <p:nvSpPr>
          <p:cNvPr id="9" name="TextBox 1"/>
          <p:cNvSpPr txBox="1"/>
          <p:nvPr/>
        </p:nvSpPr>
        <p:spPr>
          <a:xfrm>
            <a:off x="1219200" y="2527300"/>
            <a:ext cx="1828800" cy="292100"/>
          </a:xfrm>
          <a:prstGeom prst="rect">
            <a:avLst/>
          </a:prstGeom>
          <a:noFill/>
        </p:spPr>
        <p:txBody>
          <a:bodyPr wrap="none" lIns="0" tIns="0" rIns="0" rtlCol="0">
            <a:spAutoFit/>
          </a:bodyPr>
          <a:lstStyle/>
          <a:p>
            <a:pPr>
              <a:lnSpc>
                <a:spcPts val="2300"/>
              </a:lnSpc>
              <a:tabLst/>
            </a:pPr>
            <a:r>
              <a:rPr lang="en-US" altLang="zh-CN" sz="1800" dirty="0" smtClean="0">
                <a:solidFill>
                  <a:srgbClr val="000000"/>
                </a:solidFill>
                <a:latin typeface="微软雅黑" pitchFamily="18" charset="0"/>
                <a:cs typeface="微软雅黑" pitchFamily="18" charset="0"/>
              </a:rPr>
              <a:t>次，减少全身吸收</a:t>
            </a:r>
          </a:p>
        </p:txBody>
      </p:sp>
      <p:sp>
        <p:nvSpPr>
          <p:cNvPr id="10" name="TextBox 1"/>
          <p:cNvSpPr txBox="1"/>
          <p:nvPr/>
        </p:nvSpPr>
        <p:spPr>
          <a:xfrm>
            <a:off x="939800" y="3073400"/>
            <a:ext cx="3937000" cy="292100"/>
          </a:xfrm>
          <a:prstGeom prst="rect">
            <a:avLst/>
          </a:prstGeom>
          <a:noFill/>
        </p:spPr>
        <p:txBody>
          <a:bodyPr wrap="none" lIns="0" tIns="0" rIns="0" rtlCol="0">
            <a:spAutoFit/>
          </a:bodyPr>
          <a:lstStyle/>
          <a:p>
            <a:pPr>
              <a:lnSpc>
                <a:spcPts val="2300"/>
              </a:lnSpc>
              <a:tabLst/>
            </a:pPr>
            <a:r>
              <a:rPr lang="en-US" altLang="zh-CN" sz="1802" dirty="0" smtClean="0">
                <a:solidFill>
                  <a:srgbClr val="C00000"/>
                </a:solidFill>
                <a:latin typeface="Wingdings" pitchFamily="18" charset="0"/>
                <a:cs typeface="Wingdings" pitchFamily="18" charset="0"/>
              </a:rPr>
              <a:t></a:t>
            </a:r>
            <a:r>
              <a:rPr lang="en-US" altLang="zh-CN" sz="1802" dirty="0" smtClean="0">
                <a:latin typeface="Times New Roman" pitchFamily="18" charset="0"/>
                <a:cs typeface="Times New Roman" pitchFamily="18" charset="0"/>
              </a:rPr>
              <a:t> </a:t>
            </a:r>
            <a:r>
              <a:rPr lang="en-US" altLang="zh-CN" sz="1802" dirty="0" smtClean="0">
                <a:solidFill>
                  <a:srgbClr val="C00000"/>
                </a:solidFill>
                <a:latin typeface="微软雅黑" pitchFamily="18" charset="0"/>
                <a:cs typeface="微软雅黑" pitchFamily="18" charset="0"/>
              </a:rPr>
              <a:t>反向作用：瞳孔麻痹，虹膜缺血坏死</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108200" y="1041400"/>
            <a:ext cx="3975100" cy="2095500"/>
          </a:xfrm>
          <a:prstGeom prst="rect">
            <a:avLst/>
          </a:prstGeom>
          <a:noFill/>
        </p:spPr>
      </p:pic>
      <p:sp>
        <p:nvSpPr>
          <p:cNvPr id="2" name="TextBox 1"/>
          <p:cNvSpPr txBox="1"/>
          <p:nvPr/>
        </p:nvSpPr>
        <p:spPr>
          <a:xfrm>
            <a:off x="546100" y="228600"/>
            <a:ext cx="6388100" cy="457200"/>
          </a:xfrm>
          <a:prstGeom prst="rect">
            <a:avLst/>
          </a:prstGeom>
          <a:noFill/>
        </p:spPr>
        <p:txBody>
          <a:bodyPr wrap="none" lIns="0" tIns="0" rIns="0" rtlCol="0">
            <a:spAutoFit/>
          </a:bodyPr>
          <a:lstStyle/>
          <a:p>
            <a:pPr>
              <a:lnSpc>
                <a:spcPts val="3600"/>
              </a:lnSpc>
              <a:tabLst/>
            </a:pPr>
            <a:r>
              <a:rPr lang="en-US" altLang="zh-CN" sz="2795" b="1" dirty="0" smtClean="0">
                <a:solidFill>
                  <a:srgbClr val="000000"/>
                </a:solidFill>
                <a:latin typeface="微软雅黑" pitchFamily="18" charset="0"/>
                <a:cs typeface="微软雅黑" pitchFamily="18" charset="0"/>
              </a:rPr>
              <a:t>慢性闭角型青光眼患者长期使用匹罗卡品</a:t>
            </a:r>
          </a:p>
        </p:txBody>
      </p:sp>
      <p:sp>
        <p:nvSpPr>
          <p:cNvPr id="6" name="TextBox 1"/>
          <p:cNvSpPr txBox="1"/>
          <p:nvPr/>
        </p:nvSpPr>
        <p:spPr>
          <a:xfrm>
            <a:off x="1346200" y="3708400"/>
            <a:ext cx="5803900" cy="660400"/>
          </a:xfrm>
          <a:prstGeom prst="rect">
            <a:avLst/>
          </a:prstGeom>
          <a:noFill/>
        </p:spPr>
        <p:txBody>
          <a:bodyPr wrap="none" lIns="0" tIns="0" rIns="0" rtlCol="0">
            <a:spAutoFit/>
          </a:bodyPr>
          <a:lstStyle/>
          <a:p>
            <a:pPr>
              <a:lnSpc>
                <a:spcPts val="19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Times New Roman" pitchFamily="18" charset="0"/>
                <a:cs typeface="Times New Roman" pitchFamily="18" charset="0"/>
              </a:rPr>
              <a:t>强直性瞳孔缩小、慢性虹膜炎、瞳孔后粘连并发白内障</a:t>
            </a:r>
          </a:p>
          <a:p>
            <a:pPr>
              <a:lnSpc>
                <a:spcPts val="1000"/>
              </a:lnSpc>
            </a:pPr>
            <a:endParaRPr lang="en-US" altLang="zh-CN" dirty="0" smtClean="0"/>
          </a:p>
          <a:p>
            <a:pPr>
              <a:lnSpc>
                <a:spcPts val="22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Times New Roman" pitchFamily="18" charset="0"/>
                <a:cs typeface="Times New Roman" pitchFamily="18" charset="0"/>
              </a:rPr>
              <a:t>注意药物浓度的选择、使用频次和使用时长</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901877" y="1536572"/>
            <a:ext cx="2071065" cy="10668"/>
          </a:xfrm>
          <a:custGeom>
            <a:avLst/>
            <a:gdLst>
              <a:gd name="connsiteX0" fmla="*/ 0 w 2071065"/>
              <a:gd name="connsiteY0" fmla="*/ 0 h 10668"/>
              <a:gd name="connsiteX1" fmla="*/ 1035507 w 2071065"/>
              <a:gd name="connsiteY1" fmla="*/ 0 h 10668"/>
              <a:gd name="connsiteX2" fmla="*/ 2071065 w 2071065"/>
              <a:gd name="connsiteY2" fmla="*/ 0 h 10668"/>
              <a:gd name="connsiteX3" fmla="*/ 2071065 w 2071065"/>
              <a:gd name="connsiteY3" fmla="*/ 10668 h 10668"/>
              <a:gd name="connsiteX4" fmla="*/ 1035507 w 2071065"/>
              <a:gd name="connsiteY4" fmla="*/ 10668 h 10668"/>
              <a:gd name="connsiteX5" fmla="*/ 0 w 2071065"/>
              <a:gd name="connsiteY5" fmla="*/ 10668 h 10668"/>
              <a:gd name="connsiteX6" fmla="*/ 0 w 2071065"/>
              <a:gd name="connsiteY6" fmla="*/ 0 h 106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2071065" h="10668">
                <a:moveTo>
                  <a:pt x="0" y="0"/>
                </a:moveTo>
                <a:lnTo>
                  <a:pt x="1035507" y="0"/>
                </a:lnTo>
                <a:lnTo>
                  <a:pt x="2071065" y="0"/>
                </a:lnTo>
                <a:lnTo>
                  <a:pt x="2071065" y="10668"/>
                </a:lnTo>
                <a:lnTo>
                  <a:pt x="1035507" y="10668"/>
                </a:lnTo>
                <a:lnTo>
                  <a:pt x="0" y="10668"/>
                </a:lnTo>
                <a:lnTo>
                  <a:pt x="0" y="0"/>
                </a:lnTo>
              </a:path>
            </a:pathLst>
          </a:custGeom>
          <a:solidFill>
            <a:srgbClr val="C00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622300" y="279400"/>
            <a:ext cx="73152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闭角型青光眼的患者能用散瞳药吗？</a:t>
            </a:r>
          </a:p>
        </p:txBody>
      </p:sp>
      <p:sp>
        <p:nvSpPr>
          <p:cNvPr id="7" name="TextBox 1"/>
          <p:cNvSpPr txBox="1"/>
          <p:nvPr/>
        </p:nvSpPr>
        <p:spPr>
          <a:xfrm>
            <a:off x="558800" y="1384300"/>
            <a:ext cx="101600" cy="152400"/>
          </a:xfrm>
          <a:prstGeom prst="rect">
            <a:avLst/>
          </a:prstGeom>
          <a:noFill/>
        </p:spPr>
        <p:txBody>
          <a:bodyPr wrap="none" lIns="0" tIns="0" rIns="0" rtlCol="0">
            <a:spAutoFit/>
          </a:bodyPr>
          <a:lstStyle/>
          <a:p>
            <a:pPr>
              <a:lnSpc>
                <a:spcPts val="1200"/>
              </a:lnSpc>
              <a:tabLst/>
            </a:pPr>
            <a:r>
              <a:rPr lang="en-US" altLang="zh-CN" sz="1164" dirty="0" smtClean="0">
                <a:solidFill>
                  <a:srgbClr val="CC9900"/>
                </a:solidFill>
                <a:latin typeface="Wingdings" pitchFamily="18" charset="0"/>
                <a:cs typeface="Wingdings" pitchFamily="18" charset="0"/>
              </a:rPr>
              <a:t></a:t>
            </a:r>
          </a:p>
        </p:txBody>
      </p:sp>
      <p:sp>
        <p:nvSpPr>
          <p:cNvPr id="8" name="TextBox 1"/>
          <p:cNvSpPr txBox="1"/>
          <p:nvPr/>
        </p:nvSpPr>
        <p:spPr>
          <a:xfrm>
            <a:off x="901700" y="1320800"/>
            <a:ext cx="3556000" cy="228600"/>
          </a:xfrm>
          <a:prstGeom prst="rect">
            <a:avLst/>
          </a:prstGeom>
          <a:noFill/>
        </p:spPr>
        <p:txBody>
          <a:bodyPr wrap="none" lIns="0" tIns="0" rIns="0" rtlCol="0">
            <a:spAutoFit/>
          </a:bodyPr>
          <a:lstStyle/>
          <a:p>
            <a:pPr>
              <a:lnSpc>
                <a:spcPts val="1800"/>
              </a:lnSpc>
              <a:tabLst/>
            </a:pPr>
            <a:r>
              <a:rPr lang="en-US" altLang="zh-CN" sz="1800" dirty="0" smtClean="0">
                <a:solidFill>
                  <a:srgbClr val="C00000"/>
                </a:solidFill>
                <a:latin typeface="黑体" pitchFamily="18" charset="0"/>
                <a:cs typeface="黑体" pitchFamily="18" charset="0"/>
              </a:rPr>
              <a:t>硫酸阿托品眼用凝胶</a:t>
            </a:r>
            <a:r>
              <a:rPr lang="en-US" altLang="zh-CN" sz="1596" dirty="0" smtClean="0">
                <a:solidFill>
                  <a:srgbClr val="000000"/>
                </a:solidFill>
                <a:latin typeface="黑体" pitchFamily="18" charset="0"/>
                <a:cs typeface="黑体" pitchFamily="18" charset="0"/>
              </a:rPr>
              <a:t>说明书适应症</a:t>
            </a:r>
            <a:r>
              <a:rPr lang="en-US" altLang="zh-CN" sz="1596" dirty="0" smtClean="0">
                <a:latin typeface="Times New Roman" pitchFamily="18" charset="0"/>
                <a:cs typeface="Times New Roman" pitchFamily="18" charset="0"/>
              </a:rPr>
              <a:t> </a:t>
            </a:r>
            <a:r>
              <a:rPr lang="en-US" altLang="zh-CN" sz="1596" dirty="0" smtClean="0">
                <a:solidFill>
                  <a:srgbClr val="000000"/>
                </a:solidFill>
                <a:latin typeface="黑体" pitchFamily="18" charset="0"/>
                <a:cs typeface="黑体" pitchFamily="18" charset="0"/>
              </a:rPr>
              <a:t>：</a:t>
            </a:r>
          </a:p>
        </p:txBody>
      </p:sp>
      <p:sp>
        <p:nvSpPr>
          <p:cNvPr id="9" name="TextBox 1"/>
          <p:cNvSpPr txBox="1"/>
          <p:nvPr/>
        </p:nvSpPr>
        <p:spPr>
          <a:xfrm>
            <a:off x="901700" y="1955800"/>
            <a:ext cx="101600" cy="127000"/>
          </a:xfrm>
          <a:prstGeom prst="rect">
            <a:avLst/>
          </a:prstGeom>
          <a:noFill/>
        </p:spPr>
        <p:txBody>
          <a:bodyPr wrap="none" lIns="0" tIns="0" rIns="0" rtlCol="0">
            <a:spAutoFit/>
          </a:bodyPr>
          <a:lstStyle/>
          <a:p>
            <a:pPr>
              <a:lnSpc>
                <a:spcPts val="1000"/>
              </a:lnSpc>
              <a:tabLst/>
            </a:pPr>
            <a:r>
              <a:rPr lang="en-US" altLang="zh-CN" sz="960" dirty="0" smtClean="0">
                <a:solidFill>
                  <a:srgbClr val="3B812F"/>
                </a:solidFill>
                <a:latin typeface="Wingdings" pitchFamily="18" charset="0"/>
                <a:cs typeface="Wingdings" pitchFamily="18" charset="0"/>
              </a:rPr>
              <a:t></a:t>
            </a:r>
          </a:p>
        </p:txBody>
      </p:sp>
      <p:sp>
        <p:nvSpPr>
          <p:cNvPr id="10" name="TextBox 1"/>
          <p:cNvSpPr txBox="1"/>
          <p:nvPr/>
        </p:nvSpPr>
        <p:spPr>
          <a:xfrm>
            <a:off x="1219200" y="1892300"/>
            <a:ext cx="5930900" cy="190500"/>
          </a:xfrm>
          <a:prstGeom prst="rect">
            <a:avLst/>
          </a:prstGeom>
          <a:noFill/>
        </p:spPr>
        <p:txBody>
          <a:bodyPr wrap="none" lIns="0" tIns="0" rIns="0" rtlCol="0">
            <a:spAutoFit/>
          </a:bodyPr>
          <a:lstStyle/>
          <a:p>
            <a:pPr>
              <a:lnSpc>
                <a:spcPts val="1500"/>
              </a:lnSpc>
              <a:tabLst/>
            </a:pPr>
            <a:r>
              <a:rPr lang="en-US" altLang="zh-CN" sz="1596" dirty="0" smtClean="0">
                <a:solidFill>
                  <a:srgbClr val="000000"/>
                </a:solidFill>
                <a:latin typeface="黑体" pitchFamily="18" charset="0"/>
                <a:cs typeface="黑体" pitchFamily="18" charset="0"/>
              </a:rPr>
              <a:t>虹膜睫状体炎、检查眼底前的散瞳、验光配镜屈光度检查前的散瞳</a:t>
            </a:r>
          </a:p>
        </p:txBody>
      </p:sp>
      <p:sp>
        <p:nvSpPr>
          <p:cNvPr id="11" name="TextBox 1"/>
          <p:cNvSpPr txBox="1"/>
          <p:nvPr/>
        </p:nvSpPr>
        <p:spPr>
          <a:xfrm>
            <a:off x="558800" y="2489200"/>
            <a:ext cx="88900" cy="1397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p:txBody>
      </p:sp>
      <p:sp>
        <p:nvSpPr>
          <p:cNvPr id="12" name="TextBox 1"/>
          <p:cNvSpPr txBox="1"/>
          <p:nvPr/>
        </p:nvSpPr>
        <p:spPr>
          <a:xfrm>
            <a:off x="901700" y="2438400"/>
            <a:ext cx="1625600" cy="190500"/>
          </a:xfrm>
          <a:prstGeom prst="rect">
            <a:avLst/>
          </a:prstGeom>
          <a:noFill/>
        </p:spPr>
        <p:txBody>
          <a:bodyPr wrap="none" lIns="0" tIns="0" rIns="0" rtlCol="0">
            <a:spAutoFit/>
          </a:bodyPr>
          <a:lstStyle/>
          <a:p>
            <a:pPr>
              <a:lnSpc>
                <a:spcPts val="1500"/>
              </a:lnSpc>
              <a:tabLst/>
            </a:pPr>
            <a:r>
              <a:rPr lang="en-US" altLang="zh-CN" sz="1596" dirty="0" smtClean="0">
                <a:solidFill>
                  <a:srgbClr val="000000"/>
                </a:solidFill>
                <a:latin typeface="黑体" pitchFamily="18" charset="0"/>
                <a:cs typeface="黑体" pitchFamily="18" charset="0"/>
              </a:rPr>
              <a:t>说明书用法用量：</a:t>
            </a:r>
          </a:p>
        </p:txBody>
      </p:sp>
      <p:sp>
        <p:nvSpPr>
          <p:cNvPr id="13" name="TextBox 1"/>
          <p:cNvSpPr txBox="1"/>
          <p:nvPr/>
        </p:nvSpPr>
        <p:spPr>
          <a:xfrm>
            <a:off x="901700" y="3035300"/>
            <a:ext cx="101600" cy="127000"/>
          </a:xfrm>
          <a:prstGeom prst="rect">
            <a:avLst/>
          </a:prstGeom>
          <a:noFill/>
        </p:spPr>
        <p:txBody>
          <a:bodyPr wrap="none" lIns="0" tIns="0" rIns="0" rtlCol="0">
            <a:spAutoFit/>
          </a:bodyPr>
          <a:lstStyle/>
          <a:p>
            <a:pPr>
              <a:lnSpc>
                <a:spcPts val="1000"/>
              </a:lnSpc>
              <a:tabLst/>
            </a:pPr>
            <a:r>
              <a:rPr lang="en-US" altLang="zh-CN" sz="960" dirty="0" smtClean="0">
                <a:solidFill>
                  <a:srgbClr val="3B812F"/>
                </a:solidFill>
                <a:latin typeface="Wingdings" pitchFamily="18" charset="0"/>
                <a:cs typeface="Wingdings" pitchFamily="18" charset="0"/>
              </a:rPr>
              <a:t></a:t>
            </a:r>
          </a:p>
        </p:txBody>
      </p:sp>
      <p:sp>
        <p:nvSpPr>
          <p:cNvPr id="14" name="TextBox 1"/>
          <p:cNvSpPr txBox="1"/>
          <p:nvPr/>
        </p:nvSpPr>
        <p:spPr>
          <a:xfrm>
            <a:off x="1219200" y="2971800"/>
            <a:ext cx="4089400" cy="190500"/>
          </a:xfrm>
          <a:prstGeom prst="rect">
            <a:avLst/>
          </a:prstGeom>
          <a:noFill/>
        </p:spPr>
        <p:txBody>
          <a:bodyPr wrap="none" lIns="0" tIns="0" rIns="0" rtlCol="0">
            <a:spAutoFit/>
          </a:bodyPr>
          <a:lstStyle/>
          <a:p>
            <a:pPr>
              <a:lnSpc>
                <a:spcPts val="1500"/>
              </a:lnSpc>
              <a:tabLst/>
            </a:pPr>
            <a:r>
              <a:rPr lang="en-US" altLang="zh-CN" sz="1596" dirty="0" smtClean="0">
                <a:solidFill>
                  <a:srgbClr val="000000"/>
                </a:solidFill>
                <a:latin typeface="黑体" pitchFamily="18" charset="0"/>
                <a:cs typeface="黑体" pitchFamily="18" charset="0"/>
              </a:rPr>
              <a:t>一次1滴，滴于结膜囊内，一天3次。或遵医嘱</a:t>
            </a:r>
          </a:p>
        </p:txBody>
      </p:sp>
      <p:sp>
        <p:nvSpPr>
          <p:cNvPr id="15" name="TextBox 1"/>
          <p:cNvSpPr txBox="1"/>
          <p:nvPr/>
        </p:nvSpPr>
        <p:spPr>
          <a:xfrm>
            <a:off x="558800" y="3556000"/>
            <a:ext cx="88900" cy="1397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p:txBody>
      </p:sp>
      <p:sp>
        <p:nvSpPr>
          <p:cNvPr id="16" name="TextBox 1"/>
          <p:cNvSpPr txBox="1"/>
          <p:nvPr/>
        </p:nvSpPr>
        <p:spPr>
          <a:xfrm>
            <a:off x="901700" y="3505200"/>
            <a:ext cx="1625600" cy="190500"/>
          </a:xfrm>
          <a:prstGeom prst="rect">
            <a:avLst/>
          </a:prstGeom>
          <a:noFill/>
        </p:spPr>
        <p:txBody>
          <a:bodyPr wrap="none" lIns="0" tIns="0" rIns="0" rtlCol="0">
            <a:spAutoFit/>
          </a:bodyPr>
          <a:lstStyle/>
          <a:p>
            <a:pPr>
              <a:lnSpc>
                <a:spcPts val="1500"/>
              </a:lnSpc>
              <a:tabLst/>
            </a:pPr>
            <a:r>
              <a:rPr lang="en-US" altLang="zh-CN" sz="1596" dirty="0" smtClean="0">
                <a:solidFill>
                  <a:srgbClr val="000000"/>
                </a:solidFill>
                <a:latin typeface="黑体" pitchFamily="18" charset="0"/>
                <a:cs typeface="黑体" pitchFamily="18" charset="0"/>
              </a:rPr>
              <a:t>说明书给药途径：</a:t>
            </a:r>
          </a:p>
        </p:txBody>
      </p:sp>
      <p:sp>
        <p:nvSpPr>
          <p:cNvPr id="17" name="TextBox 1"/>
          <p:cNvSpPr txBox="1"/>
          <p:nvPr/>
        </p:nvSpPr>
        <p:spPr>
          <a:xfrm>
            <a:off x="901700" y="4102100"/>
            <a:ext cx="101600" cy="127000"/>
          </a:xfrm>
          <a:prstGeom prst="rect">
            <a:avLst/>
          </a:prstGeom>
          <a:noFill/>
        </p:spPr>
        <p:txBody>
          <a:bodyPr wrap="none" lIns="0" tIns="0" rIns="0" rtlCol="0">
            <a:spAutoFit/>
          </a:bodyPr>
          <a:lstStyle/>
          <a:p>
            <a:pPr>
              <a:lnSpc>
                <a:spcPts val="1000"/>
              </a:lnSpc>
              <a:tabLst/>
            </a:pPr>
            <a:r>
              <a:rPr lang="en-US" altLang="zh-CN" sz="960" dirty="0" smtClean="0">
                <a:solidFill>
                  <a:srgbClr val="3B812F"/>
                </a:solidFill>
                <a:latin typeface="Wingdings" pitchFamily="18" charset="0"/>
                <a:cs typeface="Wingdings" pitchFamily="18" charset="0"/>
              </a:rPr>
              <a:t></a:t>
            </a:r>
          </a:p>
        </p:txBody>
      </p:sp>
      <p:sp>
        <p:nvSpPr>
          <p:cNvPr id="18" name="TextBox 1"/>
          <p:cNvSpPr txBox="1"/>
          <p:nvPr/>
        </p:nvSpPr>
        <p:spPr>
          <a:xfrm>
            <a:off x="1219200" y="4038600"/>
            <a:ext cx="1219200" cy="190500"/>
          </a:xfrm>
          <a:prstGeom prst="rect">
            <a:avLst/>
          </a:prstGeom>
          <a:noFill/>
        </p:spPr>
        <p:txBody>
          <a:bodyPr wrap="none" lIns="0" tIns="0" rIns="0" rtlCol="0">
            <a:spAutoFit/>
          </a:bodyPr>
          <a:lstStyle/>
          <a:p>
            <a:pPr>
              <a:lnSpc>
                <a:spcPts val="1500"/>
              </a:lnSpc>
              <a:tabLst/>
            </a:pPr>
            <a:r>
              <a:rPr lang="en-US" altLang="zh-CN" sz="1596" dirty="0" smtClean="0">
                <a:solidFill>
                  <a:srgbClr val="000000"/>
                </a:solidFill>
                <a:latin typeface="黑体" pitchFamily="18" charset="0"/>
                <a:cs typeface="黑体" pitchFamily="18" charset="0"/>
              </a:rPr>
              <a:t>滴于结膜囊内</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558800" y="368300"/>
            <a:ext cx="8229600" cy="482600"/>
          </a:xfrm>
          <a:prstGeom prst="rect">
            <a:avLst/>
          </a:prstGeom>
          <a:noFill/>
        </p:spPr>
        <p:txBody>
          <a:bodyPr wrap="none" lIns="0" tIns="0" rIns="0" rtlCol="0">
            <a:spAutoFit/>
          </a:bodyPr>
          <a:lstStyle/>
          <a:p>
            <a:pPr>
              <a:lnSpc>
                <a:spcPts val="3800"/>
              </a:lnSpc>
              <a:tabLst/>
            </a:pPr>
            <a:r>
              <a:rPr lang="en-US" altLang="zh-CN" sz="3804" dirty="0" smtClean="0">
                <a:solidFill>
                  <a:srgbClr val="000000"/>
                </a:solidFill>
                <a:latin typeface="黑体" pitchFamily="18" charset="0"/>
                <a:cs typeface="黑体" pitchFamily="18" charset="0"/>
              </a:rPr>
              <a:t>硫酸阿托品眼用凝胶超说明书用药申请</a:t>
            </a:r>
          </a:p>
        </p:txBody>
      </p:sp>
      <p:sp>
        <p:nvSpPr>
          <p:cNvPr id="6" name="TextBox 1"/>
          <p:cNvSpPr txBox="1"/>
          <p:nvPr/>
        </p:nvSpPr>
        <p:spPr>
          <a:xfrm>
            <a:off x="558800" y="1206500"/>
            <a:ext cx="101600" cy="152400"/>
          </a:xfrm>
          <a:prstGeom prst="rect">
            <a:avLst/>
          </a:prstGeom>
          <a:noFill/>
        </p:spPr>
        <p:txBody>
          <a:bodyPr wrap="none" lIns="0" tIns="0" rIns="0" rtlCol="0">
            <a:spAutoFit/>
          </a:bodyPr>
          <a:lstStyle/>
          <a:p>
            <a:pPr>
              <a:lnSpc>
                <a:spcPts val="1200"/>
              </a:lnSpc>
              <a:tabLst/>
            </a:pPr>
            <a:r>
              <a:rPr lang="en-US" altLang="zh-CN" sz="1164" dirty="0" smtClean="0">
                <a:solidFill>
                  <a:srgbClr val="CC9900"/>
                </a:solidFill>
                <a:latin typeface="Wingdings" pitchFamily="18" charset="0"/>
                <a:cs typeface="Wingdings" pitchFamily="18" charset="0"/>
              </a:rPr>
              <a:t></a:t>
            </a:r>
          </a:p>
        </p:txBody>
      </p:sp>
      <p:sp>
        <p:nvSpPr>
          <p:cNvPr id="7" name="TextBox 1"/>
          <p:cNvSpPr txBox="1"/>
          <p:nvPr/>
        </p:nvSpPr>
        <p:spPr>
          <a:xfrm>
            <a:off x="901700" y="1143000"/>
            <a:ext cx="2298700" cy="228600"/>
          </a:xfrm>
          <a:prstGeom prst="rect">
            <a:avLst/>
          </a:prstGeom>
          <a:noFill/>
        </p:spPr>
        <p:txBody>
          <a:bodyPr wrap="none" lIns="0" tIns="0" rIns="0" rtlCol="0">
            <a:spAutoFit/>
          </a:bodyPr>
          <a:lstStyle/>
          <a:p>
            <a:pPr>
              <a:lnSpc>
                <a:spcPts val="1800"/>
              </a:lnSpc>
              <a:tabLst/>
            </a:pPr>
            <a:r>
              <a:rPr lang="en-US" altLang="zh-CN" sz="1800" dirty="0" smtClean="0">
                <a:solidFill>
                  <a:srgbClr val="000000"/>
                </a:solidFill>
                <a:latin typeface="黑体" pitchFamily="18" charset="0"/>
                <a:cs typeface="黑体" pitchFamily="18" charset="0"/>
              </a:rPr>
              <a:t>超说明书适应症用于：</a:t>
            </a:r>
          </a:p>
        </p:txBody>
      </p:sp>
      <p:sp>
        <p:nvSpPr>
          <p:cNvPr id="8" name="TextBox 1"/>
          <p:cNvSpPr txBox="1"/>
          <p:nvPr/>
        </p:nvSpPr>
        <p:spPr>
          <a:xfrm>
            <a:off x="901700" y="1689100"/>
            <a:ext cx="114300" cy="139700"/>
          </a:xfrm>
          <a:prstGeom prst="rect">
            <a:avLst/>
          </a:prstGeom>
          <a:noFill/>
        </p:spPr>
        <p:txBody>
          <a:bodyPr wrap="none" lIns="0" tIns="0" rIns="0" rtlCol="0">
            <a:spAutoFit/>
          </a:bodyPr>
          <a:lstStyle/>
          <a:p>
            <a:pPr>
              <a:lnSpc>
                <a:spcPts val="1100"/>
              </a:lnSpc>
              <a:tabLst/>
            </a:pPr>
            <a:r>
              <a:rPr lang="en-US" altLang="zh-CN" sz="1080" dirty="0" smtClean="0">
                <a:solidFill>
                  <a:srgbClr val="3B812F"/>
                </a:solidFill>
                <a:latin typeface="Wingdings" pitchFamily="18" charset="0"/>
                <a:cs typeface="Wingdings" pitchFamily="18" charset="0"/>
              </a:rPr>
              <a:t></a:t>
            </a:r>
          </a:p>
        </p:txBody>
      </p:sp>
      <p:sp>
        <p:nvSpPr>
          <p:cNvPr id="9" name="TextBox 1"/>
          <p:cNvSpPr txBox="1"/>
          <p:nvPr/>
        </p:nvSpPr>
        <p:spPr>
          <a:xfrm>
            <a:off x="1219200" y="1625600"/>
            <a:ext cx="7239000" cy="635000"/>
          </a:xfrm>
          <a:prstGeom prst="rect">
            <a:avLst/>
          </a:prstGeom>
          <a:noFill/>
        </p:spPr>
        <p:txBody>
          <a:bodyPr wrap="none" lIns="0" tIns="0" rIns="0" rtlCol="0">
            <a:spAutoFit/>
          </a:bodyPr>
          <a:lstStyle/>
          <a:p>
            <a:pPr>
              <a:lnSpc>
                <a:spcPts val="1800"/>
              </a:lnSpc>
              <a:tabLst/>
            </a:pPr>
            <a:r>
              <a:rPr lang="en-US" altLang="zh-CN" sz="1802" dirty="0" smtClean="0">
                <a:solidFill>
                  <a:srgbClr val="C00000"/>
                </a:solidFill>
                <a:latin typeface="黑体" pitchFamily="18" charset="0"/>
                <a:cs typeface="黑体" pitchFamily="18" charset="0"/>
              </a:rPr>
              <a:t>抗青光眼术后浅前房、睫状环阻滞性青光眼/恶性青光眼、脉络膜脱离、</a:t>
            </a:r>
          </a:p>
          <a:p>
            <a:pPr>
              <a:lnSpc>
                <a:spcPts val="1000"/>
              </a:lnSpc>
            </a:pPr>
            <a:endParaRPr lang="en-US" altLang="zh-CN" dirty="0" smtClean="0"/>
          </a:p>
          <a:p>
            <a:pPr>
              <a:lnSpc>
                <a:spcPts val="2200"/>
              </a:lnSpc>
              <a:tabLst/>
            </a:pPr>
            <a:r>
              <a:rPr lang="en-US" altLang="zh-CN" sz="1800" dirty="0" smtClean="0">
                <a:solidFill>
                  <a:srgbClr val="C00000"/>
                </a:solidFill>
                <a:latin typeface="黑体" pitchFamily="18" charset="0"/>
                <a:cs typeface="黑体" pitchFamily="18" charset="0"/>
              </a:rPr>
              <a:t>眼术后、恶青高危患者的预防用药</a:t>
            </a:r>
          </a:p>
        </p:txBody>
      </p:sp>
      <p:sp>
        <p:nvSpPr>
          <p:cNvPr id="10" name="TextBox 1"/>
          <p:cNvSpPr txBox="1"/>
          <p:nvPr/>
        </p:nvSpPr>
        <p:spPr>
          <a:xfrm>
            <a:off x="558800" y="2552700"/>
            <a:ext cx="101600" cy="152400"/>
          </a:xfrm>
          <a:prstGeom prst="rect">
            <a:avLst/>
          </a:prstGeom>
          <a:noFill/>
        </p:spPr>
        <p:txBody>
          <a:bodyPr wrap="none" lIns="0" tIns="0" rIns="0" rtlCol="0">
            <a:spAutoFit/>
          </a:bodyPr>
          <a:lstStyle/>
          <a:p>
            <a:pPr>
              <a:lnSpc>
                <a:spcPts val="1200"/>
              </a:lnSpc>
              <a:tabLst/>
            </a:pPr>
            <a:r>
              <a:rPr lang="en-US" altLang="zh-CN" sz="1164" dirty="0" smtClean="0">
                <a:solidFill>
                  <a:srgbClr val="CC9900"/>
                </a:solidFill>
                <a:latin typeface="Wingdings" pitchFamily="18" charset="0"/>
                <a:cs typeface="Wingdings" pitchFamily="18" charset="0"/>
              </a:rPr>
              <a:t></a:t>
            </a:r>
          </a:p>
        </p:txBody>
      </p:sp>
      <p:sp>
        <p:nvSpPr>
          <p:cNvPr id="11" name="TextBox 1"/>
          <p:cNvSpPr txBox="1"/>
          <p:nvPr/>
        </p:nvSpPr>
        <p:spPr>
          <a:xfrm>
            <a:off x="901700" y="2489200"/>
            <a:ext cx="2057400" cy="228600"/>
          </a:xfrm>
          <a:prstGeom prst="rect">
            <a:avLst/>
          </a:prstGeom>
          <a:noFill/>
        </p:spPr>
        <p:txBody>
          <a:bodyPr wrap="none" lIns="0" tIns="0" rIns="0" rtlCol="0">
            <a:spAutoFit/>
          </a:bodyPr>
          <a:lstStyle/>
          <a:p>
            <a:pPr>
              <a:lnSpc>
                <a:spcPts val="1800"/>
              </a:lnSpc>
              <a:tabLst/>
            </a:pPr>
            <a:r>
              <a:rPr lang="en-US" altLang="zh-CN" sz="1800" dirty="0" smtClean="0">
                <a:solidFill>
                  <a:srgbClr val="000000"/>
                </a:solidFill>
                <a:latin typeface="黑体" pitchFamily="18" charset="0"/>
                <a:cs typeface="黑体" pitchFamily="18" charset="0"/>
              </a:rPr>
              <a:t>超说明书用法用量：</a:t>
            </a:r>
          </a:p>
        </p:txBody>
      </p:sp>
      <p:sp>
        <p:nvSpPr>
          <p:cNvPr id="12" name="TextBox 1"/>
          <p:cNvSpPr txBox="1"/>
          <p:nvPr/>
        </p:nvSpPr>
        <p:spPr>
          <a:xfrm>
            <a:off x="901700" y="3035300"/>
            <a:ext cx="114300" cy="139700"/>
          </a:xfrm>
          <a:prstGeom prst="rect">
            <a:avLst/>
          </a:prstGeom>
          <a:noFill/>
        </p:spPr>
        <p:txBody>
          <a:bodyPr wrap="none" lIns="0" tIns="0" rIns="0" rtlCol="0">
            <a:spAutoFit/>
          </a:bodyPr>
          <a:lstStyle/>
          <a:p>
            <a:pPr>
              <a:lnSpc>
                <a:spcPts val="1100"/>
              </a:lnSpc>
              <a:tabLst/>
            </a:pPr>
            <a:r>
              <a:rPr lang="en-US" altLang="zh-CN" sz="1080" dirty="0" smtClean="0">
                <a:solidFill>
                  <a:srgbClr val="3B812F"/>
                </a:solidFill>
                <a:latin typeface="Wingdings" pitchFamily="18" charset="0"/>
                <a:cs typeface="Wingdings" pitchFamily="18" charset="0"/>
              </a:rPr>
              <a:t></a:t>
            </a:r>
          </a:p>
        </p:txBody>
      </p:sp>
      <p:sp>
        <p:nvSpPr>
          <p:cNvPr id="13" name="TextBox 1"/>
          <p:cNvSpPr txBox="1"/>
          <p:nvPr/>
        </p:nvSpPr>
        <p:spPr>
          <a:xfrm>
            <a:off x="1219200" y="2959100"/>
            <a:ext cx="228600" cy="228600"/>
          </a:xfrm>
          <a:prstGeom prst="rect">
            <a:avLst/>
          </a:prstGeom>
          <a:noFill/>
        </p:spPr>
        <p:txBody>
          <a:bodyPr wrap="none" lIns="0" tIns="0" rIns="0" rtlCol="0">
            <a:spAutoFit/>
          </a:bodyPr>
          <a:lstStyle/>
          <a:p>
            <a:pPr>
              <a:lnSpc>
                <a:spcPts val="1800"/>
              </a:lnSpc>
              <a:tabLst/>
            </a:pPr>
            <a:r>
              <a:rPr lang="en-US" altLang="zh-CN" sz="1800" dirty="0" smtClean="0">
                <a:solidFill>
                  <a:srgbClr val="000000"/>
                </a:solidFill>
                <a:latin typeface="黑体" pitchFamily="18" charset="0"/>
                <a:cs typeface="黑体" pitchFamily="18" charset="0"/>
              </a:rPr>
              <a:t>无</a:t>
            </a:r>
          </a:p>
        </p:txBody>
      </p:sp>
      <p:sp>
        <p:nvSpPr>
          <p:cNvPr id="14" name="TextBox 1"/>
          <p:cNvSpPr txBox="1"/>
          <p:nvPr/>
        </p:nvSpPr>
        <p:spPr>
          <a:xfrm>
            <a:off x="558800" y="3492500"/>
            <a:ext cx="101600" cy="152400"/>
          </a:xfrm>
          <a:prstGeom prst="rect">
            <a:avLst/>
          </a:prstGeom>
          <a:noFill/>
        </p:spPr>
        <p:txBody>
          <a:bodyPr wrap="none" lIns="0" tIns="0" rIns="0" rtlCol="0">
            <a:spAutoFit/>
          </a:bodyPr>
          <a:lstStyle/>
          <a:p>
            <a:pPr>
              <a:lnSpc>
                <a:spcPts val="1200"/>
              </a:lnSpc>
              <a:tabLst/>
            </a:pPr>
            <a:r>
              <a:rPr lang="en-US" altLang="zh-CN" sz="1164" dirty="0" smtClean="0">
                <a:solidFill>
                  <a:srgbClr val="CC9900"/>
                </a:solidFill>
                <a:latin typeface="Wingdings" pitchFamily="18" charset="0"/>
                <a:cs typeface="Wingdings" pitchFamily="18" charset="0"/>
              </a:rPr>
              <a:t></a:t>
            </a:r>
          </a:p>
        </p:txBody>
      </p:sp>
      <p:sp>
        <p:nvSpPr>
          <p:cNvPr id="15" name="TextBox 1"/>
          <p:cNvSpPr txBox="1"/>
          <p:nvPr/>
        </p:nvSpPr>
        <p:spPr>
          <a:xfrm>
            <a:off x="901700" y="3429000"/>
            <a:ext cx="2057400" cy="228600"/>
          </a:xfrm>
          <a:prstGeom prst="rect">
            <a:avLst/>
          </a:prstGeom>
          <a:noFill/>
        </p:spPr>
        <p:txBody>
          <a:bodyPr wrap="none" lIns="0" tIns="0" rIns="0" rtlCol="0">
            <a:spAutoFit/>
          </a:bodyPr>
          <a:lstStyle/>
          <a:p>
            <a:pPr>
              <a:lnSpc>
                <a:spcPts val="1800"/>
              </a:lnSpc>
              <a:tabLst/>
            </a:pPr>
            <a:r>
              <a:rPr lang="en-US" altLang="zh-CN" sz="1800" dirty="0" smtClean="0">
                <a:solidFill>
                  <a:srgbClr val="000000"/>
                </a:solidFill>
                <a:latin typeface="黑体" pitchFamily="18" charset="0"/>
                <a:cs typeface="黑体" pitchFamily="18" charset="0"/>
              </a:rPr>
              <a:t>超说明书给药途径：</a:t>
            </a:r>
          </a:p>
        </p:txBody>
      </p:sp>
      <p:sp>
        <p:nvSpPr>
          <p:cNvPr id="16" name="TextBox 1"/>
          <p:cNvSpPr txBox="1"/>
          <p:nvPr/>
        </p:nvSpPr>
        <p:spPr>
          <a:xfrm>
            <a:off x="901700" y="3962400"/>
            <a:ext cx="114300" cy="139700"/>
          </a:xfrm>
          <a:prstGeom prst="rect">
            <a:avLst/>
          </a:prstGeom>
          <a:noFill/>
        </p:spPr>
        <p:txBody>
          <a:bodyPr wrap="none" lIns="0" tIns="0" rIns="0" rtlCol="0">
            <a:spAutoFit/>
          </a:bodyPr>
          <a:lstStyle/>
          <a:p>
            <a:pPr>
              <a:lnSpc>
                <a:spcPts val="1100"/>
              </a:lnSpc>
              <a:tabLst/>
            </a:pPr>
            <a:r>
              <a:rPr lang="en-US" altLang="zh-CN" sz="1080" dirty="0" smtClean="0">
                <a:solidFill>
                  <a:srgbClr val="3B812F"/>
                </a:solidFill>
                <a:latin typeface="Wingdings" pitchFamily="18" charset="0"/>
                <a:cs typeface="Wingdings" pitchFamily="18" charset="0"/>
              </a:rPr>
              <a:t></a:t>
            </a:r>
          </a:p>
        </p:txBody>
      </p:sp>
      <p:sp>
        <p:nvSpPr>
          <p:cNvPr id="17" name="TextBox 1"/>
          <p:cNvSpPr txBox="1"/>
          <p:nvPr/>
        </p:nvSpPr>
        <p:spPr>
          <a:xfrm>
            <a:off x="1219200" y="3886200"/>
            <a:ext cx="228600" cy="228600"/>
          </a:xfrm>
          <a:prstGeom prst="rect">
            <a:avLst/>
          </a:prstGeom>
          <a:noFill/>
        </p:spPr>
        <p:txBody>
          <a:bodyPr wrap="none" lIns="0" tIns="0" rIns="0" rtlCol="0">
            <a:spAutoFit/>
          </a:bodyPr>
          <a:lstStyle/>
          <a:p>
            <a:pPr>
              <a:lnSpc>
                <a:spcPts val="1800"/>
              </a:lnSpc>
              <a:tabLst/>
            </a:pPr>
            <a:r>
              <a:rPr lang="en-US" altLang="zh-CN" sz="1802" dirty="0" smtClean="0">
                <a:solidFill>
                  <a:srgbClr val="000000"/>
                </a:solidFill>
                <a:latin typeface="黑体" pitchFamily="18" charset="0"/>
                <a:cs typeface="黑体" pitchFamily="18" charset="0"/>
              </a:rPr>
              <a:t>无</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310832" y="1046861"/>
            <a:ext cx="8522399" cy="1159510"/>
          </a:xfrm>
          <a:custGeom>
            <a:avLst/>
            <a:gdLst>
              <a:gd name="connsiteX0" fmla="*/ 12700 w 8522399"/>
              <a:gd name="connsiteY0" fmla="*/ 201802 h 1159510"/>
              <a:gd name="connsiteX1" fmla="*/ 201726 w 8522399"/>
              <a:gd name="connsiteY1" fmla="*/ 12700 h 1159510"/>
              <a:gd name="connsiteX2" fmla="*/ 8320595 w 8522399"/>
              <a:gd name="connsiteY2" fmla="*/ 12700 h 1159510"/>
              <a:gd name="connsiteX3" fmla="*/ 8509698 w 8522399"/>
              <a:gd name="connsiteY3" fmla="*/ 201802 h 1159510"/>
              <a:gd name="connsiteX4" fmla="*/ 8509698 w 8522399"/>
              <a:gd name="connsiteY4" fmla="*/ 957834 h 1159510"/>
              <a:gd name="connsiteX5" fmla="*/ 8320595 w 8522399"/>
              <a:gd name="connsiteY5" fmla="*/ 1146809 h 1159510"/>
              <a:gd name="connsiteX6" fmla="*/ 201726 w 8522399"/>
              <a:gd name="connsiteY6" fmla="*/ 1146809 h 1159510"/>
              <a:gd name="connsiteX7" fmla="*/ 12700 w 8522399"/>
              <a:gd name="connsiteY7" fmla="*/ 957834 h 1159510"/>
              <a:gd name="connsiteX8" fmla="*/ 12700 w 8522399"/>
              <a:gd name="connsiteY8" fmla="*/ 201802 h 115951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8522399" h="1159510">
                <a:moveTo>
                  <a:pt x="12700" y="201802"/>
                </a:moveTo>
                <a:cubicBezTo>
                  <a:pt x="12700" y="97408"/>
                  <a:pt x="97320" y="12700"/>
                  <a:pt x="201726" y="12700"/>
                </a:cubicBezTo>
                <a:lnTo>
                  <a:pt x="8320595" y="12700"/>
                </a:lnTo>
                <a:cubicBezTo>
                  <a:pt x="8424989" y="12700"/>
                  <a:pt x="8509698" y="97408"/>
                  <a:pt x="8509698" y="201802"/>
                </a:cubicBezTo>
                <a:lnTo>
                  <a:pt x="8509698" y="957834"/>
                </a:lnTo>
                <a:cubicBezTo>
                  <a:pt x="8509698" y="1062228"/>
                  <a:pt x="8424989" y="1146809"/>
                  <a:pt x="8320595" y="1146809"/>
                </a:cubicBezTo>
                <a:lnTo>
                  <a:pt x="201726" y="1146809"/>
                </a:lnTo>
                <a:cubicBezTo>
                  <a:pt x="97320" y="1146809"/>
                  <a:pt x="12700" y="1062228"/>
                  <a:pt x="12700" y="957834"/>
                </a:cubicBezTo>
                <a:lnTo>
                  <a:pt x="12700" y="201802"/>
                </a:lnTo>
              </a:path>
            </a:pathLst>
          </a:custGeom>
          <a:solidFill>
            <a:srgbClr val="000000">
              <a:alpha val="0"/>
            </a:srgbClr>
          </a:solidFill>
          <a:ln w="25400">
            <a:solidFill>
              <a:srgbClr val="2D6AC3">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193800" y="2552700"/>
            <a:ext cx="3098800" cy="2197100"/>
          </a:xfrm>
          <a:prstGeom prst="rect">
            <a:avLst/>
          </a:prstGeom>
          <a:noFill/>
        </p:spPr>
      </p:pic>
      <p:pic>
        <p:nvPicPr>
          <p:cNvPr id="7" name="Picture 3"/>
          <p:cNvPicPr>
            <a:picLocks noChangeAspect="1" noChangeArrowheads="1"/>
          </p:cNvPicPr>
          <p:nvPr/>
        </p:nvPicPr>
        <p:blipFill>
          <a:blip r:embed="rId3"/>
          <a:srcRect/>
          <a:stretch>
            <a:fillRect/>
          </a:stretch>
        </p:blipFill>
        <p:spPr bwMode="auto">
          <a:xfrm>
            <a:off x="4775200" y="2222500"/>
            <a:ext cx="2882900" cy="2654300"/>
          </a:xfrm>
          <a:prstGeom prst="rect">
            <a:avLst/>
          </a:prstGeom>
          <a:noFill/>
        </p:spPr>
      </p:pic>
      <p:sp>
        <p:nvSpPr>
          <p:cNvPr id="2" name="TextBox 1"/>
          <p:cNvSpPr txBox="1"/>
          <p:nvPr/>
        </p:nvSpPr>
        <p:spPr>
          <a:xfrm>
            <a:off x="546100" y="228600"/>
            <a:ext cx="4064000" cy="533400"/>
          </a:xfrm>
          <a:prstGeom prst="rect">
            <a:avLst/>
          </a:prstGeom>
          <a:noFill/>
        </p:spPr>
        <p:txBody>
          <a:bodyPr wrap="none" lIns="0" tIns="0" rIns="0" rtlCol="0">
            <a:spAutoFit/>
          </a:bodyPr>
          <a:lstStyle/>
          <a:p>
            <a:pPr>
              <a:lnSpc>
                <a:spcPts val="4200"/>
              </a:lnSpc>
              <a:tabLst/>
            </a:pPr>
            <a:r>
              <a:rPr lang="en-US" altLang="zh-CN" sz="3204" b="1" dirty="0" smtClean="0">
                <a:solidFill>
                  <a:srgbClr val="000000"/>
                </a:solidFill>
                <a:latin typeface="微软雅黑" pitchFamily="18" charset="0"/>
                <a:cs typeface="微软雅黑" pitchFamily="18" charset="0"/>
              </a:rPr>
              <a:t>恶性青光眼的发病机制</a:t>
            </a:r>
          </a:p>
        </p:txBody>
      </p:sp>
      <p:sp>
        <p:nvSpPr>
          <p:cNvPr id="8" name="TextBox 1"/>
          <p:cNvSpPr txBox="1"/>
          <p:nvPr/>
        </p:nvSpPr>
        <p:spPr>
          <a:xfrm>
            <a:off x="482600" y="1155700"/>
            <a:ext cx="8128000" cy="939800"/>
          </a:xfrm>
          <a:prstGeom prst="rect">
            <a:avLst/>
          </a:prstGeom>
          <a:noFill/>
        </p:spPr>
        <p:txBody>
          <a:bodyPr wrap="none" lIns="0" tIns="0" rIns="0" rtlCol="0">
            <a:spAutoFit/>
          </a:bodyPr>
          <a:lstStyle/>
          <a:p>
            <a:pPr>
              <a:lnSpc>
                <a:spcPts val="2600"/>
              </a:lnSpc>
              <a:tabLst/>
            </a:pPr>
            <a:r>
              <a:rPr lang="en-US" altLang="zh-CN" sz="2004" dirty="0" smtClean="0">
                <a:solidFill>
                  <a:srgbClr val="000000"/>
                </a:solidFill>
                <a:latin typeface="微软雅黑" pitchFamily="18" charset="0"/>
                <a:cs typeface="微软雅黑" pitchFamily="18" charset="0"/>
              </a:rPr>
              <a:t>各种诱因使易感眼的正常房水向前排流过程受阻，造成房水错向流动（向</a:t>
            </a:r>
          </a:p>
          <a:p>
            <a:pPr>
              <a:lnSpc>
                <a:spcPts val="1000"/>
              </a:lnSpc>
            </a:pPr>
            <a:endParaRPr lang="en-US" altLang="zh-CN" dirty="0" smtClean="0"/>
          </a:p>
          <a:p>
            <a:pPr>
              <a:lnSpc>
                <a:spcPts val="1000"/>
              </a:lnSpc>
            </a:pPr>
            <a:endParaRPr lang="en-US" altLang="zh-CN" dirty="0" smtClean="0"/>
          </a:p>
          <a:p>
            <a:pPr>
              <a:lnSpc>
                <a:spcPts val="2800"/>
              </a:lnSpc>
              <a:tabLst/>
            </a:pPr>
            <a:r>
              <a:rPr lang="en-US" altLang="zh-CN" sz="2004" dirty="0" smtClean="0">
                <a:solidFill>
                  <a:srgbClr val="000000"/>
                </a:solidFill>
                <a:latin typeface="微软雅黑" pitchFamily="18" charset="0"/>
                <a:cs typeface="微软雅黑" pitchFamily="18" charset="0"/>
              </a:rPr>
              <a:t>后逆流），房水潴留在玻璃体腔（腔内、后方和旁侧）的恶性循环过程</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65100" y="1422400"/>
            <a:ext cx="8864600" cy="5715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139700" y="2006600"/>
            <a:ext cx="9004300" cy="3124200"/>
          </a:xfrm>
          <a:prstGeom prst="rect">
            <a:avLst/>
          </a:prstGeom>
          <a:noFill/>
        </p:spPr>
      </p:pic>
      <p:sp>
        <p:nvSpPr>
          <p:cNvPr id="2" name="TextBox 1"/>
          <p:cNvSpPr txBox="1"/>
          <p:nvPr/>
        </p:nvSpPr>
        <p:spPr>
          <a:xfrm>
            <a:off x="698500" y="457200"/>
            <a:ext cx="4838700" cy="482600"/>
          </a:xfrm>
          <a:prstGeom prst="rect">
            <a:avLst/>
          </a:prstGeom>
          <a:noFill/>
        </p:spPr>
        <p:txBody>
          <a:bodyPr wrap="none" lIns="0" tIns="0" rIns="0" rtlCol="0">
            <a:spAutoFit/>
          </a:bodyPr>
          <a:lstStyle/>
          <a:p>
            <a:pPr>
              <a:lnSpc>
                <a:spcPts val="3800"/>
              </a:lnSpc>
              <a:tabLst/>
            </a:pPr>
            <a:r>
              <a:rPr lang="en-US" altLang="zh-CN" sz="3806" dirty="0" smtClean="0">
                <a:solidFill>
                  <a:srgbClr val="000000"/>
                </a:solidFill>
                <a:latin typeface="黑体" pitchFamily="18" charset="0"/>
                <a:cs typeface="黑体" pitchFamily="18" charset="0"/>
              </a:rPr>
              <a:t>超适应症申请陈述要点</a:t>
            </a:r>
          </a:p>
        </p:txBody>
      </p:sp>
      <p:sp>
        <p:nvSpPr>
          <p:cNvPr id="7" name="TextBox 1"/>
          <p:cNvSpPr txBox="1"/>
          <p:nvPr/>
        </p:nvSpPr>
        <p:spPr>
          <a:xfrm>
            <a:off x="546100" y="4699000"/>
            <a:ext cx="3454400" cy="241300"/>
          </a:xfrm>
          <a:prstGeom prst="rect">
            <a:avLst/>
          </a:prstGeom>
          <a:noFill/>
        </p:spPr>
        <p:txBody>
          <a:bodyPr wrap="none" lIns="0" tIns="0" rIns="0" rtlCol="0">
            <a:spAutoFit/>
          </a:bodyPr>
          <a:lstStyle/>
          <a:p>
            <a:pPr>
              <a:lnSpc>
                <a:spcPts val="1900"/>
              </a:lnSpc>
              <a:tabLst/>
            </a:pPr>
            <a:r>
              <a:rPr lang="en-US" altLang="zh-CN" sz="1800" dirty="0" smtClean="0">
                <a:solidFill>
                  <a:srgbClr val="000000"/>
                </a:solidFill>
                <a:latin typeface="Times New Roman" pitchFamily="18" charset="0"/>
                <a:cs typeface="Times New Roman" pitchFamily="18" charset="0"/>
              </a:rPr>
              <a:t>《欧洲青光眼指南》第四版，p117</a:t>
            </a:r>
          </a:p>
        </p:txBody>
      </p:sp>
      <p:sp>
        <p:nvSpPr>
          <p:cNvPr id="8" name="TextBox 1"/>
          <p:cNvSpPr txBox="1"/>
          <p:nvPr/>
        </p:nvSpPr>
        <p:spPr>
          <a:xfrm>
            <a:off x="304800" y="1117600"/>
            <a:ext cx="4267200" cy="317500"/>
          </a:xfrm>
          <a:prstGeom prst="rect">
            <a:avLst/>
          </a:prstGeom>
          <a:noFill/>
        </p:spPr>
        <p:txBody>
          <a:bodyPr wrap="none" lIns="0" tIns="0" rIns="0" rtlCol="0">
            <a:spAutoFit/>
          </a:bodyPr>
          <a:lstStyle/>
          <a:p>
            <a:pPr>
              <a:lnSpc>
                <a:spcPts val="2500"/>
              </a:lnSpc>
              <a:tabLst/>
            </a:pPr>
            <a:r>
              <a:rPr lang="en-US" altLang="zh-CN" sz="2304" dirty="0" smtClean="0">
                <a:solidFill>
                  <a:srgbClr val="000000"/>
                </a:solidFill>
                <a:latin typeface="黑体" pitchFamily="18" charset="0"/>
                <a:cs typeface="黑体" pitchFamily="18" charset="0"/>
              </a:rPr>
              <a:t>睫状环阻滞性青光眼</a:t>
            </a:r>
            <a:r>
              <a:rPr lang="en-US" altLang="zh-CN" sz="2304" b="1" dirty="0" smtClean="0">
                <a:solidFill>
                  <a:srgbClr val="000000"/>
                </a:solidFill>
                <a:latin typeface="Garamond" pitchFamily="18" charset="0"/>
                <a:cs typeface="Garamond" pitchFamily="18" charset="0"/>
              </a:rPr>
              <a:t>/</a:t>
            </a:r>
            <a:r>
              <a:rPr lang="en-US" altLang="zh-CN" sz="2304" dirty="0" smtClean="0">
                <a:solidFill>
                  <a:srgbClr val="000000"/>
                </a:solidFill>
                <a:latin typeface="黑体" pitchFamily="18" charset="0"/>
                <a:cs typeface="黑体" pitchFamily="18" charset="0"/>
              </a:rPr>
              <a:t>恶性青光眼</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6845300" y="76200"/>
            <a:ext cx="1943100" cy="20574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355600" y="2286000"/>
            <a:ext cx="8432800" cy="2362200"/>
          </a:xfrm>
          <a:prstGeom prst="rect">
            <a:avLst/>
          </a:prstGeom>
          <a:noFill/>
        </p:spPr>
      </p:pic>
      <p:sp>
        <p:nvSpPr>
          <p:cNvPr id="2" name="TextBox 1"/>
          <p:cNvSpPr txBox="1"/>
          <p:nvPr/>
        </p:nvSpPr>
        <p:spPr>
          <a:xfrm>
            <a:off x="1130300" y="762000"/>
            <a:ext cx="4584700" cy="457200"/>
          </a:xfrm>
          <a:prstGeom prst="rect">
            <a:avLst/>
          </a:prstGeom>
          <a:noFill/>
        </p:spPr>
        <p:txBody>
          <a:bodyPr wrap="none" lIns="0" tIns="0" rIns="0" rtlCol="0">
            <a:spAutoFit/>
          </a:bodyPr>
          <a:lstStyle/>
          <a:p>
            <a:pPr>
              <a:lnSpc>
                <a:spcPts val="3600"/>
              </a:lnSpc>
              <a:tabLst/>
            </a:pPr>
            <a:r>
              <a:rPr lang="en-US" altLang="zh-CN" sz="3600" dirty="0" smtClean="0">
                <a:solidFill>
                  <a:srgbClr val="006633"/>
                </a:solidFill>
                <a:latin typeface="黑体" pitchFamily="18" charset="0"/>
                <a:cs typeface="黑体" pitchFamily="18" charset="0"/>
              </a:rPr>
              <a:t>超适应症申请陈述要点</a:t>
            </a:r>
          </a:p>
        </p:txBody>
      </p:sp>
      <p:sp>
        <p:nvSpPr>
          <p:cNvPr id="7" name="TextBox 1"/>
          <p:cNvSpPr txBox="1"/>
          <p:nvPr/>
        </p:nvSpPr>
        <p:spPr>
          <a:xfrm>
            <a:off x="558800" y="4800600"/>
            <a:ext cx="5384800" cy="241300"/>
          </a:xfrm>
          <a:prstGeom prst="rect">
            <a:avLst/>
          </a:prstGeom>
          <a:noFill/>
        </p:spPr>
        <p:txBody>
          <a:bodyPr wrap="none" lIns="0" tIns="0" rIns="0" rtlCol="0">
            <a:spAutoFit/>
          </a:bodyPr>
          <a:lstStyle/>
          <a:p>
            <a:pPr>
              <a:lnSpc>
                <a:spcPts val="1900"/>
              </a:lnSpc>
              <a:tabLst/>
            </a:pPr>
            <a:r>
              <a:rPr lang="en-US" altLang="zh-CN" sz="1802" dirty="0" smtClean="0">
                <a:solidFill>
                  <a:srgbClr val="000000"/>
                </a:solidFill>
                <a:latin typeface="Times New Roman" pitchFamily="18" charset="0"/>
                <a:cs typeface="Times New Roman" pitchFamily="18" charset="0"/>
              </a:rPr>
              <a:t>李美玉,</a:t>
            </a:r>
            <a:r>
              <a:rPr lang="en-US" altLang="zh-CN" sz="1802" dirty="0" smtClean="0">
                <a:latin typeface="Times New Roman" pitchFamily="18" charset="0"/>
                <a:cs typeface="Times New Roman" pitchFamily="18" charset="0"/>
              </a:rPr>
              <a:t> </a:t>
            </a:r>
            <a:r>
              <a:rPr lang="en-US" altLang="zh-CN" sz="1802" dirty="0" smtClean="0">
                <a:solidFill>
                  <a:srgbClr val="000000"/>
                </a:solidFill>
                <a:latin typeface="Times New Roman" pitchFamily="18" charset="0"/>
                <a:cs typeface="Times New Roman" pitchFamily="18" charset="0"/>
              </a:rPr>
              <a:t>主编</a:t>
            </a:r>
            <a:r>
              <a:rPr lang="en-US" altLang="zh-CN" sz="1802" dirty="0" smtClean="0">
                <a:latin typeface="Times New Roman" pitchFamily="18" charset="0"/>
                <a:cs typeface="Times New Roman" pitchFamily="18" charset="0"/>
              </a:rPr>
              <a:t> </a:t>
            </a:r>
            <a:r>
              <a:rPr lang="en-US" altLang="zh-CN" sz="1802" dirty="0" smtClean="0">
                <a:solidFill>
                  <a:srgbClr val="000000"/>
                </a:solidFill>
                <a:latin typeface="Times New Roman" pitchFamily="18" charset="0"/>
                <a:cs typeface="Times New Roman" pitchFamily="18" charset="0"/>
              </a:rPr>
              <a:t>(2004)</a:t>
            </a:r>
            <a:r>
              <a:rPr lang="en-US" altLang="zh-CN" sz="1802" dirty="0" smtClean="0">
                <a:latin typeface="Times New Roman" pitchFamily="18" charset="0"/>
                <a:cs typeface="Times New Roman" pitchFamily="18" charset="0"/>
              </a:rPr>
              <a:t> </a:t>
            </a:r>
            <a:r>
              <a:rPr lang="en-US" altLang="zh-CN" sz="1802" dirty="0" smtClean="0">
                <a:solidFill>
                  <a:srgbClr val="000000"/>
                </a:solidFill>
                <a:latin typeface="Times New Roman" pitchFamily="18" charset="0"/>
                <a:cs typeface="Times New Roman" pitchFamily="18" charset="0"/>
              </a:rPr>
              <a:t>青光眼学.</a:t>
            </a:r>
            <a:r>
              <a:rPr lang="en-US" altLang="zh-CN" sz="1802" dirty="0" smtClean="0">
                <a:latin typeface="Times New Roman" pitchFamily="18" charset="0"/>
                <a:cs typeface="Times New Roman" pitchFamily="18" charset="0"/>
              </a:rPr>
              <a:t> </a:t>
            </a:r>
            <a:r>
              <a:rPr lang="en-US" altLang="zh-CN" sz="1802" dirty="0" smtClean="0">
                <a:solidFill>
                  <a:srgbClr val="000000"/>
                </a:solidFill>
                <a:latin typeface="Times New Roman" pitchFamily="18" charset="0"/>
                <a:cs typeface="Times New Roman" pitchFamily="18" charset="0"/>
              </a:rPr>
              <a:t>人民卫生出版社,</a:t>
            </a:r>
            <a:r>
              <a:rPr lang="en-US" altLang="zh-CN" sz="1802" dirty="0" smtClean="0">
                <a:latin typeface="Times New Roman" pitchFamily="18" charset="0"/>
                <a:cs typeface="Times New Roman" pitchFamily="18" charset="0"/>
              </a:rPr>
              <a:t> </a:t>
            </a:r>
            <a:r>
              <a:rPr lang="en-US" altLang="zh-CN" sz="1802" dirty="0" smtClean="0">
                <a:solidFill>
                  <a:srgbClr val="000000"/>
                </a:solidFill>
                <a:latin typeface="Times New Roman" pitchFamily="18" charset="0"/>
                <a:cs typeface="Times New Roman" pitchFamily="18" charset="0"/>
              </a:rPr>
              <a:t>p324.</a:t>
            </a:r>
          </a:p>
        </p:txBody>
      </p:sp>
      <p:sp>
        <p:nvSpPr>
          <p:cNvPr id="8" name="TextBox 1"/>
          <p:cNvSpPr txBox="1"/>
          <p:nvPr/>
        </p:nvSpPr>
        <p:spPr>
          <a:xfrm>
            <a:off x="469900" y="1892300"/>
            <a:ext cx="1524000" cy="304800"/>
          </a:xfrm>
          <a:prstGeom prst="rect">
            <a:avLst/>
          </a:prstGeom>
          <a:noFill/>
        </p:spPr>
        <p:txBody>
          <a:bodyPr wrap="none" lIns="0" tIns="0" rIns="0" rtlCol="0">
            <a:spAutoFit/>
          </a:bodyPr>
          <a:lstStyle/>
          <a:p>
            <a:pPr>
              <a:lnSpc>
                <a:spcPts val="2400"/>
              </a:lnSpc>
              <a:tabLst/>
            </a:pPr>
            <a:r>
              <a:rPr lang="en-US" altLang="zh-CN" sz="2402" dirty="0" smtClean="0">
                <a:solidFill>
                  <a:srgbClr val="000000"/>
                </a:solidFill>
                <a:latin typeface="黑体" pitchFamily="18" charset="0"/>
                <a:cs typeface="黑体" pitchFamily="18" charset="0"/>
              </a:rPr>
              <a:t>恶性青光眼</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4972811" y="3532758"/>
            <a:ext cx="1016508" cy="12192"/>
          </a:xfrm>
          <a:custGeom>
            <a:avLst/>
            <a:gdLst>
              <a:gd name="connsiteX0" fmla="*/ 0 w 1016508"/>
              <a:gd name="connsiteY0" fmla="*/ 6096 h 12192"/>
              <a:gd name="connsiteX1" fmla="*/ 1016508 w 1016508"/>
              <a:gd name="connsiteY1" fmla="*/ 6096 h 12192"/>
            </a:gdLst>
            <a:ahLst/>
            <a:cxnLst>
              <a:cxn ang="0">
                <a:pos x="connsiteX0" y="connsiteY0"/>
              </a:cxn>
              <a:cxn ang="1">
                <a:pos x="connsiteX1" y="connsiteY1"/>
              </a:cxn>
            </a:cxnLst>
            <a:rect l="l" t="t" r="r" b="b"/>
            <a:pathLst>
              <a:path w="1016508" h="12192">
                <a:moveTo>
                  <a:pt x="0" y="6096"/>
                </a:moveTo>
                <a:lnTo>
                  <a:pt x="1016508" y="6096"/>
                </a:lnTo>
              </a:path>
            </a:pathLst>
          </a:custGeom>
          <a:ln w="12700">
            <a:solidFill>
              <a:srgbClr val="C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7467600" y="114300"/>
            <a:ext cx="1219200" cy="1308100"/>
          </a:xfrm>
          <a:prstGeom prst="rect">
            <a:avLst/>
          </a:prstGeom>
          <a:noFill/>
        </p:spPr>
      </p:pic>
      <p:pic>
        <p:nvPicPr>
          <p:cNvPr id="7" name="Picture 3"/>
          <p:cNvPicPr>
            <a:picLocks noChangeAspect="1" noChangeArrowheads="1"/>
          </p:cNvPicPr>
          <p:nvPr/>
        </p:nvPicPr>
        <p:blipFill>
          <a:blip r:embed="rId3"/>
          <a:srcRect/>
          <a:stretch>
            <a:fillRect/>
          </a:stretch>
        </p:blipFill>
        <p:spPr bwMode="auto">
          <a:xfrm>
            <a:off x="5930900" y="1574800"/>
            <a:ext cx="1460500" cy="1524000"/>
          </a:xfrm>
          <a:prstGeom prst="rect">
            <a:avLst/>
          </a:prstGeom>
          <a:noFill/>
        </p:spPr>
      </p:pic>
      <p:pic>
        <p:nvPicPr>
          <p:cNvPr id="8" name="Picture 3"/>
          <p:cNvPicPr>
            <a:picLocks noChangeAspect="1" noChangeArrowheads="1"/>
          </p:cNvPicPr>
          <p:nvPr/>
        </p:nvPicPr>
        <p:blipFill>
          <a:blip r:embed="rId4"/>
          <a:srcRect/>
          <a:stretch>
            <a:fillRect/>
          </a:stretch>
        </p:blipFill>
        <p:spPr bwMode="auto">
          <a:xfrm>
            <a:off x="7632700" y="1460500"/>
            <a:ext cx="901700" cy="1739900"/>
          </a:xfrm>
          <a:prstGeom prst="rect">
            <a:avLst/>
          </a:prstGeom>
          <a:noFill/>
        </p:spPr>
      </p:pic>
      <p:pic>
        <p:nvPicPr>
          <p:cNvPr id="9" name="Picture 3"/>
          <p:cNvPicPr>
            <a:picLocks noChangeAspect="1" noChangeArrowheads="1"/>
          </p:cNvPicPr>
          <p:nvPr/>
        </p:nvPicPr>
        <p:blipFill>
          <a:blip r:embed="rId5"/>
          <a:srcRect/>
          <a:stretch>
            <a:fillRect/>
          </a:stretch>
        </p:blipFill>
        <p:spPr bwMode="auto">
          <a:xfrm>
            <a:off x="7366000" y="3352800"/>
            <a:ext cx="1536700" cy="1473200"/>
          </a:xfrm>
          <a:prstGeom prst="rect">
            <a:avLst/>
          </a:prstGeom>
          <a:noFill/>
        </p:spPr>
      </p:pic>
      <p:sp>
        <p:nvSpPr>
          <p:cNvPr id="2" name="TextBox 1"/>
          <p:cNvSpPr txBox="1"/>
          <p:nvPr/>
        </p:nvSpPr>
        <p:spPr>
          <a:xfrm>
            <a:off x="546100" y="215900"/>
            <a:ext cx="59817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（二）β-肾上腺素受体阻滞剂</a:t>
            </a:r>
          </a:p>
        </p:txBody>
      </p:sp>
      <p:sp>
        <p:nvSpPr>
          <p:cNvPr id="10" name="TextBox 1"/>
          <p:cNvSpPr txBox="1"/>
          <p:nvPr/>
        </p:nvSpPr>
        <p:spPr>
          <a:xfrm>
            <a:off x="685800" y="1168400"/>
            <a:ext cx="127000" cy="1143000"/>
          </a:xfrm>
          <a:prstGeom prst="rect">
            <a:avLst/>
          </a:prstGeom>
          <a:noFill/>
        </p:spPr>
        <p:txBody>
          <a:bodyPr wrap="none" lIns="0" tIns="0" rIns="0" rtlCol="0">
            <a:spAutoFit/>
          </a:bodyPr>
          <a:lstStyle/>
          <a:p>
            <a:pPr>
              <a:lnSpc>
                <a:spcPts val="1300"/>
              </a:lnSpc>
              <a:tabLst/>
            </a:pPr>
            <a:r>
              <a:rPr lang="en-US" altLang="zh-CN" sz="120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600"/>
              </a:lnSpc>
              <a:tabLst/>
            </a:pPr>
            <a:r>
              <a:rPr lang="en-US" altLang="zh-CN" sz="1200" dirty="0" smtClean="0">
                <a:solidFill>
                  <a:srgbClr val="3B812F"/>
                </a:solidFill>
                <a:latin typeface="Wingdings" pitchFamily="18" charset="0"/>
                <a:cs typeface="Wingdings" pitchFamily="18" charset="0"/>
              </a:rPr>
              <a:t></a:t>
            </a:r>
          </a:p>
        </p:txBody>
      </p:sp>
      <p:sp>
        <p:nvSpPr>
          <p:cNvPr id="11" name="TextBox 1"/>
          <p:cNvSpPr txBox="1"/>
          <p:nvPr/>
        </p:nvSpPr>
        <p:spPr>
          <a:xfrm>
            <a:off x="1003300" y="1041400"/>
            <a:ext cx="6604000" cy="1308100"/>
          </a:xfrm>
          <a:prstGeom prst="rect">
            <a:avLst/>
          </a:prstGeom>
          <a:noFill/>
        </p:spPr>
        <p:txBody>
          <a:bodyPr wrap="none" lIns="0" tIns="0" rIns="0" rtlCol="0">
            <a:spAutoFit/>
          </a:bodyPr>
          <a:lstStyle/>
          <a:p>
            <a:pPr>
              <a:lnSpc>
                <a:spcPts val="2600"/>
              </a:lnSpc>
              <a:tabLst/>
            </a:pPr>
            <a:r>
              <a:rPr lang="en-US" altLang="zh-CN" sz="2006" dirty="0" smtClean="0">
                <a:solidFill>
                  <a:srgbClr val="000000"/>
                </a:solidFill>
                <a:latin typeface="微软雅黑" pitchFamily="18" charset="0"/>
                <a:cs typeface="微软雅黑" pitchFamily="18" charset="0"/>
              </a:rPr>
              <a:t>代表药物：盐酸卡替洛尔滴眼液、马来酸噻吗洛尔滴眼液、</a:t>
            </a:r>
          </a:p>
          <a:p>
            <a:pPr>
              <a:lnSpc>
                <a:spcPts val="3500"/>
              </a:lnSpc>
              <a:tabLst/>
            </a:pPr>
            <a:r>
              <a:rPr lang="en-US" altLang="zh-CN" sz="2004" dirty="0" smtClean="0">
                <a:solidFill>
                  <a:srgbClr val="000000"/>
                </a:solidFill>
                <a:latin typeface="微软雅黑" pitchFamily="18" charset="0"/>
                <a:cs typeface="微软雅黑" pitchFamily="18" charset="0"/>
              </a:rPr>
              <a:t>盐酸左布诺洛尔滴眼液</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作用机制：减少房水生成</a:t>
            </a:r>
          </a:p>
        </p:txBody>
      </p:sp>
      <p:sp>
        <p:nvSpPr>
          <p:cNvPr id="12" name="TextBox 1"/>
          <p:cNvSpPr txBox="1"/>
          <p:nvPr/>
        </p:nvSpPr>
        <p:spPr>
          <a:xfrm>
            <a:off x="1003300" y="2565400"/>
            <a:ext cx="88900" cy="1397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p:txBody>
      </p:sp>
      <p:sp>
        <p:nvSpPr>
          <p:cNvPr id="13" name="TextBox 1"/>
          <p:cNvSpPr txBox="1"/>
          <p:nvPr/>
        </p:nvSpPr>
        <p:spPr>
          <a:xfrm>
            <a:off x="1358900" y="2476500"/>
            <a:ext cx="596900" cy="254000"/>
          </a:xfrm>
          <a:prstGeom prst="rect">
            <a:avLst/>
          </a:prstGeom>
          <a:noFill/>
        </p:spPr>
        <p:txBody>
          <a:bodyPr wrap="none" lIns="0" tIns="0" rIns="0" rtlCol="0">
            <a:spAutoFit/>
          </a:bodyPr>
          <a:lstStyle/>
          <a:p>
            <a:pPr>
              <a:lnSpc>
                <a:spcPts val="2000"/>
              </a:lnSpc>
              <a:tabLst/>
            </a:pPr>
            <a:r>
              <a:rPr lang="en-US" altLang="zh-CN" sz="1596" dirty="0" smtClean="0">
                <a:solidFill>
                  <a:srgbClr val="000000"/>
                </a:solidFill>
                <a:latin typeface="微软雅黑" pitchFamily="18" charset="0"/>
                <a:cs typeface="微软雅黑" pitchFamily="18" charset="0"/>
              </a:rPr>
              <a:t>选择性</a:t>
            </a:r>
          </a:p>
        </p:txBody>
      </p:sp>
      <p:sp>
        <p:nvSpPr>
          <p:cNvPr id="14" name="TextBox 1"/>
          <p:cNvSpPr txBox="1"/>
          <p:nvPr/>
        </p:nvSpPr>
        <p:spPr>
          <a:xfrm>
            <a:off x="2273300" y="2476500"/>
            <a:ext cx="2578100" cy="254000"/>
          </a:xfrm>
          <a:prstGeom prst="rect">
            <a:avLst/>
          </a:prstGeom>
          <a:noFill/>
        </p:spPr>
        <p:txBody>
          <a:bodyPr wrap="none" lIns="0" tIns="0" rIns="0" rtlCol="0">
            <a:spAutoFit/>
          </a:bodyPr>
          <a:lstStyle/>
          <a:p>
            <a:pPr>
              <a:lnSpc>
                <a:spcPts val="2000"/>
              </a:lnSpc>
              <a:tabLst/>
            </a:pPr>
            <a:r>
              <a:rPr lang="en-US" altLang="zh-CN" sz="1596" dirty="0" smtClean="0">
                <a:solidFill>
                  <a:srgbClr val="000000"/>
                </a:solidFill>
                <a:latin typeface="微软雅黑" pitchFamily="18" charset="0"/>
                <a:cs typeface="微软雅黑" pitchFamily="18" charset="0"/>
              </a:rPr>
              <a:t>下降3~4mmHg(15%~25%)</a:t>
            </a:r>
          </a:p>
        </p:txBody>
      </p:sp>
      <p:sp>
        <p:nvSpPr>
          <p:cNvPr id="15" name="TextBox 1"/>
          <p:cNvSpPr txBox="1"/>
          <p:nvPr/>
        </p:nvSpPr>
        <p:spPr>
          <a:xfrm>
            <a:off x="1003300" y="2997200"/>
            <a:ext cx="88900" cy="5588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200"/>
              </a:lnSpc>
              <a:tabLst/>
            </a:pPr>
            <a:r>
              <a:rPr lang="en-US" altLang="zh-CN" sz="1043" dirty="0" smtClean="0">
                <a:solidFill>
                  <a:srgbClr val="CC9900"/>
                </a:solidFill>
                <a:latin typeface="Wingdings" pitchFamily="18" charset="0"/>
                <a:cs typeface="Wingdings" pitchFamily="18" charset="0"/>
              </a:rPr>
              <a:t></a:t>
            </a:r>
          </a:p>
        </p:txBody>
      </p:sp>
      <p:sp>
        <p:nvSpPr>
          <p:cNvPr id="16" name="TextBox 1"/>
          <p:cNvSpPr txBox="1"/>
          <p:nvPr/>
        </p:nvSpPr>
        <p:spPr>
          <a:xfrm>
            <a:off x="1358900" y="2908300"/>
            <a:ext cx="4622800" cy="673100"/>
          </a:xfrm>
          <a:prstGeom prst="rect">
            <a:avLst/>
          </a:prstGeom>
          <a:noFill/>
        </p:spPr>
        <p:txBody>
          <a:bodyPr wrap="none" lIns="0" tIns="0" rIns="0" rtlCol="0">
            <a:spAutoFit/>
          </a:bodyPr>
          <a:lstStyle/>
          <a:p>
            <a:pPr>
              <a:lnSpc>
                <a:spcPts val="2000"/>
              </a:lnSpc>
              <a:tabLst/>
            </a:pPr>
            <a:r>
              <a:rPr lang="en-US" altLang="zh-CN" sz="1596" dirty="0" smtClean="0">
                <a:solidFill>
                  <a:srgbClr val="000000"/>
                </a:solidFill>
                <a:latin typeface="微软雅黑" pitchFamily="18" charset="0"/>
                <a:cs typeface="微软雅黑" pitchFamily="18" charset="0"/>
              </a:rPr>
              <a:t>非选择性</a:t>
            </a:r>
            <a:r>
              <a:rPr lang="en-US" altLang="zh-CN" sz="1596" dirty="0" smtClean="0">
                <a:latin typeface="Times New Roman" pitchFamily="18" charset="0"/>
                <a:cs typeface="Times New Roman" pitchFamily="18" charset="0"/>
              </a:rPr>
              <a:t>   </a:t>
            </a:r>
            <a:r>
              <a:rPr lang="en-US" altLang="zh-CN" sz="1596" dirty="0" smtClean="0">
                <a:solidFill>
                  <a:srgbClr val="000000"/>
                </a:solidFill>
                <a:latin typeface="微软雅黑" pitchFamily="18" charset="0"/>
                <a:cs typeface="微软雅黑" pitchFamily="18" charset="0"/>
              </a:rPr>
              <a:t>下降4~6mmHg(20%~35%)</a:t>
            </a:r>
          </a:p>
          <a:p>
            <a:pPr>
              <a:lnSpc>
                <a:spcPts val="1000"/>
              </a:lnSpc>
            </a:pPr>
            <a:endParaRPr lang="en-US" altLang="zh-CN" dirty="0" smtClean="0"/>
          </a:p>
          <a:p>
            <a:pPr>
              <a:lnSpc>
                <a:spcPts val="2200"/>
              </a:lnSpc>
              <a:tabLst/>
            </a:pPr>
            <a:r>
              <a:rPr lang="en-US" altLang="zh-CN" sz="1596" dirty="0" smtClean="0">
                <a:solidFill>
                  <a:srgbClr val="000000"/>
                </a:solidFill>
                <a:latin typeface="微软雅黑" pitchFamily="18" charset="0"/>
                <a:cs typeface="微软雅黑" pitchFamily="18" charset="0"/>
              </a:rPr>
              <a:t>作用长效，可持续12-24小时，2次/日，</a:t>
            </a:r>
            <a:r>
              <a:rPr lang="en-US" altLang="zh-CN" sz="1596" b="1" dirty="0" smtClean="0">
                <a:solidFill>
                  <a:srgbClr val="C00000"/>
                </a:solidFill>
                <a:latin typeface="微软雅黑" pitchFamily="18" charset="0"/>
                <a:cs typeface="微软雅黑" pitchFamily="18" charset="0"/>
              </a:rPr>
              <a:t>夜间作用差</a:t>
            </a:r>
          </a:p>
        </p:txBody>
      </p:sp>
      <p:sp>
        <p:nvSpPr>
          <p:cNvPr id="17" name="TextBox 1"/>
          <p:cNvSpPr txBox="1"/>
          <p:nvPr/>
        </p:nvSpPr>
        <p:spPr>
          <a:xfrm>
            <a:off x="685800" y="3886200"/>
            <a:ext cx="127000" cy="685800"/>
          </a:xfrm>
          <a:prstGeom prst="rect">
            <a:avLst/>
          </a:prstGeom>
          <a:noFill/>
        </p:spPr>
        <p:txBody>
          <a:bodyPr wrap="none" lIns="0" tIns="0" rIns="0" rtlCol="0">
            <a:spAutoFit/>
          </a:bodyPr>
          <a:lstStyle/>
          <a:p>
            <a:pPr>
              <a:lnSpc>
                <a:spcPts val="1300"/>
              </a:lnSpc>
              <a:tabLst/>
            </a:pPr>
            <a:r>
              <a:rPr lang="en-US" altLang="zh-CN" sz="120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00" dirty="0" smtClean="0">
                <a:solidFill>
                  <a:srgbClr val="3B812F"/>
                </a:solidFill>
                <a:latin typeface="Wingdings" pitchFamily="18" charset="0"/>
                <a:cs typeface="Wingdings" pitchFamily="18" charset="0"/>
              </a:rPr>
              <a:t></a:t>
            </a:r>
          </a:p>
        </p:txBody>
      </p:sp>
      <p:sp>
        <p:nvSpPr>
          <p:cNvPr id="18" name="TextBox 1"/>
          <p:cNvSpPr txBox="1"/>
          <p:nvPr/>
        </p:nvSpPr>
        <p:spPr>
          <a:xfrm>
            <a:off x="1003300" y="3759200"/>
            <a:ext cx="3302000" cy="850900"/>
          </a:xfrm>
          <a:prstGeom prst="rect">
            <a:avLst/>
          </a:prstGeom>
          <a:noFill/>
        </p:spPr>
        <p:txBody>
          <a:bodyPr wrap="none" lIns="0" tIns="0" rIns="0" rtlCol="0">
            <a:spAutoFit/>
          </a:bodyPr>
          <a:lstStyle/>
          <a:p>
            <a:pPr>
              <a:lnSpc>
                <a:spcPts val="2600"/>
              </a:lnSpc>
              <a:tabLst/>
            </a:pPr>
            <a:r>
              <a:rPr lang="en-US" altLang="zh-CN" sz="2004" dirty="0" smtClean="0">
                <a:solidFill>
                  <a:srgbClr val="C00000"/>
                </a:solidFill>
                <a:latin typeface="微软雅黑" pitchFamily="18" charset="0"/>
                <a:cs typeface="微软雅黑" pitchFamily="18" charset="0"/>
              </a:rPr>
              <a:t>脱逸现象（20%~25%）</a:t>
            </a:r>
          </a:p>
          <a:p>
            <a:pPr>
              <a:lnSpc>
                <a:spcPts val="1000"/>
              </a:lnSpc>
            </a:pPr>
            <a:endParaRPr lang="en-US" altLang="zh-CN" dirty="0" smtClean="0"/>
          </a:p>
          <a:p>
            <a:pPr>
              <a:lnSpc>
                <a:spcPts val="3000"/>
              </a:lnSpc>
              <a:tabLst/>
            </a:pPr>
            <a:r>
              <a:rPr lang="en-US" altLang="zh-CN" sz="2004" dirty="0" smtClean="0">
                <a:solidFill>
                  <a:srgbClr val="000000"/>
                </a:solidFill>
                <a:latin typeface="微软雅黑" pitchFamily="18" charset="0"/>
                <a:cs typeface="微软雅黑" pitchFamily="18" charset="0"/>
              </a:rPr>
              <a:t>无禁忌症的青光眼都适合使用</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558800" y="279400"/>
            <a:ext cx="50673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β-阻断剂安全性与耐受性</a:t>
            </a:r>
          </a:p>
        </p:txBody>
      </p:sp>
      <p:sp>
        <p:nvSpPr>
          <p:cNvPr id="6" name="TextBox 1"/>
          <p:cNvSpPr txBox="1"/>
          <p:nvPr/>
        </p:nvSpPr>
        <p:spPr>
          <a:xfrm>
            <a:off x="482600" y="1587500"/>
            <a:ext cx="127000" cy="1968500"/>
          </a:xfrm>
          <a:prstGeom prst="rect">
            <a:avLst/>
          </a:prstGeom>
          <a:noFill/>
        </p:spPr>
        <p:txBody>
          <a:bodyPr wrap="none" lIns="0" tIns="0" rIns="0" rtlCol="0">
            <a:spAutoFit/>
          </a:bodyPr>
          <a:lstStyle/>
          <a:p>
            <a:pPr>
              <a:lnSpc>
                <a:spcPts val="1200"/>
              </a:lnSpc>
              <a:tabLst/>
            </a:pPr>
            <a:r>
              <a:rPr lang="en-US" altLang="zh-CN" sz="1164"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500"/>
              </a:lnSpc>
              <a:tabLst/>
            </a:pPr>
            <a:r>
              <a:rPr lang="en-US" altLang="zh-CN" sz="1164"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700"/>
              </a:lnSpc>
              <a:tabLst/>
            </a:pPr>
            <a:r>
              <a:rPr lang="en-US" altLang="zh-CN" sz="1166" dirty="0" smtClean="0">
                <a:solidFill>
                  <a:srgbClr val="CC9900"/>
                </a:solidFill>
                <a:latin typeface="Wingdings" pitchFamily="18" charset="0"/>
                <a:cs typeface="Wingdings" pitchFamily="18" charset="0"/>
              </a:rPr>
              <a:t></a:t>
            </a:r>
          </a:p>
        </p:txBody>
      </p:sp>
      <p:sp>
        <p:nvSpPr>
          <p:cNvPr id="7" name="TextBox 1"/>
          <p:cNvSpPr txBox="1"/>
          <p:nvPr/>
        </p:nvSpPr>
        <p:spPr>
          <a:xfrm>
            <a:off x="825500" y="1536700"/>
            <a:ext cx="7975600" cy="3619500"/>
          </a:xfrm>
          <a:prstGeom prst="rect">
            <a:avLst/>
          </a:prstGeom>
          <a:noFill/>
        </p:spPr>
        <p:txBody>
          <a:bodyPr wrap="none" lIns="0" tIns="0" rIns="0" rtlCol="0">
            <a:spAutoFit/>
          </a:bodyPr>
          <a:lstStyle/>
          <a:p>
            <a:pPr>
              <a:lnSpc>
                <a:spcPts val="2300"/>
              </a:lnSpc>
              <a:tabLst>
                <a:tab pos="685800" algn="l"/>
                <a:tab pos="1320800" algn="l"/>
              </a:tabLst>
            </a:pPr>
            <a:r>
              <a:rPr lang="en-US" altLang="zh-CN" sz="1800" dirty="0" smtClean="0">
                <a:solidFill>
                  <a:srgbClr val="000000"/>
                </a:solidFill>
                <a:latin typeface="微软雅黑" pitchFamily="18" charset="0"/>
                <a:cs typeface="微软雅黑" pitchFamily="18" charset="0"/>
              </a:rPr>
              <a:t>全身：严重心肺副作用：心动迟缓，脉搏减慢，血压下降，12%患者不选用，</a:t>
            </a:r>
          </a:p>
          <a:p>
            <a:pPr>
              <a:lnSpc>
                <a:spcPts val="1000"/>
              </a:lnSpc>
            </a:pPr>
            <a:endParaRPr lang="en-US" altLang="zh-CN" dirty="0" smtClean="0"/>
          </a:p>
          <a:p>
            <a:pPr>
              <a:lnSpc>
                <a:spcPts val="1000"/>
              </a:lnSpc>
            </a:pPr>
            <a:endParaRPr lang="en-US" altLang="zh-CN" dirty="0" smtClean="0"/>
          </a:p>
          <a:p>
            <a:pPr>
              <a:lnSpc>
                <a:spcPts val="2700"/>
              </a:lnSpc>
              <a:tabLst>
                <a:tab pos="685800" algn="l"/>
                <a:tab pos="1320800" algn="l"/>
              </a:tabLst>
            </a:pPr>
            <a:r>
              <a:rPr lang="en-US" altLang="zh-CN" dirty="0" smtClean="0"/>
              <a:t>	</a:t>
            </a:r>
            <a:r>
              <a:rPr lang="en-US" altLang="zh-CN" sz="1802" dirty="0" smtClean="0">
                <a:solidFill>
                  <a:srgbClr val="000000"/>
                </a:solidFill>
                <a:latin typeface="微软雅黑" pitchFamily="18" charset="0"/>
                <a:cs typeface="微软雅黑" pitchFamily="18" charset="0"/>
              </a:rPr>
              <a:t>10%</a:t>
            </a:r>
            <a:r>
              <a:rPr lang="en-US" altLang="zh-CN" sz="1802" dirty="0" smtClean="0">
                <a:latin typeface="Times New Roman" pitchFamily="18" charset="0"/>
                <a:cs typeface="Times New Roman" pitchFamily="18" charset="0"/>
              </a:rPr>
              <a:t>  </a:t>
            </a:r>
            <a:r>
              <a:rPr lang="en-US" altLang="zh-CN" sz="1802" dirty="0" smtClean="0">
                <a:solidFill>
                  <a:srgbClr val="000000"/>
                </a:solidFill>
                <a:latin typeface="微软雅黑" pitchFamily="18" charset="0"/>
                <a:cs typeface="微软雅黑" pitchFamily="18" charset="0"/>
              </a:rPr>
              <a:t>停药，抑郁</a:t>
            </a:r>
            <a:r>
              <a:rPr lang="en-US" altLang="zh-CN" sz="1802" dirty="0" smtClean="0">
                <a:latin typeface="Times New Roman" pitchFamily="18" charset="0"/>
                <a:cs typeface="Times New Roman" pitchFamily="18" charset="0"/>
              </a:rPr>
              <a:t> </a:t>
            </a:r>
            <a:r>
              <a:rPr lang="en-US" altLang="zh-CN" sz="1802" dirty="0" smtClean="0">
                <a:solidFill>
                  <a:srgbClr val="000000"/>
                </a:solidFill>
                <a:latin typeface="微软雅黑" pitchFamily="18" charset="0"/>
                <a:cs typeface="微软雅黑" pitchFamily="18" charset="0"/>
              </a:rPr>
              <a:t>，疲劳，</a:t>
            </a:r>
            <a:r>
              <a:rPr lang="en-US" altLang="zh-CN" sz="1802" dirty="0" smtClean="0">
                <a:latin typeface="Times New Roman" pitchFamily="18" charset="0"/>
                <a:cs typeface="Times New Roman" pitchFamily="18" charset="0"/>
              </a:rPr>
              <a:t> </a:t>
            </a:r>
            <a:r>
              <a:rPr lang="en-US" altLang="zh-CN" sz="1802" dirty="0" smtClean="0">
                <a:solidFill>
                  <a:srgbClr val="000000"/>
                </a:solidFill>
                <a:latin typeface="微软雅黑" pitchFamily="18" charset="0"/>
                <a:cs typeface="微软雅黑" pitchFamily="18" charset="0"/>
              </a:rPr>
              <a:t>健忘，掩盖低血糖和甲亢症状</a:t>
            </a:r>
          </a:p>
          <a:p>
            <a:pPr>
              <a:lnSpc>
                <a:spcPts val="1000"/>
              </a:lnSpc>
            </a:pPr>
            <a:endParaRPr lang="en-US" altLang="zh-CN" dirty="0" smtClean="0"/>
          </a:p>
          <a:p>
            <a:pPr>
              <a:lnSpc>
                <a:spcPts val="1000"/>
              </a:lnSpc>
            </a:pPr>
            <a:endParaRPr lang="en-US" altLang="zh-CN" dirty="0" smtClean="0"/>
          </a:p>
          <a:p>
            <a:pPr>
              <a:lnSpc>
                <a:spcPts val="2700"/>
              </a:lnSpc>
              <a:tabLst>
                <a:tab pos="685800" algn="l"/>
                <a:tab pos="1320800" algn="l"/>
              </a:tabLst>
            </a:pPr>
            <a:r>
              <a:rPr lang="en-US" altLang="zh-CN" sz="1800" dirty="0" smtClean="0">
                <a:solidFill>
                  <a:srgbClr val="000000"/>
                </a:solidFill>
                <a:latin typeface="微软雅黑" pitchFamily="18" charset="0"/>
                <a:cs typeface="微软雅黑" pitchFamily="18" charset="0"/>
              </a:rPr>
              <a:t>局部：角膜知觉减退，点状角膜炎，睑结膜炎，眼睑下垂，视物模糊等</a:t>
            </a:r>
          </a:p>
          <a:p>
            <a:pPr>
              <a:lnSpc>
                <a:spcPts val="1000"/>
              </a:lnSpc>
            </a:pPr>
            <a:endParaRPr lang="en-US" altLang="zh-CN" dirty="0" smtClean="0"/>
          </a:p>
          <a:p>
            <a:pPr>
              <a:lnSpc>
                <a:spcPts val="1000"/>
              </a:lnSpc>
            </a:pPr>
            <a:endParaRPr lang="en-US" altLang="zh-CN" dirty="0" smtClean="0"/>
          </a:p>
          <a:p>
            <a:pPr>
              <a:lnSpc>
                <a:spcPts val="2700"/>
              </a:lnSpc>
              <a:tabLst>
                <a:tab pos="685800" algn="l"/>
                <a:tab pos="1320800" algn="l"/>
              </a:tabLst>
            </a:pPr>
            <a:r>
              <a:rPr lang="en-US" altLang="zh-CN" sz="1802" dirty="0" smtClean="0">
                <a:solidFill>
                  <a:srgbClr val="000000"/>
                </a:solidFill>
                <a:latin typeface="微软雅黑" pitchFamily="18" charset="0"/>
                <a:cs typeface="微软雅黑" pitchFamily="18" charset="0"/>
              </a:rPr>
              <a:t>禁用：</a:t>
            </a:r>
            <a:r>
              <a:rPr lang="en-US" altLang="zh-CN" sz="1802" dirty="0" smtClean="0">
                <a:solidFill>
                  <a:srgbClr val="C00000"/>
                </a:solidFill>
                <a:latin typeface="微软雅黑" pitchFamily="18" charset="0"/>
                <a:cs typeface="微软雅黑" pitchFamily="18" charset="0"/>
              </a:rPr>
              <a:t>支气管哮喘，慢阻肺，窦性心动过缓，房室传</a:t>
            </a:r>
            <a:r>
              <a:rPr lang="en-US" altLang="zh-CN" sz="1802" dirty="0" smtClean="0">
                <a:latin typeface="Times New Roman" pitchFamily="18" charset="0"/>
                <a:cs typeface="Times New Roman" pitchFamily="18" charset="0"/>
              </a:rPr>
              <a:t> </a:t>
            </a:r>
            <a:r>
              <a:rPr lang="en-US" altLang="zh-CN" sz="1802" dirty="0" smtClean="0">
                <a:solidFill>
                  <a:srgbClr val="C00000"/>
                </a:solidFill>
                <a:latin typeface="微软雅黑" pitchFamily="18" charset="0"/>
                <a:cs typeface="微软雅黑" pitchFamily="18" charset="0"/>
              </a:rPr>
              <a:t>导阻滞（2-3度），心衰，</a:t>
            </a:r>
          </a:p>
          <a:p>
            <a:pPr>
              <a:lnSpc>
                <a:spcPts val="1000"/>
              </a:lnSpc>
            </a:pPr>
            <a:endParaRPr lang="en-US" altLang="zh-CN" dirty="0" smtClean="0"/>
          </a:p>
          <a:p>
            <a:pPr>
              <a:lnSpc>
                <a:spcPts val="1000"/>
              </a:lnSpc>
            </a:pPr>
            <a:endParaRPr lang="en-US" altLang="zh-CN" dirty="0" smtClean="0"/>
          </a:p>
          <a:p>
            <a:pPr>
              <a:lnSpc>
                <a:spcPts val="2700"/>
              </a:lnSpc>
              <a:tabLst>
                <a:tab pos="685800" algn="l"/>
                <a:tab pos="1320800" algn="l"/>
              </a:tabLst>
            </a:pPr>
            <a:r>
              <a:rPr lang="en-US" altLang="zh-CN" dirty="0" smtClean="0"/>
              <a:t>	</a:t>
            </a:r>
            <a:r>
              <a:rPr lang="en-US" altLang="zh-CN" sz="1800" dirty="0" smtClean="0">
                <a:solidFill>
                  <a:srgbClr val="C00000"/>
                </a:solidFill>
                <a:latin typeface="微软雅黑" pitchFamily="18" charset="0"/>
                <a:cs typeface="微软雅黑" pitchFamily="18" charset="0"/>
              </a:rPr>
              <a:t>心源性休克</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200"/>
              </a:lnSpc>
              <a:tabLst>
                <a:tab pos="685800" algn="l"/>
                <a:tab pos="1320800" algn="l"/>
              </a:tabLst>
            </a:pPr>
            <a:r>
              <a:rPr lang="en-US" altLang="zh-CN" dirty="0" smtClean="0"/>
              <a:t>		</a:t>
            </a:r>
            <a:r>
              <a:rPr lang="en-US" altLang="zh-CN" sz="1800" dirty="0" smtClean="0">
                <a:solidFill>
                  <a:srgbClr val="002060"/>
                </a:solidFill>
                <a:latin typeface="黑体" pitchFamily="18" charset="0"/>
                <a:cs typeface="黑体" pitchFamily="18" charset="0"/>
              </a:rPr>
              <a:t>病史询问及用药后的心率、血压监测至关重要!</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7480300" y="114300"/>
            <a:ext cx="1651000" cy="17907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7835900" y="2197100"/>
            <a:ext cx="1117600" cy="2463800"/>
          </a:xfrm>
          <a:prstGeom prst="rect">
            <a:avLst/>
          </a:prstGeom>
          <a:noFill/>
        </p:spPr>
      </p:pic>
      <p:sp>
        <p:nvSpPr>
          <p:cNvPr id="2" name="TextBox 1"/>
          <p:cNvSpPr txBox="1"/>
          <p:nvPr/>
        </p:nvSpPr>
        <p:spPr>
          <a:xfrm>
            <a:off x="482600" y="177800"/>
            <a:ext cx="6375400" cy="482600"/>
          </a:xfrm>
          <a:prstGeom prst="rect">
            <a:avLst/>
          </a:prstGeom>
          <a:noFill/>
        </p:spPr>
        <p:txBody>
          <a:bodyPr wrap="none" lIns="0" tIns="0" rIns="0" rtlCol="0">
            <a:spAutoFit/>
          </a:bodyPr>
          <a:lstStyle/>
          <a:p>
            <a:pPr>
              <a:lnSpc>
                <a:spcPts val="3800"/>
              </a:lnSpc>
              <a:tabLst/>
            </a:pPr>
            <a:r>
              <a:rPr lang="en-US" altLang="zh-CN" sz="2904" b="1" dirty="0" smtClean="0">
                <a:solidFill>
                  <a:srgbClr val="000000"/>
                </a:solidFill>
                <a:latin typeface="微软雅黑" pitchFamily="18" charset="0"/>
                <a:cs typeface="微软雅黑" pitchFamily="18" charset="0"/>
              </a:rPr>
              <a:t>（三）选择性α2肾上腺素能受体激动剂</a:t>
            </a:r>
          </a:p>
        </p:txBody>
      </p:sp>
      <p:sp>
        <p:nvSpPr>
          <p:cNvPr id="7" name="TextBox 1"/>
          <p:cNvSpPr txBox="1"/>
          <p:nvPr/>
        </p:nvSpPr>
        <p:spPr>
          <a:xfrm>
            <a:off x="482600" y="1168400"/>
            <a:ext cx="88900" cy="1397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p:txBody>
      </p:sp>
      <p:sp>
        <p:nvSpPr>
          <p:cNvPr id="8" name="TextBox 1"/>
          <p:cNvSpPr txBox="1"/>
          <p:nvPr/>
        </p:nvSpPr>
        <p:spPr>
          <a:xfrm>
            <a:off x="825500" y="1079500"/>
            <a:ext cx="1003300" cy="254000"/>
          </a:xfrm>
          <a:prstGeom prst="rect">
            <a:avLst/>
          </a:prstGeom>
          <a:noFill/>
        </p:spPr>
        <p:txBody>
          <a:bodyPr wrap="none" lIns="0" tIns="0" rIns="0" rtlCol="0">
            <a:spAutoFit/>
          </a:bodyPr>
          <a:lstStyle/>
          <a:p>
            <a:pPr>
              <a:lnSpc>
                <a:spcPts val="2000"/>
              </a:lnSpc>
              <a:tabLst/>
            </a:pPr>
            <a:r>
              <a:rPr lang="en-US" altLang="zh-CN" sz="1596" dirty="0" smtClean="0">
                <a:solidFill>
                  <a:srgbClr val="000000"/>
                </a:solidFill>
                <a:latin typeface="微软雅黑" pitchFamily="18" charset="0"/>
                <a:cs typeface="微软雅黑" pitchFamily="18" charset="0"/>
              </a:rPr>
              <a:t>代表药物：</a:t>
            </a:r>
          </a:p>
        </p:txBody>
      </p:sp>
      <p:sp>
        <p:nvSpPr>
          <p:cNvPr id="9" name="TextBox 1"/>
          <p:cNvSpPr txBox="1"/>
          <p:nvPr/>
        </p:nvSpPr>
        <p:spPr>
          <a:xfrm>
            <a:off x="825500" y="1612900"/>
            <a:ext cx="101600" cy="546100"/>
          </a:xfrm>
          <a:prstGeom prst="rect">
            <a:avLst/>
          </a:prstGeom>
          <a:noFill/>
        </p:spPr>
        <p:txBody>
          <a:bodyPr wrap="none" lIns="0" tIns="0" rIns="0" rtlCol="0">
            <a:spAutoFit/>
          </a:bodyPr>
          <a:lstStyle/>
          <a:p>
            <a:pPr>
              <a:lnSpc>
                <a:spcPts val="1000"/>
              </a:lnSpc>
              <a:tabLst/>
            </a:pPr>
            <a:r>
              <a:rPr lang="en-US" altLang="zh-CN" sz="96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200"/>
              </a:lnSpc>
              <a:tabLst/>
            </a:pPr>
            <a:r>
              <a:rPr lang="en-US" altLang="zh-CN" sz="960" dirty="0" smtClean="0">
                <a:solidFill>
                  <a:srgbClr val="3B812F"/>
                </a:solidFill>
                <a:latin typeface="Wingdings" pitchFamily="18" charset="0"/>
                <a:cs typeface="Wingdings" pitchFamily="18" charset="0"/>
              </a:rPr>
              <a:t></a:t>
            </a:r>
          </a:p>
        </p:txBody>
      </p:sp>
      <p:sp>
        <p:nvSpPr>
          <p:cNvPr id="10" name="TextBox 1"/>
          <p:cNvSpPr txBox="1"/>
          <p:nvPr/>
        </p:nvSpPr>
        <p:spPr>
          <a:xfrm>
            <a:off x="1155700" y="1511300"/>
            <a:ext cx="5969000" cy="673100"/>
          </a:xfrm>
          <a:prstGeom prst="rect">
            <a:avLst/>
          </a:prstGeom>
          <a:noFill/>
        </p:spPr>
        <p:txBody>
          <a:bodyPr wrap="none" lIns="0" tIns="0" rIns="0" rtlCol="0">
            <a:spAutoFit/>
          </a:bodyPr>
          <a:lstStyle/>
          <a:p>
            <a:pPr>
              <a:lnSpc>
                <a:spcPts val="2000"/>
              </a:lnSpc>
              <a:tabLst/>
            </a:pPr>
            <a:r>
              <a:rPr lang="en-US" altLang="zh-CN" sz="1598" dirty="0" smtClean="0">
                <a:solidFill>
                  <a:srgbClr val="000000"/>
                </a:solidFill>
                <a:latin typeface="微软雅黑" pitchFamily="18" charset="0"/>
                <a:cs typeface="微软雅黑" pitchFamily="18" charset="0"/>
              </a:rPr>
              <a:t>阿法根：0.2%酒石酸溴莫尼定</a:t>
            </a:r>
          </a:p>
          <a:p>
            <a:pPr>
              <a:lnSpc>
                <a:spcPts val="1000"/>
              </a:lnSpc>
            </a:pPr>
            <a:endParaRPr lang="en-US" altLang="zh-CN" dirty="0" smtClean="0"/>
          </a:p>
          <a:p>
            <a:pPr>
              <a:lnSpc>
                <a:spcPts val="2200"/>
              </a:lnSpc>
              <a:tabLst/>
            </a:pPr>
            <a:r>
              <a:rPr lang="en-US" altLang="zh-CN" sz="1596" dirty="0" smtClean="0">
                <a:solidFill>
                  <a:srgbClr val="000000"/>
                </a:solidFill>
                <a:latin typeface="微软雅黑" pitchFamily="18" charset="0"/>
                <a:cs typeface="微软雅黑" pitchFamily="18" charset="0"/>
              </a:rPr>
              <a:t>阿法舒：0.15%</a:t>
            </a:r>
            <a:r>
              <a:rPr lang="en-US" altLang="zh-CN" sz="1596" dirty="0" smtClean="0">
                <a:latin typeface="Times New Roman" pitchFamily="18" charset="0"/>
                <a:cs typeface="Times New Roman" pitchFamily="18" charset="0"/>
              </a:rPr>
              <a:t> </a:t>
            </a:r>
            <a:r>
              <a:rPr lang="en-US" altLang="zh-CN" sz="1596" dirty="0" smtClean="0">
                <a:solidFill>
                  <a:srgbClr val="000000"/>
                </a:solidFill>
                <a:latin typeface="微软雅黑" pitchFamily="18" charset="0"/>
                <a:cs typeface="微软雅黑" pitchFamily="18" charset="0"/>
              </a:rPr>
              <a:t>brimonidine</a:t>
            </a:r>
            <a:r>
              <a:rPr lang="en-US" altLang="zh-CN" sz="1596" dirty="0" smtClean="0">
                <a:latin typeface="Times New Roman" pitchFamily="18" charset="0"/>
                <a:cs typeface="Times New Roman" pitchFamily="18" charset="0"/>
              </a:rPr>
              <a:t> </a:t>
            </a:r>
            <a:r>
              <a:rPr lang="en-US" altLang="zh-CN" sz="1596" dirty="0" smtClean="0">
                <a:solidFill>
                  <a:srgbClr val="000000"/>
                </a:solidFill>
                <a:latin typeface="微软雅黑" pitchFamily="18" charset="0"/>
                <a:cs typeface="微软雅黑" pitchFamily="18" charset="0"/>
              </a:rPr>
              <a:t>purite</a:t>
            </a:r>
            <a:r>
              <a:rPr lang="en-US" altLang="zh-CN" sz="1596" dirty="0" smtClean="0">
                <a:latin typeface="Times New Roman" pitchFamily="18" charset="0"/>
                <a:cs typeface="Times New Roman" pitchFamily="18" charset="0"/>
              </a:rPr>
              <a:t> </a:t>
            </a:r>
            <a:r>
              <a:rPr lang="en-US" altLang="zh-CN" sz="1596" dirty="0" smtClean="0">
                <a:solidFill>
                  <a:srgbClr val="000000"/>
                </a:solidFill>
                <a:latin typeface="微软雅黑" pitchFamily="18" charset="0"/>
                <a:cs typeface="微软雅黑" pitchFamily="18" charset="0"/>
              </a:rPr>
              <a:t>副作用减少（纯然代替BAK）</a:t>
            </a:r>
          </a:p>
        </p:txBody>
      </p:sp>
      <p:sp>
        <p:nvSpPr>
          <p:cNvPr id="11" name="TextBox 1"/>
          <p:cNvSpPr txBox="1"/>
          <p:nvPr/>
        </p:nvSpPr>
        <p:spPr>
          <a:xfrm>
            <a:off x="482600" y="2413000"/>
            <a:ext cx="88900" cy="1397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p:txBody>
      </p:sp>
      <p:sp>
        <p:nvSpPr>
          <p:cNvPr id="12" name="TextBox 1"/>
          <p:cNvSpPr txBox="1"/>
          <p:nvPr/>
        </p:nvSpPr>
        <p:spPr>
          <a:xfrm>
            <a:off x="825500" y="2324100"/>
            <a:ext cx="800100" cy="254000"/>
          </a:xfrm>
          <a:prstGeom prst="rect">
            <a:avLst/>
          </a:prstGeom>
          <a:noFill/>
        </p:spPr>
        <p:txBody>
          <a:bodyPr wrap="none" lIns="0" tIns="0" rIns="0" rtlCol="0">
            <a:spAutoFit/>
          </a:bodyPr>
          <a:lstStyle/>
          <a:p>
            <a:pPr>
              <a:lnSpc>
                <a:spcPts val="2000"/>
              </a:lnSpc>
              <a:tabLst/>
            </a:pPr>
            <a:r>
              <a:rPr lang="en-US" altLang="zh-CN" sz="1596" dirty="0" smtClean="0">
                <a:solidFill>
                  <a:srgbClr val="000000"/>
                </a:solidFill>
                <a:latin typeface="微软雅黑" pitchFamily="18" charset="0"/>
                <a:cs typeface="微软雅黑" pitchFamily="18" charset="0"/>
              </a:rPr>
              <a:t>作用机制</a:t>
            </a:r>
          </a:p>
        </p:txBody>
      </p:sp>
      <p:sp>
        <p:nvSpPr>
          <p:cNvPr id="13" name="TextBox 1"/>
          <p:cNvSpPr txBox="1"/>
          <p:nvPr/>
        </p:nvSpPr>
        <p:spPr>
          <a:xfrm>
            <a:off x="825500" y="2870200"/>
            <a:ext cx="101600" cy="952500"/>
          </a:xfrm>
          <a:prstGeom prst="rect">
            <a:avLst/>
          </a:prstGeom>
          <a:noFill/>
        </p:spPr>
        <p:txBody>
          <a:bodyPr wrap="none" lIns="0" tIns="0" rIns="0" rtlCol="0">
            <a:spAutoFit/>
          </a:bodyPr>
          <a:lstStyle/>
          <a:p>
            <a:pPr>
              <a:lnSpc>
                <a:spcPts val="1000"/>
              </a:lnSpc>
              <a:tabLst/>
            </a:pPr>
            <a:r>
              <a:rPr lang="en-US" altLang="zh-CN" sz="962"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200"/>
              </a:lnSpc>
              <a:tabLst/>
            </a:pPr>
            <a:r>
              <a:rPr lang="en-US" altLang="zh-CN" sz="96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200"/>
              </a:lnSpc>
              <a:tabLst/>
            </a:pPr>
            <a:r>
              <a:rPr lang="en-US" altLang="zh-CN" sz="960" dirty="0" smtClean="0">
                <a:solidFill>
                  <a:srgbClr val="3B812F"/>
                </a:solidFill>
                <a:latin typeface="Wingdings" pitchFamily="18" charset="0"/>
                <a:cs typeface="Wingdings" pitchFamily="18" charset="0"/>
              </a:rPr>
              <a:t></a:t>
            </a:r>
          </a:p>
        </p:txBody>
      </p:sp>
      <p:sp>
        <p:nvSpPr>
          <p:cNvPr id="14" name="TextBox 1"/>
          <p:cNvSpPr txBox="1"/>
          <p:nvPr/>
        </p:nvSpPr>
        <p:spPr>
          <a:xfrm>
            <a:off x="1155700" y="2768600"/>
            <a:ext cx="5130800" cy="1092200"/>
          </a:xfrm>
          <a:prstGeom prst="rect">
            <a:avLst/>
          </a:prstGeom>
          <a:noFill/>
        </p:spPr>
        <p:txBody>
          <a:bodyPr wrap="none" lIns="0" tIns="0" rIns="0" rtlCol="0">
            <a:spAutoFit/>
          </a:bodyPr>
          <a:lstStyle/>
          <a:p>
            <a:pPr>
              <a:lnSpc>
                <a:spcPts val="2000"/>
              </a:lnSpc>
              <a:tabLst/>
            </a:pPr>
            <a:r>
              <a:rPr lang="en-US" altLang="zh-CN" sz="1598" dirty="0" smtClean="0">
                <a:solidFill>
                  <a:srgbClr val="000000"/>
                </a:solidFill>
                <a:latin typeface="微软雅黑" pitchFamily="18" charset="0"/>
                <a:cs typeface="微软雅黑" pitchFamily="18" charset="0"/>
              </a:rPr>
              <a:t>减少房水生成</a:t>
            </a:r>
          </a:p>
          <a:p>
            <a:pPr>
              <a:lnSpc>
                <a:spcPts val="1000"/>
              </a:lnSpc>
            </a:pPr>
            <a:endParaRPr lang="en-US" altLang="zh-CN" dirty="0" smtClean="0"/>
          </a:p>
          <a:p>
            <a:pPr>
              <a:lnSpc>
                <a:spcPts val="2200"/>
              </a:lnSpc>
              <a:tabLst/>
            </a:pPr>
            <a:r>
              <a:rPr lang="en-US" altLang="zh-CN" sz="1596" dirty="0" smtClean="0">
                <a:solidFill>
                  <a:srgbClr val="000000"/>
                </a:solidFill>
                <a:latin typeface="微软雅黑" pitchFamily="18" charset="0"/>
                <a:cs typeface="微软雅黑" pitchFamily="18" charset="0"/>
              </a:rPr>
              <a:t>增加房水从葡萄膜巩膜通道流出</a:t>
            </a:r>
          </a:p>
          <a:p>
            <a:pPr>
              <a:lnSpc>
                <a:spcPts val="1000"/>
              </a:lnSpc>
            </a:pPr>
            <a:endParaRPr lang="en-US" altLang="zh-CN" dirty="0" smtClean="0"/>
          </a:p>
          <a:p>
            <a:pPr>
              <a:lnSpc>
                <a:spcPts val="2200"/>
              </a:lnSpc>
              <a:tabLst/>
            </a:pPr>
            <a:r>
              <a:rPr lang="en-US" altLang="zh-CN" sz="1596" dirty="0" smtClean="0">
                <a:solidFill>
                  <a:srgbClr val="000000"/>
                </a:solidFill>
                <a:latin typeface="微软雅黑" pitchFamily="18" charset="0"/>
                <a:cs typeface="微软雅黑" pitchFamily="18" charset="0"/>
              </a:rPr>
              <a:t>保护RGC,减少或阻止其凋亡的发生，</a:t>
            </a:r>
            <a:r>
              <a:rPr lang="en-US" altLang="zh-CN" sz="1596" dirty="0" smtClean="0">
                <a:solidFill>
                  <a:srgbClr val="C00000"/>
                </a:solidFill>
                <a:latin typeface="微软雅黑" pitchFamily="18" charset="0"/>
                <a:cs typeface="微软雅黑" pitchFamily="18" charset="0"/>
              </a:rPr>
              <a:t>潜在视神经保护作用</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482600" y="215900"/>
            <a:ext cx="18288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临床应用</a:t>
            </a:r>
          </a:p>
        </p:txBody>
      </p:sp>
      <p:sp>
        <p:nvSpPr>
          <p:cNvPr id="6" name="TextBox 1"/>
          <p:cNvSpPr txBox="1"/>
          <p:nvPr/>
        </p:nvSpPr>
        <p:spPr>
          <a:xfrm>
            <a:off x="482600" y="1460500"/>
            <a:ext cx="101600" cy="2463800"/>
          </a:xfrm>
          <a:prstGeom prst="rect">
            <a:avLst/>
          </a:prstGeom>
          <a:noFill/>
        </p:spPr>
        <p:txBody>
          <a:bodyPr wrap="none" lIns="0" tIns="0" rIns="0" rtlCol="0">
            <a:spAutoFit/>
          </a:bodyPr>
          <a:lstStyle/>
          <a:p>
            <a:pPr>
              <a:lnSpc>
                <a:spcPts val="1200"/>
              </a:lnSpc>
              <a:tabLst/>
            </a:pPr>
            <a:r>
              <a:rPr lang="en-US" altLang="zh-CN" sz="1164"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700"/>
              </a:lnSpc>
              <a:tabLst/>
            </a:pPr>
            <a:r>
              <a:rPr lang="en-US" altLang="zh-CN" sz="1164"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300"/>
              </a:lnSpc>
              <a:tabLst/>
            </a:pPr>
            <a:r>
              <a:rPr lang="en-US" altLang="zh-CN" sz="1164" dirty="0" smtClean="0">
                <a:solidFill>
                  <a:srgbClr val="CC9900"/>
                </a:solidFill>
                <a:latin typeface="Wingdings" pitchFamily="18" charset="0"/>
                <a:cs typeface="Wingdings" pitchFamily="18" charset="0"/>
              </a:rPr>
              <a:t></a:t>
            </a:r>
          </a:p>
        </p:txBody>
      </p:sp>
      <p:sp>
        <p:nvSpPr>
          <p:cNvPr id="7" name="TextBox 1"/>
          <p:cNvSpPr txBox="1"/>
          <p:nvPr/>
        </p:nvSpPr>
        <p:spPr>
          <a:xfrm>
            <a:off x="825500" y="1358900"/>
            <a:ext cx="7683500" cy="2603500"/>
          </a:xfrm>
          <a:prstGeom prst="rect">
            <a:avLst/>
          </a:prstGeom>
          <a:noFill/>
        </p:spPr>
        <p:txBody>
          <a:bodyPr wrap="none" lIns="0" tIns="0" rIns="0" rtlCol="0">
            <a:spAutoFit/>
          </a:bodyPr>
          <a:lstStyle/>
          <a:p>
            <a:pPr>
              <a:lnSpc>
                <a:spcPts val="2300"/>
              </a:lnSpc>
              <a:tabLst/>
            </a:pPr>
            <a:r>
              <a:rPr lang="en-US" altLang="zh-CN" sz="1800" dirty="0" smtClean="0">
                <a:solidFill>
                  <a:srgbClr val="000000"/>
                </a:solidFill>
                <a:latin typeface="微软雅黑" pitchFamily="18" charset="0"/>
                <a:cs typeface="微软雅黑" pitchFamily="18" charset="0"/>
              </a:rPr>
              <a:t>用法：用药两小时达峰值，日两次，下午高可下午加一次</a:t>
            </a:r>
          </a:p>
          <a:p>
            <a:pPr>
              <a:lnSpc>
                <a:spcPts val="1000"/>
              </a:lnSpc>
            </a:pPr>
            <a:endParaRPr lang="en-US" altLang="zh-CN" dirty="0" smtClean="0"/>
          </a:p>
          <a:p>
            <a:pPr>
              <a:lnSpc>
                <a:spcPts val="1000"/>
              </a:lnSpc>
            </a:pPr>
            <a:endParaRPr lang="en-US" altLang="zh-CN" dirty="0" smtClean="0"/>
          </a:p>
          <a:p>
            <a:pPr>
              <a:lnSpc>
                <a:spcPts val="2700"/>
              </a:lnSpc>
              <a:tabLst/>
            </a:pPr>
            <a:r>
              <a:rPr lang="en-US" altLang="zh-CN" sz="1800" dirty="0" smtClean="0">
                <a:solidFill>
                  <a:srgbClr val="000000"/>
                </a:solidFill>
                <a:latin typeface="微软雅黑" pitchFamily="18" charset="0"/>
                <a:cs typeface="微软雅黑" pitchFamily="18" charset="0"/>
              </a:rPr>
              <a:t>副作用：不易通过血脑屏障，对心率、血压和支气管平滑肌无明显影响，眼</a:t>
            </a:r>
          </a:p>
          <a:p>
            <a:pPr>
              <a:lnSpc>
                <a:spcPts val="1000"/>
              </a:lnSpc>
            </a:pPr>
            <a:endParaRPr lang="en-US" altLang="zh-CN" dirty="0" smtClean="0"/>
          </a:p>
          <a:p>
            <a:pPr>
              <a:lnSpc>
                <a:spcPts val="3300"/>
              </a:lnSpc>
              <a:tabLst/>
            </a:pPr>
            <a:r>
              <a:rPr lang="en-US" altLang="zh-CN" sz="1800" dirty="0" smtClean="0">
                <a:solidFill>
                  <a:srgbClr val="000000"/>
                </a:solidFill>
                <a:latin typeface="微软雅黑" pitchFamily="18" charset="0"/>
                <a:cs typeface="微软雅黑" pitchFamily="18" charset="0"/>
              </a:rPr>
              <a:t>干、眼部过敏、瘙痒、结膜滤泡形成、口干、头痛、嗜睡</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微软雅黑" pitchFamily="18" charset="0"/>
                <a:cs typeface="微软雅黑" pitchFamily="18" charset="0"/>
              </a:rPr>
              <a:t>(婴幼儿和儿童更易</a:t>
            </a:r>
          </a:p>
          <a:p>
            <a:pPr>
              <a:lnSpc>
                <a:spcPts val="1000"/>
              </a:lnSpc>
            </a:pPr>
            <a:endParaRPr lang="en-US" altLang="zh-CN" dirty="0" smtClean="0"/>
          </a:p>
          <a:p>
            <a:pPr>
              <a:lnSpc>
                <a:spcPts val="3300"/>
              </a:lnSpc>
              <a:tabLst/>
            </a:pPr>
            <a:r>
              <a:rPr lang="en-US" altLang="zh-CN" sz="1800" dirty="0" smtClean="0">
                <a:solidFill>
                  <a:srgbClr val="000000"/>
                </a:solidFill>
                <a:latin typeface="微软雅黑" pitchFamily="18" charset="0"/>
                <a:cs typeface="微软雅黑" pitchFamily="18" charset="0"/>
              </a:rPr>
              <a:t>出现）</a:t>
            </a:r>
          </a:p>
          <a:p>
            <a:pPr>
              <a:lnSpc>
                <a:spcPts val="1000"/>
              </a:lnSpc>
            </a:pPr>
            <a:endParaRPr lang="en-US" altLang="zh-CN" dirty="0" smtClean="0"/>
          </a:p>
          <a:p>
            <a:pPr>
              <a:lnSpc>
                <a:spcPts val="1000"/>
              </a:lnSpc>
            </a:pPr>
            <a:endParaRPr lang="en-US" altLang="zh-CN" dirty="0" smtClean="0"/>
          </a:p>
          <a:p>
            <a:pPr>
              <a:lnSpc>
                <a:spcPts val="2700"/>
              </a:lnSpc>
              <a:tabLst/>
            </a:pPr>
            <a:r>
              <a:rPr lang="en-US" altLang="zh-CN" sz="1800" dirty="0" smtClean="0">
                <a:solidFill>
                  <a:srgbClr val="000000"/>
                </a:solidFill>
                <a:latin typeface="微软雅黑" pitchFamily="18" charset="0"/>
                <a:cs typeface="微软雅黑" pitchFamily="18" charset="0"/>
              </a:rPr>
              <a:t>作用可能随时间增长而减弱</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558800" y="215900"/>
            <a:ext cx="13716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禁忌症</a:t>
            </a:r>
          </a:p>
        </p:txBody>
      </p:sp>
      <p:sp>
        <p:nvSpPr>
          <p:cNvPr id="6" name="TextBox 1"/>
          <p:cNvSpPr txBox="1"/>
          <p:nvPr/>
        </p:nvSpPr>
        <p:spPr>
          <a:xfrm>
            <a:off x="698500" y="1143000"/>
            <a:ext cx="114300" cy="165100"/>
          </a:xfrm>
          <a:prstGeom prst="rect">
            <a:avLst/>
          </a:prstGeom>
          <a:noFill/>
        </p:spPr>
        <p:txBody>
          <a:bodyPr wrap="none" lIns="0" tIns="0" rIns="0" rtlCol="0">
            <a:spAutoFit/>
          </a:bodyPr>
          <a:lstStyle/>
          <a:p>
            <a:pPr>
              <a:lnSpc>
                <a:spcPts val="1300"/>
              </a:lnSpc>
              <a:tabLst/>
            </a:pPr>
            <a:r>
              <a:rPr lang="en-US" altLang="zh-CN" sz="1235" dirty="0" smtClean="0">
                <a:solidFill>
                  <a:srgbClr val="CC9900"/>
                </a:solidFill>
                <a:latin typeface="Wingdings" pitchFamily="18" charset="0"/>
                <a:cs typeface="Wingdings" pitchFamily="18" charset="0"/>
              </a:rPr>
              <a:t></a:t>
            </a:r>
          </a:p>
        </p:txBody>
      </p:sp>
      <p:sp>
        <p:nvSpPr>
          <p:cNvPr id="7" name="TextBox 1"/>
          <p:cNvSpPr txBox="1"/>
          <p:nvPr/>
        </p:nvSpPr>
        <p:spPr>
          <a:xfrm>
            <a:off x="1041400" y="1041400"/>
            <a:ext cx="469900" cy="304800"/>
          </a:xfrm>
          <a:prstGeom prst="rect">
            <a:avLst/>
          </a:prstGeom>
          <a:noFill/>
        </p:spPr>
        <p:txBody>
          <a:bodyPr wrap="none" lIns="0" tIns="0" rIns="0" rtlCol="0">
            <a:spAutoFit/>
          </a:bodyPr>
          <a:lstStyle/>
          <a:p>
            <a:pPr>
              <a:lnSpc>
                <a:spcPts val="2400"/>
              </a:lnSpc>
              <a:tabLst/>
            </a:pPr>
            <a:r>
              <a:rPr lang="en-US" altLang="zh-CN" sz="1895" b="1" dirty="0" smtClean="0">
                <a:solidFill>
                  <a:srgbClr val="000000"/>
                </a:solidFill>
                <a:latin typeface="微软雅黑" pitchFamily="18" charset="0"/>
                <a:cs typeface="微软雅黑" pitchFamily="18" charset="0"/>
              </a:rPr>
              <a:t>禁用</a:t>
            </a:r>
          </a:p>
        </p:txBody>
      </p:sp>
      <p:sp>
        <p:nvSpPr>
          <p:cNvPr id="8" name="TextBox 1"/>
          <p:cNvSpPr txBox="1"/>
          <p:nvPr/>
        </p:nvSpPr>
        <p:spPr>
          <a:xfrm>
            <a:off x="1041400" y="1625600"/>
            <a:ext cx="101600" cy="901700"/>
          </a:xfrm>
          <a:prstGeom prst="rect">
            <a:avLst/>
          </a:prstGeom>
          <a:noFill/>
        </p:spPr>
        <p:txBody>
          <a:bodyPr wrap="none" lIns="0" tIns="0" rIns="0" rtlCol="0">
            <a:spAutoFit/>
          </a:bodyPr>
          <a:lstStyle/>
          <a:p>
            <a:pPr>
              <a:lnSpc>
                <a:spcPts val="900"/>
              </a:lnSpc>
              <a:tabLst/>
            </a:pPr>
            <a:r>
              <a:rPr lang="en-US" altLang="zh-CN" sz="90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tabLst/>
            </a:pPr>
            <a:r>
              <a:rPr lang="en-US" altLang="zh-CN" sz="90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tabLst/>
            </a:pPr>
            <a:r>
              <a:rPr lang="en-US" altLang="zh-CN" sz="900" dirty="0" smtClean="0">
                <a:solidFill>
                  <a:srgbClr val="3B812F"/>
                </a:solidFill>
                <a:latin typeface="Wingdings" pitchFamily="18" charset="0"/>
                <a:cs typeface="Wingdings" pitchFamily="18" charset="0"/>
              </a:rPr>
              <a:t></a:t>
            </a:r>
          </a:p>
        </p:txBody>
      </p:sp>
      <p:sp>
        <p:nvSpPr>
          <p:cNvPr id="9" name="TextBox 1"/>
          <p:cNvSpPr txBox="1"/>
          <p:nvPr/>
        </p:nvSpPr>
        <p:spPr>
          <a:xfrm>
            <a:off x="1371600" y="1524000"/>
            <a:ext cx="7124700" cy="1016000"/>
          </a:xfrm>
          <a:prstGeom prst="rect">
            <a:avLst/>
          </a:prstGeom>
          <a:noFill/>
        </p:spPr>
        <p:txBody>
          <a:bodyPr wrap="none" lIns="0" tIns="0" rIns="0" rtlCol="0">
            <a:spAutoFit/>
          </a:bodyPr>
          <a:lstStyle/>
          <a:p>
            <a:pPr>
              <a:lnSpc>
                <a:spcPts val="1900"/>
              </a:lnSpc>
              <a:tabLst/>
            </a:pPr>
            <a:r>
              <a:rPr lang="en-US" altLang="zh-CN" sz="1500" b="1" u="sng" dirty="0" smtClean="0">
                <a:solidFill>
                  <a:srgbClr val="C00000"/>
                </a:solidFill>
                <a:latin typeface="微软雅黑" pitchFamily="18" charset="0"/>
                <a:cs typeface="微软雅黑" pitchFamily="18" charset="0"/>
              </a:rPr>
              <a:t>2岁以下禁用</a:t>
            </a:r>
          </a:p>
          <a:p>
            <a:pPr>
              <a:lnSpc>
                <a:spcPts val="1000"/>
              </a:lnSpc>
            </a:pPr>
            <a:endParaRPr lang="en-US" altLang="zh-CN" dirty="0" smtClean="0"/>
          </a:p>
          <a:p>
            <a:pPr>
              <a:lnSpc>
                <a:spcPts val="2000"/>
              </a:lnSpc>
              <a:tabLst/>
            </a:pPr>
            <a:r>
              <a:rPr lang="en-US" altLang="zh-CN" sz="1502" dirty="0" smtClean="0">
                <a:solidFill>
                  <a:srgbClr val="000000"/>
                </a:solidFill>
                <a:latin typeface="微软雅黑" pitchFamily="18" charset="0"/>
                <a:cs typeface="微软雅黑" pitchFamily="18" charset="0"/>
              </a:rPr>
              <a:t>从事危险作业禁用</a:t>
            </a:r>
          </a:p>
          <a:p>
            <a:pPr>
              <a:lnSpc>
                <a:spcPts val="1000"/>
              </a:lnSpc>
            </a:pPr>
            <a:endParaRPr lang="en-US" altLang="zh-CN" dirty="0" smtClean="0"/>
          </a:p>
          <a:p>
            <a:pPr>
              <a:lnSpc>
                <a:spcPts val="2000"/>
              </a:lnSpc>
              <a:tabLst/>
            </a:pPr>
            <a:r>
              <a:rPr lang="en-US" altLang="zh-CN" sz="1500" dirty="0" smtClean="0">
                <a:solidFill>
                  <a:srgbClr val="000000"/>
                </a:solidFill>
                <a:latin typeface="微软雅黑" pitchFamily="18" charset="0"/>
                <a:cs typeface="微软雅黑" pitchFamily="18" charset="0"/>
              </a:rPr>
              <a:t>使用单胺氧化酶抑制剂（抗抑郁药如苯乙肼和帕吉林等）治疗的患者禁用-高血压危象</a:t>
            </a:r>
          </a:p>
        </p:txBody>
      </p:sp>
      <p:sp>
        <p:nvSpPr>
          <p:cNvPr id="10" name="TextBox 1"/>
          <p:cNvSpPr txBox="1"/>
          <p:nvPr/>
        </p:nvSpPr>
        <p:spPr>
          <a:xfrm>
            <a:off x="698500" y="2806700"/>
            <a:ext cx="114300" cy="165100"/>
          </a:xfrm>
          <a:prstGeom prst="rect">
            <a:avLst/>
          </a:prstGeom>
          <a:noFill/>
        </p:spPr>
        <p:txBody>
          <a:bodyPr wrap="none" lIns="0" tIns="0" rIns="0" rtlCol="0">
            <a:spAutoFit/>
          </a:bodyPr>
          <a:lstStyle/>
          <a:p>
            <a:pPr>
              <a:lnSpc>
                <a:spcPts val="1300"/>
              </a:lnSpc>
              <a:tabLst/>
            </a:pPr>
            <a:r>
              <a:rPr lang="en-US" altLang="zh-CN" sz="1235" dirty="0" smtClean="0">
                <a:solidFill>
                  <a:srgbClr val="CC9900"/>
                </a:solidFill>
                <a:latin typeface="Wingdings" pitchFamily="18" charset="0"/>
                <a:cs typeface="Wingdings" pitchFamily="18" charset="0"/>
              </a:rPr>
              <a:t></a:t>
            </a:r>
          </a:p>
        </p:txBody>
      </p:sp>
      <p:sp>
        <p:nvSpPr>
          <p:cNvPr id="11" name="TextBox 1"/>
          <p:cNvSpPr txBox="1"/>
          <p:nvPr/>
        </p:nvSpPr>
        <p:spPr>
          <a:xfrm>
            <a:off x="1041400" y="2692400"/>
            <a:ext cx="469900" cy="304800"/>
          </a:xfrm>
          <a:prstGeom prst="rect">
            <a:avLst/>
          </a:prstGeom>
          <a:noFill/>
        </p:spPr>
        <p:txBody>
          <a:bodyPr wrap="none" lIns="0" tIns="0" rIns="0" rtlCol="0">
            <a:spAutoFit/>
          </a:bodyPr>
          <a:lstStyle/>
          <a:p>
            <a:pPr>
              <a:lnSpc>
                <a:spcPts val="2400"/>
              </a:lnSpc>
              <a:tabLst/>
            </a:pPr>
            <a:r>
              <a:rPr lang="en-US" altLang="zh-CN" sz="1895" b="1" dirty="0" smtClean="0">
                <a:solidFill>
                  <a:srgbClr val="000000"/>
                </a:solidFill>
                <a:latin typeface="微软雅黑" pitchFamily="18" charset="0"/>
                <a:cs typeface="微软雅黑" pitchFamily="18" charset="0"/>
              </a:rPr>
              <a:t>慎用</a:t>
            </a:r>
          </a:p>
        </p:txBody>
      </p:sp>
      <p:sp>
        <p:nvSpPr>
          <p:cNvPr id="12" name="TextBox 1"/>
          <p:cNvSpPr txBox="1"/>
          <p:nvPr/>
        </p:nvSpPr>
        <p:spPr>
          <a:xfrm>
            <a:off x="1041400" y="3276600"/>
            <a:ext cx="101600" cy="901700"/>
          </a:xfrm>
          <a:prstGeom prst="rect">
            <a:avLst/>
          </a:prstGeom>
          <a:noFill/>
        </p:spPr>
        <p:txBody>
          <a:bodyPr wrap="none" lIns="0" tIns="0" rIns="0" rtlCol="0">
            <a:spAutoFit/>
          </a:bodyPr>
          <a:lstStyle/>
          <a:p>
            <a:pPr>
              <a:lnSpc>
                <a:spcPts val="900"/>
              </a:lnSpc>
              <a:tabLst/>
            </a:pPr>
            <a:r>
              <a:rPr lang="en-US" altLang="zh-CN" sz="902"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tabLst/>
            </a:pPr>
            <a:r>
              <a:rPr lang="en-US" altLang="zh-CN" sz="90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tabLst/>
            </a:pPr>
            <a:r>
              <a:rPr lang="en-US" altLang="zh-CN" sz="900" dirty="0" smtClean="0">
                <a:solidFill>
                  <a:srgbClr val="3B812F"/>
                </a:solidFill>
                <a:latin typeface="Wingdings" pitchFamily="18" charset="0"/>
                <a:cs typeface="Wingdings" pitchFamily="18" charset="0"/>
              </a:rPr>
              <a:t></a:t>
            </a:r>
          </a:p>
        </p:txBody>
      </p:sp>
      <p:sp>
        <p:nvSpPr>
          <p:cNvPr id="13" name="TextBox 1"/>
          <p:cNvSpPr txBox="1"/>
          <p:nvPr/>
        </p:nvSpPr>
        <p:spPr>
          <a:xfrm>
            <a:off x="1371600" y="3187700"/>
            <a:ext cx="4838700" cy="1016000"/>
          </a:xfrm>
          <a:prstGeom prst="rect">
            <a:avLst/>
          </a:prstGeom>
          <a:noFill/>
        </p:spPr>
        <p:txBody>
          <a:bodyPr wrap="none" lIns="0" tIns="0" rIns="0" rtlCol="0">
            <a:spAutoFit/>
          </a:bodyPr>
          <a:lstStyle/>
          <a:p>
            <a:pPr>
              <a:lnSpc>
                <a:spcPts val="1900"/>
              </a:lnSpc>
              <a:tabLst/>
            </a:pPr>
            <a:r>
              <a:rPr lang="en-US" altLang="zh-CN" sz="1502" dirty="0" smtClean="0">
                <a:solidFill>
                  <a:srgbClr val="000000"/>
                </a:solidFill>
                <a:latin typeface="微软雅黑" pitchFamily="18" charset="0"/>
                <a:cs typeface="微软雅黑" pitchFamily="18" charset="0"/>
              </a:rPr>
              <a:t>年幼婴幼儿及儿童体重大于20kg</a:t>
            </a:r>
          </a:p>
          <a:p>
            <a:pPr>
              <a:lnSpc>
                <a:spcPts val="1000"/>
              </a:lnSpc>
            </a:pPr>
            <a:endParaRPr lang="en-US" altLang="zh-CN" dirty="0" smtClean="0"/>
          </a:p>
          <a:p>
            <a:pPr>
              <a:lnSpc>
                <a:spcPts val="2000"/>
              </a:lnSpc>
              <a:tabLst/>
            </a:pPr>
            <a:r>
              <a:rPr lang="en-US" altLang="zh-CN" sz="1500" dirty="0" smtClean="0">
                <a:solidFill>
                  <a:srgbClr val="000000"/>
                </a:solidFill>
                <a:latin typeface="微软雅黑" pitchFamily="18" charset="0"/>
                <a:cs typeface="微软雅黑" pitchFamily="18" charset="0"/>
              </a:rPr>
              <a:t>严重心血管疾病、肝肾功能受损慎用-脉搏减慢，血压降低</a:t>
            </a:r>
          </a:p>
          <a:p>
            <a:pPr>
              <a:lnSpc>
                <a:spcPts val="1000"/>
              </a:lnSpc>
            </a:pPr>
            <a:endParaRPr lang="en-US" altLang="zh-CN" dirty="0" smtClean="0"/>
          </a:p>
          <a:p>
            <a:pPr>
              <a:lnSpc>
                <a:spcPts val="2000"/>
              </a:lnSpc>
              <a:tabLst/>
            </a:pPr>
            <a:r>
              <a:rPr lang="en-US" altLang="zh-CN" sz="1500" dirty="0" smtClean="0">
                <a:solidFill>
                  <a:srgbClr val="000000"/>
                </a:solidFill>
                <a:latin typeface="微软雅黑" pitchFamily="18" charset="0"/>
                <a:cs typeface="微软雅黑" pitchFamily="18" charset="0"/>
              </a:rPr>
              <a:t>精神抑郁慎用----三环类（阿米替林，氯丙咪嗪等）慎用</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5353177" y="3479927"/>
            <a:ext cx="1510283" cy="12191"/>
          </a:xfrm>
          <a:custGeom>
            <a:avLst/>
            <a:gdLst>
              <a:gd name="connsiteX0" fmla="*/ 0 w 1510283"/>
              <a:gd name="connsiteY0" fmla="*/ 6095 h 12191"/>
              <a:gd name="connsiteX1" fmla="*/ 1510283 w 1510283"/>
              <a:gd name="connsiteY1" fmla="*/ 6095 h 12191"/>
            </a:gdLst>
            <a:ahLst/>
            <a:cxnLst>
              <a:cxn ang="0">
                <a:pos x="connsiteX0" y="connsiteY0"/>
              </a:cxn>
              <a:cxn ang="1">
                <a:pos x="connsiteX1" y="connsiteY1"/>
              </a:cxn>
            </a:cxnLst>
            <a:rect l="l" t="t" r="r" b="b"/>
            <a:pathLst>
              <a:path w="1510283" h="12191">
                <a:moveTo>
                  <a:pt x="0" y="6095"/>
                </a:moveTo>
                <a:lnTo>
                  <a:pt x="1510283" y="6095"/>
                </a:lnTo>
              </a:path>
            </a:pathLst>
          </a:custGeom>
          <a:ln w="12700">
            <a:solidFill>
              <a:srgbClr val="C0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6858000" y="177800"/>
            <a:ext cx="2057400" cy="1270000"/>
          </a:xfrm>
          <a:prstGeom prst="rect">
            <a:avLst/>
          </a:prstGeom>
          <a:noFill/>
        </p:spPr>
      </p:pic>
      <p:pic>
        <p:nvPicPr>
          <p:cNvPr id="7" name="Picture 3"/>
          <p:cNvPicPr>
            <a:picLocks noChangeAspect="1" noChangeArrowheads="1"/>
          </p:cNvPicPr>
          <p:nvPr/>
        </p:nvPicPr>
        <p:blipFill>
          <a:blip r:embed="rId3"/>
          <a:srcRect/>
          <a:stretch>
            <a:fillRect/>
          </a:stretch>
        </p:blipFill>
        <p:spPr bwMode="auto">
          <a:xfrm>
            <a:off x="7620000" y="3429000"/>
            <a:ext cx="1320800" cy="1562100"/>
          </a:xfrm>
          <a:prstGeom prst="rect">
            <a:avLst/>
          </a:prstGeom>
          <a:noFill/>
        </p:spPr>
      </p:pic>
      <p:sp>
        <p:nvSpPr>
          <p:cNvPr id="2" name="TextBox 1"/>
          <p:cNvSpPr txBox="1"/>
          <p:nvPr/>
        </p:nvSpPr>
        <p:spPr>
          <a:xfrm>
            <a:off x="482600" y="215900"/>
            <a:ext cx="45720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（四）碳酸酐酶抑制剂</a:t>
            </a:r>
          </a:p>
        </p:txBody>
      </p:sp>
      <p:sp>
        <p:nvSpPr>
          <p:cNvPr id="8" name="TextBox 1"/>
          <p:cNvSpPr txBox="1"/>
          <p:nvPr/>
        </p:nvSpPr>
        <p:spPr>
          <a:xfrm>
            <a:off x="558800" y="1473200"/>
            <a:ext cx="101600" cy="152400"/>
          </a:xfrm>
          <a:prstGeom prst="rect">
            <a:avLst/>
          </a:prstGeom>
          <a:noFill/>
        </p:spPr>
        <p:txBody>
          <a:bodyPr wrap="none" lIns="0" tIns="0" rIns="0" rtlCol="0">
            <a:spAutoFit/>
          </a:bodyPr>
          <a:lstStyle/>
          <a:p>
            <a:pPr>
              <a:lnSpc>
                <a:spcPts val="1200"/>
              </a:lnSpc>
              <a:tabLst/>
            </a:pPr>
            <a:r>
              <a:rPr lang="en-US" altLang="zh-CN" sz="1103" dirty="0" smtClean="0">
                <a:solidFill>
                  <a:srgbClr val="CC9900"/>
                </a:solidFill>
                <a:latin typeface="Wingdings" pitchFamily="18" charset="0"/>
                <a:cs typeface="Wingdings" pitchFamily="18" charset="0"/>
              </a:rPr>
              <a:t></a:t>
            </a:r>
          </a:p>
        </p:txBody>
      </p:sp>
      <p:sp>
        <p:nvSpPr>
          <p:cNvPr id="9" name="TextBox 1"/>
          <p:cNvSpPr txBox="1"/>
          <p:nvPr/>
        </p:nvSpPr>
        <p:spPr>
          <a:xfrm>
            <a:off x="901700" y="1371600"/>
            <a:ext cx="4965700" cy="279400"/>
          </a:xfrm>
          <a:prstGeom prst="rect">
            <a:avLst/>
          </a:prstGeom>
          <a:noFill/>
        </p:spPr>
        <p:txBody>
          <a:bodyPr wrap="none" lIns="0" tIns="0" rIns="0" rtlCol="0">
            <a:spAutoFit/>
          </a:bodyPr>
          <a:lstStyle/>
          <a:p>
            <a:pPr>
              <a:lnSpc>
                <a:spcPts val="2200"/>
              </a:lnSpc>
              <a:tabLst/>
            </a:pPr>
            <a:r>
              <a:rPr lang="en-US" altLang="zh-CN" sz="1704" dirty="0" smtClean="0">
                <a:solidFill>
                  <a:srgbClr val="000000"/>
                </a:solidFill>
                <a:latin typeface="微软雅黑" pitchFamily="18" charset="0"/>
                <a:cs typeface="微软雅黑" pitchFamily="18" charset="0"/>
              </a:rPr>
              <a:t>代表药物：布林佐胺滴眼液（派立明）、醋甲唑胺片</a:t>
            </a:r>
          </a:p>
        </p:txBody>
      </p:sp>
      <p:sp>
        <p:nvSpPr>
          <p:cNvPr id="10" name="TextBox 1"/>
          <p:cNvSpPr txBox="1"/>
          <p:nvPr/>
        </p:nvSpPr>
        <p:spPr>
          <a:xfrm>
            <a:off x="558800" y="1930400"/>
            <a:ext cx="101600" cy="152400"/>
          </a:xfrm>
          <a:prstGeom prst="rect">
            <a:avLst/>
          </a:prstGeom>
          <a:noFill/>
        </p:spPr>
        <p:txBody>
          <a:bodyPr wrap="none" lIns="0" tIns="0" rIns="0" rtlCol="0">
            <a:spAutoFit/>
          </a:bodyPr>
          <a:lstStyle/>
          <a:p>
            <a:pPr>
              <a:lnSpc>
                <a:spcPts val="1200"/>
              </a:lnSpc>
              <a:tabLst/>
            </a:pPr>
            <a:r>
              <a:rPr lang="en-US" altLang="zh-CN" sz="1103" dirty="0" smtClean="0">
                <a:solidFill>
                  <a:srgbClr val="CC9900"/>
                </a:solidFill>
                <a:latin typeface="Wingdings" pitchFamily="18" charset="0"/>
                <a:cs typeface="Wingdings" pitchFamily="18" charset="0"/>
              </a:rPr>
              <a:t></a:t>
            </a:r>
          </a:p>
        </p:txBody>
      </p:sp>
      <p:sp>
        <p:nvSpPr>
          <p:cNvPr id="11" name="TextBox 1"/>
          <p:cNvSpPr txBox="1"/>
          <p:nvPr/>
        </p:nvSpPr>
        <p:spPr>
          <a:xfrm>
            <a:off x="901700" y="1841500"/>
            <a:ext cx="215900" cy="279400"/>
          </a:xfrm>
          <a:prstGeom prst="rect">
            <a:avLst/>
          </a:prstGeom>
          <a:noFill/>
        </p:spPr>
        <p:txBody>
          <a:bodyPr wrap="none" lIns="0" tIns="0" rIns="0" rtlCol="0">
            <a:spAutoFit/>
          </a:bodyPr>
          <a:lstStyle/>
          <a:p>
            <a:pPr>
              <a:lnSpc>
                <a:spcPts val="2200"/>
              </a:lnSpc>
              <a:tabLst/>
            </a:pPr>
            <a:r>
              <a:rPr lang="en-US" altLang="zh-CN" sz="1706" dirty="0" smtClean="0">
                <a:solidFill>
                  <a:srgbClr val="000000"/>
                </a:solidFill>
                <a:latin typeface="微软雅黑" pitchFamily="18" charset="0"/>
                <a:cs typeface="微软雅黑" pitchFamily="18" charset="0"/>
              </a:rPr>
              <a:t>机</a:t>
            </a:r>
          </a:p>
        </p:txBody>
      </p:sp>
      <p:sp>
        <p:nvSpPr>
          <p:cNvPr id="12" name="TextBox 1"/>
          <p:cNvSpPr txBox="1"/>
          <p:nvPr/>
        </p:nvSpPr>
        <p:spPr>
          <a:xfrm>
            <a:off x="1498600" y="1854200"/>
            <a:ext cx="6616700" cy="749300"/>
          </a:xfrm>
          <a:prstGeom prst="rect">
            <a:avLst/>
          </a:prstGeom>
          <a:noFill/>
        </p:spPr>
        <p:txBody>
          <a:bodyPr wrap="none" lIns="0" tIns="0" rIns="0" rtlCol="0">
            <a:spAutoFit/>
          </a:bodyPr>
          <a:lstStyle/>
          <a:p>
            <a:pPr>
              <a:lnSpc>
                <a:spcPts val="2200"/>
              </a:lnSpc>
              <a:tabLst>
                <a:tab pos="457200" algn="l"/>
              </a:tabLst>
            </a:pPr>
            <a:r>
              <a:rPr lang="en-US" altLang="zh-CN" sz="1706" dirty="0" smtClean="0">
                <a:solidFill>
                  <a:srgbClr val="000000"/>
                </a:solidFill>
                <a:latin typeface="微软雅黑" pitchFamily="18" charset="0"/>
                <a:cs typeface="微软雅黑" pitchFamily="18" charset="0"/>
              </a:rPr>
              <a:t>制：通过抑制碳酸酐酶的活性使碳酸氢根离子（H03-）产生减少,进而</a:t>
            </a:r>
          </a:p>
          <a:p>
            <a:pPr>
              <a:lnSpc>
                <a:spcPts val="1000"/>
              </a:lnSpc>
            </a:pPr>
            <a:endParaRPr lang="en-US" altLang="zh-CN" dirty="0" smtClean="0"/>
          </a:p>
          <a:p>
            <a:pPr>
              <a:lnSpc>
                <a:spcPts val="2600"/>
              </a:lnSpc>
              <a:tabLst>
                <a:tab pos="457200" algn="l"/>
              </a:tabLst>
            </a:pPr>
            <a:r>
              <a:rPr lang="en-US" altLang="zh-CN" dirty="0" smtClean="0"/>
              <a:t>	</a:t>
            </a:r>
            <a:r>
              <a:rPr lang="en-US" altLang="zh-CN" sz="1704" dirty="0" smtClean="0">
                <a:solidFill>
                  <a:srgbClr val="000000"/>
                </a:solidFill>
                <a:latin typeface="微软雅黑" pitchFamily="18" charset="0"/>
                <a:cs typeface="微软雅黑" pitchFamily="18" charset="0"/>
              </a:rPr>
              <a:t>影响房水生成量</a:t>
            </a:r>
          </a:p>
        </p:txBody>
      </p:sp>
      <p:sp>
        <p:nvSpPr>
          <p:cNvPr id="13" name="TextBox 1"/>
          <p:cNvSpPr txBox="1"/>
          <p:nvPr/>
        </p:nvSpPr>
        <p:spPr>
          <a:xfrm>
            <a:off x="558800" y="2870200"/>
            <a:ext cx="101600" cy="152400"/>
          </a:xfrm>
          <a:prstGeom prst="rect">
            <a:avLst/>
          </a:prstGeom>
          <a:noFill/>
        </p:spPr>
        <p:txBody>
          <a:bodyPr wrap="none" lIns="0" tIns="0" rIns="0" rtlCol="0">
            <a:spAutoFit/>
          </a:bodyPr>
          <a:lstStyle/>
          <a:p>
            <a:pPr>
              <a:lnSpc>
                <a:spcPts val="1200"/>
              </a:lnSpc>
              <a:tabLst/>
            </a:pPr>
            <a:r>
              <a:rPr lang="en-US" altLang="zh-CN" sz="1103" dirty="0" smtClean="0">
                <a:solidFill>
                  <a:srgbClr val="CC9900"/>
                </a:solidFill>
                <a:latin typeface="Wingdings" pitchFamily="18" charset="0"/>
                <a:cs typeface="Wingdings" pitchFamily="18" charset="0"/>
              </a:rPr>
              <a:t></a:t>
            </a:r>
          </a:p>
        </p:txBody>
      </p:sp>
      <p:sp>
        <p:nvSpPr>
          <p:cNvPr id="14" name="TextBox 1"/>
          <p:cNvSpPr txBox="1"/>
          <p:nvPr/>
        </p:nvSpPr>
        <p:spPr>
          <a:xfrm>
            <a:off x="901700" y="2781300"/>
            <a:ext cx="6819900" cy="749300"/>
          </a:xfrm>
          <a:prstGeom prst="rect">
            <a:avLst/>
          </a:prstGeom>
          <a:noFill/>
        </p:spPr>
        <p:txBody>
          <a:bodyPr wrap="none" lIns="0" tIns="0" rIns="0" rtlCol="0">
            <a:spAutoFit/>
          </a:bodyPr>
          <a:lstStyle/>
          <a:p>
            <a:pPr>
              <a:lnSpc>
                <a:spcPts val="2200"/>
              </a:lnSpc>
              <a:tabLst>
                <a:tab pos="990600" algn="l"/>
              </a:tabLst>
            </a:pPr>
            <a:r>
              <a:rPr lang="en-US" altLang="zh-CN" sz="1704" dirty="0" smtClean="0">
                <a:solidFill>
                  <a:srgbClr val="000000"/>
                </a:solidFill>
                <a:latin typeface="微软雅黑" pitchFamily="18" charset="0"/>
                <a:cs typeface="微软雅黑" pitchFamily="18" charset="0"/>
              </a:rPr>
              <a:t>副</a:t>
            </a:r>
            <a:r>
              <a:rPr lang="en-US" altLang="zh-CN" sz="1704" dirty="0" smtClean="0">
                <a:latin typeface="Times New Roman" pitchFamily="18" charset="0"/>
                <a:cs typeface="Times New Roman" pitchFamily="18" charset="0"/>
              </a:rPr>
              <a:t> </a:t>
            </a:r>
            <a:r>
              <a:rPr lang="en-US" altLang="zh-CN" sz="1704" dirty="0" smtClean="0">
                <a:solidFill>
                  <a:srgbClr val="000000"/>
                </a:solidFill>
                <a:latin typeface="微软雅黑" pitchFamily="18" charset="0"/>
                <a:cs typeface="微软雅黑" pitchFamily="18" charset="0"/>
              </a:rPr>
              <a:t>作</a:t>
            </a:r>
            <a:r>
              <a:rPr lang="en-US" altLang="zh-CN" sz="1704" dirty="0" smtClean="0">
                <a:latin typeface="Times New Roman" pitchFamily="18" charset="0"/>
                <a:cs typeface="Times New Roman" pitchFamily="18" charset="0"/>
              </a:rPr>
              <a:t> </a:t>
            </a:r>
            <a:r>
              <a:rPr lang="en-US" altLang="zh-CN" sz="1704" dirty="0" smtClean="0">
                <a:solidFill>
                  <a:srgbClr val="000000"/>
                </a:solidFill>
                <a:latin typeface="微软雅黑" pitchFamily="18" charset="0"/>
                <a:cs typeface="微软雅黑" pitchFamily="18" charset="0"/>
              </a:rPr>
              <a:t>用：感觉异常，听力障碍，疲劳，不适，食欲减退，味觉失常，胃</a:t>
            </a:r>
          </a:p>
          <a:p>
            <a:pPr>
              <a:lnSpc>
                <a:spcPts val="1000"/>
              </a:lnSpc>
            </a:pPr>
            <a:endParaRPr lang="en-US" altLang="zh-CN" dirty="0" smtClean="0"/>
          </a:p>
          <a:p>
            <a:pPr>
              <a:lnSpc>
                <a:spcPts val="2600"/>
              </a:lnSpc>
              <a:tabLst>
                <a:tab pos="990600" algn="l"/>
              </a:tabLst>
            </a:pPr>
            <a:r>
              <a:rPr lang="en-US" altLang="zh-CN" dirty="0" smtClean="0"/>
              <a:t>	</a:t>
            </a:r>
            <a:r>
              <a:rPr lang="en-US" altLang="zh-CN" sz="1704" dirty="0" smtClean="0">
                <a:solidFill>
                  <a:srgbClr val="000000"/>
                </a:solidFill>
                <a:latin typeface="微软雅黑" pitchFamily="18" charset="0"/>
                <a:cs typeface="微软雅黑" pitchFamily="18" charset="0"/>
              </a:rPr>
              <a:t>肠道功能紊乱，嗜睡等，肢端麻木，</a:t>
            </a:r>
            <a:r>
              <a:rPr lang="en-US" altLang="zh-CN" sz="1704" dirty="0" smtClean="0">
                <a:solidFill>
                  <a:srgbClr val="C00000"/>
                </a:solidFill>
                <a:latin typeface="微软雅黑" pitchFamily="18" charset="0"/>
                <a:cs typeface="微软雅黑" pitchFamily="18" charset="0"/>
              </a:rPr>
              <a:t>低血钾，低血钙</a:t>
            </a:r>
          </a:p>
        </p:txBody>
      </p:sp>
      <p:sp>
        <p:nvSpPr>
          <p:cNvPr id="15" name="TextBox 1"/>
          <p:cNvSpPr txBox="1"/>
          <p:nvPr/>
        </p:nvSpPr>
        <p:spPr>
          <a:xfrm>
            <a:off x="558800" y="3797300"/>
            <a:ext cx="101600" cy="152400"/>
          </a:xfrm>
          <a:prstGeom prst="rect">
            <a:avLst/>
          </a:prstGeom>
          <a:noFill/>
        </p:spPr>
        <p:txBody>
          <a:bodyPr wrap="none" lIns="0" tIns="0" rIns="0" rtlCol="0">
            <a:spAutoFit/>
          </a:bodyPr>
          <a:lstStyle/>
          <a:p>
            <a:pPr>
              <a:lnSpc>
                <a:spcPts val="1200"/>
              </a:lnSpc>
              <a:tabLst/>
            </a:pPr>
            <a:r>
              <a:rPr lang="en-US" altLang="zh-CN" sz="1103" dirty="0" smtClean="0">
                <a:solidFill>
                  <a:srgbClr val="CC9900"/>
                </a:solidFill>
                <a:latin typeface="Wingdings" pitchFamily="18" charset="0"/>
                <a:cs typeface="Wingdings" pitchFamily="18" charset="0"/>
              </a:rPr>
              <a:t></a:t>
            </a:r>
          </a:p>
        </p:txBody>
      </p:sp>
      <p:sp>
        <p:nvSpPr>
          <p:cNvPr id="16" name="TextBox 1"/>
          <p:cNvSpPr txBox="1"/>
          <p:nvPr/>
        </p:nvSpPr>
        <p:spPr>
          <a:xfrm>
            <a:off x="901700" y="3708400"/>
            <a:ext cx="215900" cy="279400"/>
          </a:xfrm>
          <a:prstGeom prst="rect">
            <a:avLst/>
          </a:prstGeom>
          <a:noFill/>
        </p:spPr>
        <p:txBody>
          <a:bodyPr wrap="none" lIns="0" tIns="0" rIns="0" rtlCol="0">
            <a:spAutoFit/>
          </a:bodyPr>
          <a:lstStyle/>
          <a:p>
            <a:pPr>
              <a:lnSpc>
                <a:spcPts val="2200"/>
              </a:lnSpc>
              <a:tabLst/>
            </a:pPr>
            <a:r>
              <a:rPr lang="en-US" altLang="zh-CN" sz="1704" dirty="0" smtClean="0">
                <a:solidFill>
                  <a:srgbClr val="000000"/>
                </a:solidFill>
                <a:latin typeface="微软雅黑" pitchFamily="18" charset="0"/>
                <a:cs typeface="微软雅黑" pitchFamily="18" charset="0"/>
              </a:rPr>
              <a:t>禁</a:t>
            </a:r>
          </a:p>
        </p:txBody>
      </p:sp>
      <p:sp>
        <p:nvSpPr>
          <p:cNvPr id="17" name="TextBox 1"/>
          <p:cNvSpPr txBox="1"/>
          <p:nvPr/>
        </p:nvSpPr>
        <p:spPr>
          <a:xfrm>
            <a:off x="1371600" y="3708400"/>
            <a:ext cx="5245100" cy="279400"/>
          </a:xfrm>
          <a:prstGeom prst="rect">
            <a:avLst/>
          </a:prstGeom>
          <a:noFill/>
        </p:spPr>
        <p:txBody>
          <a:bodyPr wrap="none" lIns="0" tIns="0" rIns="0" rtlCol="0">
            <a:spAutoFit/>
          </a:bodyPr>
          <a:lstStyle/>
          <a:p>
            <a:pPr>
              <a:lnSpc>
                <a:spcPts val="2200"/>
              </a:lnSpc>
              <a:tabLst/>
            </a:pPr>
            <a:r>
              <a:rPr lang="en-US" altLang="zh-CN" sz="1704" dirty="0" smtClean="0">
                <a:solidFill>
                  <a:srgbClr val="000000"/>
                </a:solidFill>
                <a:latin typeface="微软雅黑" pitchFamily="18" charset="0"/>
                <a:cs typeface="微软雅黑" pitchFamily="18" charset="0"/>
              </a:rPr>
              <a:t>忌：</a:t>
            </a:r>
            <a:r>
              <a:rPr lang="en-US" altLang="zh-CN" sz="1704" dirty="0" smtClean="0">
                <a:latin typeface="Times New Roman" pitchFamily="18" charset="0"/>
                <a:cs typeface="Times New Roman" pitchFamily="18" charset="0"/>
              </a:rPr>
              <a:t> </a:t>
            </a:r>
            <a:r>
              <a:rPr lang="en-US" altLang="zh-CN" sz="1704" b="1" u="sng" dirty="0" smtClean="0">
                <a:solidFill>
                  <a:srgbClr val="C00000"/>
                </a:solidFill>
                <a:latin typeface="微软雅黑" pitchFamily="18" charset="0"/>
                <a:cs typeface="微软雅黑" pitchFamily="18" charset="0"/>
              </a:rPr>
              <a:t>磺胺过敏</a:t>
            </a:r>
            <a:r>
              <a:rPr lang="en-US" altLang="zh-CN" sz="1704" dirty="0" smtClean="0">
                <a:solidFill>
                  <a:srgbClr val="000000"/>
                </a:solidFill>
                <a:latin typeface="微软雅黑" pitchFamily="18" charset="0"/>
                <a:cs typeface="微软雅黑" pitchFamily="18" charset="0"/>
              </a:rPr>
              <a:t>，高剂量的阿司匹林合用可引起代谢紊乱</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6502400" y="1193800"/>
            <a:ext cx="1917700" cy="2768600"/>
          </a:xfrm>
          <a:prstGeom prst="rect">
            <a:avLst/>
          </a:prstGeom>
          <a:noFill/>
        </p:spPr>
      </p:pic>
      <p:sp>
        <p:nvSpPr>
          <p:cNvPr id="2" name="TextBox 1"/>
          <p:cNvSpPr txBox="1"/>
          <p:nvPr/>
        </p:nvSpPr>
        <p:spPr>
          <a:xfrm>
            <a:off x="558800" y="215900"/>
            <a:ext cx="27432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（五）高渗剂</a:t>
            </a:r>
          </a:p>
        </p:txBody>
      </p:sp>
      <p:sp>
        <p:nvSpPr>
          <p:cNvPr id="6" name="TextBox 1"/>
          <p:cNvSpPr txBox="1"/>
          <p:nvPr/>
        </p:nvSpPr>
        <p:spPr>
          <a:xfrm>
            <a:off x="698500" y="1244600"/>
            <a:ext cx="127000" cy="1092200"/>
          </a:xfrm>
          <a:prstGeom prst="rect">
            <a:avLst/>
          </a:prstGeom>
          <a:noFill/>
        </p:spPr>
        <p:txBody>
          <a:bodyPr wrap="none" lIns="0" tIns="0" rIns="0" rtlCol="0">
            <a:spAutoFit/>
          </a:bodyPr>
          <a:lstStyle/>
          <a:p>
            <a:pPr>
              <a:lnSpc>
                <a:spcPts val="1200"/>
              </a:lnSpc>
              <a:tabLst/>
            </a:pPr>
            <a:r>
              <a:rPr lang="en-US" altLang="zh-CN" sz="1164"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600"/>
              </a:lnSpc>
              <a:tabLst/>
            </a:pPr>
            <a:r>
              <a:rPr lang="en-US" altLang="zh-CN" sz="1164"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600"/>
              </a:lnSpc>
              <a:tabLst/>
            </a:pPr>
            <a:r>
              <a:rPr lang="en-US" altLang="zh-CN" sz="1164" dirty="0" smtClean="0">
                <a:solidFill>
                  <a:srgbClr val="CC9900"/>
                </a:solidFill>
                <a:latin typeface="Wingdings" pitchFamily="18" charset="0"/>
                <a:cs typeface="Wingdings" pitchFamily="18" charset="0"/>
              </a:rPr>
              <a:t></a:t>
            </a:r>
          </a:p>
        </p:txBody>
      </p:sp>
      <p:sp>
        <p:nvSpPr>
          <p:cNvPr id="7" name="TextBox 1"/>
          <p:cNvSpPr txBox="1"/>
          <p:nvPr/>
        </p:nvSpPr>
        <p:spPr>
          <a:xfrm>
            <a:off x="1041400" y="1143000"/>
            <a:ext cx="3886200" cy="1231900"/>
          </a:xfrm>
          <a:prstGeom prst="rect">
            <a:avLst/>
          </a:prstGeom>
          <a:noFill/>
        </p:spPr>
        <p:txBody>
          <a:bodyPr wrap="none" lIns="0" tIns="0" rIns="0" rtlCol="0">
            <a:spAutoFit/>
          </a:bodyPr>
          <a:lstStyle/>
          <a:p>
            <a:pPr>
              <a:lnSpc>
                <a:spcPts val="2300"/>
              </a:lnSpc>
              <a:tabLst/>
            </a:pPr>
            <a:r>
              <a:rPr lang="en-US" altLang="zh-CN" sz="1800" dirty="0" smtClean="0">
                <a:solidFill>
                  <a:srgbClr val="000000"/>
                </a:solidFill>
                <a:latin typeface="微软雅黑" pitchFamily="18" charset="0"/>
                <a:cs typeface="微软雅黑" pitchFamily="18" charset="0"/>
              </a:rPr>
              <a:t>代表药物：易思清，甘露醇，甘油盐水</a:t>
            </a:r>
          </a:p>
          <a:p>
            <a:pPr>
              <a:lnSpc>
                <a:spcPts val="1000"/>
              </a:lnSpc>
            </a:pPr>
            <a:endParaRPr lang="en-US" altLang="zh-CN" dirty="0" smtClean="0"/>
          </a:p>
          <a:p>
            <a:pPr>
              <a:lnSpc>
                <a:spcPts val="2600"/>
              </a:lnSpc>
              <a:tabLst/>
            </a:pPr>
            <a:r>
              <a:rPr lang="en-US" altLang="zh-CN" sz="1802" dirty="0" smtClean="0">
                <a:solidFill>
                  <a:srgbClr val="000000"/>
                </a:solidFill>
                <a:latin typeface="微软雅黑" pitchFamily="18" charset="0"/>
                <a:cs typeface="微软雅黑" pitchFamily="18" charset="0"/>
              </a:rPr>
              <a:t>作用机制：高渗脱水，减少眼内容积</a:t>
            </a:r>
          </a:p>
          <a:p>
            <a:pPr>
              <a:lnSpc>
                <a:spcPts val="1000"/>
              </a:lnSpc>
            </a:pPr>
            <a:endParaRPr lang="en-US" altLang="zh-CN" dirty="0" smtClean="0"/>
          </a:p>
          <a:p>
            <a:pPr>
              <a:lnSpc>
                <a:spcPts val="2600"/>
              </a:lnSpc>
              <a:tabLst/>
            </a:pPr>
            <a:r>
              <a:rPr lang="en-US" altLang="zh-CN" sz="1800" dirty="0" smtClean="0">
                <a:solidFill>
                  <a:srgbClr val="000000"/>
                </a:solidFill>
                <a:latin typeface="微软雅黑" pitchFamily="18" charset="0"/>
                <a:cs typeface="微软雅黑" pitchFamily="18" charset="0"/>
              </a:rPr>
              <a:t>适应证</a:t>
            </a:r>
          </a:p>
        </p:txBody>
      </p:sp>
      <p:sp>
        <p:nvSpPr>
          <p:cNvPr id="8" name="TextBox 1"/>
          <p:cNvSpPr txBox="1"/>
          <p:nvPr/>
        </p:nvSpPr>
        <p:spPr>
          <a:xfrm>
            <a:off x="1041400" y="2616200"/>
            <a:ext cx="88900" cy="1562100"/>
          </a:xfrm>
          <a:prstGeom prst="rect">
            <a:avLst/>
          </a:prstGeom>
          <a:noFill/>
        </p:spPr>
        <p:txBody>
          <a:bodyPr wrap="none" lIns="0" tIns="0" rIns="0" rtlCol="0">
            <a:spAutoFit/>
          </a:bodyPr>
          <a:lstStyle/>
          <a:p>
            <a:pPr>
              <a:lnSpc>
                <a:spcPts val="900"/>
              </a:lnSpc>
              <a:tabLst/>
            </a:pPr>
            <a:r>
              <a:rPr lang="en-US" altLang="zh-CN" sz="839"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800"/>
              </a:lnSpc>
              <a:tabLst/>
            </a:pPr>
            <a:r>
              <a:rPr lang="en-US" altLang="zh-CN" sz="842"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800"/>
              </a:lnSpc>
              <a:tabLst/>
            </a:pPr>
            <a:r>
              <a:rPr lang="en-US" altLang="zh-CN" sz="839"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800"/>
              </a:lnSpc>
              <a:tabLst/>
            </a:pPr>
            <a:r>
              <a:rPr lang="en-US" altLang="zh-CN" sz="839"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800"/>
              </a:lnSpc>
              <a:tabLst/>
            </a:pPr>
            <a:r>
              <a:rPr lang="en-US" altLang="zh-CN" sz="839" dirty="0" smtClean="0">
                <a:solidFill>
                  <a:srgbClr val="3B812F"/>
                </a:solidFill>
                <a:latin typeface="Wingdings" pitchFamily="18" charset="0"/>
                <a:cs typeface="Wingdings" pitchFamily="18" charset="0"/>
              </a:rPr>
              <a:t></a:t>
            </a:r>
          </a:p>
        </p:txBody>
      </p:sp>
      <p:sp>
        <p:nvSpPr>
          <p:cNvPr id="9" name="TextBox 1"/>
          <p:cNvSpPr txBox="1"/>
          <p:nvPr/>
        </p:nvSpPr>
        <p:spPr>
          <a:xfrm>
            <a:off x="1371600" y="2527300"/>
            <a:ext cx="2565400" cy="1676400"/>
          </a:xfrm>
          <a:prstGeom prst="rect">
            <a:avLst/>
          </a:prstGeom>
          <a:noFill/>
        </p:spPr>
        <p:txBody>
          <a:bodyPr wrap="none" lIns="0" tIns="0" rIns="0" rtlCol="0">
            <a:spAutoFit/>
          </a:bodyPr>
          <a:lstStyle/>
          <a:p>
            <a:pPr>
              <a:lnSpc>
                <a:spcPts val="1800"/>
              </a:lnSpc>
              <a:tabLst/>
            </a:pPr>
            <a:r>
              <a:rPr lang="en-US" altLang="zh-CN" sz="1403" dirty="0" smtClean="0">
                <a:solidFill>
                  <a:srgbClr val="000000"/>
                </a:solidFill>
                <a:latin typeface="微软雅黑" pitchFamily="18" charset="0"/>
                <a:cs typeface="微软雅黑" pitchFamily="18" charset="0"/>
              </a:rPr>
              <a:t>急闭急性发作</a:t>
            </a:r>
          </a:p>
          <a:p>
            <a:pPr>
              <a:lnSpc>
                <a:spcPts val="1000"/>
              </a:lnSpc>
            </a:pPr>
            <a:endParaRPr lang="en-US" altLang="zh-CN" dirty="0" smtClean="0"/>
          </a:p>
          <a:p>
            <a:pPr>
              <a:lnSpc>
                <a:spcPts val="1800"/>
              </a:lnSpc>
              <a:tabLst/>
            </a:pPr>
            <a:r>
              <a:rPr lang="en-US" altLang="zh-CN" sz="1406" dirty="0" smtClean="0">
                <a:solidFill>
                  <a:srgbClr val="000000"/>
                </a:solidFill>
                <a:latin typeface="微软雅黑" pitchFamily="18" charset="0"/>
                <a:cs typeface="微软雅黑" pitchFamily="18" charset="0"/>
              </a:rPr>
              <a:t>慢闭急性发作</a:t>
            </a:r>
          </a:p>
          <a:p>
            <a:pPr>
              <a:lnSpc>
                <a:spcPts val="1000"/>
              </a:lnSpc>
            </a:pPr>
            <a:endParaRPr lang="en-US" altLang="zh-CN" dirty="0" smtClean="0"/>
          </a:p>
          <a:p>
            <a:pPr>
              <a:lnSpc>
                <a:spcPts val="1800"/>
              </a:lnSpc>
              <a:tabLst/>
            </a:pPr>
            <a:r>
              <a:rPr lang="en-US" altLang="zh-CN" sz="1403" dirty="0" smtClean="0">
                <a:solidFill>
                  <a:srgbClr val="000000"/>
                </a:solidFill>
                <a:latin typeface="微软雅黑" pitchFamily="18" charset="0"/>
                <a:cs typeface="微软雅黑" pitchFamily="18" charset="0"/>
              </a:rPr>
              <a:t>各种继发性青光眼</a:t>
            </a:r>
          </a:p>
          <a:p>
            <a:pPr>
              <a:lnSpc>
                <a:spcPts val="1000"/>
              </a:lnSpc>
            </a:pPr>
            <a:endParaRPr lang="en-US" altLang="zh-CN" dirty="0" smtClean="0"/>
          </a:p>
          <a:p>
            <a:pPr>
              <a:lnSpc>
                <a:spcPts val="1800"/>
              </a:lnSpc>
              <a:tabLst/>
            </a:pPr>
            <a:r>
              <a:rPr lang="en-US" altLang="zh-CN" sz="1403" dirty="0" smtClean="0">
                <a:solidFill>
                  <a:srgbClr val="000000"/>
                </a:solidFill>
                <a:latin typeface="微软雅黑" pitchFamily="18" charset="0"/>
                <a:cs typeface="微软雅黑" pitchFamily="18" charset="0"/>
              </a:rPr>
              <a:t>睫状环阻滞性青光眼/恶性青光眼</a:t>
            </a:r>
          </a:p>
          <a:p>
            <a:pPr>
              <a:lnSpc>
                <a:spcPts val="1000"/>
              </a:lnSpc>
            </a:pPr>
            <a:endParaRPr lang="en-US" altLang="zh-CN" dirty="0" smtClean="0"/>
          </a:p>
          <a:p>
            <a:pPr>
              <a:lnSpc>
                <a:spcPts val="1800"/>
              </a:lnSpc>
              <a:tabLst/>
            </a:pPr>
            <a:r>
              <a:rPr lang="en-US" altLang="zh-CN" sz="1406" dirty="0" smtClean="0">
                <a:solidFill>
                  <a:srgbClr val="000000"/>
                </a:solidFill>
                <a:latin typeface="微软雅黑" pitchFamily="18" charset="0"/>
                <a:cs typeface="微软雅黑" pitchFamily="18" charset="0"/>
              </a:rPr>
              <a:t>青光眼术后浅前房</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622300" y="254000"/>
            <a:ext cx="4051300" cy="660400"/>
          </a:xfrm>
          <a:prstGeom prst="rect">
            <a:avLst/>
          </a:prstGeom>
          <a:noFill/>
        </p:spPr>
        <p:txBody>
          <a:bodyPr wrap="none" lIns="0" tIns="0" rIns="0" rtlCol="0">
            <a:spAutoFit/>
          </a:bodyPr>
          <a:lstStyle/>
          <a:p>
            <a:pPr>
              <a:lnSpc>
                <a:spcPts val="5200"/>
              </a:lnSpc>
              <a:tabLst/>
            </a:pPr>
            <a:r>
              <a:rPr lang="en-US" altLang="zh-CN" sz="3995" b="1" dirty="0" smtClean="0">
                <a:solidFill>
                  <a:srgbClr val="000000"/>
                </a:solidFill>
                <a:latin typeface="微软雅黑" pitchFamily="18" charset="0"/>
                <a:cs typeface="微软雅黑" pitchFamily="18" charset="0"/>
              </a:rPr>
              <a:t>高渗剂用法与用量</a:t>
            </a:r>
          </a:p>
        </p:txBody>
      </p:sp>
      <p:sp>
        <p:nvSpPr>
          <p:cNvPr id="6" name="TextBox 1"/>
          <p:cNvSpPr txBox="1"/>
          <p:nvPr/>
        </p:nvSpPr>
        <p:spPr>
          <a:xfrm>
            <a:off x="622300" y="1752600"/>
            <a:ext cx="114300" cy="1460500"/>
          </a:xfrm>
          <a:prstGeom prst="rect">
            <a:avLst/>
          </a:prstGeom>
          <a:noFill/>
        </p:spPr>
        <p:txBody>
          <a:bodyPr wrap="none" lIns="0" tIns="0" rIns="0" rtlCol="0">
            <a:spAutoFit/>
          </a:bodyPr>
          <a:lstStyle/>
          <a:p>
            <a:pPr>
              <a:lnSpc>
                <a:spcPts val="1400"/>
              </a:lnSpc>
              <a:tabLst/>
            </a:pPr>
            <a:r>
              <a:rPr lang="en-US" altLang="zh-CN" sz="1296"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000"/>
              </a:lnSpc>
              <a:tabLst/>
            </a:pPr>
            <a:r>
              <a:rPr lang="en-US" altLang="zh-CN" sz="1296" dirty="0" smtClean="0">
                <a:solidFill>
                  <a:srgbClr val="CC9900"/>
                </a:solidFill>
                <a:latin typeface="Wingdings" pitchFamily="18" charset="0"/>
                <a:cs typeface="Wingdings" pitchFamily="18" charset="0"/>
              </a:rPr>
              <a:t></a:t>
            </a:r>
          </a:p>
        </p:txBody>
      </p:sp>
      <p:sp>
        <p:nvSpPr>
          <p:cNvPr id="7" name="TextBox 1"/>
          <p:cNvSpPr txBox="1"/>
          <p:nvPr/>
        </p:nvSpPr>
        <p:spPr>
          <a:xfrm>
            <a:off x="965200" y="1651000"/>
            <a:ext cx="7594600" cy="2222500"/>
          </a:xfrm>
          <a:prstGeom prst="rect">
            <a:avLst/>
          </a:prstGeom>
          <a:noFill/>
        </p:spPr>
        <p:txBody>
          <a:bodyPr wrap="none" lIns="0" tIns="0" rIns="0" rtlCol="0">
            <a:spAutoFit/>
          </a:bodyPr>
          <a:lstStyle/>
          <a:p>
            <a:pPr>
              <a:lnSpc>
                <a:spcPts val="2600"/>
              </a:lnSpc>
              <a:tabLst/>
            </a:pPr>
            <a:r>
              <a:rPr lang="en-US" altLang="zh-CN" sz="2004" dirty="0" smtClean="0">
                <a:solidFill>
                  <a:srgbClr val="000000"/>
                </a:solidFill>
                <a:latin typeface="微软雅黑" pitchFamily="18" charset="0"/>
                <a:cs typeface="微软雅黑" pitchFamily="18" charset="0"/>
              </a:rPr>
              <a:t>20%甘露醇（50g）(1-2g/kg，)，1-2小时最大降压效果，4-6小时</a:t>
            </a:r>
          </a:p>
          <a:p>
            <a:pPr>
              <a:lnSpc>
                <a:spcPts val="1000"/>
              </a:lnSpc>
            </a:pPr>
            <a:endParaRPr lang="en-US" altLang="zh-CN" dirty="0" smtClean="0"/>
          </a:p>
          <a:p>
            <a:pPr>
              <a:lnSpc>
                <a:spcPts val="1000"/>
              </a:lnSpc>
            </a:pPr>
            <a:endParaRPr lang="en-US" altLang="zh-CN" dirty="0" smtClean="0"/>
          </a:p>
          <a:p>
            <a:pPr>
              <a:lnSpc>
                <a:spcPts val="2700"/>
              </a:lnSpc>
              <a:tabLst/>
            </a:pPr>
            <a:r>
              <a:rPr lang="en-US" altLang="zh-CN" sz="2004" dirty="0" smtClean="0">
                <a:solidFill>
                  <a:srgbClr val="000000"/>
                </a:solidFill>
                <a:latin typeface="微软雅黑" pitchFamily="18" charset="0"/>
                <a:cs typeface="微软雅黑" pitchFamily="18" charset="0"/>
              </a:rPr>
              <a:t>后可重复使用</a:t>
            </a:r>
          </a:p>
          <a:p>
            <a:pPr>
              <a:lnSpc>
                <a:spcPts val="1000"/>
              </a:lnSpc>
            </a:pPr>
            <a:endParaRPr lang="en-US" altLang="zh-CN" dirty="0" smtClean="0"/>
          </a:p>
          <a:p>
            <a:pPr>
              <a:lnSpc>
                <a:spcPts val="1000"/>
              </a:lnSpc>
            </a:pPr>
            <a:endParaRPr lang="en-US" altLang="zh-CN" dirty="0" smtClean="0"/>
          </a:p>
          <a:p>
            <a:pPr>
              <a:lnSpc>
                <a:spcPts val="3200"/>
              </a:lnSpc>
              <a:tabLst/>
            </a:pPr>
            <a:r>
              <a:rPr lang="en-US" altLang="zh-CN" sz="2004" dirty="0" smtClean="0">
                <a:solidFill>
                  <a:srgbClr val="000000"/>
                </a:solidFill>
                <a:latin typeface="微软雅黑" pitchFamily="18" charset="0"/>
                <a:cs typeface="微软雅黑" pitchFamily="18" charset="0"/>
              </a:rPr>
              <a:t>50%甘油盐水(1-2g/kg)，10分钟开始降压，30分钟最明显，可维持</a:t>
            </a:r>
          </a:p>
          <a:p>
            <a:pPr>
              <a:lnSpc>
                <a:spcPts val="1000"/>
              </a:lnSpc>
            </a:pPr>
            <a:endParaRPr lang="en-US" altLang="zh-CN" dirty="0" smtClean="0"/>
          </a:p>
          <a:p>
            <a:pPr>
              <a:lnSpc>
                <a:spcPts val="1000"/>
              </a:lnSpc>
            </a:pPr>
            <a:endParaRPr lang="en-US" altLang="zh-CN" dirty="0" smtClean="0"/>
          </a:p>
          <a:p>
            <a:pPr>
              <a:lnSpc>
                <a:spcPts val="2800"/>
              </a:lnSpc>
              <a:tabLst/>
            </a:pPr>
            <a:r>
              <a:rPr lang="en-US" altLang="zh-CN" sz="2004" dirty="0" smtClean="0">
                <a:solidFill>
                  <a:srgbClr val="000000"/>
                </a:solidFill>
                <a:latin typeface="微软雅黑" pitchFamily="18" charset="0"/>
                <a:cs typeface="微软雅黑" pitchFamily="18" charset="0"/>
              </a:rPr>
              <a:t>4-6小时</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622300" y="228600"/>
            <a:ext cx="6591300" cy="660400"/>
          </a:xfrm>
          <a:prstGeom prst="rect">
            <a:avLst/>
          </a:prstGeom>
          <a:noFill/>
        </p:spPr>
        <p:txBody>
          <a:bodyPr wrap="none" lIns="0" tIns="0" rIns="0" rtlCol="0">
            <a:spAutoFit/>
          </a:bodyPr>
          <a:lstStyle/>
          <a:p>
            <a:pPr>
              <a:lnSpc>
                <a:spcPts val="5200"/>
              </a:lnSpc>
              <a:tabLst/>
            </a:pPr>
            <a:r>
              <a:rPr lang="en-US" altLang="zh-CN" sz="3995" b="1" dirty="0" smtClean="0">
                <a:solidFill>
                  <a:srgbClr val="000000"/>
                </a:solidFill>
                <a:latin typeface="微软雅黑" pitchFamily="18" charset="0"/>
                <a:cs typeface="微软雅黑" pitchFamily="18" charset="0"/>
              </a:rPr>
              <a:t>高渗剂的不良反应及注意事项</a:t>
            </a:r>
          </a:p>
        </p:txBody>
      </p:sp>
      <p:sp>
        <p:nvSpPr>
          <p:cNvPr id="6" name="TextBox 1"/>
          <p:cNvSpPr txBox="1"/>
          <p:nvPr/>
        </p:nvSpPr>
        <p:spPr>
          <a:xfrm>
            <a:off x="622300" y="1320800"/>
            <a:ext cx="139700" cy="177800"/>
          </a:xfrm>
          <a:prstGeom prst="rect">
            <a:avLst/>
          </a:prstGeom>
          <a:noFill/>
        </p:spPr>
        <p:txBody>
          <a:bodyPr wrap="none" lIns="0" tIns="0" rIns="0" rtlCol="0">
            <a:spAutoFit/>
          </a:bodyPr>
          <a:lstStyle/>
          <a:p>
            <a:pPr>
              <a:lnSpc>
                <a:spcPts val="1400"/>
              </a:lnSpc>
              <a:tabLst/>
            </a:pPr>
            <a:r>
              <a:rPr lang="en-US" altLang="zh-CN" sz="1296" dirty="0" smtClean="0">
                <a:solidFill>
                  <a:srgbClr val="CC9900"/>
                </a:solidFill>
                <a:latin typeface="Wingdings" pitchFamily="18" charset="0"/>
                <a:cs typeface="Wingdings" pitchFamily="18" charset="0"/>
              </a:rPr>
              <a:t></a:t>
            </a:r>
          </a:p>
        </p:txBody>
      </p:sp>
      <p:sp>
        <p:nvSpPr>
          <p:cNvPr id="7" name="TextBox 1"/>
          <p:cNvSpPr txBox="1"/>
          <p:nvPr/>
        </p:nvSpPr>
        <p:spPr>
          <a:xfrm>
            <a:off x="965200" y="1206500"/>
            <a:ext cx="1016000" cy="330200"/>
          </a:xfrm>
          <a:prstGeom prst="rect">
            <a:avLst/>
          </a:prstGeom>
          <a:noFill/>
        </p:spPr>
        <p:txBody>
          <a:bodyPr wrap="none" lIns="0" tIns="0" rIns="0" rtlCol="0">
            <a:spAutoFit/>
          </a:bodyPr>
          <a:lstStyle/>
          <a:p>
            <a:pPr>
              <a:lnSpc>
                <a:spcPts val="2600"/>
              </a:lnSpc>
              <a:tabLst/>
            </a:pPr>
            <a:r>
              <a:rPr lang="en-US" altLang="zh-CN" sz="2004" dirty="0" smtClean="0">
                <a:solidFill>
                  <a:srgbClr val="000000"/>
                </a:solidFill>
                <a:latin typeface="微软雅黑" pitchFamily="18" charset="0"/>
                <a:cs typeface="微软雅黑" pitchFamily="18" charset="0"/>
              </a:rPr>
              <a:t>不良反应</a:t>
            </a:r>
          </a:p>
        </p:txBody>
      </p:sp>
      <p:sp>
        <p:nvSpPr>
          <p:cNvPr id="8" name="TextBox 1"/>
          <p:cNvSpPr txBox="1"/>
          <p:nvPr/>
        </p:nvSpPr>
        <p:spPr>
          <a:xfrm>
            <a:off x="965200" y="1828800"/>
            <a:ext cx="88900" cy="127000"/>
          </a:xfrm>
          <a:prstGeom prst="rect">
            <a:avLst/>
          </a:prstGeom>
          <a:noFill/>
        </p:spPr>
        <p:txBody>
          <a:bodyPr wrap="none" lIns="0" tIns="0" rIns="0" rtlCol="0">
            <a:spAutoFit/>
          </a:bodyPr>
          <a:lstStyle/>
          <a:p>
            <a:pPr>
              <a:lnSpc>
                <a:spcPts val="1000"/>
              </a:lnSpc>
              <a:tabLst/>
            </a:pPr>
            <a:r>
              <a:rPr lang="en-US" altLang="zh-CN" sz="960" dirty="0" smtClean="0">
                <a:solidFill>
                  <a:srgbClr val="3B812F"/>
                </a:solidFill>
                <a:latin typeface="Wingdings" pitchFamily="18" charset="0"/>
                <a:cs typeface="Wingdings" pitchFamily="18" charset="0"/>
              </a:rPr>
              <a:t></a:t>
            </a:r>
          </a:p>
        </p:txBody>
      </p:sp>
      <p:sp>
        <p:nvSpPr>
          <p:cNvPr id="9" name="TextBox 1"/>
          <p:cNvSpPr txBox="1"/>
          <p:nvPr/>
        </p:nvSpPr>
        <p:spPr>
          <a:xfrm>
            <a:off x="1295400" y="1727200"/>
            <a:ext cx="4051300" cy="254000"/>
          </a:xfrm>
          <a:prstGeom prst="rect">
            <a:avLst/>
          </a:prstGeom>
          <a:noFill/>
        </p:spPr>
        <p:txBody>
          <a:bodyPr wrap="none" lIns="0" tIns="0" rIns="0" rtlCol="0">
            <a:spAutoFit/>
          </a:bodyPr>
          <a:lstStyle/>
          <a:p>
            <a:pPr>
              <a:lnSpc>
                <a:spcPts val="2000"/>
              </a:lnSpc>
              <a:tabLst/>
            </a:pPr>
            <a:r>
              <a:rPr lang="en-US" altLang="zh-CN" sz="1596" dirty="0" smtClean="0">
                <a:solidFill>
                  <a:srgbClr val="000000"/>
                </a:solidFill>
                <a:latin typeface="微软雅黑" pitchFamily="18" charset="0"/>
                <a:cs typeface="微软雅黑" pitchFamily="18" charset="0"/>
              </a:rPr>
              <a:t>电解质紊乱，需要监测尿量，定期复查电解质</a:t>
            </a:r>
          </a:p>
        </p:txBody>
      </p:sp>
      <p:sp>
        <p:nvSpPr>
          <p:cNvPr id="10" name="TextBox 1"/>
          <p:cNvSpPr txBox="1"/>
          <p:nvPr/>
        </p:nvSpPr>
        <p:spPr>
          <a:xfrm>
            <a:off x="622300" y="2311400"/>
            <a:ext cx="139700" cy="177800"/>
          </a:xfrm>
          <a:prstGeom prst="rect">
            <a:avLst/>
          </a:prstGeom>
          <a:noFill/>
        </p:spPr>
        <p:txBody>
          <a:bodyPr wrap="none" lIns="0" tIns="0" rIns="0" rtlCol="0">
            <a:spAutoFit/>
          </a:bodyPr>
          <a:lstStyle/>
          <a:p>
            <a:pPr>
              <a:lnSpc>
                <a:spcPts val="1400"/>
              </a:lnSpc>
              <a:tabLst/>
            </a:pPr>
            <a:r>
              <a:rPr lang="en-US" altLang="zh-CN" sz="1296" dirty="0" smtClean="0">
                <a:solidFill>
                  <a:srgbClr val="CC9900"/>
                </a:solidFill>
                <a:latin typeface="Wingdings" pitchFamily="18" charset="0"/>
                <a:cs typeface="Wingdings" pitchFamily="18" charset="0"/>
              </a:rPr>
              <a:t></a:t>
            </a:r>
          </a:p>
        </p:txBody>
      </p:sp>
      <p:sp>
        <p:nvSpPr>
          <p:cNvPr id="11" name="TextBox 1"/>
          <p:cNvSpPr txBox="1"/>
          <p:nvPr/>
        </p:nvSpPr>
        <p:spPr>
          <a:xfrm>
            <a:off x="965200" y="2197100"/>
            <a:ext cx="1270000" cy="330200"/>
          </a:xfrm>
          <a:prstGeom prst="rect">
            <a:avLst/>
          </a:prstGeom>
          <a:noFill/>
        </p:spPr>
        <p:txBody>
          <a:bodyPr wrap="none" lIns="0" tIns="0" rIns="0" rtlCol="0">
            <a:spAutoFit/>
          </a:bodyPr>
          <a:lstStyle/>
          <a:p>
            <a:pPr>
              <a:lnSpc>
                <a:spcPts val="2600"/>
              </a:lnSpc>
              <a:tabLst/>
            </a:pPr>
            <a:r>
              <a:rPr lang="en-US" altLang="zh-CN" sz="2004" dirty="0" smtClean="0">
                <a:solidFill>
                  <a:srgbClr val="000000"/>
                </a:solidFill>
                <a:latin typeface="微软雅黑" pitchFamily="18" charset="0"/>
                <a:cs typeface="微软雅黑" pitchFamily="18" charset="0"/>
              </a:rPr>
              <a:t>注意事项：</a:t>
            </a:r>
          </a:p>
        </p:txBody>
      </p:sp>
      <p:sp>
        <p:nvSpPr>
          <p:cNvPr id="12" name="TextBox 1"/>
          <p:cNvSpPr txBox="1"/>
          <p:nvPr/>
        </p:nvSpPr>
        <p:spPr>
          <a:xfrm>
            <a:off x="965200" y="2844800"/>
            <a:ext cx="88900" cy="1003300"/>
          </a:xfrm>
          <a:prstGeom prst="rect">
            <a:avLst/>
          </a:prstGeom>
          <a:noFill/>
        </p:spPr>
        <p:txBody>
          <a:bodyPr wrap="none" lIns="0" tIns="0" rIns="0" rtlCol="0">
            <a:spAutoFit/>
          </a:bodyPr>
          <a:lstStyle/>
          <a:p>
            <a:pPr>
              <a:lnSpc>
                <a:spcPts val="1000"/>
              </a:lnSpc>
              <a:tabLst/>
            </a:pPr>
            <a:r>
              <a:rPr lang="en-US" altLang="zh-CN" sz="96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400"/>
              </a:lnSpc>
              <a:tabLst/>
            </a:pPr>
            <a:r>
              <a:rPr lang="en-US" altLang="zh-CN" sz="96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400"/>
              </a:lnSpc>
              <a:tabLst/>
            </a:pPr>
            <a:r>
              <a:rPr lang="en-US" altLang="zh-CN" sz="960" dirty="0" smtClean="0">
                <a:solidFill>
                  <a:srgbClr val="3B812F"/>
                </a:solidFill>
                <a:latin typeface="Wingdings" pitchFamily="18" charset="0"/>
                <a:cs typeface="Wingdings" pitchFamily="18" charset="0"/>
              </a:rPr>
              <a:t></a:t>
            </a:r>
          </a:p>
        </p:txBody>
      </p:sp>
      <p:sp>
        <p:nvSpPr>
          <p:cNvPr id="13" name="TextBox 1"/>
          <p:cNvSpPr txBox="1"/>
          <p:nvPr/>
        </p:nvSpPr>
        <p:spPr>
          <a:xfrm>
            <a:off x="1295400" y="2743200"/>
            <a:ext cx="4457700" cy="1143000"/>
          </a:xfrm>
          <a:prstGeom prst="rect">
            <a:avLst/>
          </a:prstGeom>
          <a:noFill/>
        </p:spPr>
        <p:txBody>
          <a:bodyPr wrap="none" lIns="0" tIns="0" rIns="0" rtlCol="0">
            <a:spAutoFit/>
          </a:bodyPr>
          <a:lstStyle/>
          <a:p>
            <a:pPr>
              <a:lnSpc>
                <a:spcPts val="2000"/>
              </a:lnSpc>
              <a:tabLst/>
            </a:pPr>
            <a:r>
              <a:rPr lang="en-US" altLang="zh-CN" sz="1596" dirty="0" smtClean="0">
                <a:solidFill>
                  <a:srgbClr val="000000"/>
                </a:solidFill>
                <a:latin typeface="微软雅黑" pitchFamily="18" charset="0"/>
                <a:cs typeface="微软雅黑" pitchFamily="18" charset="0"/>
              </a:rPr>
              <a:t>用药前:尿常规,血常规,心电图，肝肾常规</a:t>
            </a:r>
          </a:p>
          <a:p>
            <a:pPr>
              <a:lnSpc>
                <a:spcPts val="1000"/>
              </a:lnSpc>
            </a:pPr>
            <a:endParaRPr lang="en-US" altLang="zh-CN" dirty="0" smtClean="0"/>
          </a:p>
          <a:p>
            <a:pPr>
              <a:lnSpc>
                <a:spcPts val="2400"/>
              </a:lnSpc>
              <a:tabLst/>
            </a:pPr>
            <a:r>
              <a:rPr lang="en-US" altLang="zh-CN" sz="1596" dirty="0" smtClean="0">
                <a:solidFill>
                  <a:srgbClr val="000000"/>
                </a:solidFill>
                <a:latin typeface="微软雅黑" pitchFamily="18" charset="0"/>
                <a:cs typeface="微软雅黑" pitchFamily="18" charset="0"/>
              </a:rPr>
              <a:t>严重肾功能不全，透析患者禁用</a:t>
            </a:r>
          </a:p>
          <a:p>
            <a:pPr>
              <a:lnSpc>
                <a:spcPts val="1000"/>
              </a:lnSpc>
            </a:pPr>
            <a:endParaRPr lang="en-US" altLang="zh-CN" dirty="0" smtClean="0"/>
          </a:p>
          <a:p>
            <a:pPr>
              <a:lnSpc>
                <a:spcPts val="2400"/>
              </a:lnSpc>
              <a:tabLst/>
            </a:pPr>
            <a:r>
              <a:rPr lang="en-US" altLang="zh-CN" sz="1596" dirty="0" smtClean="0">
                <a:solidFill>
                  <a:srgbClr val="000000"/>
                </a:solidFill>
                <a:latin typeface="微软雅黑" pitchFamily="18" charset="0"/>
                <a:cs typeface="微软雅黑" pitchFamily="18" charset="0"/>
              </a:rPr>
              <a:t>心功能异常，脑血管疾病、严重低血压等病人慎用</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467537" y="1021461"/>
            <a:ext cx="3233547" cy="285750"/>
          </a:xfrm>
          <a:custGeom>
            <a:avLst/>
            <a:gdLst>
              <a:gd name="connsiteX0" fmla="*/ 0 w 3233547"/>
              <a:gd name="connsiteY0" fmla="*/ 285750 h 285750"/>
              <a:gd name="connsiteX1" fmla="*/ 3233547 w 3233547"/>
              <a:gd name="connsiteY1" fmla="*/ 285750 h 285750"/>
              <a:gd name="connsiteX2" fmla="*/ 3233547 w 3233547"/>
              <a:gd name="connsiteY2" fmla="*/ 0 h 285750"/>
              <a:gd name="connsiteX3" fmla="*/ 0 w 3233547"/>
              <a:gd name="connsiteY3" fmla="*/ 0 h 285750"/>
              <a:gd name="connsiteX4" fmla="*/ 0 w 3233547"/>
              <a:gd name="connsiteY4" fmla="*/ 285750 h 2857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233547" h="285750">
                <a:moveTo>
                  <a:pt x="0" y="285750"/>
                </a:moveTo>
                <a:lnTo>
                  <a:pt x="3233547" y="285750"/>
                </a:lnTo>
                <a:lnTo>
                  <a:pt x="3233547" y="0"/>
                </a:lnTo>
                <a:lnTo>
                  <a:pt x="0" y="0"/>
                </a:lnTo>
                <a:lnTo>
                  <a:pt x="0" y="285750"/>
                </a:lnTo>
              </a:path>
            </a:pathLst>
          </a:custGeom>
          <a:solidFill>
            <a:srgbClr val="3B812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3701034" y="1021461"/>
            <a:ext cx="3463289" cy="285750"/>
          </a:xfrm>
          <a:custGeom>
            <a:avLst/>
            <a:gdLst>
              <a:gd name="connsiteX0" fmla="*/ 0 w 3463289"/>
              <a:gd name="connsiteY0" fmla="*/ 285750 h 285750"/>
              <a:gd name="connsiteX1" fmla="*/ 3463289 w 3463289"/>
              <a:gd name="connsiteY1" fmla="*/ 285750 h 285750"/>
              <a:gd name="connsiteX2" fmla="*/ 3463289 w 3463289"/>
              <a:gd name="connsiteY2" fmla="*/ 0 h 285750"/>
              <a:gd name="connsiteX3" fmla="*/ 0 w 3463289"/>
              <a:gd name="connsiteY3" fmla="*/ 0 h 285750"/>
              <a:gd name="connsiteX4" fmla="*/ 0 w 3463289"/>
              <a:gd name="connsiteY4" fmla="*/ 285750 h 2857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3463289" h="285750">
                <a:moveTo>
                  <a:pt x="0" y="285750"/>
                </a:moveTo>
                <a:lnTo>
                  <a:pt x="3463289" y="285750"/>
                </a:lnTo>
                <a:lnTo>
                  <a:pt x="3463289" y="0"/>
                </a:lnTo>
                <a:lnTo>
                  <a:pt x="0" y="0"/>
                </a:lnTo>
                <a:lnTo>
                  <a:pt x="0" y="285750"/>
                </a:lnTo>
              </a:path>
            </a:pathLst>
          </a:custGeom>
          <a:solidFill>
            <a:srgbClr val="3B812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7164323" y="1021461"/>
            <a:ext cx="1584197" cy="285750"/>
          </a:xfrm>
          <a:custGeom>
            <a:avLst/>
            <a:gdLst>
              <a:gd name="connsiteX0" fmla="*/ 0 w 1584197"/>
              <a:gd name="connsiteY0" fmla="*/ 285750 h 285750"/>
              <a:gd name="connsiteX1" fmla="*/ 1584197 w 1584197"/>
              <a:gd name="connsiteY1" fmla="*/ 285750 h 285750"/>
              <a:gd name="connsiteX2" fmla="*/ 1584197 w 1584197"/>
              <a:gd name="connsiteY2" fmla="*/ 0 h 285750"/>
              <a:gd name="connsiteX3" fmla="*/ 0 w 1584197"/>
              <a:gd name="connsiteY3" fmla="*/ 0 h 285750"/>
              <a:gd name="connsiteX4" fmla="*/ 0 w 1584197"/>
              <a:gd name="connsiteY4" fmla="*/ 285750 h 2857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584197" h="285750">
                <a:moveTo>
                  <a:pt x="0" y="285750"/>
                </a:moveTo>
                <a:lnTo>
                  <a:pt x="1584197" y="285750"/>
                </a:lnTo>
                <a:lnTo>
                  <a:pt x="1584197" y="0"/>
                </a:lnTo>
                <a:lnTo>
                  <a:pt x="0" y="0"/>
                </a:lnTo>
                <a:lnTo>
                  <a:pt x="0" y="285750"/>
                </a:lnTo>
              </a:path>
            </a:pathLst>
          </a:custGeom>
          <a:solidFill>
            <a:srgbClr val="3B812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456437" y="1300861"/>
            <a:ext cx="8303132" cy="22225"/>
          </a:xfrm>
          <a:custGeom>
            <a:avLst/>
            <a:gdLst>
              <a:gd name="connsiteX0" fmla="*/ 6350 w 8303132"/>
              <a:gd name="connsiteY0" fmla="*/ 6350 h 22225"/>
              <a:gd name="connsiteX1" fmla="*/ 8296782 w 8303132"/>
              <a:gd name="connsiteY1" fmla="*/ 6350 h 22225"/>
            </a:gdLst>
            <a:ahLst/>
            <a:cxnLst>
              <a:cxn ang="0">
                <a:pos x="connsiteX0" y="connsiteY0"/>
              </a:cxn>
              <a:cxn ang="1">
                <a:pos x="connsiteX1" y="connsiteY1"/>
              </a:cxn>
            </a:cxnLst>
            <a:rect l="l" t="t" r="r" b="b"/>
            <a:pathLst>
              <a:path w="8303132" h="22225">
                <a:moveTo>
                  <a:pt x="6350" y="6350"/>
                </a:moveTo>
                <a:lnTo>
                  <a:pt x="8296782" y="6350"/>
                </a:lnTo>
              </a:path>
            </a:pathLst>
          </a:custGeom>
          <a:ln w="12700">
            <a:solidFill>
              <a:srgbClr val="38802C">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456437" y="1803780"/>
            <a:ext cx="8303132" cy="22225"/>
          </a:xfrm>
          <a:custGeom>
            <a:avLst/>
            <a:gdLst>
              <a:gd name="connsiteX0" fmla="*/ 6350 w 8303132"/>
              <a:gd name="connsiteY0" fmla="*/ 6350 h 22225"/>
              <a:gd name="connsiteX1" fmla="*/ 8296782 w 8303132"/>
              <a:gd name="connsiteY1" fmla="*/ 6350 h 22225"/>
            </a:gdLst>
            <a:ahLst/>
            <a:cxnLst>
              <a:cxn ang="0">
                <a:pos x="connsiteX0" y="connsiteY0"/>
              </a:cxn>
              <a:cxn ang="1">
                <a:pos x="connsiteX1" y="connsiteY1"/>
              </a:cxn>
            </a:cxnLst>
            <a:rect l="l" t="t" r="r" b="b"/>
            <a:pathLst>
              <a:path w="8303132" h="22225">
                <a:moveTo>
                  <a:pt x="6350" y="6350"/>
                </a:moveTo>
                <a:lnTo>
                  <a:pt x="8296782" y="6350"/>
                </a:lnTo>
              </a:path>
            </a:pathLst>
          </a:custGeom>
          <a:ln w="12700">
            <a:solidFill>
              <a:srgbClr val="38802C">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456437" y="2306701"/>
            <a:ext cx="8303132" cy="22225"/>
          </a:xfrm>
          <a:custGeom>
            <a:avLst/>
            <a:gdLst>
              <a:gd name="connsiteX0" fmla="*/ 6350 w 8303132"/>
              <a:gd name="connsiteY0" fmla="*/ 6350 h 22225"/>
              <a:gd name="connsiteX1" fmla="*/ 8296782 w 8303132"/>
              <a:gd name="connsiteY1" fmla="*/ 6350 h 22225"/>
            </a:gdLst>
            <a:ahLst/>
            <a:cxnLst>
              <a:cxn ang="0">
                <a:pos x="connsiteX0" y="connsiteY0"/>
              </a:cxn>
              <a:cxn ang="1">
                <a:pos x="connsiteX1" y="connsiteY1"/>
              </a:cxn>
            </a:cxnLst>
            <a:rect l="l" t="t" r="r" b="b"/>
            <a:pathLst>
              <a:path w="8303132" h="22225">
                <a:moveTo>
                  <a:pt x="6350" y="6350"/>
                </a:moveTo>
                <a:lnTo>
                  <a:pt x="8296782" y="6350"/>
                </a:lnTo>
              </a:path>
            </a:pathLst>
          </a:custGeom>
          <a:ln w="12700">
            <a:solidFill>
              <a:srgbClr val="38802C">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Freeform 3"/>
          <p:cNvSpPr/>
          <p:nvPr/>
        </p:nvSpPr>
        <p:spPr>
          <a:xfrm>
            <a:off x="456437" y="2809620"/>
            <a:ext cx="8303132" cy="22225"/>
          </a:xfrm>
          <a:custGeom>
            <a:avLst/>
            <a:gdLst>
              <a:gd name="connsiteX0" fmla="*/ 6350 w 8303132"/>
              <a:gd name="connsiteY0" fmla="*/ 6350 h 22225"/>
              <a:gd name="connsiteX1" fmla="*/ 8296782 w 8303132"/>
              <a:gd name="connsiteY1" fmla="*/ 6350 h 22225"/>
            </a:gdLst>
            <a:ahLst/>
            <a:cxnLst>
              <a:cxn ang="0">
                <a:pos x="connsiteX0" y="connsiteY0"/>
              </a:cxn>
              <a:cxn ang="1">
                <a:pos x="connsiteX1" y="connsiteY1"/>
              </a:cxn>
            </a:cxnLst>
            <a:rect l="l" t="t" r="r" b="b"/>
            <a:pathLst>
              <a:path w="8303132" h="22225">
                <a:moveTo>
                  <a:pt x="6350" y="6350"/>
                </a:moveTo>
                <a:lnTo>
                  <a:pt x="8296782" y="6350"/>
                </a:lnTo>
              </a:path>
            </a:pathLst>
          </a:custGeom>
          <a:ln w="12700">
            <a:solidFill>
              <a:srgbClr val="38802C">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Freeform 3"/>
          <p:cNvSpPr/>
          <p:nvPr/>
        </p:nvSpPr>
        <p:spPr>
          <a:xfrm>
            <a:off x="461187" y="1010285"/>
            <a:ext cx="22225" cy="2319654"/>
          </a:xfrm>
          <a:custGeom>
            <a:avLst/>
            <a:gdLst>
              <a:gd name="connsiteX0" fmla="*/ 6350 w 22225"/>
              <a:gd name="connsiteY0" fmla="*/ 6350 h 2319654"/>
              <a:gd name="connsiteX1" fmla="*/ 6350 w 22225"/>
              <a:gd name="connsiteY1" fmla="*/ 2313305 h 2319654"/>
            </a:gdLst>
            <a:ahLst/>
            <a:cxnLst>
              <a:cxn ang="0">
                <a:pos x="connsiteX0" y="connsiteY0"/>
              </a:cxn>
              <a:cxn ang="1">
                <a:pos x="connsiteX1" y="connsiteY1"/>
              </a:cxn>
            </a:cxnLst>
            <a:rect l="l" t="t" r="r" b="b"/>
            <a:pathLst>
              <a:path w="22225" h="2319654">
                <a:moveTo>
                  <a:pt x="6350" y="6350"/>
                </a:moveTo>
                <a:lnTo>
                  <a:pt x="6350" y="2313305"/>
                </a:lnTo>
              </a:path>
            </a:pathLst>
          </a:custGeom>
          <a:ln w="12700">
            <a:solidFill>
              <a:srgbClr val="38802C">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Freeform 3"/>
          <p:cNvSpPr/>
          <p:nvPr/>
        </p:nvSpPr>
        <p:spPr>
          <a:xfrm>
            <a:off x="8742171" y="1010285"/>
            <a:ext cx="22225" cy="2319654"/>
          </a:xfrm>
          <a:custGeom>
            <a:avLst/>
            <a:gdLst>
              <a:gd name="connsiteX0" fmla="*/ 6350 w 22225"/>
              <a:gd name="connsiteY0" fmla="*/ 6350 h 2319654"/>
              <a:gd name="connsiteX1" fmla="*/ 6350 w 22225"/>
              <a:gd name="connsiteY1" fmla="*/ 2313305 h 2319654"/>
            </a:gdLst>
            <a:ahLst/>
            <a:cxnLst>
              <a:cxn ang="0">
                <a:pos x="connsiteX0" y="connsiteY0"/>
              </a:cxn>
              <a:cxn ang="1">
                <a:pos x="connsiteX1" y="connsiteY1"/>
              </a:cxn>
            </a:cxnLst>
            <a:rect l="l" t="t" r="r" b="b"/>
            <a:pathLst>
              <a:path w="22225" h="2319654">
                <a:moveTo>
                  <a:pt x="6350" y="6350"/>
                </a:moveTo>
                <a:lnTo>
                  <a:pt x="6350" y="2313305"/>
                </a:lnTo>
              </a:path>
            </a:pathLst>
          </a:custGeom>
          <a:ln w="12700">
            <a:solidFill>
              <a:srgbClr val="38802C">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Freeform 3"/>
          <p:cNvSpPr/>
          <p:nvPr/>
        </p:nvSpPr>
        <p:spPr>
          <a:xfrm>
            <a:off x="456437" y="1015111"/>
            <a:ext cx="8303132" cy="22225"/>
          </a:xfrm>
          <a:custGeom>
            <a:avLst/>
            <a:gdLst>
              <a:gd name="connsiteX0" fmla="*/ 6350 w 8303132"/>
              <a:gd name="connsiteY0" fmla="*/ 6350 h 22225"/>
              <a:gd name="connsiteX1" fmla="*/ 8296782 w 8303132"/>
              <a:gd name="connsiteY1" fmla="*/ 6350 h 22225"/>
            </a:gdLst>
            <a:ahLst/>
            <a:cxnLst>
              <a:cxn ang="0">
                <a:pos x="connsiteX0" y="connsiteY0"/>
              </a:cxn>
              <a:cxn ang="1">
                <a:pos x="connsiteX1" y="connsiteY1"/>
              </a:cxn>
            </a:cxnLst>
            <a:rect l="l" t="t" r="r" b="b"/>
            <a:pathLst>
              <a:path w="8303132" h="22225">
                <a:moveTo>
                  <a:pt x="6350" y="6350"/>
                </a:moveTo>
                <a:lnTo>
                  <a:pt x="8296782" y="6350"/>
                </a:lnTo>
              </a:path>
            </a:pathLst>
          </a:custGeom>
          <a:ln w="12700">
            <a:solidFill>
              <a:srgbClr val="38802C">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Freeform 3"/>
          <p:cNvSpPr/>
          <p:nvPr/>
        </p:nvSpPr>
        <p:spPr>
          <a:xfrm>
            <a:off x="456437" y="3312540"/>
            <a:ext cx="8303132" cy="22225"/>
          </a:xfrm>
          <a:custGeom>
            <a:avLst/>
            <a:gdLst>
              <a:gd name="connsiteX0" fmla="*/ 6350 w 8303132"/>
              <a:gd name="connsiteY0" fmla="*/ 6350 h 22225"/>
              <a:gd name="connsiteX1" fmla="*/ 8296782 w 8303132"/>
              <a:gd name="connsiteY1" fmla="*/ 6350 h 22225"/>
            </a:gdLst>
            <a:ahLst/>
            <a:cxnLst>
              <a:cxn ang="0">
                <a:pos x="connsiteX0" y="connsiteY0"/>
              </a:cxn>
              <a:cxn ang="1">
                <a:pos x="connsiteX1" y="connsiteY1"/>
              </a:cxn>
            </a:cxnLst>
            <a:rect l="l" t="t" r="r" b="b"/>
            <a:pathLst>
              <a:path w="8303132" h="22225">
                <a:moveTo>
                  <a:pt x="6350" y="6350"/>
                </a:moveTo>
                <a:lnTo>
                  <a:pt x="8296782" y="6350"/>
                </a:lnTo>
              </a:path>
            </a:pathLst>
          </a:custGeom>
          <a:ln w="12700">
            <a:solidFill>
              <a:srgbClr val="38802C">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812800" y="3416300"/>
            <a:ext cx="1041400" cy="1663700"/>
          </a:xfrm>
          <a:prstGeom prst="rect">
            <a:avLst/>
          </a:prstGeom>
          <a:noFill/>
        </p:spPr>
      </p:pic>
      <p:pic>
        <p:nvPicPr>
          <p:cNvPr id="17" name="Picture 3"/>
          <p:cNvPicPr>
            <a:picLocks noChangeAspect="1" noChangeArrowheads="1"/>
          </p:cNvPicPr>
          <p:nvPr/>
        </p:nvPicPr>
        <p:blipFill>
          <a:blip r:embed="rId3"/>
          <a:srcRect/>
          <a:stretch>
            <a:fillRect/>
          </a:stretch>
        </p:blipFill>
        <p:spPr bwMode="auto">
          <a:xfrm>
            <a:off x="2806700" y="3327400"/>
            <a:ext cx="1143000" cy="1752600"/>
          </a:xfrm>
          <a:prstGeom prst="rect">
            <a:avLst/>
          </a:prstGeom>
          <a:noFill/>
        </p:spPr>
      </p:pic>
      <p:pic>
        <p:nvPicPr>
          <p:cNvPr id="18" name="Picture 3"/>
          <p:cNvPicPr>
            <a:picLocks noChangeAspect="1" noChangeArrowheads="1"/>
          </p:cNvPicPr>
          <p:nvPr/>
        </p:nvPicPr>
        <p:blipFill>
          <a:blip r:embed="rId4"/>
          <a:srcRect/>
          <a:stretch>
            <a:fillRect/>
          </a:stretch>
        </p:blipFill>
        <p:spPr bwMode="auto">
          <a:xfrm>
            <a:off x="5168900" y="3429000"/>
            <a:ext cx="1612900" cy="1651000"/>
          </a:xfrm>
          <a:prstGeom prst="rect">
            <a:avLst/>
          </a:prstGeom>
          <a:noFill/>
        </p:spPr>
      </p:pic>
      <p:pic>
        <p:nvPicPr>
          <p:cNvPr id="19" name="Picture 3"/>
          <p:cNvPicPr>
            <a:picLocks noChangeAspect="1" noChangeArrowheads="1"/>
          </p:cNvPicPr>
          <p:nvPr/>
        </p:nvPicPr>
        <p:blipFill>
          <a:blip r:embed="rId5"/>
          <a:srcRect/>
          <a:stretch>
            <a:fillRect/>
          </a:stretch>
        </p:blipFill>
        <p:spPr bwMode="auto">
          <a:xfrm>
            <a:off x="7442200" y="3378200"/>
            <a:ext cx="1181100" cy="1701800"/>
          </a:xfrm>
          <a:prstGeom prst="rect">
            <a:avLst/>
          </a:prstGeom>
          <a:noFill/>
        </p:spPr>
      </p:pic>
      <p:sp>
        <p:nvSpPr>
          <p:cNvPr id="2" name="TextBox 1"/>
          <p:cNvSpPr txBox="1"/>
          <p:nvPr/>
        </p:nvSpPr>
        <p:spPr>
          <a:xfrm>
            <a:off x="444500" y="355600"/>
            <a:ext cx="6206827" cy="610424"/>
          </a:xfrm>
          <a:prstGeom prst="rect">
            <a:avLst/>
          </a:prstGeom>
          <a:noFill/>
        </p:spPr>
        <p:txBody>
          <a:bodyPr wrap="none" lIns="0" tIns="0" rIns="0" rtlCol="0">
            <a:spAutoFit/>
          </a:bodyPr>
          <a:lstStyle/>
          <a:p>
            <a:pPr>
              <a:lnSpc>
                <a:spcPts val="4400"/>
              </a:lnSpc>
              <a:tabLst/>
            </a:pPr>
            <a:r>
              <a:rPr lang="en-US" altLang="zh-CN" sz="4404" dirty="0" smtClean="0">
                <a:solidFill>
                  <a:srgbClr val="000000"/>
                </a:solidFill>
                <a:latin typeface="黑体" pitchFamily="18" charset="0"/>
                <a:cs typeface="黑体" pitchFamily="18" charset="0"/>
              </a:rPr>
              <a:t>（</a:t>
            </a:r>
            <a:r>
              <a:rPr lang="zh-CN" altLang="en-US" sz="4404" dirty="0" smtClean="0">
                <a:solidFill>
                  <a:srgbClr val="000000"/>
                </a:solidFill>
                <a:latin typeface="黑体" pitchFamily="18" charset="0"/>
                <a:cs typeface="黑体" pitchFamily="18" charset="0"/>
              </a:rPr>
              <a:t>六</a:t>
            </a:r>
            <a:r>
              <a:rPr lang="en-US" altLang="zh-CN" sz="4404" dirty="0" smtClean="0">
                <a:solidFill>
                  <a:srgbClr val="000000"/>
                </a:solidFill>
                <a:latin typeface="黑体" pitchFamily="18" charset="0"/>
                <a:cs typeface="黑体" pitchFamily="18" charset="0"/>
              </a:rPr>
              <a:t>）</a:t>
            </a:r>
            <a:r>
              <a:rPr lang="en-US" altLang="zh-CN" sz="4404" dirty="0" smtClean="0">
                <a:solidFill>
                  <a:srgbClr val="000000"/>
                </a:solidFill>
                <a:latin typeface="黑体" pitchFamily="18" charset="0"/>
                <a:cs typeface="黑体" pitchFamily="18" charset="0"/>
              </a:rPr>
              <a:t>前列腺素类拟似剂</a:t>
            </a:r>
          </a:p>
        </p:txBody>
      </p:sp>
      <p:sp>
        <p:nvSpPr>
          <p:cNvPr id="20" name="TextBox 1"/>
          <p:cNvSpPr txBox="1"/>
          <p:nvPr/>
        </p:nvSpPr>
        <p:spPr>
          <a:xfrm>
            <a:off x="558800" y="1143000"/>
            <a:ext cx="2044700" cy="1981200"/>
          </a:xfrm>
          <a:prstGeom prst="rect">
            <a:avLst/>
          </a:prstGeom>
          <a:noFill/>
        </p:spPr>
        <p:txBody>
          <a:bodyPr wrap="none" lIns="0" tIns="0" rIns="0" rtlCol="0">
            <a:spAutoFit/>
          </a:bodyPr>
          <a:lstStyle/>
          <a:p>
            <a:pPr>
              <a:lnSpc>
                <a:spcPts val="1400"/>
              </a:lnSpc>
              <a:tabLst/>
            </a:pPr>
            <a:r>
              <a:rPr lang="en-US" altLang="zh-CN" sz="1403" dirty="0" smtClean="0">
                <a:solidFill>
                  <a:srgbClr val="FFFFFF"/>
                </a:solidFill>
                <a:latin typeface="黑体" pitchFamily="18" charset="0"/>
                <a:cs typeface="黑体" pitchFamily="18" charset="0"/>
              </a:rPr>
              <a:t>商品名</a:t>
            </a:r>
          </a:p>
          <a:p>
            <a:pPr>
              <a:lnSpc>
                <a:spcPts val="2300"/>
              </a:lnSpc>
              <a:tabLst/>
            </a:pPr>
            <a:r>
              <a:rPr lang="en-US" altLang="zh-CN" sz="1406" dirty="0" smtClean="0">
                <a:solidFill>
                  <a:srgbClr val="000000"/>
                </a:solidFill>
                <a:latin typeface="黑体" pitchFamily="18" charset="0"/>
                <a:cs typeface="黑体" pitchFamily="18" charset="0"/>
              </a:rPr>
              <a:t>适利达</a:t>
            </a:r>
            <a:r>
              <a:rPr lang="en-US" altLang="zh-CN" sz="1406" dirty="0" smtClean="0">
                <a:solidFill>
                  <a:srgbClr val="000000"/>
                </a:solidFill>
                <a:latin typeface="Times New Roman" pitchFamily="18" charset="0"/>
                <a:cs typeface="Times New Roman" pitchFamily="18" charset="0"/>
              </a:rPr>
              <a:t>/Xalatan</a:t>
            </a:r>
          </a:p>
          <a:p>
            <a:pPr>
              <a:lnSpc>
                <a:spcPts val="1000"/>
              </a:lnSpc>
            </a:pPr>
            <a:endParaRPr lang="en-US" altLang="zh-CN" dirty="0" smtClean="0"/>
          </a:p>
          <a:p>
            <a:pPr>
              <a:lnSpc>
                <a:spcPts val="1000"/>
              </a:lnSpc>
            </a:pPr>
            <a:endParaRPr lang="en-US" altLang="zh-CN" dirty="0" smtClean="0"/>
          </a:p>
          <a:p>
            <a:pPr>
              <a:lnSpc>
                <a:spcPts val="1900"/>
              </a:lnSpc>
              <a:tabLst/>
            </a:pPr>
            <a:r>
              <a:rPr lang="en-US" altLang="zh-CN" sz="1403" dirty="0" smtClean="0">
                <a:solidFill>
                  <a:srgbClr val="000000"/>
                </a:solidFill>
                <a:latin typeface="黑体" pitchFamily="18" charset="0"/>
                <a:cs typeface="黑体" pitchFamily="18" charset="0"/>
              </a:rPr>
              <a:t>苏为坦</a:t>
            </a:r>
            <a:r>
              <a:rPr lang="en-US" altLang="zh-CN" sz="1403" dirty="0" smtClean="0">
                <a:solidFill>
                  <a:srgbClr val="000000"/>
                </a:solidFill>
                <a:latin typeface="Times New Roman" pitchFamily="18" charset="0"/>
                <a:cs typeface="Times New Roman" pitchFamily="18" charset="0"/>
              </a:rPr>
              <a:t>/Travata</a:t>
            </a:r>
          </a:p>
          <a:p>
            <a:pPr>
              <a:lnSpc>
                <a:spcPts val="1000"/>
              </a:lnSpc>
            </a:pPr>
            <a:endParaRPr lang="en-US" altLang="zh-CN" dirty="0" smtClean="0"/>
          </a:p>
          <a:p>
            <a:pPr>
              <a:lnSpc>
                <a:spcPts val="1000"/>
              </a:lnSpc>
            </a:pPr>
            <a:endParaRPr lang="en-US" altLang="zh-CN" dirty="0" smtClean="0"/>
          </a:p>
          <a:p>
            <a:pPr>
              <a:lnSpc>
                <a:spcPts val="1900"/>
              </a:lnSpc>
              <a:tabLst/>
            </a:pPr>
            <a:r>
              <a:rPr lang="en-US" altLang="zh-CN" sz="1403" dirty="0" smtClean="0">
                <a:solidFill>
                  <a:srgbClr val="000000"/>
                </a:solidFill>
                <a:latin typeface="黑体" pitchFamily="18" charset="0"/>
                <a:cs typeface="黑体" pitchFamily="18" charset="0"/>
              </a:rPr>
              <a:t>卢美根</a:t>
            </a:r>
            <a:r>
              <a:rPr lang="en-US" altLang="zh-CN" sz="1403" dirty="0" smtClean="0">
                <a:solidFill>
                  <a:srgbClr val="000000"/>
                </a:solidFill>
                <a:latin typeface="Times New Roman" pitchFamily="18" charset="0"/>
                <a:cs typeface="Times New Roman" pitchFamily="18" charset="0"/>
              </a:rPr>
              <a:t>/Lumigan</a:t>
            </a:r>
          </a:p>
          <a:p>
            <a:pPr>
              <a:lnSpc>
                <a:spcPts val="1000"/>
              </a:lnSpc>
            </a:pPr>
            <a:endParaRPr lang="en-US" altLang="zh-CN" dirty="0" smtClean="0"/>
          </a:p>
          <a:p>
            <a:pPr>
              <a:lnSpc>
                <a:spcPts val="1000"/>
              </a:lnSpc>
            </a:pPr>
            <a:endParaRPr lang="en-US" altLang="zh-CN" dirty="0" smtClean="0"/>
          </a:p>
          <a:p>
            <a:pPr>
              <a:lnSpc>
                <a:spcPts val="1900"/>
              </a:lnSpc>
              <a:tabLst/>
            </a:pPr>
            <a:r>
              <a:rPr lang="en-US" altLang="zh-CN" sz="1403" dirty="0" smtClean="0">
                <a:solidFill>
                  <a:srgbClr val="000000"/>
                </a:solidFill>
                <a:latin typeface="黑体" pitchFamily="18" charset="0"/>
                <a:cs typeface="黑体" pitchFamily="18" charset="0"/>
              </a:rPr>
              <a:t>泰普罗斯</a:t>
            </a:r>
            <a:r>
              <a:rPr lang="en-US" altLang="zh-CN" sz="1403" dirty="0" smtClean="0">
                <a:solidFill>
                  <a:srgbClr val="000000"/>
                </a:solidFill>
                <a:latin typeface="Times New Roman" pitchFamily="18" charset="0"/>
                <a:cs typeface="Times New Roman" pitchFamily="18" charset="0"/>
              </a:rPr>
              <a:t>/Zioptan/Saflutan</a:t>
            </a:r>
          </a:p>
        </p:txBody>
      </p:sp>
      <p:sp>
        <p:nvSpPr>
          <p:cNvPr id="21" name="TextBox 1"/>
          <p:cNvSpPr txBox="1"/>
          <p:nvPr/>
        </p:nvSpPr>
        <p:spPr>
          <a:xfrm>
            <a:off x="3784600" y="1143000"/>
            <a:ext cx="1638300" cy="2184400"/>
          </a:xfrm>
          <a:prstGeom prst="rect">
            <a:avLst/>
          </a:prstGeom>
          <a:noFill/>
        </p:spPr>
        <p:txBody>
          <a:bodyPr wrap="none" lIns="0" tIns="0" rIns="0" rtlCol="0">
            <a:spAutoFit/>
          </a:bodyPr>
          <a:lstStyle/>
          <a:p>
            <a:pPr>
              <a:lnSpc>
                <a:spcPts val="1400"/>
              </a:lnSpc>
              <a:tabLst/>
            </a:pPr>
            <a:r>
              <a:rPr lang="en-US" altLang="zh-CN" sz="1403" dirty="0" smtClean="0">
                <a:solidFill>
                  <a:srgbClr val="FFFFFF"/>
                </a:solidFill>
                <a:latin typeface="黑体" pitchFamily="18" charset="0"/>
                <a:cs typeface="黑体" pitchFamily="18" charset="0"/>
              </a:rPr>
              <a:t>有效成分</a:t>
            </a:r>
          </a:p>
          <a:p>
            <a:pPr>
              <a:lnSpc>
                <a:spcPts val="2300"/>
              </a:lnSpc>
              <a:tabLst/>
            </a:pPr>
            <a:r>
              <a:rPr lang="en-US" altLang="zh-CN" sz="1406" dirty="0" smtClean="0">
                <a:solidFill>
                  <a:srgbClr val="000000"/>
                </a:solidFill>
                <a:latin typeface="Times New Roman" pitchFamily="18" charset="0"/>
                <a:cs typeface="Times New Roman" pitchFamily="18" charset="0"/>
              </a:rPr>
              <a:t>0.005%</a:t>
            </a:r>
            <a:r>
              <a:rPr lang="en-US" altLang="zh-CN" sz="1406" dirty="0" smtClean="0">
                <a:latin typeface="Times New Roman" pitchFamily="18" charset="0"/>
                <a:cs typeface="Times New Roman" pitchFamily="18" charset="0"/>
              </a:rPr>
              <a:t> </a:t>
            </a:r>
            <a:r>
              <a:rPr lang="en-US" altLang="zh-CN" sz="1406" dirty="0" smtClean="0">
                <a:solidFill>
                  <a:srgbClr val="000000"/>
                </a:solidFill>
                <a:latin typeface="黑体" pitchFamily="18" charset="0"/>
                <a:cs typeface="黑体" pitchFamily="18" charset="0"/>
              </a:rPr>
              <a:t>拉坦前列素</a:t>
            </a:r>
          </a:p>
          <a:p>
            <a:pPr>
              <a:lnSpc>
                <a:spcPts val="1600"/>
              </a:lnSpc>
              <a:tabLst/>
            </a:pPr>
            <a:r>
              <a:rPr lang="en-US" altLang="zh-CN" sz="1403" dirty="0" smtClean="0">
                <a:solidFill>
                  <a:srgbClr val="000000"/>
                </a:solidFill>
                <a:latin typeface="Times New Roman" pitchFamily="18" charset="0"/>
                <a:cs typeface="Times New Roman" pitchFamily="18" charset="0"/>
              </a:rPr>
              <a:t>0.005%</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Times New Roman" pitchFamily="18" charset="0"/>
                <a:cs typeface="Times New Roman" pitchFamily="18" charset="0"/>
              </a:rPr>
              <a:t>Latanoprost</a:t>
            </a:r>
          </a:p>
          <a:p>
            <a:pPr>
              <a:lnSpc>
                <a:spcPts val="2300"/>
              </a:lnSpc>
              <a:tabLst/>
            </a:pPr>
            <a:r>
              <a:rPr lang="en-US" altLang="zh-CN" sz="1403" dirty="0" smtClean="0">
                <a:solidFill>
                  <a:srgbClr val="000000"/>
                </a:solidFill>
                <a:latin typeface="Times New Roman" pitchFamily="18" charset="0"/>
                <a:cs typeface="Times New Roman" pitchFamily="18" charset="0"/>
              </a:rPr>
              <a:t>0.004%</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黑体" pitchFamily="18" charset="0"/>
                <a:cs typeface="黑体" pitchFamily="18" charset="0"/>
              </a:rPr>
              <a:t>曲伏前列素</a:t>
            </a:r>
          </a:p>
          <a:p>
            <a:pPr>
              <a:lnSpc>
                <a:spcPts val="1600"/>
              </a:lnSpc>
              <a:tabLst/>
            </a:pPr>
            <a:r>
              <a:rPr lang="en-US" altLang="zh-CN" sz="1403" dirty="0" smtClean="0">
                <a:solidFill>
                  <a:srgbClr val="000000"/>
                </a:solidFill>
                <a:latin typeface="Times New Roman" pitchFamily="18" charset="0"/>
                <a:cs typeface="Times New Roman" pitchFamily="18" charset="0"/>
              </a:rPr>
              <a:t>0.004%</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Times New Roman" pitchFamily="18" charset="0"/>
                <a:cs typeface="Times New Roman" pitchFamily="18" charset="0"/>
              </a:rPr>
              <a:t>Travoprost</a:t>
            </a:r>
          </a:p>
          <a:p>
            <a:pPr>
              <a:lnSpc>
                <a:spcPts val="2300"/>
              </a:lnSpc>
              <a:tabLst/>
            </a:pPr>
            <a:r>
              <a:rPr lang="en-US" altLang="zh-CN" sz="1403" dirty="0" smtClean="0">
                <a:solidFill>
                  <a:srgbClr val="000000"/>
                </a:solidFill>
                <a:latin typeface="Times New Roman" pitchFamily="18" charset="0"/>
                <a:cs typeface="Times New Roman" pitchFamily="18" charset="0"/>
              </a:rPr>
              <a:t>0.03%</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黑体" pitchFamily="18" charset="0"/>
                <a:cs typeface="黑体" pitchFamily="18" charset="0"/>
              </a:rPr>
              <a:t>贝美前列素</a:t>
            </a:r>
          </a:p>
          <a:p>
            <a:pPr>
              <a:lnSpc>
                <a:spcPts val="1600"/>
              </a:lnSpc>
              <a:tabLst/>
            </a:pPr>
            <a:r>
              <a:rPr lang="en-US" altLang="zh-CN" sz="1406" dirty="0" smtClean="0">
                <a:solidFill>
                  <a:srgbClr val="000000"/>
                </a:solidFill>
                <a:latin typeface="Times New Roman" pitchFamily="18" charset="0"/>
                <a:cs typeface="Times New Roman" pitchFamily="18" charset="0"/>
              </a:rPr>
              <a:t>0.03%</a:t>
            </a:r>
            <a:r>
              <a:rPr lang="en-US" altLang="zh-CN" sz="1406" dirty="0" smtClean="0">
                <a:latin typeface="Times New Roman" pitchFamily="18" charset="0"/>
                <a:cs typeface="Times New Roman" pitchFamily="18" charset="0"/>
              </a:rPr>
              <a:t> </a:t>
            </a:r>
            <a:r>
              <a:rPr lang="en-US" altLang="zh-CN" sz="1406" dirty="0" smtClean="0">
                <a:solidFill>
                  <a:srgbClr val="000000"/>
                </a:solidFill>
                <a:latin typeface="Times New Roman" pitchFamily="18" charset="0"/>
                <a:cs typeface="Times New Roman" pitchFamily="18" charset="0"/>
              </a:rPr>
              <a:t>Bimatoprost</a:t>
            </a:r>
          </a:p>
          <a:p>
            <a:pPr>
              <a:lnSpc>
                <a:spcPts val="2300"/>
              </a:lnSpc>
              <a:tabLst/>
            </a:pPr>
            <a:r>
              <a:rPr lang="en-US" altLang="zh-CN" sz="1403" dirty="0" smtClean="0">
                <a:solidFill>
                  <a:srgbClr val="000000"/>
                </a:solidFill>
                <a:latin typeface="Times New Roman" pitchFamily="18" charset="0"/>
                <a:cs typeface="Times New Roman" pitchFamily="18" charset="0"/>
              </a:rPr>
              <a:t>0.0015%</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黑体" pitchFamily="18" charset="0"/>
                <a:cs typeface="黑体" pitchFamily="18" charset="0"/>
              </a:rPr>
              <a:t>他氟前列素</a:t>
            </a:r>
          </a:p>
          <a:p>
            <a:pPr>
              <a:lnSpc>
                <a:spcPts val="1600"/>
              </a:lnSpc>
              <a:tabLst/>
            </a:pPr>
            <a:r>
              <a:rPr lang="en-US" altLang="zh-CN" sz="1403" dirty="0" smtClean="0">
                <a:solidFill>
                  <a:srgbClr val="000000"/>
                </a:solidFill>
                <a:latin typeface="Times New Roman" pitchFamily="18" charset="0"/>
                <a:cs typeface="Times New Roman" pitchFamily="18" charset="0"/>
              </a:rPr>
              <a:t>0.0015%</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Times New Roman" pitchFamily="18" charset="0"/>
                <a:cs typeface="Times New Roman" pitchFamily="18" charset="0"/>
              </a:rPr>
              <a:t>Tafluprost</a:t>
            </a:r>
          </a:p>
        </p:txBody>
      </p:sp>
      <p:sp>
        <p:nvSpPr>
          <p:cNvPr id="22" name="TextBox 1"/>
          <p:cNvSpPr txBox="1"/>
          <p:nvPr/>
        </p:nvSpPr>
        <p:spPr>
          <a:xfrm>
            <a:off x="7251700" y="1143000"/>
            <a:ext cx="1003300" cy="1981200"/>
          </a:xfrm>
          <a:prstGeom prst="rect">
            <a:avLst/>
          </a:prstGeom>
          <a:noFill/>
        </p:spPr>
        <p:txBody>
          <a:bodyPr wrap="none" lIns="0" tIns="0" rIns="0" rtlCol="0">
            <a:spAutoFit/>
          </a:bodyPr>
          <a:lstStyle/>
          <a:p>
            <a:pPr>
              <a:lnSpc>
                <a:spcPts val="1400"/>
              </a:lnSpc>
              <a:tabLst/>
            </a:pPr>
            <a:r>
              <a:rPr lang="en-US" altLang="zh-CN" sz="1403" dirty="0" smtClean="0">
                <a:solidFill>
                  <a:srgbClr val="FFFFFF"/>
                </a:solidFill>
                <a:latin typeface="黑体" pitchFamily="18" charset="0"/>
                <a:cs typeface="黑体" pitchFamily="18" charset="0"/>
              </a:rPr>
              <a:t>生产商</a:t>
            </a:r>
          </a:p>
          <a:p>
            <a:pPr>
              <a:lnSpc>
                <a:spcPts val="1000"/>
              </a:lnSpc>
            </a:pPr>
            <a:endParaRPr lang="en-US" altLang="zh-CN" dirty="0" smtClean="0"/>
          </a:p>
          <a:p>
            <a:pPr>
              <a:lnSpc>
                <a:spcPts val="1300"/>
              </a:lnSpc>
              <a:tabLst/>
            </a:pPr>
            <a:r>
              <a:rPr lang="en-US" altLang="zh-CN" sz="1406" dirty="0" smtClean="0">
                <a:solidFill>
                  <a:srgbClr val="000000"/>
                </a:solidFill>
                <a:latin typeface="Times New Roman" pitchFamily="18" charset="0"/>
                <a:cs typeface="Times New Roman" pitchFamily="18" charset="0"/>
              </a:rPr>
              <a:t>Pfizer</a:t>
            </a:r>
          </a:p>
          <a:p>
            <a:pPr>
              <a:lnSpc>
                <a:spcPts val="1000"/>
              </a:lnSpc>
            </a:pPr>
            <a:endParaRPr lang="en-US" altLang="zh-CN" dirty="0" smtClean="0"/>
          </a:p>
          <a:p>
            <a:pPr>
              <a:lnSpc>
                <a:spcPts val="1000"/>
              </a:lnSpc>
            </a:pPr>
            <a:endParaRPr lang="en-US" altLang="zh-CN" dirty="0" smtClean="0"/>
          </a:p>
          <a:p>
            <a:pPr>
              <a:lnSpc>
                <a:spcPts val="1900"/>
              </a:lnSpc>
              <a:tabLst/>
            </a:pPr>
            <a:r>
              <a:rPr lang="en-US" altLang="zh-CN" sz="1403" dirty="0" smtClean="0">
                <a:solidFill>
                  <a:srgbClr val="000000"/>
                </a:solidFill>
                <a:latin typeface="Times New Roman" pitchFamily="18" charset="0"/>
                <a:cs typeface="Times New Roman" pitchFamily="18" charset="0"/>
              </a:rPr>
              <a:t>Alcon</a:t>
            </a:r>
          </a:p>
          <a:p>
            <a:pPr>
              <a:lnSpc>
                <a:spcPts val="1000"/>
              </a:lnSpc>
            </a:pPr>
            <a:endParaRPr lang="en-US" altLang="zh-CN" dirty="0" smtClean="0"/>
          </a:p>
          <a:p>
            <a:pPr>
              <a:lnSpc>
                <a:spcPts val="1000"/>
              </a:lnSpc>
            </a:pPr>
            <a:endParaRPr lang="en-US" altLang="zh-CN" dirty="0" smtClean="0"/>
          </a:p>
          <a:p>
            <a:pPr>
              <a:lnSpc>
                <a:spcPts val="1900"/>
              </a:lnSpc>
              <a:tabLst/>
            </a:pPr>
            <a:r>
              <a:rPr lang="en-US" altLang="zh-CN" sz="1403" dirty="0" smtClean="0">
                <a:solidFill>
                  <a:srgbClr val="000000"/>
                </a:solidFill>
                <a:latin typeface="Times New Roman" pitchFamily="18" charset="0"/>
                <a:cs typeface="Times New Roman" pitchFamily="18" charset="0"/>
              </a:rPr>
              <a:t>Allergan</a:t>
            </a:r>
          </a:p>
          <a:p>
            <a:pPr>
              <a:lnSpc>
                <a:spcPts val="1000"/>
              </a:lnSpc>
            </a:pPr>
            <a:endParaRPr lang="en-US" altLang="zh-CN" dirty="0" smtClean="0"/>
          </a:p>
          <a:p>
            <a:pPr>
              <a:lnSpc>
                <a:spcPts val="1000"/>
              </a:lnSpc>
            </a:pPr>
            <a:endParaRPr lang="en-US" altLang="zh-CN" dirty="0" smtClean="0"/>
          </a:p>
          <a:p>
            <a:pPr>
              <a:lnSpc>
                <a:spcPts val="1900"/>
              </a:lnSpc>
              <a:tabLst/>
            </a:pPr>
            <a:r>
              <a:rPr lang="en-US" altLang="zh-CN" sz="1403" dirty="0" smtClean="0">
                <a:solidFill>
                  <a:srgbClr val="000000"/>
                </a:solidFill>
                <a:latin typeface="Times New Roman" pitchFamily="18" charset="0"/>
                <a:cs typeface="Times New Roman" pitchFamily="18" charset="0"/>
              </a:rPr>
              <a:t>MSD/Santen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5422900" y="977900"/>
            <a:ext cx="3289300" cy="3187700"/>
          </a:xfrm>
          <a:prstGeom prst="rect">
            <a:avLst/>
          </a:prstGeom>
          <a:noFill/>
        </p:spPr>
      </p:pic>
      <p:sp>
        <p:nvSpPr>
          <p:cNvPr id="2" name="TextBox 1"/>
          <p:cNvSpPr txBox="1"/>
          <p:nvPr/>
        </p:nvSpPr>
        <p:spPr>
          <a:xfrm>
            <a:off x="558800" y="368300"/>
            <a:ext cx="2133600" cy="533400"/>
          </a:xfrm>
          <a:prstGeom prst="rect">
            <a:avLst/>
          </a:prstGeom>
          <a:noFill/>
        </p:spPr>
        <p:txBody>
          <a:bodyPr wrap="none" lIns="0" tIns="0" rIns="0" rtlCol="0">
            <a:spAutoFit/>
          </a:bodyPr>
          <a:lstStyle/>
          <a:p>
            <a:pPr>
              <a:lnSpc>
                <a:spcPts val="4200"/>
              </a:lnSpc>
              <a:tabLst/>
            </a:pPr>
            <a:r>
              <a:rPr lang="en-US" altLang="zh-CN" sz="4200" dirty="0" smtClean="0">
                <a:solidFill>
                  <a:srgbClr val="000000"/>
                </a:solidFill>
                <a:latin typeface="黑体" pitchFamily="18" charset="0"/>
                <a:cs typeface="黑体" pitchFamily="18" charset="0"/>
              </a:rPr>
              <a:t>作用机制</a:t>
            </a:r>
          </a:p>
        </p:txBody>
      </p:sp>
      <p:sp>
        <p:nvSpPr>
          <p:cNvPr id="6" name="TextBox 1"/>
          <p:cNvSpPr txBox="1"/>
          <p:nvPr/>
        </p:nvSpPr>
        <p:spPr>
          <a:xfrm>
            <a:off x="266700" y="1714500"/>
            <a:ext cx="114300" cy="177800"/>
          </a:xfrm>
          <a:prstGeom prst="rect">
            <a:avLst/>
          </a:prstGeom>
          <a:noFill/>
        </p:spPr>
        <p:txBody>
          <a:bodyPr wrap="none" lIns="0" tIns="0" rIns="0" rtlCol="0">
            <a:spAutoFit/>
          </a:bodyPr>
          <a:lstStyle/>
          <a:p>
            <a:pPr>
              <a:lnSpc>
                <a:spcPts val="1400"/>
              </a:lnSpc>
              <a:tabLst/>
            </a:pPr>
            <a:r>
              <a:rPr lang="en-US" altLang="zh-CN" sz="1296" dirty="0" smtClean="0">
                <a:solidFill>
                  <a:srgbClr val="CC9900"/>
                </a:solidFill>
                <a:latin typeface="Wingdings" pitchFamily="18" charset="0"/>
                <a:cs typeface="Wingdings" pitchFamily="18" charset="0"/>
              </a:rPr>
              <a:t></a:t>
            </a:r>
          </a:p>
        </p:txBody>
      </p:sp>
      <p:sp>
        <p:nvSpPr>
          <p:cNvPr id="7" name="TextBox 1"/>
          <p:cNvSpPr txBox="1"/>
          <p:nvPr/>
        </p:nvSpPr>
        <p:spPr>
          <a:xfrm>
            <a:off x="609600" y="1600200"/>
            <a:ext cx="4305300" cy="330200"/>
          </a:xfrm>
          <a:prstGeom prst="rect">
            <a:avLst/>
          </a:prstGeom>
          <a:noFill/>
        </p:spPr>
        <p:txBody>
          <a:bodyPr wrap="none" lIns="0" tIns="0" rIns="0" rtlCol="0">
            <a:spAutoFit/>
          </a:bodyPr>
          <a:lstStyle/>
          <a:p>
            <a:pPr>
              <a:lnSpc>
                <a:spcPts val="2600"/>
              </a:lnSpc>
              <a:tabLst/>
            </a:pPr>
            <a:r>
              <a:rPr lang="en-US" altLang="zh-CN" sz="2004" dirty="0" smtClean="0">
                <a:solidFill>
                  <a:srgbClr val="000000"/>
                </a:solidFill>
                <a:latin typeface="微软雅黑" pitchFamily="18" charset="0"/>
                <a:cs typeface="微软雅黑" pitchFamily="18" charset="0"/>
              </a:rPr>
              <a:t>增加葡萄膜巩膜引流途径（4%-36%）</a:t>
            </a:r>
          </a:p>
        </p:txBody>
      </p:sp>
      <p:sp>
        <p:nvSpPr>
          <p:cNvPr id="8" name="TextBox 1"/>
          <p:cNvSpPr txBox="1"/>
          <p:nvPr/>
        </p:nvSpPr>
        <p:spPr>
          <a:xfrm>
            <a:off x="609600" y="2400300"/>
            <a:ext cx="127000" cy="787400"/>
          </a:xfrm>
          <a:prstGeom prst="rect">
            <a:avLst/>
          </a:prstGeom>
          <a:noFill/>
        </p:spPr>
        <p:txBody>
          <a:bodyPr wrap="none" lIns="0" tIns="0" rIns="0" rtlCol="0">
            <a:spAutoFit/>
          </a:bodyPr>
          <a:lstStyle/>
          <a:p>
            <a:pPr>
              <a:lnSpc>
                <a:spcPts val="1200"/>
              </a:lnSpc>
              <a:tabLst/>
            </a:pPr>
            <a:r>
              <a:rPr lang="en-US" altLang="zh-CN" sz="1139"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000"/>
              </a:lnSpc>
              <a:tabLst/>
            </a:pPr>
            <a:r>
              <a:rPr lang="en-US" altLang="zh-CN" sz="1139" dirty="0" smtClean="0">
                <a:solidFill>
                  <a:srgbClr val="3B812F"/>
                </a:solidFill>
                <a:latin typeface="Wingdings" pitchFamily="18" charset="0"/>
                <a:cs typeface="Wingdings" pitchFamily="18" charset="0"/>
              </a:rPr>
              <a:t></a:t>
            </a:r>
          </a:p>
        </p:txBody>
      </p:sp>
      <p:sp>
        <p:nvSpPr>
          <p:cNvPr id="9" name="TextBox 1"/>
          <p:cNvSpPr txBox="1"/>
          <p:nvPr/>
        </p:nvSpPr>
        <p:spPr>
          <a:xfrm>
            <a:off x="939800" y="2298700"/>
            <a:ext cx="4330700" cy="1524000"/>
          </a:xfrm>
          <a:prstGeom prst="rect">
            <a:avLst/>
          </a:prstGeom>
          <a:noFill/>
        </p:spPr>
        <p:txBody>
          <a:bodyPr wrap="none" lIns="0" tIns="0" rIns="0" rtlCol="0">
            <a:spAutoFit/>
          </a:bodyPr>
          <a:lstStyle/>
          <a:p>
            <a:pPr>
              <a:lnSpc>
                <a:spcPts val="2400"/>
              </a:lnSpc>
              <a:tabLst/>
            </a:pPr>
            <a:r>
              <a:rPr lang="en-US" altLang="zh-CN" sz="1898" dirty="0" smtClean="0">
                <a:solidFill>
                  <a:srgbClr val="000000"/>
                </a:solidFill>
                <a:latin typeface="微软雅黑" pitchFamily="18" charset="0"/>
                <a:cs typeface="微软雅黑" pitchFamily="18" charset="0"/>
              </a:rPr>
              <a:t>压力非依赖性</a:t>
            </a:r>
          </a:p>
          <a:p>
            <a:pPr>
              <a:lnSpc>
                <a:spcPts val="1000"/>
              </a:lnSpc>
            </a:pPr>
            <a:endParaRPr lang="en-US" altLang="zh-CN" dirty="0" smtClean="0"/>
          </a:p>
          <a:p>
            <a:pPr>
              <a:lnSpc>
                <a:spcPts val="1000"/>
              </a:lnSpc>
            </a:pPr>
            <a:endParaRPr lang="en-US" altLang="zh-CN" dirty="0" smtClean="0"/>
          </a:p>
          <a:p>
            <a:pPr>
              <a:lnSpc>
                <a:spcPts val="3000"/>
              </a:lnSpc>
              <a:tabLst/>
            </a:pPr>
            <a:r>
              <a:rPr lang="en-US" altLang="zh-CN" sz="1895" dirty="0" smtClean="0">
                <a:solidFill>
                  <a:srgbClr val="000000"/>
                </a:solidFill>
                <a:latin typeface="微软雅黑" pitchFamily="18" charset="0"/>
                <a:cs typeface="微软雅黑" pitchFamily="18" charset="0"/>
              </a:rPr>
              <a:t>葡萄膜巩膜房水流出量占总量的比例：年</a:t>
            </a:r>
          </a:p>
          <a:p>
            <a:pPr>
              <a:lnSpc>
                <a:spcPts val="1000"/>
              </a:lnSpc>
            </a:pPr>
            <a:endParaRPr lang="en-US" altLang="zh-CN" dirty="0" smtClean="0"/>
          </a:p>
          <a:p>
            <a:pPr>
              <a:lnSpc>
                <a:spcPts val="1000"/>
              </a:lnSpc>
            </a:pPr>
            <a:endParaRPr lang="en-US" altLang="zh-CN" dirty="0" smtClean="0"/>
          </a:p>
          <a:p>
            <a:pPr>
              <a:lnSpc>
                <a:spcPts val="2500"/>
              </a:lnSpc>
              <a:tabLst/>
            </a:pPr>
            <a:r>
              <a:rPr lang="en-US" altLang="zh-CN" sz="1898" dirty="0" smtClean="0">
                <a:solidFill>
                  <a:srgbClr val="000000"/>
                </a:solidFill>
                <a:latin typeface="微软雅黑" pitchFamily="18" charset="0"/>
                <a:cs typeface="微软雅黑" pitchFamily="18" charset="0"/>
              </a:rPr>
              <a:t>轻人占36%；大于60岁的老年人4-14%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482600" y="215900"/>
            <a:ext cx="3230051" cy="661591"/>
          </a:xfrm>
          <a:prstGeom prst="rect">
            <a:avLst/>
          </a:prstGeom>
          <a:noFill/>
        </p:spPr>
        <p:txBody>
          <a:bodyPr wrap="none" lIns="0" tIns="0" rIns="0" rtlCol="0">
            <a:spAutoFit/>
          </a:bodyPr>
          <a:lstStyle/>
          <a:p>
            <a:pPr>
              <a:lnSpc>
                <a:spcPts val="5200"/>
              </a:lnSpc>
              <a:tabLst/>
            </a:pPr>
            <a:r>
              <a:rPr lang="zh-CN" altLang="en-US" sz="3995" b="1" dirty="0" smtClean="0">
                <a:solidFill>
                  <a:srgbClr val="000000"/>
                </a:solidFill>
                <a:latin typeface="微软雅黑" pitchFamily="18" charset="0"/>
                <a:cs typeface="微软雅黑" pitchFamily="18" charset="0"/>
              </a:rPr>
              <a:t> </a:t>
            </a:r>
            <a:r>
              <a:rPr lang="en-US" altLang="zh-CN" sz="3995" b="1" dirty="0" smtClean="0">
                <a:solidFill>
                  <a:schemeClr val="tx2">
                    <a:lumMod val="40000"/>
                    <a:lumOff val="60000"/>
                  </a:schemeClr>
                </a:solidFill>
                <a:latin typeface="微软雅黑" pitchFamily="18" charset="0"/>
                <a:cs typeface="微软雅黑" pitchFamily="18" charset="0"/>
              </a:rPr>
              <a:t>视神经保护剂</a:t>
            </a:r>
            <a:endParaRPr lang="en-US" altLang="zh-CN" sz="3995" b="1" dirty="0" smtClean="0">
              <a:solidFill>
                <a:schemeClr val="tx2">
                  <a:lumMod val="40000"/>
                  <a:lumOff val="60000"/>
                </a:schemeClr>
              </a:solidFill>
              <a:latin typeface="微软雅黑" pitchFamily="18" charset="0"/>
              <a:cs typeface="微软雅黑" pitchFamily="18" charset="0"/>
            </a:endParaRPr>
          </a:p>
        </p:txBody>
      </p:sp>
      <p:sp>
        <p:nvSpPr>
          <p:cNvPr id="6" name="TextBox 1"/>
          <p:cNvSpPr txBox="1"/>
          <p:nvPr/>
        </p:nvSpPr>
        <p:spPr>
          <a:xfrm>
            <a:off x="622300" y="1397000"/>
            <a:ext cx="114300" cy="10668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200"/>
              </a:lnSpc>
              <a:tabLst/>
            </a:pPr>
            <a:r>
              <a:rPr lang="en-US" altLang="zh-CN" sz="1043" dirty="0" smtClean="0">
                <a:solidFill>
                  <a:srgbClr val="CC9900"/>
                </a:solidFill>
                <a:latin typeface="Wingdings" pitchFamily="18" charset="0"/>
                <a:cs typeface="Wingdings" pitchFamily="18" charset="0"/>
              </a:rPr>
              <a:t></a:t>
            </a:r>
          </a:p>
        </p:txBody>
      </p:sp>
      <p:sp>
        <p:nvSpPr>
          <p:cNvPr id="7" name="TextBox 1"/>
          <p:cNvSpPr txBox="1"/>
          <p:nvPr/>
        </p:nvSpPr>
        <p:spPr>
          <a:xfrm>
            <a:off x="965200" y="1308100"/>
            <a:ext cx="7543800" cy="1181100"/>
          </a:xfrm>
          <a:prstGeom prst="rect">
            <a:avLst/>
          </a:prstGeom>
          <a:noFill/>
        </p:spPr>
        <p:txBody>
          <a:bodyPr wrap="none" lIns="0" tIns="0" rIns="0" rtlCol="0">
            <a:spAutoFit/>
          </a:bodyPr>
          <a:lstStyle/>
          <a:p>
            <a:pPr>
              <a:lnSpc>
                <a:spcPts val="2000"/>
              </a:lnSpc>
              <a:tabLst>
                <a:tab pos="1041400" algn="l"/>
              </a:tabLst>
            </a:pPr>
            <a:r>
              <a:rPr lang="en-US" altLang="zh-CN" sz="1596" dirty="0" smtClean="0">
                <a:solidFill>
                  <a:srgbClr val="000000"/>
                </a:solidFill>
                <a:latin typeface="微软雅黑" pitchFamily="18" charset="0"/>
                <a:cs typeface="微软雅黑" pitchFamily="18" charset="0"/>
              </a:rPr>
              <a:t>常用药物：维生素B1，B12，ATP,</a:t>
            </a:r>
            <a:r>
              <a:rPr lang="en-US" altLang="zh-CN" sz="1596" dirty="0" smtClean="0">
                <a:latin typeface="Times New Roman" pitchFamily="18" charset="0"/>
                <a:cs typeface="Times New Roman" pitchFamily="18" charset="0"/>
              </a:rPr>
              <a:t> </a:t>
            </a:r>
            <a:r>
              <a:rPr lang="en-US" altLang="zh-CN" sz="1596" dirty="0" smtClean="0">
                <a:solidFill>
                  <a:srgbClr val="000000"/>
                </a:solidFill>
                <a:latin typeface="微软雅黑" pitchFamily="18" charset="0"/>
                <a:cs typeface="微软雅黑" pitchFamily="18" charset="0"/>
              </a:rPr>
              <a:t>辅酶A，甲钴胺，外源性神经生长因子，银杏叶，</a:t>
            </a:r>
          </a:p>
          <a:p>
            <a:pPr>
              <a:lnSpc>
                <a:spcPts val="1000"/>
              </a:lnSpc>
            </a:pPr>
            <a:endParaRPr lang="en-US" altLang="zh-CN" dirty="0" smtClean="0"/>
          </a:p>
          <a:p>
            <a:pPr>
              <a:lnSpc>
                <a:spcPts val="2600"/>
              </a:lnSpc>
              <a:tabLst>
                <a:tab pos="1041400" algn="l"/>
              </a:tabLst>
            </a:pPr>
            <a:r>
              <a:rPr lang="en-US" altLang="zh-CN" dirty="0" smtClean="0"/>
              <a:t>	</a:t>
            </a:r>
            <a:r>
              <a:rPr lang="en-US" altLang="zh-CN" sz="1596" dirty="0" smtClean="0">
                <a:solidFill>
                  <a:srgbClr val="000000"/>
                </a:solidFill>
                <a:latin typeface="微软雅黑" pitchFamily="18" charset="0"/>
                <a:cs typeface="微软雅黑" pitchFamily="18" charset="0"/>
              </a:rPr>
              <a:t>复明片，复方丹参片，益脉康</a:t>
            </a:r>
          </a:p>
          <a:p>
            <a:pPr>
              <a:lnSpc>
                <a:spcPts val="1000"/>
              </a:lnSpc>
            </a:pPr>
            <a:endParaRPr lang="en-US" altLang="zh-CN" dirty="0" smtClean="0"/>
          </a:p>
          <a:p>
            <a:pPr>
              <a:lnSpc>
                <a:spcPts val="2600"/>
              </a:lnSpc>
              <a:tabLst>
                <a:tab pos="1041400" algn="l"/>
              </a:tabLst>
            </a:pPr>
            <a:r>
              <a:rPr lang="en-US" altLang="zh-CN" sz="1596" dirty="0" smtClean="0">
                <a:solidFill>
                  <a:srgbClr val="000000"/>
                </a:solidFill>
                <a:latin typeface="微软雅黑" pitchFamily="18" charset="0"/>
                <a:cs typeface="微软雅黑" pitchFamily="18" charset="0"/>
              </a:rPr>
              <a:t>机制</a:t>
            </a:r>
            <a:r>
              <a:rPr lang="en-US" altLang="zh-CN" sz="1596" b="1" dirty="0" smtClean="0">
                <a:solidFill>
                  <a:srgbClr val="000000"/>
                </a:solidFill>
                <a:latin typeface="微软雅黑" pitchFamily="18" charset="0"/>
                <a:cs typeface="微软雅黑" pitchFamily="18" charset="0"/>
              </a:rPr>
              <a:t>：</a:t>
            </a:r>
            <a:r>
              <a:rPr lang="en-US" altLang="zh-CN" sz="1596" dirty="0" smtClean="0">
                <a:solidFill>
                  <a:srgbClr val="000000"/>
                </a:solidFill>
                <a:latin typeface="微软雅黑" pitchFamily="18" charset="0"/>
                <a:cs typeface="微软雅黑" pitchFamily="18" charset="0"/>
              </a:rPr>
              <a:t>阻断细胞凋亡途径，给予外源性的神经营养因子，改善供血</a:t>
            </a:r>
          </a:p>
        </p:txBody>
      </p:sp>
      <p:sp>
        <p:nvSpPr>
          <p:cNvPr id="8" name="TextBox 1"/>
          <p:cNvSpPr txBox="1"/>
          <p:nvPr/>
        </p:nvSpPr>
        <p:spPr>
          <a:xfrm>
            <a:off x="965200" y="2781300"/>
            <a:ext cx="76200" cy="1333500"/>
          </a:xfrm>
          <a:prstGeom prst="rect">
            <a:avLst/>
          </a:prstGeom>
          <a:noFill/>
        </p:spPr>
        <p:txBody>
          <a:bodyPr wrap="none" lIns="0" tIns="0" rIns="0" rtlCol="0">
            <a:spAutoFit/>
          </a:bodyPr>
          <a:lstStyle/>
          <a:p>
            <a:pPr>
              <a:lnSpc>
                <a:spcPts val="900"/>
              </a:lnSpc>
              <a:tabLst/>
            </a:pPr>
            <a:r>
              <a:rPr lang="en-US" altLang="zh-CN" sz="839"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100"/>
              </a:lnSpc>
              <a:tabLst/>
            </a:pPr>
            <a:r>
              <a:rPr lang="en-US" altLang="zh-CN" sz="839"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100"/>
              </a:lnSpc>
              <a:tabLst/>
            </a:pPr>
            <a:r>
              <a:rPr lang="en-US" altLang="zh-CN" sz="842"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100"/>
              </a:lnSpc>
              <a:tabLst/>
            </a:pPr>
            <a:r>
              <a:rPr lang="en-US" altLang="zh-CN" sz="839" dirty="0" smtClean="0">
                <a:solidFill>
                  <a:srgbClr val="3B812F"/>
                </a:solidFill>
                <a:latin typeface="Wingdings" pitchFamily="18" charset="0"/>
                <a:cs typeface="Wingdings" pitchFamily="18" charset="0"/>
              </a:rPr>
              <a:t></a:t>
            </a:r>
          </a:p>
        </p:txBody>
      </p:sp>
      <p:sp>
        <p:nvSpPr>
          <p:cNvPr id="9" name="TextBox 1"/>
          <p:cNvSpPr txBox="1"/>
          <p:nvPr/>
        </p:nvSpPr>
        <p:spPr>
          <a:xfrm>
            <a:off x="1295400" y="2692400"/>
            <a:ext cx="3911600" cy="1447800"/>
          </a:xfrm>
          <a:prstGeom prst="rect">
            <a:avLst/>
          </a:prstGeom>
          <a:noFill/>
        </p:spPr>
        <p:txBody>
          <a:bodyPr wrap="none" lIns="0" tIns="0" rIns="0" rtlCol="0">
            <a:spAutoFit/>
          </a:bodyPr>
          <a:lstStyle/>
          <a:p>
            <a:pPr>
              <a:lnSpc>
                <a:spcPts val="1800"/>
              </a:lnSpc>
              <a:tabLst/>
            </a:pPr>
            <a:r>
              <a:rPr lang="en-US" altLang="zh-CN" sz="1403" dirty="0" smtClean="0">
                <a:solidFill>
                  <a:srgbClr val="000000"/>
                </a:solidFill>
                <a:latin typeface="微软雅黑" pitchFamily="18" charset="0"/>
                <a:cs typeface="微软雅黑" pitchFamily="18" charset="0"/>
              </a:rPr>
              <a:t>中医中药：活血化瘀方法</a:t>
            </a:r>
          </a:p>
          <a:p>
            <a:pPr>
              <a:lnSpc>
                <a:spcPts val="1000"/>
              </a:lnSpc>
            </a:pPr>
            <a:endParaRPr lang="en-US" altLang="zh-CN" dirty="0" smtClean="0"/>
          </a:p>
          <a:p>
            <a:pPr>
              <a:lnSpc>
                <a:spcPts val="2100"/>
              </a:lnSpc>
              <a:tabLst/>
            </a:pPr>
            <a:r>
              <a:rPr lang="en-US" altLang="zh-CN" sz="1403" dirty="0" smtClean="0">
                <a:solidFill>
                  <a:srgbClr val="000000"/>
                </a:solidFill>
                <a:latin typeface="微软雅黑" pitchFamily="18" charset="0"/>
                <a:cs typeface="微软雅黑" pitchFamily="18" charset="0"/>
              </a:rPr>
              <a:t>钙离子通道阻滞剂：阻断缺血诱发的细胞凋亡</a:t>
            </a:r>
          </a:p>
          <a:p>
            <a:pPr>
              <a:lnSpc>
                <a:spcPts val="1000"/>
              </a:lnSpc>
            </a:pPr>
            <a:endParaRPr lang="en-US" altLang="zh-CN" dirty="0" smtClean="0"/>
          </a:p>
          <a:p>
            <a:pPr>
              <a:lnSpc>
                <a:spcPts val="2100"/>
              </a:lnSpc>
              <a:tabLst/>
            </a:pPr>
            <a:r>
              <a:rPr lang="en-US" altLang="zh-CN" sz="1406" dirty="0" smtClean="0">
                <a:solidFill>
                  <a:srgbClr val="000000"/>
                </a:solidFill>
                <a:latin typeface="微软雅黑" pitchFamily="18" charset="0"/>
                <a:cs typeface="微软雅黑" pitchFamily="18" charset="0"/>
              </a:rPr>
              <a:t>神经营养因子：热休克蛋白，一氧化氮合酶抑制剂</a:t>
            </a:r>
          </a:p>
          <a:p>
            <a:pPr>
              <a:lnSpc>
                <a:spcPts val="1000"/>
              </a:lnSpc>
            </a:pPr>
            <a:endParaRPr lang="en-US" altLang="zh-CN" dirty="0" smtClean="0"/>
          </a:p>
          <a:p>
            <a:pPr>
              <a:lnSpc>
                <a:spcPts val="2100"/>
              </a:lnSpc>
              <a:tabLst/>
            </a:pPr>
            <a:r>
              <a:rPr lang="en-US" altLang="zh-CN" sz="1403" dirty="0" smtClean="0">
                <a:solidFill>
                  <a:srgbClr val="000000"/>
                </a:solidFill>
                <a:latin typeface="微软雅黑" pitchFamily="18" charset="0"/>
                <a:cs typeface="微软雅黑" pitchFamily="18" charset="0"/>
              </a:rPr>
              <a:t>抗氧化剂：VitC</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微软雅黑" pitchFamily="18" charset="0"/>
                <a:cs typeface="微软雅黑" pitchFamily="18" charset="0"/>
              </a:rPr>
              <a:t>VitE</a:t>
            </a:r>
          </a:p>
        </p:txBody>
      </p:sp>
    </p:spTree>
    <p:extLst>
      <p:ext uri="{BB962C8B-B14F-4D97-AF65-F5344CB8AC3E}">
        <p14:creationId xmlns:p14="http://schemas.microsoft.com/office/powerpoint/2010/main" val="17213173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93662" y="1218044"/>
            <a:ext cx="4456176" cy="2997961"/>
          </a:xfrm>
          <a:custGeom>
            <a:avLst/>
            <a:gdLst>
              <a:gd name="connsiteX0" fmla="*/ 14287 w 4456176"/>
              <a:gd name="connsiteY0" fmla="*/ 2983674 h 2997961"/>
              <a:gd name="connsiteX1" fmla="*/ 4441888 w 4456176"/>
              <a:gd name="connsiteY1" fmla="*/ 2983674 h 2997961"/>
              <a:gd name="connsiteX2" fmla="*/ 4441888 w 4456176"/>
              <a:gd name="connsiteY2" fmla="*/ 14287 h 2997961"/>
              <a:gd name="connsiteX3" fmla="*/ 14287 w 4456176"/>
              <a:gd name="connsiteY3" fmla="*/ 14287 h 2997961"/>
              <a:gd name="connsiteX4" fmla="*/ 14287 w 4456176"/>
              <a:gd name="connsiteY4" fmla="*/ 2983674 h 299796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456176" h="2997961">
                <a:moveTo>
                  <a:pt x="14287" y="2983674"/>
                </a:moveTo>
                <a:lnTo>
                  <a:pt x="4441888" y="2983674"/>
                </a:lnTo>
                <a:lnTo>
                  <a:pt x="4441888" y="14287"/>
                </a:lnTo>
                <a:lnTo>
                  <a:pt x="14287" y="14287"/>
                </a:lnTo>
                <a:lnTo>
                  <a:pt x="14287" y="2983674"/>
                </a:lnTo>
              </a:path>
            </a:pathLst>
          </a:custGeom>
          <a:solidFill>
            <a:srgbClr val="000000">
              <a:alpha val="0"/>
            </a:srgbClr>
          </a:solidFill>
          <a:ln w="25400">
            <a:solidFill>
              <a:srgbClr val="FFC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4629213" y="1207249"/>
            <a:ext cx="4457700" cy="2999232"/>
          </a:xfrm>
          <a:custGeom>
            <a:avLst/>
            <a:gdLst>
              <a:gd name="connsiteX0" fmla="*/ 14287 w 4457700"/>
              <a:gd name="connsiteY0" fmla="*/ 2984944 h 2999232"/>
              <a:gd name="connsiteX1" fmla="*/ 4443412 w 4457700"/>
              <a:gd name="connsiteY1" fmla="*/ 2984944 h 2999232"/>
              <a:gd name="connsiteX2" fmla="*/ 4443412 w 4457700"/>
              <a:gd name="connsiteY2" fmla="*/ 14287 h 2999232"/>
              <a:gd name="connsiteX3" fmla="*/ 14287 w 4457700"/>
              <a:gd name="connsiteY3" fmla="*/ 14287 h 2999232"/>
              <a:gd name="connsiteX4" fmla="*/ 14287 w 4457700"/>
              <a:gd name="connsiteY4" fmla="*/ 2984944 h 299923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457700" h="2999232">
                <a:moveTo>
                  <a:pt x="14287" y="2984944"/>
                </a:moveTo>
                <a:lnTo>
                  <a:pt x="4443412" y="2984944"/>
                </a:lnTo>
                <a:lnTo>
                  <a:pt x="4443412" y="14287"/>
                </a:lnTo>
                <a:lnTo>
                  <a:pt x="14287" y="14287"/>
                </a:lnTo>
                <a:lnTo>
                  <a:pt x="14287" y="2984944"/>
                </a:lnTo>
              </a:path>
            </a:pathLst>
          </a:custGeom>
          <a:solidFill>
            <a:srgbClr val="000000">
              <a:alpha val="0"/>
            </a:srgbClr>
          </a:solidFill>
          <a:ln w="25400">
            <a:solidFill>
              <a:srgbClr val="FFC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03200" y="1320800"/>
            <a:ext cx="2832100" cy="673100"/>
          </a:xfrm>
          <a:prstGeom prst="rect">
            <a:avLst/>
          </a:prstGeom>
          <a:noFill/>
        </p:spPr>
      </p:pic>
      <p:pic>
        <p:nvPicPr>
          <p:cNvPr id="8" name="Picture 3"/>
          <p:cNvPicPr>
            <a:picLocks noChangeAspect="1" noChangeArrowheads="1"/>
          </p:cNvPicPr>
          <p:nvPr/>
        </p:nvPicPr>
        <p:blipFill>
          <a:blip r:embed="rId3"/>
          <a:srcRect/>
          <a:stretch>
            <a:fillRect/>
          </a:stretch>
        </p:blipFill>
        <p:spPr bwMode="auto">
          <a:xfrm>
            <a:off x="4660900" y="1257300"/>
            <a:ext cx="2832100" cy="723900"/>
          </a:xfrm>
          <a:prstGeom prst="rect">
            <a:avLst/>
          </a:prstGeom>
          <a:noFill/>
        </p:spPr>
      </p:pic>
      <p:sp>
        <p:nvSpPr>
          <p:cNvPr id="2" name="TextBox 1"/>
          <p:cNvSpPr txBox="1"/>
          <p:nvPr/>
        </p:nvSpPr>
        <p:spPr>
          <a:xfrm>
            <a:off x="292100" y="2044700"/>
            <a:ext cx="3873500" cy="2171700"/>
          </a:xfrm>
          <a:prstGeom prst="rect">
            <a:avLst/>
          </a:prstGeom>
          <a:noFill/>
        </p:spPr>
        <p:txBody>
          <a:bodyPr wrap="none" lIns="0" tIns="0" rIns="0" rtlCol="0">
            <a:spAutoFit/>
          </a:bodyPr>
          <a:lstStyle/>
          <a:p>
            <a:pPr>
              <a:lnSpc>
                <a:spcPts val="2300"/>
              </a:lnSpc>
              <a:tabLst>
                <a:tab pos="457200" algn="l"/>
                <a:tab pos="660400" algn="l"/>
                <a:tab pos="863600" algn="l"/>
              </a:tabLst>
            </a:pPr>
            <a:r>
              <a:rPr lang="en-US" altLang="zh-CN" sz="1800" dirty="0" smtClean="0">
                <a:solidFill>
                  <a:srgbClr val="000000"/>
                </a:solidFill>
                <a:latin typeface="微软雅黑" pitchFamily="18" charset="0"/>
                <a:cs typeface="微软雅黑" pitchFamily="18" charset="0"/>
              </a:rPr>
              <a:t>美国青光眼指南：</a:t>
            </a:r>
          </a:p>
          <a:p>
            <a:pPr>
              <a:lnSpc>
                <a:spcPts val="3100"/>
              </a:lnSpc>
              <a:tabLst>
                <a:tab pos="457200" algn="l"/>
                <a:tab pos="660400" algn="l"/>
                <a:tab pos="863600" algn="l"/>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微软雅黑" pitchFamily="18" charset="0"/>
                <a:cs typeface="微软雅黑" pitchFamily="18" charset="0"/>
              </a:rPr>
              <a:t>管理目标：</a:t>
            </a:r>
          </a:p>
          <a:p>
            <a:pPr>
              <a:lnSpc>
                <a:spcPts val="3100"/>
              </a:lnSpc>
              <a:tabLst>
                <a:tab pos="457200" algn="l"/>
                <a:tab pos="660400" algn="l"/>
                <a:tab pos="863600" algn="l"/>
              </a:tabLst>
            </a:pPr>
            <a:r>
              <a:rPr lang="en-US" altLang="zh-CN" dirty="0" smtClean="0"/>
              <a:t>	</a:t>
            </a:r>
            <a:r>
              <a:rPr lang="en-US" altLang="zh-CN" sz="1800" dirty="0" smtClean="0">
                <a:solidFill>
                  <a:srgbClr val="000000"/>
                </a:solidFill>
                <a:latin typeface="Times New Roman" pitchFamily="18" charset="0"/>
                <a:cs typeface="Times New Roman"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微软雅黑" pitchFamily="18" charset="0"/>
                <a:cs typeface="微软雅黑" pitchFamily="18" charset="0"/>
              </a:rPr>
              <a:t>原发开角型青光眼</a:t>
            </a:r>
            <a:r>
              <a:rPr lang="en-US" altLang="zh-CN" sz="1200" dirty="0" smtClean="0">
                <a:solidFill>
                  <a:srgbClr val="000000"/>
                </a:solidFill>
                <a:latin typeface="微软雅黑" pitchFamily="18" charset="0"/>
                <a:cs typeface="微软雅黑" pitchFamily="18" charset="0"/>
              </a:rPr>
              <a:t>1</a:t>
            </a:r>
            <a:r>
              <a:rPr lang="en-US" altLang="zh-CN" sz="1800" dirty="0" smtClean="0">
                <a:solidFill>
                  <a:srgbClr val="000000"/>
                </a:solidFill>
                <a:latin typeface="微软雅黑" pitchFamily="18" charset="0"/>
                <a:cs typeface="微软雅黑" pitchFamily="18" charset="0"/>
              </a:rPr>
              <a:t>：</a:t>
            </a:r>
            <a:r>
              <a:rPr lang="en-US" altLang="zh-CN" sz="1800" dirty="0" smtClean="0">
                <a:solidFill>
                  <a:srgbClr val="FFFFFF"/>
                </a:solidFill>
                <a:latin typeface="微软雅黑" pitchFamily="18" charset="0"/>
                <a:cs typeface="微软雅黑" pitchFamily="18" charset="0"/>
              </a:rPr>
              <a:t>：</a:t>
            </a:r>
          </a:p>
          <a:p>
            <a:pPr>
              <a:lnSpc>
                <a:spcPts val="2500"/>
              </a:lnSpc>
              <a:tabLst>
                <a:tab pos="457200" algn="l"/>
                <a:tab pos="660400" algn="l"/>
                <a:tab pos="863600" algn="l"/>
              </a:tabLst>
            </a:pPr>
            <a:r>
              <a:rPr lang="en-US" altLang="zh-CN" dirty="0" smtClean="0"/>
              <a:t>		</a:t>
            </a:r>
            <a:r>
              <a:rPr lang="en-US" altLang="zh-CN" sz="1800" dirty="0" smtClean="0">
                <a:solidFill>
                  <a:srgbClr val="FF0000"/>
                </a:solidFill>
                <a:latin typeface="微软雅黑" pitchFamily="18" charset="0"/>
                <a:cs typeface="微软雅黑" pitchFamily="18" charset="0"/>
              </a:rPr>
              <a:t>稳定视神经/视神经纤维层状态</a:t>
            </a:r>
          </a:p>
          <a:p>
            <a:pPr>
              <a:lnSpc>
                <a:spcPts val="3100"/>
              </a:lnSpc>
              <a:tabLst>
                <a:tab pos="457200" algn="l"/>
                <a:tab pos="660400" algn="l"/>
                <a:tab pos="863600" algn="l"/>
              </a:tabLst>
            </a:pPr>
            <a:r>
              <a:rPr lang="en-US" altLang="zh-CN" dirty="0" smtClean="0"/>
              <a:t>	</a:t>
            </a:r>
            <a:r>
              <a:rPr lang="en-US" altLang="zh-CN" sz="1800" dirty="0" smtClean="0">
                <a:solidFill>
                  <a:srgbClr val="000000"/>
                </a:solidFill>
                <a:latin typeface="Times New Roman" pitchFamily="18" charset="0"/>
                <a:cs typeface="Times New Roman"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微软雅黑" pitchFamily="18" charset="0"/>
                <a:cs typeface="微软雅黑" pitchFamily="18" charset="0"/>
              </a:rPr>
              <a:t>原发闭角型青光眼</a:t>
            </a:r>
            <a:r>
              <a:rPr lang="en-US" altLang="zh-CN" sz="1200" dirty="0" smtClean="0">
                <a:solidFill>
                  <a:srgbClr val="000000"/>
                </a:solidFill>
                <a:latin typeface="微软雅黑" pitchFamily="18" charset="0"/>
                <a:cs typeface="微软雅黑" pitchFamily="18" charset="0"/>
              </a:rPr>
              <a:t>2</a:t>
            </a:r>
            <a:r>
              <a:rPr lang="en-US" altLang="zh-CN" sz="1800" dirty="0" smtClean="0">
                <a:solidFill>
                  <a:srgbClr val="FFFFFF"/>
                </a:solidFill>
                <a:latin typeface="微软雅黑" pitchFamily="18" charset="0"/>
                <a:cs typeface="微软雅黑" pitchFamily="18" charset="0"/>
              </a:rPr>
              <a:t>的疗目标：</a:t>
            </a:r>
          </a:p>
          <a:p>
            <a:pPr>
              <a:lnSpc>
                <a:spcPts val="2500"/>
              </a:lnSpc>
              <a:tabLst>
                <a:tab pos="457200" algn="l"/>
                <a:tab pos="660400" algn="l"/>
                <a:tab pos="863600" algn="l"/>
              </a:tabLst>
            </a:pPr>
            <a:r>
              <a:rPr lang="en-US" altLang="zh-CN" dirty="0" smtClean="0"/>
              <a:t>			</a:t>
            </a:r>
            <a:r>
              <a:rPr lang="en-US" altLang="zh-CN" sz="1800" dirty="0" smtClean="0">
                <a:solidFill>
                  <a:srgbClr val="FF0000"/>
                </a:solidFill>
                <a:latin typeface="微软雅黑" pitchFamily="18" charset="0"/>
                <a:cs typeface="微软雅黑" pitchFamily="18" charset="0"/>
              </a:rPr>
              <a:t>预防视神经损伤</a:t>
            </a:r>
          </a:p>
        </p:txBody>
      </p:sp>
      <p:sp>
        <p:nvSpPr>
          <p:cNvPr id="9" name="TextBox 1"/>
          <p:cNvSpPr txBox="1"/>
          <p:nvPr/>
        </p:nvSpPr>
        <p:spPr>
          <a:xfrm>
            <a:off x="88900" y="4889500"/>
            <a:ext cx="8064500" cy="127000"/>
          </a:xfrm>
          <a:prstGeom prst="rect">
            <a:avLst/>
          </a:prstGeom>
          <a:noFill/>
        </p:spPr>
        <p:txBody>
          <a:bodyPr wrap="none" lIns="0" tIns="0" rIns="0" rtlCol="0">
            <a:spAutoFit/>
          </a:bodyPr>
          <a:lstStyle/>
          <a:p>
            <a:pPr>
              <a:lnSpc>
                <a:spcPts val="1000"/>
              </a:lnSpc>
              <a:tabLst/>
            </a:pPr>
            <a:r>
              <a:rPr lang="en-US" altLang="zh-CN" sz="996" dirty="0" smtClean="0">
                <a:solidFill>
                  <a:srgbClr val="000000"/>
                </a:solidFill>
                <a:latin typeface="Times New Roman" pitchFamily="18" charset="0"/>
                <a:cs typeface="Times New Roman" pitchFamily="18" charset="0"/>
              </a:rPr>
              <a:t>1.</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AAO-PPP：Primary</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Open-Angle</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Glaucoma</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2010;</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2.</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AAO-PPP：Primary</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Angle</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Closure</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2010;</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3.</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Terminology</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and</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Guidelines</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for</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glaucoma</a:t>
            </a:r>
          </a:p>
        </p:txBody>
      </p:sp>
      <p:sp>
        <p:nvSpPr>
          <p:cNvPr id="10" name="TextBox 1"/>
          <p:cNvSpPr txBox="1"/>
          <p:nvPr/>
        </p:nvSpPr>
        <p:spPr>
          <a:xfrm>
            <a:off x="444500" y="203200"/>
            <a:ext cx="6502400" cy="533400"/>
          </a:xfrm>
          <a:prstGeom prst="rect">
            <a:avLst/>
          </a:prstGeom>
          <a:noFill/>
        </p:spPr>
        <p:txBody>
          <a:bodyPr wrap="none" lIns="0" tIns="0" rIns="0" rtlCol="0">
            <a:spAutoFit/>
          </a:bodyPr>
          <a:lstStyle/>
          <a:p>
            <a:pPr>
              <a:lnSpc>
                <a:spcPts val="4200"/>
              </a:lnSpc>
              <a:tabLst/>
            </a:pPr>
            <a:r>
              <a:rPr lang="en-US" altLang="zh-CN" sz="3204" b="1" dirty="0" smtClean="0">
                <a:solidFill>
                  <a:srgbClr val="000000"/>
                </a:solidFill>
                <a:latin typeface="微软雅黑" pitchFamily="18" charset="0"/>
                <a:cs typeface="微软雅黑" pitchFamily="18" charset="0"/>
              </a:rPr>
              <a:t>权威指南推荐青光眼视神经保护原则</a:t>
            </a:r>
          </a:p>
        </p:txBody>
      </p:sp>
      <p:sp>
        <p:nvSpPr>
          <p:cNvPr id="11" name="TextBox 1"/>
          <p:cNvSpPr txBox="1"/>
          <p:nvPr/>
        </p:nvSpPr>
        <p:spPr>
          <a:xfrm>
            <a:off x="4876800" y="2159000"/>
            <a:ext cx="3784600" cy="1955800"/>
          </a:xfrm>
          <a:prstGeom prst="rect">
            <a:avLst/>
          </a:prstGeom>
          <a:noFill/>
        </p:spPr>
        <p:txBody>
          <a:bodyPr wrap="none" lIns="0" tIns="0" rIns="0" rtlCol="0">
            <a:spAutoFit/>
          </a:bodyPr>
          <a:lstStyle/>
          <a:p>
            <a:pPr>
              <a:lnSpc>
                <a:spcPts val="2400"/>
              </a:lnSpc>
              <a:tabLst>
                <a:tab pos="457200" algn="l"/>
                <a:tab pos="812800" algn="l"/>
              </a:tabLst>
            </a:pPr>
            <a:r>
              <a:rPr lang="en-US" altLang="zh-CN" sz="1802" dirty="0" smtClean="0">
                <a:solidFill>
                  <a:srgbClr val="000000"/>
                </a:solidFill>
                <a:latin typeface="微软雅黑" pitchFamily="18" charset="0"/>
                <a:cs typeface="微软雅黑" pitchFamily="18" charset="0"/>
              </a:rPr>
              <a:t>欧洲青光眼指南</a:t>
            </a:r>
            <a:r>
              <a:rPr lang="en-US" altLang="zh-CN" sz="1200" dirty="0" smtClean="0">
                <a:solidFill>
                  <a:srgbClr val="000000"/>
                </a:solidFill>
                <a:latin typeface="微软雅黑" pitchFamily="18" charset="0"/>
                <a:cs typeface="微软雅黑" pitchFamily="18" charset="0"/>
              </a:rPr>
              <a:t>3</a:t>
            </a:r>
            <a:r>
              <a:rPr lang="en-US" altLang="zh-CN" sz="1802" dirty="0" smtClean="0">
                <a:solidFill>
                  <a:srgbClr val="000000"/>
                </a:solidFill>
                <a:latin typeface="微软雅黑" pitchFamily="18" charset="0"/>
                <a:cs typeface="微软雅黑" pitchFamily="18" charset="0"/>
              </a:rPr>
              <a:t>：</a:t>
            </a:r>
          </a:p>
          <a:p>
            <a:pPr>
              <a:lnSpc>
                <a:spcPts val="3200"/>
              </a:lnSpc>
              <a:tabLst>
                <a:tab pos="457200" algn="l"/>
                <a:tab pos="812800" algn="l"/>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000000"/>
                </a:solidFill>
                <a:latin typeface="微软雅黑" pitchFamily="18" charset="0"/>
                <a:cs typeface="微软雅黑" pitchFamily="18" charset="0"/>
              </a:rPr>
              <a:t>视神经保护：</a:t>
            </a:r>
          </a:p>
          <a:p>
            <a:pPr>
              <a:lnSpc>
                <a:spcPts val="3200"/>
              </a:lnSpc>
              <a:tabLst>
                <a:tab pos="457200" algn="l"/>
                <a:tab pos="812800" algn="l"/>
              </a:tabLst>
            </a:pPr>
            <a:r>
              <a:rPr lang="en-US" altLang="zh-CN" dirty="0" smtClean="0"/>
              <a:t>	</a:t>
            </a:r>
            <a:r>
              <a:rPr lang="en-US" altLang="zh-CN" sz="1800" dirty="0" smtClean="0">
                <a:solidFill>
                  <a:srgbClr val="FF0000"/>
                </a:solidFill>
                <a:latin typeface="Times New Roman" pitchFamily="18" charset="0"/>
                <a:cs typeface="Times New Roman" pitchFamily="18" charset="0"/>
              </a:rPr>
              <a:t>•</a:t>
            </a:r>
            <a:r>
              <a:rPr lang="en-US" altLang="zh-CN" sz="1800" dirty="0" smtClean="0">
                <a:latin typeface="Times New Roman" pitchFamily="18" charset="0"/>
                <a:cs typeface="Times New Roman" pitchFamily="18" charset="0"/>
              </a:rPr>
              <a:t>      </a:t>
            </a:r>
            <a:r>
              <a:rPr lang="en-US" altLang="zh-CN" sz="1800" dirty="0" smtClean="0">
                <a:solidFill>
                  <a:srgbClr val="FF0000"/>
                </a:solidFill>
                <a:latin typeface="微软雅黑" pitchFamily="18" charset="0"/>
                <a:cs typeface="微软雅黑" pitchFamily="18" charset="0"/>
              </a:rPr>
              <a:t>神经保护作为一种治疗方法可</a:t>
            </a:r>
          </a:p>
          <a:p>
            <a:pPr>
              <a:lnSpc>
                <a:spcPts val="3200"/>
              </a:lnSpc>
              <a:tabLst>
                <a:tab pos="457200" algn="l"/>
                <a:tab pos="812800" algn="l"/>
              </a:tabLst>
            </a:pPr>
            <a:r>
              <a:rPr lang="en-US" altLang="zh-CN" dirty="0" smtClean="0"/>
              <a:t>		</a:t>
            </a:r>
            <a:r>
              <a:rPr lang="en-US" altLang="zh-CN" sz="1802" dirty="0" smtClean="0">
                <a:solidFill>
                  <a:srgbClr val="FF0000"/>
                </a:solidFill>
                <a:latin typeface="微软雅黑" pitchFamily="18" charset="0"/>
                <a:cs typeface="微软雅黑" pitchFamily="18" charset="0"/>
              </a:rPr>
              <a:t>以直接保护、阻止、或者逆转</a:t>
            </a:r>
          </a:p>
          <a:p>
            <a:pPr>
              <a:lnSpc>
                <a:spcPts val="3200"/>
              </a:lnSpc>
              <a:tabLst>
                <a:tab pos="457200" algn="l"/>
                <a:tab pos="812800" algn="l"/>
              </a:tabLst>
            </a:pPr>
            <a:r>
              <a:rPr lang="en-US" altLang="zh-CN" dirty="0" smtClean="0"/>
              <a:t>		</a:t>
            </a:r>
            <a:r>
              <a:rPr lang="en-US" altLang="zh-CN" sz="1800" dirty="0" smtClean="0">
                <a:solidFill>
                  <a:srgbClr val="FF0000"/>
                </a:solidFill>
                <a:latin typeface="微软雅黑" pitchFamily="18" charset="0"/>
                <a:cs typeface="微软雅黑" pitchFamily="18" charset="0"/>
              </a:rPr>
              <a:t>细胞损伤</a:t>
            </a:r>
          </a:p>
        </p:txBody>
      </p:sp>
    </p:spTree>
    <p:extLst>
      <p:ext uri="{BB962C8B-B14F-4D97-AF65-F5344CB8AC3E}">
        <p14:creationId xmlns:p14="http://schemas.microsoft.com/office/powerpoint/2010/main" val="14291145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800100" y="749300"/>
            <a:ext cx="2298700" cy="6096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736600" y="1409700"/>
            <a:ext cx="2349500" cy="2997200"/>
          </a:xfrm>
          <a:prstGeom prst="rect">
            <a:avLst/>
          </a:prstGeom>
          <a:noFill/>
        </p:spPr>
      </p:pic>
      <p:pic>
        <p:nvPicPr>
          <p:cNvPr id="7" name="Picture 3"/>
          <p:cNvPicPr>
            <a:picLocks noChangeAspect="1" noChangeArrowheads="1"/>
          </p:cNvPicPr>
          <p:nvPr/>
        </p:nvPicPr>
        <p:blipFill>
          <a:blip r:embed="rId4"/>
          <a:srcRect/>
          <a:stretch>
            <a:fillRect/>
          </a:stretch>
        </p:blipFill>
        <p:spPr bwMode="auto">
          <a:xfrm>
            <a:off x="3390900" y="749300"/>
            <a:ext cx="2298700" cy="609600"/>
          </a:xfrm>
          <a:prstGeom prst="rect">
            <a:avLst/>
          </a:prstGeom>
          <a:noFill/>
        </p:spPr>
      </p:pic>
      <p:pic>
        <p:nvPicPr>
          <p:cNvPr id="8" name="Picture 3"/>
          <p:cNvPicPr>
            <a:picLocks noChangeAspect="1" noChangeArrowheads="1"/>
          </p:cNvPicPr>
          <p:nvPr/>
        </p:nvPicPr>
        <p:blipFill>
          <a:blip r:embed="rId5"/>
          <a:srcRect/>
          <a:stretch>
            <a:fillRect/>
          </a:stretch>
        </p:blipFill>
        <p:spPr bwMode="auto">
          <a:xfrm>
            <a:off x="3340100" y="1409700"/>
            <a:ext cx="2463800" cy="2997200"/>
          </a:xfrm>
          <a:prstGeom prst="rect">
            <a:avLst/>
          </a:prstGeom>
          <a:noFill/>
        </p:spPr>
      </p:pic>
      <p:pic>
        <p:nvPicPr>
          <p:cNvPr id="9" name="Picture 3"/>
          <p:cNvPicPr>
            <a:picLocks noChangeAspect="1" noChangeArrowheads="1"/>
          </p:cNvPicPr>
          <p:nvPr/>
        </p:nvPicPr>
        <p:blipFill>
          <a:blip r:embed="rId6"/>
          <a:srcRect/>
          <a:stretch>
            <a:fillRect/>
          </a:stretch>
        </p:blipFill>
        <p:spPr bwMode="auto">
          <a:xfrm>
            <a:off x="6057900" y="749300"/>
            <a:ext cx="2298700" cy="3657600"/>
          </a:xfrm>
          <a:prstGeom prst="rect">
            <a:avLst/>
          </a:prstGeom>
          <a:noFill/>
        </p:spPr>
      </p:pic>
      <p:sp>
        <p:nvSpPr>
          <p:cNvPr id="2" name="TextBox 1"/>
          <p:cNvSpPr txBox="1"/>
          <p:nvPr/>
        </p:nvSpPr>
        <p:spPr>
          <a:xfrm>
            <a:off x="482600" y="304800"/>
            <a:ext cx="5943600" cy="368300"/>
          </a:xfrm>
          <a:prstGeom prst="rect">
            <a:avLst/>
          </a:prstGeom>
          <a:noFill/>
        </p:spPr>
        <p:txBody>
          <a:bodyPr wrap="none" lIns="0" tIns="0" rIns="0" rtlCol="0">
            <a:spAutoFit/>
          </a:bodyPr>
          <a:lstStyle/>
          <a:p>
            <a:pPr>
              <a:lnSpc>
                <a:spcPts val="2900"/>
              </a:lnSpc>
              <a:tabLst/>
            </a:pPr>
            <a:r>
              <a:rPr lang="en-US" altLang="zh-CN" sz="2795" b="1" dirty="0" smtClean="0">
                <a:solidFill>
                  <a:srgbClr val="000000"/>
                </a:solidFill>
                <a:latin typeface="Times New Roman" pitchFamily="18" charset="0"/>
                <a:cs typeface="Times New Roman" pitchFamily="18" charset="0"/>
              </a:rPr>
              <a:t>POAG</a:t>
            </a:r>
            <a:r>
              <a:rPr lang="en-US" altLang="zh-CN" sz="2795" dirty="0" smtClean="0">
                <a:solidFill>
                  <a:srgbClr val="000000"/>
                </a:solidFill>
                <a:latin typeface="黑体" pitchFamily="18" charset="0"/>
                <a:cs typeface="黑体" pitchFamily="18" charset="0"/>
              </a:rPr>
              <a:t>和高眼压症一线治疗首选</a:t>
            </a:r>
            <a:r>
              <a:rPr lang="en-US" altLang="zh-CN" sz="2795" b="1" dirty="0" smtClean="0">
                <a:solidFill>
                  <a:srgbClr val="000000"/>
                </a:solidFill>
                <a:latin typeface="Times New Roman" pitchFamily="18" charset="0"/>
                <a:cs typeface="Times New Roman" pitchFamily="18" charset="0"/>
              </a:rPr>
              <a:t>PGAs</a:t>
            </a:r>
          </a:p>
        </p:txBody>
      </p:sp>
      <p:sp>
        <p:nvSpPr>
          <p:cNvPr id="10" name="TextBox 1"/>
          <p:cNvSpPr txBox="1"/>
          <p:nvPr/>
        </p:nvSpPr>
        <p:spPr>
          <a:xfrm>
            <a:off x="901700" y="1003300"/>
            <a:ext cx="1930400" cy="3162300"/>
          </a:xfrm>
          <a:prstGeom prst="rect">
            <a:avLst/>
          </a:prstGeom>
          <a:noFill/>
        </p:spPr>
        <p:txBody>
          <a:bodyPr wrap="none" lIns="0" tIns="0" rIns="0" rtlCol="0">
            <a:spAutoFit/>
          </a:bodyPr>
          <a:lstStyle/>
          <a:p>
            <a:pPr>
              <a:lnSpc>
                <a:spcPts val="3100"/>
              </a:lnSpc>
              <a:tabLst>
                <a:tab pos="431800" algn="l"/>
              </a:tabLst>
            </a:pPr>
            <a:r>
              <a:rPr lang="en-US" altLang="zh-CN" dirty="0" smtClean="0"/>
              <a:t>	</a:t>
            </a:r>
            <a:r>
              <a:rPr lang="en-US" altLang="zh-CN" sz="2402" b="1" dirty="0" smtClean="0">
                <a:solidFill>
                  <a:srgbClr val="002060"/>
                </a:solidFill>
                <a:latin typeface="微软雅黑" pitchFamily="18" charset="0"/>
                <a:cs typeface="微软雅黑" pitchFamily="18" charset="0"/>
              </a:rPr>
              <a:t>欧洲指南</a:t>
            </a:r>
          </a:p>
          <a:p>
            <a:pPr>
              <a:lnSpc>
                <a:spcPts val="1000"/>
              </a:lnSpc>
            </a:pPr>
            <a:endParaRPr lang="en-US" altLang="zh-CN" dirty="0" smtClean="0"/>
          </a:p>
          <a:p>
            <a:pPr>
              <a:lnSpc>
                <a:spcPts val="1000"/>
              </a:lnSpc>
            </a:pPr>
            <a:endParaRPr lang="en-US" altLang="zh-CN" dirty="0" smtClean="0"/>
          </a:p>
          <a:p>
            <a:pPr>
              <a:lnSpc>
                <a:spcPts val="2100"/>
              </a:lnSpc>
              <a:tabLst>
                <a:tab pos="431800" algn="l"/>
              </a:tabLst>
            </a:pPr>
            <a:r>
              <a:rPr lang="en-US" altLang="zh-CN" sz="1403" b="1" dirty="0" smtClean="0">
                <a:solidFill>
                  <a:srgbClr val="000000"/>
                </a:solidFill>
                <a:latin typeface="微软雅黑" pitchFamily="18" charset="0"/>
                <a:cs typeface="微软雅黑" pitchFamily="18" charset="0"/>
              </a:rPr>
              <a:t>首选单药治疗</a:t>
            </a:r>
            <a:r>
              <a:rPr lang="en-US" altLang="zh-CN" sz="935" b="1" dirty="0" smtClean="0">
                <a:solidFill>
                  <a:srgbClr val="000000"/>
                </a:solidFill>
                <a:latin typeface="微软雅黑" pitchFamily="18" charset="0"/>
                <a:cs typeface="微软雅黑" pitchFamily="18" charset="0"/>
              </a:rPr>
              <a:t>1</a:t>
            </a:r>
          </a:p>
          <a:p>
            <a:pPr>
              <a:lnSpc>
                <a:spcPts val="2500"/>
              </a:lnSpc>
              <a:tabLst>
                <a:tab pos="431800" algn="l"/>
              </a:tabLst>
            </a:pPr>
            <a:r>
              <a:rPr lang="en-US" altLang="zh-CN" sz="1403" b="1" dirty="0" smtClean="0">
                <a:solidFill>
                  <a:srgbClr val="FF0000"/>
                </a:solidFill>
                <a:latin typeface="微软雅黑" pitchFamily="18" charset="0"/>
                <a:cs typeface="微软雅黑" pitchFamily="18" charset="0"/>
              </a:rPr>
              <a:t>PGAs</a:t>
            </a:r>
            <a:r>
              <a:rPr lang="en-US" altLang="zh-CN" sz="1403" b="1" dirty="0" smtClean="0">
                <a:solidFill>
                  <a:srgbClr val="000000"/>
                </a:solidFill>
                <a:latin typeface="微软雅黑" pitchFamily="18" charset="0"/>
                <a:cs typeface="微软雅黑" pitchFamily="18" charset="0"/>
              </a:rPr>
              <a:t>、β受体阻滞剂、</a:t>
            </a:r>
          </a:p>
          <a:p>
            <a:pPr>
              <a:lnSpc>
                <a:spcPts val="2500"/>
              </a:lnSpc>
              <a:tabLst>
                <a:tab pos="431800" algn="l"/>
              </a:tabLst>
            </a:pPr>
            <a:r>
              <a:rPr lang="en-US" altLang="zh-CN" sz="1406" b="1" dirty="0" smtClean="0">
                <a:solidFill>
                  <a:srgbClr val="000000"/>
                </a:solidFill>
                <a:latin typeface="微软雅黑" pitchFamily="18" charset="0"/>
                <a:cs typeface="微软雅黑" pitchFamily="18" charset="0"/>
              </a:rPr>
              <a:t>CAIs、α2受体激动剂、</a:t>
            </a:r>
          </a:p>
          <a:p>
            <a:pPr>
              <a:lnSpc>
                <a:spcPts val="2500"/>
              </a:lnSpc>
              <a:tabLst>
                <a:tab pos="431800" algn="l"/>
              </a:tabLst>
            </a:pPr>
            <a:r>
              <a:rPr lang="en-US" altLang="zh-CN" sz="1403" b="1" dirty="0" smtClean="0">
                <a:solidFill>
                  <a:srgbClr val="000000"/>
                </a:solidFill>
                <a:latin typeface="微软雅黑" pitchFamily="18" charset="0"/>
                <a:cs typeface="微软雅黑" pitchFamily="18" charset="0"/>
              </a:rPr>
              <a:t>其他</a:t>
            </a:r>
          </a:p>
          <a:p>
            <a:pPr>
              <a:lnSpc>
                <a:spcPts val="2500"/>
              </a:lnSpc>
              <a:tabLst>
                <a:tab pos="431800" algn="l"/>
              </a:tabLst>
            </a:pPr>
            <a:r>
              <a:rPr lang="en-US" altLang="zh-CN" sz="1403" b="1" dirty="0" smtClean="0">
                <a:solidFill>
                  <a:srgbClr val="002060"/>
                </a:solidFill>
                <a:latin typeface="微软雅黑" pitchFamily="18" charset="0"/>
                <a:cs typeface="微软雅黑" pitchFamily="18" charset="0"/>
              </a:rPr>
              <a:t>自从20世纪九十年代以</a:t>
            </a:r>
          </a:p>
          <a:p>
            <a:pPr>
              <a:lnSpc>
                <a:spcPts val="2500"/>
              </a:lnSpc>
              <a:tabLst>
                <a:tab pos="431800" algn="l"/>
              </a:tabLst>
            </a:pPr>
            <a:r>
              <a:rPr lang="en-US" altLang="zh-CN" sz="1403" b="1" dirty="0" smtClean="0">
                <a:solidFill>
                  <a:srgbClr val="002060"/>
                </a:solidFill>
                <a:latin typeface="微软雅黑" pitchFamily="18" charset="0"/>
                <a:cs typeface="微软雅黑" pitchFamily="18" charset="0"/>
              </a:rPr>
              <a:t>来，前列腺素衍生物逐</a:t>
            </a:r>
          </a:p>
          <a:p>
            <a:pPr>
              <a:lnSpc>
                <a:spcPts val="2500"/>
              </a:lnSpc>
              <a:tabLst>
                <a:tab pos="431800" algn="l"/>
              </a:tabLst>
            </a:pPr>
            <a:r>
              <a:rPr lang="en-US" altLang="zh-CN" sz="1403" b="1" dirty="0" smtClean="0">
                <a:solidFill>
                  <a:srgbClr val="002060"/>
                </a:solidFill>
                <a:latin typeface="微软雅黑" pitchFamily="18" charset="0"/>
                <a:cs typeface="微软雅黑" pitchFamily="18" charset="0"/>
              </a:rPr>
              <a:t>渐取代β受体阻滞剂成为</a:t>
            </a:r>
          </a:p>
          <a:p>
            <a:pPr>
              <a:lnSpc>
                <a:spcPts val="2500"/>
              </a:lnSpc>
              <a:tabLst>
                <a:tab pos="431800" algn="l"/>
              </a:tabLst>
            </a:pPr>
            <a:r>
              <a:rPr lang="en-US" altLang="zh-CN" sz="1403" b="1" dirty="0" smtClean="0">
                <a:solidFill>
                  <a:srgbClr val="FF0000"/>
                </a:solidFill>
                <a:latin typeface="微软雅黑" pitchFamily="18" charset="0"/>
                <a:cs typeface="微软雅黑" pitchFamily="18" charset="0"/>
              </a:rPr>
              <a:t>首选/一线用药</a:t>
            </a:r>
          </a:p>
        </p:txBody>
      </p:sp>
      <p:sp>
        <p:nvSpPr>
          <p:cNvPr id="11" name="TextBox 1"/>
          <p:cNvSpPr txBox="1"/>
          <p:nvPr/>
        </p:nvSpPr>
        <p:spPr>
          <a:xfrm>
            <a:off x="3568700" y="1003300"/>
            <a:ext cx="2108200" cy="2908300"/>
          </a:xfrm>
          <a:prstGeom prst="rect">
            <a:avLst/>
          </a:prstGeom>
          <a:noFill/>
        </p:spPr>
        <p:txBody>
          <a:bodyPr wrap="none" lIns="0" tIns="0" rIns="0" rtlCol="0">
            <a:spAutoFit/>
          </a:bodyPr>
          <a:lstStyle/>
          <a:p>
            <a:pPr>
              <a:lnSpc>
                <a:spcPts val="3100"/>
              </a:lnSpc>
              <a:tabLst>
                <a:tab pos="355600" algn="l"/>
              </a:tabLst>
            </a:pPr>
            <a:r>
              <a:rPr lang="en-US" altLang="zh-CN" dirty="0" smtClean="0"/>
              <a:t>	</a:t>
            </a:r>
            <a:r>
              <a:rPr lang="en-US" altLang="zh-CN" sz="2402" b="1" dirty="0" smtClean="0">
                <a:solidFill>
                  <a:srgbClr val="002060"/>
                </a:solidFill>
                <a:latin typeface="微软雅黑" pitchFamily="18" charset="0"/>
                <a:cs typeface="微软雅黑" pitchFamily="18" charset="0"/>
              </a:rPr>
              <a:t>美国指南</a:t>
            </a:r>
          </a:p>
          <a:p>
            <a:pPr>
              <a:lnSpc>
                <a:spcPts val="1000"/>
              </a:lnSpc>
            </a:pPr>
            <a:endParaRPr lang="en-US" altLang="zh-CN" dirty="0" smtClean="0"/>
          </a:p>
          <a:p>
            <a:pPr>
              <a:lnSpc>
                <a:spcPts val="1000"/>
              </a:lnSpc>
            </a:pPr>
            <a:endParaRPr lang="en-US" altLang="zh-CN" dirty="0" smtClean="0"/>
          </a:p>
          <a:p>
            <a:pPr>
              <a:lnSpc>
                <a:spcPts val="2600"/>
              </a:lnSpc>
              <a:tabLst>
                <a:tab pos="355600" algn="l"/>
              </a:tabLst>
            </a:pPr>
            <a:r>
              <a:rPr lang="en-US" altLang="zh-CN" sz="1403" b="1" dirty="0" smtClean="0">
                <a:solidFill>
                  <a:srgbClr val="002060"/>
                </a:solidFill>
                <a:latin typeface="微软雅黑" pitchFamily="18" charset="0"/>
                <a:cs typeface="微软雅黑" pitchFamily="18" charset="0"/>
              </a:rPr>
              <a:t>PGAs是青光眼患者处方</a:t>
            </a:r>
          </a:p>
          <a:p>
            <a:pPr>
              <a:lnSpc>
                <a:spcPts val="2500"/>
              </a:lnSpc>
              <a:tabLst>
                <a:tab pos="355600" algn="l"/>
              </a:tabLst>
            </a:pPr>
            <a:r>
              <a:rPr lang="en-US" altLang="zh-CN" sz="1403" b="1" dirty="0" smtClean="0">
                <a:solidFill>
                  <a:srgbClr val="002060"/>
                </a:solidFill>
                <a:latin typeface="微软雅黑" pitchFamily="18" charset="0"/>
                <a:cs typeface="微软雅黑" pitchFamily="18" charset="0"/>
              </a:rPr>
              <a:t>最多的初始降眼压药物。</a:t>
            </a:r>
          </a:p>
          <a:p>
            <a:pPr>
              <a:lnSpc>
                <a:spcPts val="2500"/>
              </a:lnSpc>
              <a:tabLst>
                <a:tab pos="355600" algn="l"/>
              </a:tabLst>
            </a:pPr>
            <a:r>
              <a:rPr lang="en-US" altLang="zh-CN" sz="1403" b="1" dirty="0" smtClean="0">
                <a:solidFill>
                  <a:srgbClr val="002060"/>
                </a:solidFill>
                <a:latin typeface="微软雅黑" pitchFamily="18" charset="0"/>
                <a:cs typeface="微软雅黑" pitchFamily="18" charset="0"/>
              </a:rPr>
              <a:t>除非有其他考虑因素如</a:t>
            </a:r>
          </a:p>
          <a:p>
            <a:pPr>
              <a:lnSpc>
                <a:spcPts val="2500"/>
              </a:lnSpc>
              <a:tabLst>
                <a:tab pos="355600" algn="l"/>
              </a:tabLst>
            </a:pPr>
            <a:r>
              <a:rPr lang="en-US" altLang="zh-CN" sz="1403" b="1" dirty="0" smtClean="0">
                <a:solidFill>
                  <a:srgbClr val="002060"/>
                </a:solidFill>
                <a:latin typeface="微软雅黑" pitchFamily="18" charset="0"/>
                <a:cs typeface="微软雅黑" pitchFamily="18" charset="0"/>
              </a:rPr>
              <a:t>禁忌症、费用、副作用、</a:t>
            </a:r>
          </a:p>
          <a:p>
            <a:pPr>
              <a:lnSpc>
                <a:spcPts val="2500"/>
              </a:lnSpc>
              <a:tabLst>
                <a:tab pos="355600" algn="l"/>
              </a:tabLst>
            </a:pPr>
            <a:r>
              <a:rPr lang="en-US" altLang="zh-CN" sz="1403" b="1" dirty="0" smtClean="0">
                <a:solidFill>
                  <a:srgbClr val="002060"/>
                </a:solidFill>
                <a:latin typeface="微软雅黑" pitchFamily="18" charset="0"/>
                <a:cs typeface="微软雅黑" pitchFamily="18" charset="0"/>
              </a:rPr>
              <a:t>不能耐受或患者不同意</a:t>
            </a:r>
          </a:p>
          <a:p>
            <a:pPr>
              <a:lnSpc>
                <a:spcPts val="2500"/>
              </a:lnSpc>
              <a:tabLst>
                <a:tab pos="355600" algn="l"/>
              </a:tabLst>
            </a:pPr>
            <a:r>
              <a:rPr lang="en-US" altLang="zh-CN" sz="1406" b="1" dirty="0" smtClean="0">
                <a:solidFill>
                  <a:srgbClr val="002060"/>
                </a:solidFill>
                <a:latin typeface="微软雅黑" pitchFamily="18" charset="0"/>
                <a:cs typeface="微软雅黑" pitchFamily="18" charset="0"/>
              </a:rPr>
              <a:t>使用，</a:t>
            </a:r>
            <a:r>
              <a:rPr lang="en-US" altLang="zh-CN" sz="1406" b="1" dirty="0" smtClean="0">
                <a:solidFill>
                  <a:srgbClr val="FF0000"/>
                </a:solidFill>
                <a:latin typeface="微软雅黑" pitchFamily="18" charset="0"/>
                <a:cs typeface="微软雅黑" pitchFamily="18" charset="0"/>
              </a:rPr>
              <a:t>PGAs应被视为初</a:t>
            </a:r>
          </a:p>
          <a:p>
            <a:pPr>
              <a:lnSpc>
                <a:spcPts val="2500"/>
              </a:lnSpc>
              <a:tabLst>
                <a:tab pos="355600" algn="l"/>
              </a:tabLst>
            </a:pPr>
            <a:r>
              <a:rPr lang="en-US" altLang="zh-CN" sz="1403" b="1" dirty="0" smtClean="0">
                <a:solidFill>
                  <a:srgbClr val="FF0000"/>
                </a:solidFill>
                <a:latin typeface="微软雅黑" pitchFamily="18" charset="0"/>
                <a:cs typeface="微软雅黑" pitchFamily="18" charset="0"/>
              </a:rPr>
              <a:t>始治疗药物</a:t>
            </a:r>
            <a:r>
              <a:rPr lang="en-US" altLang="zh-CN" sz="935" b="1" dirty="0" smtClean="0">
                <a:solidFill>
                  <a:srgbClr val="FF0000"/>
                </a:solidFill>
                <a:latin typeface="微软雅黑" pitchFamily="18" charset="0"/>
                <a:cs typeface="微软雅黑" pitchFamily="18" charset="0"/>
              </a:rPr>
              <a:t>2-5</a:t>
            </a:r>
          </a:p>
        </p:txBody>
      </p:sp>
      <p:sp>
        <p:nvSpPr>
          <p:cNvPr id="12" name="TextBox 1"/>
          <p:cNvSpPr txBox="1"/>
          <p:nvPr/>
        </p:nvSpPr>
        <p:spPr>
          <a:xfrm>
            <a:off x="6464300" y="1003300"/>
            <a:ext cx="1828800" cy="3009900"/>
          </a:xfrm>
          <a:prstGeom prst="rect">
            <a:avLst/>
          </a:prstGeom>
          <a:noFill/>
        </p:spPr>
        <p:txBody>
          <a:bodyPr wrap="none" lIns="0" tIns="0" rIns="0" rtlCol="0">
            <a:spAutoFit/>
          </a:bodyPr>
          <a:lstStyle/>
          <a:p>
            <a:pPr>
              <a:lnSpc>
                <a:spcPts val="3100"/>
              </a:lnSpc>
              <a:tabLst>
                <a:tab pos="254000" algn="l"/>
              </a:tabLst>
            </a:pPr>
            <a:r>
              <a:rPr lang="en-US" altLang="zh-CN" dirty="0" smtClean="0"/>
              <a:t>	</a:t>
            </a:r>
            <a:r>
              <a:rPr lang="en-US" altLang="zh-CN" sz="2402" b="1" dirty="0" smtClean="0">
                <a:solidFill>
                  <a:srgbClr val="002060"/>
                </a:solidFill>
                <a:latin typeface="微软雅黑" pitchFamily="18" charset="0"/>
                <a:cs typeface="微软雅黑" pitchFamily="18" charset="0"/>
              </a:rPr>
              <a:t>亚太指南</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200"/>
              </a:lnSpc>
              <a:tabLst>
                <a:tab pos="254000" algn="l"/>
              </a:tabLst>
            </a:pPr>
            <a:r>
              <a:rPr lang="en-US" altLang="zh-CN" sz="1596" b="1" dirty="0" smtClean="0">
                <a:solidFill>
                  <a:srgbClr val="000000"/>
                </a:solidFill>
                <a:latin typeface="微软雅黑" pitchFamily="18" charset="0"/>
                <a:cs typeface="微软雅黑" pitchFamily="18" charset="0"/>
              </a:rPr>
              <a:t>首选单药治疗</a:t>
            </a:r>
            <a:r>
              <a:rPr lang="en-US" altLang="zh-CN" sz="1068" b="1" dirty="0" smtClean="0">
                <a:solidFill>
                  <a:srgbClr val="000000"/>
                </a:solidFill>
                <a:latin typeface="微软雅黑" pitchFamily="18" charset="0"/>
                <a:cs typeface="微软雅黑" pitchFamily="18" charset="0"/>
              </a:rPr>
              <a:t>6</a:t>
            </a:r>
          </a:p>
          <a:p>
            <a:pPr>
              <a:lnSpc>
                <a:spcPts val="1000"/>
              </a:lnSpc>
            </a:pPr>
            <a:endParaRPr lang="en-US" altLang="zh-CN" dirty="0" smtClean="0"/>
          </a:p>
          <a:p>
            <a:pPr>
              <a:lnSpc>
                <a:spcPts val="2800"/>
              </a:lnSpc>
              <a:tabLst>
                <a:tab pos="254000" algn="l"/>
              </a:tabLst>
            </a:pPr>
            <a:r>
              <a:rPr lang="en-US" altLang="zh-CN" sz="1598" b="1" dirty="0" smtClean="0">
                <a:solidFill>
                  <a:srgbClr val="FF0000"/>
                </a:solidFill>
                <a:latin typeface="微软雅黑" pitchFamily="18" charset="0"/>
                <a:cs typeface="微软雅黑" pitchFamily="18" charset="0"/>
              </a:rPr>
              <a:t>通常为PGAs</a:t>
            </a:r>
          </a:p>
          <a:p>
            <a:pPr>
              <a:lnSpc>
                <a:spcPts val="1000"/>
              </a:lnSpc>
            </a:pPr>
            <a:endParaRPr lang="en-US" altLang="zh-CN" dirty="0" smtClean="0"/>
          </a:p>
          <a:p>
            <a:pPr>
              <a:lnSpc>
                <a:spcPts val="2800"/>
              </a:lnSpc>
              <a:tabLst>
                <a:tab pos="254000" algn="l"/>
              </a:tabLst>
            </a:pPr>
            <a:r>
              <a:rPr lang="en-US" altLang="zh-CN" sz="1596" b="1" dirty="0" smtClean="0">
                <a:solidFill>
                  <a:srgbClr val="000000"/>
                </a:solidFill>
                <a:latin typeface="微软雅黑" pitchFamily="18" charset="0"/>
                <a:cs typeface="微软雅黑" pitchFamily="18" charset="0"/>
              </a:rPr>
              <a:t>（亦可为β受体阻</a:t>
            </a:r>
          </a:p>
          <a:p>
            <a:pPr>
              <a:lnSpc>
                <a:spcPts val="1000"/>
              </a:lnSpc>
            </a:pPr>
            <a:endParaRPr lang="en-US" altLang="zh-CN" dirty="0" smtClean="0"/>
          </a:p>
          <a:p>
            <a:pPr>
              <a:lnSpc>
                <a:spcPts val="2800"/>
              </a:lnSpc>
              <a:tabLst>
                <a:tab pos="254000" algn="l"/>
              </a:tabLst>
            </a:pPr>
            <a:r>
              <a:rPr lang="en-US" altLang="zh-CN" sz="1596" b="1" dirty="0" smtClean="0">
                <a:solidFill>
                  <a:srgbClr val="000000"/>
                </a:solidFill>
                <a:latin typeface="微软雅黑" pitchFamily="18" charset="0"/>
                <a:cs typeface="微软雅黑" pitchFamily="18" charset="0"/>
              </a:rPr>
              <a:t>滞剂，CAIs，α2</a:t>
            </a:r>
          </a:p>
          <a:p>
            <a:pPr>
              <a:lnSpc>
                <a:spcPts val="1000"/>
              </a:lnSpc>
            </a:pPr>
            <a:endParaRPr lang="en-US" altLang="zh-CN" dirty="0" smtClean="0"/>
          </a:p>
          <a:p>
            <a:pPr>
              <a:lnSpc>
                <a:spcPts val="2800"/>
              </a:lnSpc>
              <a:tabLst>
                <a:tab pos="254000" algn="l"/>
              </a:tabLst>
            </a:pPr>
            <a:r>
              <a:rPr lang="en-US" altLang="zh-CN" sz="1596" b="1" dirty="0" smtClean="0">
                <a:solidFill>
                  <a:srgbClr val="000000"/>
                </a:solidFill>
                <a:latin typeface="微软雅黑" pitchFamily="18" charset="0"/>
                <a:cs typeface="微软雅黑" pitchFamily="18" charset="0"/>
              </a:rPr>
              <a:t>受体激动剂，其他）</a:t>
            </a:r>
          </a:p>
        </p:txBody>
      </p:sp>
      <p:sp>
        <p:nvSpPr>
          <p:cNvPr id="13" name="TextBox 1"/>
          <p:cNvSpPr txBox="1"/>
          <p:nvPr/>
        </p:nvSpPr>
        <p:spPr>
          <a:xfrm>
            <a:off x="342900" y="4622800"/>
            <a:ext cx="6248400" cy="469900"/>
          </a:xfrm>
          <a:prstGeom prst="rect">
            <a:avLst/>
          </a:prstGeom>
          <a:noFill/>
        </p:spPr>
        <p:txBody>
          <a:bodyPr wrap="none" lIns="0" tIns="0" rIns="0" rtlCol="0">
            <a:spAutoFit/>
          </a:bodyPr>
          <a:lstStyle/>
          <a:p>
            <a:pPr>
              <a:lnSpc>
                <a:spcPts val="1300"/>
              </a:lnSpc>
              <a:tabLst/>
            </a:pPr>
            <a:r>
              <a:rPr lang="en-US" altLang="zh-CN" sz="1052" dirty="0" smtClean="0">
                <a:solidFill>
                  <a:srgbClr val="000000"/>
                </a:solidFill>
                <a:latin typeface="Arial Unicode MS" pitchFamily="18" charset="0"/>
                <a:cs typeface="Arial Unicode MS" pitchFamily="18" charset="0"/>
              </a:rPr>
              <a:t>1.</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2014</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European</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Glaucoma</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Society.</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2.</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Jr</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P</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B,</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et</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al.</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Ophthalmology,</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2016,</a:t>
            </a:r>
            <a:r>
              <a:rPr lang="en-US" altLang="zh-CN" sz="1052" dirty="0" smtClean="0">
                <a:latin typeface="Times New Roman" pitchFamily="18" charset="0"/>
                <a:cs typeface="Times New Roman" pitchFamily="18" charset="0"/>
              </a:rPr>
              <a:t> </a:t>
            </a:r>
            <a:r>
              <a:rPr lang="en-US" altLang="zh-CN" sz="1052" dirty="0" smtClean="0">
                <a:solidFill>
                  <a:srgbClr val="000000"/>
                </a:solidFill>
                <a:latin typeface="Arial Unicode MS" pitchFamily="18" charset="0"/>
                <a:cs typeface="Arial Unicode MS" pitchFamily="18" charset="0"/>
              </a:rPr>
              <a:t>123(1):P112–P151.</a:t>
            </a:r>
          </a:p>
          <a:p>
            <a:pPr>
              <a:lnSpc>
                <a:spcPts val="1100"/>
              </a:lnSpc>
              <a:tabLst/>
            </a:pPr>
            <a:r>
              <a:rPr lang="en-US" altLang="zh-CN" sz="1049" dirty="0" smtClean="0">
                <a:solidFill>
                  <a:srgbClr val="000000"/>
                </a:solidFill>
                <a:latin typeface="Arial Unicode MS" pitchFamily="18" charset="0"/>
                <a:cs typeface="Arial Unicode MS" pitchFamily="18" charset="0"/>
              </a:rPr>
              <a:t>3.</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Stewart</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W</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C,</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et</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al.</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Ophthalmology,</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2008,</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115(7):1117-1122.</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4.</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Bhosle</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M</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J,</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et</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al.</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AJGP,</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2007,</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5(2):100-111.</a:t>
            </a:r>
          </a:p>
          <a:p>
            <a:pPr>
              <a:lnSpc>
                <a:spcPts val="1200"/>
              </a:lnSpc>
              <a:tabLst/>
            </a:pPr>
            <a:r>
              <a:rPr lang="en-US" altLang="zh-CN" sz="1049" dirty="0" smtClean="0">
                <a:solidFill>
                  <a:srgbClr val="000000"/>
                </a:solidFill>
                <a:latin typeface="Arial Unicode MS" pitchFamily="18" charset="0"/>
                <a:cs typeface="Arial Unicode MS" pitchFamily="18" charset="0"/>
              </a:rPr>
              <a:t>5.</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Boland</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M</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V,</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et</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al.</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Annals</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of</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Internal</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Medicine,</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2013,</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158(4):271-9.</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6.</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ASIA</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PACIFIC</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Glaucoma</a:t>
            </a:r>
            <a:r>
              <a:rPr lang="en-US" altLang="zh-CN" sz="1049" dirty="0" smtClean="0">
                <a:latin typeface="Times New Roman" pitchFamily="18" charset="0"/>
                <a:cs typeface="Times New Roman" pitchFamily="18" charset="0"/>
              </a:rPr>
              <a:t> </a:t>
            </a:r>
            <a:r>
              <a:rPr lang="en-US" altLang="zh-CN" sz="1049" dirty="0" smtClean="0">
                <a:solidFill>
                  <a:srgbClr val="000000"/>
                </a:solidFill>
                <a:latin typeface="Arial Unicode MS" pitchFamily="18" charset="0"/>
                <a:cs typeface="Arial Unicode MS" pitchFamily="18" charset="0"/>
              </a:rPr>
              <a:t>Guidelines.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990600" y="2997200"/>
            <a:ext cx="50800" cy="190500"/>
          </a:xfrm>
          <a:prstGeom prst="rect">
            <a:avLst/>
          </a:prstGeom>
          <a:noFill/>
        </p:spPr>
        <p:txBody>
          <a:bodyPr wrap="none" lIns="0" tIns="0" rIns="0" rtlCol="0">
            <a:spAutoFit/>
          </a:bodyPr>
          <a:lstStyle/>
          <a:p>
            <a:pPr>
              <a:lnSpc>
                <a:spcPts val="1500"/>
              </a:lnSpc>
              <a:tabLst/>
            </a:pPr>
            <a:r>
              <a:rPr lang="en-US" altLang="zh-CN" sz="1403" dirty="0" smtClean="0">
                <a:solidFill>
                  <a:srgbClr val="000000"/>
                </a:solidFill>
                <a:latin typeface="Times New Roman" pitchFamily="18" charset="0"/>
                <a:cs typeface="Times New Roman" pitchFamily="18" charset="0"/>
              </a:rPr>
              <a:t>•</a:t>
            </a:r>
          </a:p>
        </p:txBody>
      </p:sp>
      <p:sp>
        <p:nvSpPr>
          <p:cNvPr id="6" name="TextBox 1"/>
          <p:cNvSpPr txBox="1"/>
          <p:nvPr/>
        </p:nvSpPr>
        <p:spPr>
          <a:xfrm>
            <a:off x="1333500" y="2971800"/>
            <a:ext cx="2844800" cy="228600"/>
          </a:xfrm>
          <a:prstGeom prst="rect">
            <a:avLst/>
          </a:prstGeom>
          <a:noFill/>
        </p:spPr>
        <p:txBody>
          <a:bodyPr wrap="none" lIns="0" tIns="0" rIns="0" rtlCol="0">
            <a:spAutoFit/>
          </a:bodyPr>
          <a:lstStyle/>
          <a:p>
            <a:pPr>
              <a:lnSpc>
                <a:spcPts val="1800"/>
              </a:lnSpc>
              <a:tabLst/>
            </a:pPr>
            <a:r>
              <a:rPr lang="en-US" altLang="zh-CN" sz="1403" dirty="0" smtClean="0">
                <a:solidFill>
                  <a:srgbClr val="000000"/>
                </a:solidFill>
                <a:latin typeface="微软雅黑" pitchFamily="18" charset="0"/>
                <a:cs typeface="微软雅黑" pitchFamily="18" charset="0"/>
              </a:rPr>
              <a:t>眼压波动是视野损害的独立危险因素</a:t>
            </a:r>
          </a:p>
        </p:txBody>
      </p:sp>
      <p:sp>
        <p:nvSpPr>
          <p:cNvPr id="7" name="TextBox 1"/>
          <p:cNvSpPr txBox="1"/>
          <p:nvPr/>
        </p:nvSpPr>
        <p:spPr>
          <a:xfrm>
            <a:off x="533400" y="3594100"/>
            <a:ext cx="4584700" cy="977900"/>
          </a:xfrm>
          <a:prstGeom prst="rect">
            <a:avLst/>
          </a:prstGeom>
          <a:noFill/>
        </p:spPr>
        <p:txBody>
          <a:bodyPr wrap="none" lIns="0" tIns="0" rIns="0" rtlCol="0">
            <a:spAutoFit/>
          </a:bodyPr>
          <a:lstStyle/>
          <a:p>
            <a:pPr>
              <a:lnSpc>
                <a:spcPts val="23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b="1" dirty="0" smtClean="0">
                <a:solidFill>
                  <a:srgbClr val="000000"/>
                </a:solidFill>
                <a:latin typeface="微软雅黑" pitchFamily="18" charset="0"/>
                <a:cs typeface="微软雅黑" pitchFamily="18" charset="0"/>
              </a:rPr>
              <a:t>相对较小的副作用，漂移现象不明显</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400"/>
              </a:lnSpc>
              <a:tabLst/>
            </a:pP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b="1" dirty="0" smtClean="0">
                <a:solidFill>
                  <a:srgbClr val="000000"/>
                </a:solidFill>
                <a:latin typeface="微软雅黑" pitchFamily="18" charset="0"/>
                <a:cs typeface="微软雅黑" pitchFamily="18" charset="0"/>
              </a:rPr>
              <a:t>更好的依从性:</a:t>
            </a:r>
            <a:r>
              <a:rPr lang="en-US" altLang="zh-CN" sz="1800" dirty="0" smtClean="0">
                <a:latin typeface="Times New Roman" pitchFamily="18" charset="0"/>
                <a:cs typeface="Times New Roman" pitchFamily="18" charset="0"/>
              </a:rPr>
              <a:t> </a:t>
            </a:r>
            <a:r>
              <a:rPr lang="en-US" altLang="zh-CN" sz="1800" b="1" dirty="0" smtClean="0">
                <a:solidFill>
                  <a:srgbClr val="000000"/>
                </a:solidFill>
                <a:latin typeface="微软雅黑" pitchFamily="18" charset="0"/>
                <a:cs typeface="微软雅黑" pitchFamily="18" charset="0"/>
              </a:rPr>
              <a:t>每日一次用药，用药频率少</a:t>
            </a:r>
          </a:p>
        </p:txBody>
      </p:sp>
      <p:sp>
        <p:nvSpPr>
          <p:cNvPr id="8" name="TextBox 1"/>
          <p:cNvSpPr txBox="1"/>
          <p:nvPr/>
        </p:nvSpPr>
        <p:spPr>
          <a:xfrm>
            <a:off x="482600" y="419100"/>
            <a:ext cx="5930900" cy="2311400"/>
          </a:xfrm>
          <a:prstGeom prst="rect">
            <a:avLst/>
          </a:prstGeom>
          <a:noFill/>
        </p:spPr>
        <p:txBody>
          <a:bodyPr wrap="none" lIns="0" tIns="0" rIns="0" rtlCol="0">
            <a:spAutoFit/>
          </a:bodyPr>
          <a:lstStyle/>
          <a:p>
            <a:pPr>
              <a:lnSpc>
                <a:spcPts val="4200"/>
              </a:lnSpc>
              <a:tabLst>
                <a:tab pos="50800" algn="l"/>
                <a:tab pos="508000" algn="l"/>
              </a:tabLst>
            </a:pPr>
            <a:r>
              <a:rPr lang="en-US" altLang="zh-CN" sz="4200" dirty="0" smtClean="0">
                <a:solidFill>
                  <a:srgbClr val="000000"/>
                </a:solidFill>
                <a:latin typeface="黑体" pitchFamily="18" charset="0"/>
                <a:cs typeface="黑体" pitchFamily="18" charset="0"/>
              </a:rPr>
              <a:t>前列腺素类药物的特点</a:t>
            </a:r>
          </a:p>
          <a:p>
            <a:pPr>
              <a:lnSpc>
                <a:spcPts val="1000"/>
              </a:lnSpc>
            </a:pPr>
            <a:endParaRPr lang="en-US" altLang="zh-CN" dirty="0" smtClean="0"/>
          </a:p>
          <a:p>
            <a:pPr>
              <a:lnSpc>
                <a:spcPts val="1000"/>
              </a:lnSpc>
            </a:pPr>
            <a:endParaRPr lang="en-US" altLang="zh-CN" dirty="0" smtClean="0"/>
          </a:p>
          <a:p>
            <a:pPr>
              <a:lnSpc>
                <a:spcPts val="2300"/>
              </a:lnSpc>
              <a:tabLst>
                <a:tab pos="50800" algn="l"/>
                <a:tab pos="508000" algn="l"/>
              </a:tabLst>
            </a:pPr>
            <a:r>
              <a:rPr lang="en-US" altLang="zh-CN" dirty="0" smtClean="0"/>
              <a:t>	</a:t>
            </a: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b="1" dirty="0" smtClean="0">
                <a:solidFill>
                  <a:srgbClr val="000000"/>
                </a:solidFill>
                <a:latin typeface="微软雅黑" pitchFamily="18" charset="0"/>
                <a:cs typeface="微软雅黑" pitchFamily="18" charset="0"/>
              </a:rPr>
              <a:t>有效降低眼内压</a:t>
            </a:r>
          </a:p>
          <a:p>
            <a:pPr>
              <a:lnSpc>
                <a:spcPts val="1000"/>
              </a:lnSpc>
            </a:pPr>
            <a:endParaRPr lang="en-US" altLang="zh-CN" dirty="0" smtClean="0"/>
          </a:p>
          <a:p>
            <a:pPr>
              <a:lnSpc>
                <a:spcPts val="1000"/>
              </a:lnSpc>
            </a:pPr>
            <a:endParaRPr lang="en-US" altLang="zh-CN" dirty="0" smtClean="0"/>
          </a:p>
          <a:p>
            <a:pPr>
              <a:lnSpc>
                <a:spcPts val="2300"/>
              </a:lnSpc>
              <a:tabLst>
                <a:tab pos="50800" algn="l"/>
                <a:tab pos="508000" algn="l"/>
              </a:tabLst>
            </a:pPr>
            <a:r>
              <a:rPr lang="en-US" altLang="zh-CN" dirty="0" smtClean="0"/>
              <a:t>		</a:t>
            </a:r>
            <a:r>
              <a:rPr lang="en-US" altLang="zh-CN" sz="1403" dirty="0" smtClean="0">
                <a:solidFill>
                  <a:srgbClr val="000000"/>
                </a:solidFill>
                <a:latin typeface="微软雅黑" pitchFamily="18" charset="0"/>
                <a:cs typeface="微软雅黑" pitchFamily="18" charset="0"/>
              </a:rPr>
              <a:t>•可有效降低眼压达</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微软雅黑" pitchFamily="18" charset="0"/>
                <a:cs typeface="微软雅黑" pitchFamily="18" charset="0"/>
              </a:rPr>
              <a:t>9</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微软雅黑" pitchFamily="18" charset="0"/>
                <a:cs typeface="微软雅黑" pitchFamily="18" charset="0"/>
              </a:rPr>
              <a:t>mmHg</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微软雅黑" pitchFamily="18" charset="0"/>
                <a:cs typeface="微软雅黑" pitchFamily="18" charset="0"/>
              </a:rPr>
              <a:t>并维持超过</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微软雅黑" pitchFamily="18" charset="0"/>
                <a:cs typeface="微软雅黑" pitchFamily="18" charset="0"/>
              </a:rPr>
              <a:t>3年</a:t>
            </a:r>
          </a:p>
          <a:p>
            <a:pPr>
              <a:lnSpc>
                <a:spcPts val="1000"/>
              </a:lnSpc>
            </a:pPr>
            <a:endParaRPr lang="en-US" altLang="zh-CN" dirty="0" smtClean="0"/>
          </a:p>
          <a:p>
            <a:pPr>
              <a:lnSpc>
                <a:spcPts val="1000"/>
              </a:lnSpc>
            </a:pPr>
            <a:endParaRPr lang="en-US" altLang="zh-CN" dirty="0" smtClean="0"/>
          </a:p>
          <a:p>
            <a:pPr>
              <a:lnSpc>
                <a:spcPts val="3200"/>
              </a:lnSpc>
              <a:tabLst>
                <a:tab pos="50800" algn="l"/>
                <a:tab pos="508000" algn="l"/>
              </a:tabLst>
            </a:pPr>
            <a:r>
              <a:rPr lang="en-US" altLang="zh-CN" dirty="0" smtClean="0"/>
              <a:t>	</a:t>
            </a:r>
            <a:r>
              <a:rPr lang="en-US" altLang="zh-CN" sz="1800" dirty="0" smtClean="0">
                <a:solidFill>
                  <a:srgbClr val="000000"/>
                </a:solidFill>
                <a:latin typeface="Wingdings" pitchFamily="18" charset="0"/>
                <a:cs typeface="Wingdings" pitchFamily="18" charset="0"/>
              </a:rPr>
              <a:t></a:t>
            </a:r>
            <a:r>
              <a:rPr lang="en-US" altLang="zh-CN" sz="1800" dirty="0" smtClean="0">
                <a:latin typeface="Times New Roman" pitchFamily="18" charset="0"/>
                <a:cs typeface="Times New Roman" pitchFamily="18" charset="0"/>
              </a:rPr>
              <a:t>   </a:t>
            </a:r>
            <a:r>
              <a:rPr lang="en-US" altLang="zh-CN" sz="1800" b="1" dirty="0" smtClean="0">
                <a:solidFill>
                  <a:srgbClr val="000000"/>
                </a:solidFill>
                <a:latin typeface="微软雅黑" pitchFamily="18" charset="0"/>
                <a:cs typeface="微软雅黑" pitchFamily="18" charset="0"/>
              </a:rPr>
              <a:t>有效控制24小时眼压波动，尤其适于有夜间眼压高峰者</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0" y="0"/>
            <a:ext cx="9144000" cy="5143500"/>
          </a:xfrm>
          <a:prstGeom prst="rect">
            <a:avLst/>
          </a:prstGeom>
          <a:noFill/>
        </p:spPr>
      </p:pic>
      <p:sp>
        <p:nvSpPr>
          <p:cNvPr id="2" name="TextBox 1"/>
          <p:cNvSpPr txBox="1"/>
          <p:nvPr/>
        </p:nvSpPr>
        <p:spPr>
          <a:xfrm rot="16200000">
            <a:off x="279400" y="2552700"/>
            <a:ext cx="1473200" cy="254000"/>
          </a:xfrm>
          <a:prstGeom prst="rect">
            <a:avLst/>
          </a:prstGeom>
          <a:noFill/>
        </p:spPr>
        <p:txBody>
          <a:bodyPr wrap="none" lIns="0" tIns="0" rIns="0" rtlCol="0">
            <a:spAutoFit/>
          </a:bodyPr>
          <a:lstStyle/>
          <a:p>
            <a:pPr>
              <a:lnSpc>
                <a:spcPts val="2000"/>
              </a:lnSpc>
              <a:tabLst/>
            </a:pPr>
            <a:r>
              <a:rPr lang="en-US" altLang="zh-CN" sz="1956" dirty="0" smtClean="0">
                <a:solidFill>
                  <a:srgbClr val="333399"/>
                </a:solidFill>
                <a:latin typeface="Times New Roman" pitchFamily="18" charset="0"/>
                <a:cs typeface="Times New Roman" pitchFamily="18" charset="0"/>
              </a:rPr>
              <a:t>相对基线眼压下降</a:t>
            </a:r>
            <a:r>
              <a:rPr lang="en-US" altLang="zh-CN" sz="1956" b="1" dirty="0" smtClean="0">
                <a:solidFill>
                  <a:srgbClr val="333399"/>
                </a:solidFill>
                <a:latin typeface="Times New Roman" pitchFamily="18" charset="0"/>
                <a:cs typeface="Times New Roman" pitchFamily="18" charset="0"/>
              </a:rPr>
              <a:t>%</a:t>
            </a:r>
          </a:p>
        </p:txBody>
      </p:sp>
      <p:sp>
        <p:nvSpPr>
          <p:cNvPr id="3" name="TextBox 1"/>
          <p:cNvSpPr txBox="1"/>
          <p:nvPr/>
        </p:nvSpPr>
        <p:spPr>
          <a:xfrm>
            <a:off x="5702300" y="3187700"/>
            <a:ext cx="406400" cy="101600"/>
          </a:xfrm>
          <a:prstGeom prst="rect">
            <a:avLst/>
          </a:prstGeom>
          <a:noFill/>
        </p:spPr>
        <p:txBody>
          <a:bodyPr wrap="none" lIns="0" tIns="0" rIns="0" rtlCol="0">
            <a:spAutoFit/>
          </a:bodyPr>
          <a:lstStyle/>
          <a:p>
            <a:pPr>
              <a:lnSpc>
                <a:spcPts val="800"/>
              </a:lnSpc>
              <a:tabLst/>
            </a:pPr>
            <a:r>
              <a:rPr lang="en-US" altLang="zh-CN" sz="915" b="1" dirty="0" smtClean="0">
                <a:solidFill>
                  <a:srgbClr val="376092"/>
                </a:solidFill>
                <a:latin typeface="Times New Roman" pitchFamily="18" charset="0"/>
                <a:cs typeface="Times New Roman" pitchFamily="18" charset="0"/>
              </a:rPr>
              <a:t>-27%</a:t>
            </a:r>
          </a:p>
        </p:txBody>
      </p:sp>
      <p:sp>
        <p:nvSpPr>
          <p:cNvPr id="4" name="TextBox 1"/>
          <p:cNvSpPr txBox="1"/>
          <p:nvPr/>
        </p:nvSpPr>
        <p:spPr>
          <a:xfrm>
            <a:off x="3708400" y="3251200"/>
            <a:ext cx="406400" cy="101600"/>
          </a:xfrm>
          <a:prstGeom prst="rect">
            <a:avLst/>
          </a:prstGeom>
          <a:noFill/>
        </p:spPr>
        <p:txBody>
          <a:bodyPr wrap="none" lIns="0" tIns="0" rIns="0" rtlCol="0">
            <a:spAutoFit/>
          </a:bodyPr>
          <a:lstStyle/>
          <a:p>
            <a:pPr>
              <a:lnSpc>
                <a:spcPts val="800"/>
              </a:lnSpc>
              <a:tabLst/>
            </a:pPr>
            <a:r>
              <a:rPr lang="en-US" altLang="zh-CN" sz="915" b="1" dirty="0" smtClean="0">
                <a:solidFill>
                  <a:srgbClr val="376092"/>
                </a:solidFill>
                <a:latin typeface="Times New Roman" pitchFamily="18" charset="0"/>
                <a:cs typeface="Times New Roman" pitchFamily="18" charset="0"/>
              </a:rPr>
              <a:t>-28%</a:t>
            </a:r>
          </a:p>
        </p:txBody>
      </p:sp>
      <p:sp>
        <p:nvSpPr>
          <p:cNvPr id="5" name="TextBox 1"/>
          <p:cNvSpPr txBox="1"/>
          <p:nvPr/>
        </p:nvSpPr>
        <p:spPr>
          <a:xfrm>
            <a:off x="5384800" y="3136900"/>
            <a:ext cx="406400" cy="101600"/>
          </a:xfrm>
          <a:prstGeom prst="rect">
            <a:avLst/>
          </a:prstGeom>
          <a:noFill/>
        </p:spPr>
        <p:txBody>
          <a:bodyPr wrap="none" lIns="0" tIns="0" rIns="0" rtlCol="0">
            <a:spAutoFit/>
          </a:bodyPr>
          <a:lstStyle/>
          <a:p>
            <a:pPr>
              <a:lnSpc>
                <a:spcPts val="800"/>
              </a:lnSpc>
              <a:tabLst/>
            </a:pPr>
            <a:r>
              <a:rPr lang="en-US" altLang="zh-CN" sz="915" b="1" dirty="0" smtClean="0">
                <a:solidFill>
                  <a:srgbClr val="376092"/>
                </a:solidFill>
                <a:latin typeface="Times New Roman" pitchFamily="18" charset="0"/>
                <a:cs typeface="Times New Roman" pitchFamily="18" charset="0"/>
              </a:rPr>
              <a:t>-26%</a:t>
            </a:r>
          </a:p>
        </p:txBody>
      </p:sp>
      <p:sp>
        <p:nvSpPr>
          <p:cNvPr id="6" name="TextBox 1"/>
          <p:cNvSpPr txBox="1"/>
          <p:nvPr/>
        </p:nvSpPr>
        <p:spPr>
          <a:xfrm>
            <a:off x="6223000" y="2628900"/>
            <a:ext cx="406400" cy="101600"/>
          </a:xfrm>
          <a:prstGeom prst="rect">
            <a:avLst/>
          </a:prstGeom>
          <a:noFill/>
        </p:spPr>
        <p:txBody>
          <a:bodyPr wrap="none" lIns="0" tIns="0" rIns="0" rtlCol="0">
            <a:spAutoFit/>
          </a:bodyPr>
          <a:lstStyle/>
          <a:p>
            <a:pPr>
              <a:lnSpc>
                <a:spcPts val="800"/>
              </a:lnSpc>
              <a:tabLst/>
            </a:pPr>
            <a:r>
              <a:rPr lang="en-US" altLang="zh-CN" sz="915" b="1" dirty="0" smtClean="0">
                <a:solidFill>
                  <a:srgbClr val="376092"/>
                </a:solidFill>
                <a:latin typeface="Times New Roman" pitchFamily="18" charset="0"/>
                <a:cs typeface="Times New Roman" pitchFamily="18" charset="0"/>
              </a:rPr>
              <a:t>-18%</a:t>
            </a:r>
          </a:p>
        </p:txBody>
      </p:sp>
      <p:sp>
        <p:nvSpPr>
          <p:cNvPr id="7" name="TextBox 1"/>
          <p:cNvSpPr txBox="1"/>
          <p:nvPr/>
        </p:nvSpPr>
        <p:spPr>
          <a:xfrm>
            <a:off x="2870200" y="3263900"/>
            <a:ext cx="723900" cy="292100"/>
          </a:xfrm>
          <a:prstGeom prst="rect">
            <a:avLst/>
          </a:prstGeom>
          <a:noFill/>
        </p:spPr>
        <p:txBody>
          <a:bodyPr wrap="none" lIns="0" tIns="0" rIns="0" rtlCol="0">
            <a:spAutoFit/>
          </a:bodyPr>
          <a:lstStyle/>
          <a:p>
            <a:pPr>
              <a:lnSpc>
                <a:spcPts val="800"/>
              </a:lnSpc>
              <a:tabLst>
                <a:tab pos="304800" algn="l"/>
              </a:tabLst>
            </a:pPr>
            <a:r>
              <a:rPr lang="en-US" altLang="zh-CN" sz="915" b="1" dirty="0" smtClean="0">
                <a:solidFill>
                  <a:srgbClr val="376092"/>
                </a:solidFill>
                <a:latin typeface="Times New Roman" pitchFamily="18" charset="0"/>
                <a:cs typeface="Times New Roman" pitchFamily="18" charset="0"/>
              </a:rPr>
              <a:t>-28%</a:t>
            </a:r>
          </a:p>
          <a:p>
            <a:pPr>
              <a:lnSpc>
                <a:spcPts val="1400"/>
              </a:lnSpc>
              <a:tabLst>
                <a:tab pos="304800" algn="l"/>
              </a:tabLst>
            </a:pPr>
            <a:r>
              <a:rPr lang="en-US" altLang="zh-CN" dirty="0" smtClean="0"/>
              <a:t>	</a:t>
            </a:r>
            <a:r>
              <a:rPr lang="en-US" altLang="zh-CN" sz="915" b="1" dirty="0" smtClean="0">
                <a:solidFill>
                  <a:srgbClr val="376092"/>
                </a:solidFill>
                <a:latin typeface="Times New Roman" pitchFamily="18" charset="0"/>
                <a:cs typeface="Times New Roman" pitchFamily="18" charset="0"/>
              </a:rPr>
              <a:t>-31%</a:t>
            </a:r>
          </a:p>
        </p:txBody>
      </p:sp>
      <p:sp>
        <p:nvSpPr>
          <p:cNvPr id="8" name="TextBox 1"/>
          <p:cNvSpPr txBox="1"/>
          <p:nvPr/>
        </p:nvSpPr>
        <p:spPr>
          <a:xfrm>
            <a:off x="4013200" y="3568700"/>
            <a:ext cx="406400" cy="101600"/>
          </a:xfrm>
          <a:prstGeom prst="rect">
            <a:avLst/>
          </a:prstGeom>
          <a:noFill/>
        </p:spPr>
        <p:txBody>
          <a:bodyPr wrap="none" lIns="0" tIns="0" rIns="0" rtlCol="0">
            <a:spAutoFit/>
          </a:bodyPr>
          <a:lstStyle/>
          <a:p>
            <a:pPr>
              <a:lnSpc>
                <a:spcPts val="800"/>
              </a:lnSpc>
              <a:tabLst/>
            </a:pPr>
            <a:r>
              <a:rPr lang="en-US" altLang="zh-CN" sz="915" b="1" dirty="0" smtClean="0">
                <a:solidFill>
                  <a:srgbClr val="376092"/>
                </a:solidFill>
                <a:latin typeface="Times New Roman" pitchFamily="18" charset="0"/>
                <a:cs typeface="Times New Roman" pitchFamily="18" charset="0"/>
              </a:rPr>
              <a:t>-33%</a:t>
            </a:r>
          </a:p>
        </p:txBody>
      </p:sp>
      <p:sp>
        <p:nvSpPr>
          <p:cNvPr id="9" name="TextBox 1"/>
          <p:cNvSpPr txBox="1"/>
          <p:nvPr/>
        </p:nvSpPr>
        <p:spPr>
          <a:xfrm>
            <a:off x="4546600" y="3327400"/>
            <a:ext cx="723900" cy="228600"/>
          </a:xfrm>
          <a:prstGeom prst="rect">
            <a:avLst/>
          </a:prstGeom>
          <a:noFill/>
        </p:spPr>
        <p:txBody>
          <a:bodyPr wrap="none" lIns="0" tIns="0" rIns="0" rtlCol="0">
            <a:spAutoFit/>
          </a:bodyPr>
          <a:lstStyle/>
          <a:p>
            <a:pPr>
              <a:lnSpc>
                <a:spcPts val="800"/>
              </a:lnSpc>
              <a:tabLst>
                <a:tab pos="304800" algn="l"/>
              </a:tabLst>
            </a:pPr>
            <a:r>
              <a:rPr lang="en-US" altLang="zh-CN" sz="915" b="1" dirty="0" smtClean="0">
                <a:solidFill>
                  <a:srgbClr val="376092"/>
                </a:solidFill>
                <a:latin typeface="Times New Roman" pitchFamily="18" charset="0"/>
                <a:cs typeface="Times New Roman" pitchFamily="18" charset="0"/>
              </a:rPr>
              <a:t>-29%</a:t>
            </a:r>
          </a:p>
          <a:p>
            <a:pPr>
              <a:lnSpc>
                <a:spcPts val="900"/>
              </a:lnSpc>
              <a:tabLst>
                <a:tab pos="304800" algn="l"/>
              </a:tabLst>
            </a:pPr>
            <a:r>
              <a:rPr lang="en-US" altLang="zh-CN" dirty="0" smtClean="0"/>
              <a:t>	</a:t>
            </a:r>
            <a:r>
              <a:rPr lang="en-US" altLang="zh-CN" sz="915" b="1" dirty="0" smtClean="0">
                <a:solidFill>
                  <a:srgbClr val="376092"/>
                </a:solidFill>
                <a:latin typeface="Times New Roman" pitchFamily="18" charset="0"/>
                <a:cs typeface="Times New Roman" pitchFamily="18" charset="0"/>
              </a:rPr>
              <a:t>-31%</a:t>
            </a:r>
          </a:p>
        </p:txBody>
      </p:sp>
      <p:sp>
        <p:nvSpPr>
          <p:cNvPr id="10" name="TextBox 1"/>
          <p:cNvSpPr txBox="1"/>
          <p:nvPr/>
        </p:nvSpPr>
        <p:spPr>
          <a:xfrm>
            <a:off x="6540500" y="3073400"/>
            <a:ext cx="406400" cy="101600"/>
          </a:xfrm>
          <a:prstGeom prst="rect">
            <a:avLst/>
          </a:prstGeom>
          <a:noFill/>
        </p:spPr>
        <p:txBody>
          <a:bodyPr wrap="none" lIns="0" tIns="0" rIns="0" rtlCol="0">
            <a:spAutoFit/>
          </a:bodyPr>
          <a:lstStyle/>
          <a:p>
            <a:pPr>
              <a:lnSpc>
                <a:spcPts val="800"/>
              </a:lnSpc>
              <a:tabLst/>
            </a:pPr>
            <a:r>
              <a:rPr lang="en-US" altLang="zh-CN" sz="916" b="1" dirty="0" smtClean="0">
                <a:solidFill>
                  <a:srgbClr val="376092"/>
                </a:solidFill>
                <a:latin typeface="Times New Roman" pitchFamily="18" charset="0"/>
                <a:cs typeface="Times New Roman" pitchFamily="18" charset="0"/>
              </a:rPr>
              <a:t>-25%</a:t>
            </a:r>
          </a:p>
        </p:txBody>
      </p:sp>
      <p:sp>
        <p:nvSpPr>
          <p:cNvPr id="11" name="TextBox 1"/>
          <p:cNvSpPr txBox="1"/>
          <p:nvPr/>
        </p:nvSpPr>
        <p:spPr>
          <a:xfrm>
            <a:off x="7061200" y="2578100"/>
            <a:ext cx="723900" cy="292100"/>
          </a:xfrm>
          <a:prstGeom prst="rect">
            <a:avLst/>
          </a:prstGeom>
          <a:noFill/>
        </p:spPr>
        <p:txBody>
          <a:bodyPr wrap="none" lIns="0" tIns="0" rIns="0" rtlCol="0">
            <a:spAutoFit/>
          </a:bodyPr>
          <a:lstStyle/>
          <a:p>
            <a:pPr>
              <a:lnSpc>
                <a:spcPts val="800"/>
              </a:lnSpc>
              <a:tabLst>
                <a:tab pos="317500" algn="l"/>
              </a:tabLst>
            </a:pPr>
            <a:r>
              <a:rPr lang="en-US" altLang="zh-CN" sz="915" b="1" dirty="0" smtClean="0">
                <a:solidFill>
                  <a:srgbClr val="376092"/>
                </a:solidFill>
                <a:latin typeface="Times New Roman" pitchFamily="18" charset="0"/>
                <a:cs typeface="Times New Roman" pitchFamily="18" charset="0"/>
              </a:rPr>
              <a:t>-17%</a:t>
            </a:r>
          </a:p>
          <a:p>
            <a:pPr>
              <a:lnSpc>
                <a:spcPts val="1400"/>
              </a:lnSpc>
              <a:tabLst>
                <a:tab pos="317500" algn="l"/>
              </a:tabLst>
            </a:pPr>
            <a:r>
              <a:rPr lang="en-US" altLang="zh-CN" dirty="0" smtClean="0"/>
              <a:t>	</a:t>
            </a:r>
            <a:r>
              <a:rPr lang="en-US" altLang="zh-CN" sz="915" b="1" dirty="0" smtClean="0">
                <a:solidFill>
                  <a:srgbClr val="376092"/>
                </a:solidFill>
                <a:latin typeface="Times New Roman" pitchFamily="18" charset="0"/>
                <a:cs typeface="Times New Roman" pitchFamily="18" charset="0"/>
              </a:rPr>
              <a:t>-20%</a:t>
            </a:r>
          </a:p>
        </p:txBody>
      </p:sp>
      <p:sp>
        <p:nvSpPr>
          <p:cNvPr id="12" name="TextBox 1"/>
          <p:cNvSpPr txBox="1"/>
          <p:nvPr/>
        </p:nvSpPr>
        <p:spPr>
          <a:xfrm>
            <a:off x="1270000" y="3263900"/>
            <a:ext cx="508000" cy="127000"/>
          </a:xfrm>
          <a:prstGeom prst="rect">
            <a:avLst/>
          </a:prstGeom>
          <a:noFill/>
        </p:spPr>
        <p:txBody>
          <a:bodyPr wrap="none" lIns="0" tIns="0" rIns="0" rtlCol="0">
            <a:spAutoFit/>
          </a:bodyPr>
          <a:lstStyle/>
          <a:p>
            <a:pPr>
              <a:lnSpc>
                <a:spcPts val="1000"/>
              </a:lnSpc>
              <a:tabLst/>
            </a:pPr>
            <a:r>
              <a:rPr lang="en-US" altLang="zh-CN" sz="1156" b="1" dirty="0" smtClean="0">
                <a:solidFill>
                  <a:srgbClr val="376092"/>
                </a:solidFill>
                <a:latin typeface="Times New Roman" pitchFamily="18" charset="0"/>
                <a:cs typeface="Times New Roman" pitchFamily="18" charset="0"/>
              </a:rPr>
              <a:t>-30%</a:t>
            </a:r>
          </a:p>
        </p:txBody>
      </p:sp>
      <p:sp>
        <p:nvSpPr>
          <p:cNvPr id="13" name="TextBox 1"/>
          <p:cNvSpPr txBox="1"/>
          <p:nvPr/>
        </p:nvSpPr>
        <p:spPr>
          <a:xfrm>
            <a:off x="1270000" y="2641600"/>
            <a:ext cx="508000" cy="127000"/>
          </a:xfrm>
          <a:prstGeom prst="rect">
            <a:avLst/>
          </a:prstGeom>
          <a:noFill/>
        </p:spPr>
        <p:txBody>
          <a:bodyPr wrap="none" lIns="0" tIns="0" rIns="0" rtlCol="0">
            <a:spAutoFit/>
          </a:bodyPr>
          <a:lstStyle/>
          <a:p>
            <a:pPr>
              <a:lnSpc>
                <a:spcPts val="1000"/>
              </a:lnSpc>
              <a:tabLst/>
            </a:pPr>
            <a:r>
              <a:rPr lang="en-US" altLang="zh-CN" sz="1156" b="1" dirty="0" smtClean="0">
                <a:solidFill>
                  <a:srgbClr val="376092"/>
                </a:solidFill>
                <a:latin typeface="Times New Roman" pitchFamily="18" charset="0"/>
                <a:cs typeface="Times New Roman" pitchFamily="18" charset="0"/>
              </a:rPr>
              <a:t>-20%</a:t>
            </a:r>
          </a:p>
        </p:txBody>
      </p:sp>
      <p:sp>
        <p:nvSpPr>
          <p:cNvPr id="14" name="TextBox 1"/>
          <p:cNvSpPr txBox="1"/>
          <p:nvPr/>
        </p:nvSpPr>
        <p:spPr>
          <a:xfrm>
            <a:off x="1270000" y="1422400"/>
            <a:ext cx="1422400" cy="749300"/>
          </a:xfrm>
          <a:prstGeom prst="rect">
            <a:avLst/>
          </a:prstGeom>
          <a:noFill/>
        </p:spPr>
        <p:txBody>
          <a:bodyPr wrap="none" lIns="0" tIns="0" rIns="0" rtlCol="0">
            <a:spAutoFit/>
          </a:bodyPr>
          <a:lstStyle/>
          <a:p>
            <a:pPr>
              <a:lnSpc>
                <a:spcPts val="1000"/>
              </a:lnSpc>
              <a:tabLst>
                <a:tab pos="190500" algn="l"/>
                <a:tab pos="812800" algn="l"/>
              </a:tabLst>
            </a:pPr>
            <a:r>
              <a:rPr lang="en-US" altLang="zh-CN" dirty="0" smtClean="0"/>
              <a:t>	</a:t>
            </a:r>
            <a:r>
              <a:rPr lang="en-US" altLang="zh-CN" sz="1156" b="1" dirty="0" smtClean="0">
                <a:solidFill>
                  <a:srgbClr val="376092"/>
                </a:solidFill>
                <a:latin typeface="Times New Roman" pitchFamily="18" charset="0"/>
                <a:cs typeface="Times New Roman" pitchFamily="18" charset="0"/>
              </a:rPr>
              <a:t>0%</a:t>
            </a:r>
          </a:p>
          <a:p>
            <a:pPr>
              <a:lnSpc>
                <a:spcPts val="1000"/>
              </a:lnSpc>
            </a:pPr>
            <a:endParaRPr lang="en-US" altLang="zh-CN" dirty="0" smtClean="0"/>
          </a:p>
          <a:p>
            <a:pPr>
              <a:lnSpc>
                <a:spcPts val="1000"/>
              </a:lnSpc>
            </a:pPr>
            <a:endParaRPr lang="en-US" altLang="zh-CN" dirty="0" smtClean="0"/>
          </a:p>
          <a:p>
            <a:pPr>
              <a:lnSpc>
                <a:spcPts val="1100"/>
              </a:lnSpc>
              <a:tabLst>
                <a:tab pos="190500" algn="l"/>
                <a:tab pos="812800" algn="l"/>
              </a:tabLst>
            </a:pPr>
            <a:r>
              <a:rPr lang="en-US" altLang="zh-CN" dirty="0" smtClean="0"/>
              <a:t>		</a:t>
            </a:r>
            <a:r>
              <a:rPr lang="en-US" altLang="zh-CN" sz="915" b="1" dirty="0" smtClean="0">
                <a:solidFill>
                  <a:srgbClr val="376092"/>
                </a:solidFill>
                <a:latin typeface="Times New Roman" pitchFamily="18" charset="0"/>
                <a:cs typeface="Times New Roman" pitchFamily="18" charset="0"/>
              </a:rPr>
              <a:t>-5%-5%</a:t>
            </a:r>
          </a:p>
          <a:p>
            <a:pPr>
              <a:lnSpc>
                <a:spcPts val="1700"/>
              </a:lnSpc>
              <a:tabLst>
                <a:tab pos="190500" algn="l"/>
                <a:tab pos="812800" algn="l"/>
              </a:tabLst>
            </a:pPr>
            <a:r>
              <a:rPr lang="en-US" altLang="zh-CN" sz="1156" b="1" dirty="0" smtClean="0">
                <a:solidFill>
                  <a:srgbClr val="376092"/>
                </a:solidFill>
                <a:latin typeface="Times New Roman" pitchFamily="18" charset="0"/>
                <a:cs typeface="Times New Roman" pitchFamily="18" charset="0"/>
              </a:rPr>
              <a:t>-10%</a:t>
            </a:r>
          </a:p>
        </p:txBody>
      </p:sp>
      <p:sp>
        <p:nvSpPr>
          <p:cNvPr id="15" name="TextBox 1"/>
          <p:cNvSpPr txBox="1"/>
          <p:nvPr/>
        </p:nvSpPr>
        <p:spPr>
          <a:xfrm>
            <a:off x="2159000" y="1244600"/>
            <a:ext cx="457200" cy="88900"/>
          </a:xfrm>
          <a:prstGeom prst="rect">
            <a:avLst/>
          </a:prstGeom>
          <a:noFill/>
        </p:spPr>
        <p:txBody>
          <a:bodyPr wrap="none" lIns="0" tIns="0" rIns="0" rtlCol="0">
            <a:spAutoFit/>
          </a:bodyPr>
          <a:lstStyle/>
          <a:p>
            <a:pPr>
              <a:lnSpc>
                <a:spcPts val="700"/>
              </a:lnSpc>
              <a:tabLst/>
            </a:pPr>
            <a:r>
              <a:rPr lang="en-US" altLang="zh-CN" sz="771" dirty="0" smtClean="0">
                <a:solidFill>
                  <a:srgbClr val="376092"/>
                </a:solidFill>
                <a:latin typeface="黑体" pitchFamily="18" charset="0"/>
                <a:cs typeface="黑体" pitchFamily="18" charset="0"/>
              </a:rPr>
              <a:t>安慰剂</a:t>
            </a:r>
          </a:p>
        </p:txBody>
      </p:sp>
      <p:sp>
        <p:nvSpPr>
          <p:cNvPr id="16" name="TextBox 1"/>
          <p:cNvSpPr txBox="1"/>
          <p:nvPr/>
        </p:nvSpPr>
        <p:spPr>
          <a:xfrm>
            <a:off x="2844800" y="1244600"/>
            <a:ext cx="2438400" cy="88900"/>
          </a:xfrm>
          <a:prstGeom prst="rect">
            <a:avLst/>
          </a:prstGeom>
          <a:noFill/>
        </p:spPr>
        <p:txBody>
          <a:bodyPr wrap="none" lIns="0" tIns="0" rIns="0" rtlCol="0">
            <a:spAutoFit/>
          </a:bodyPr>
          <a:lstStyle/>
          <a:p>
            <a:pPr>
              <a:lnSpc>
                <a:spcPts val="700"/>
              </a:lnSpc>
              <a:tabLst/>
            </a:pPr>
            <a:r>
              <a:rPr lang="en-US" altLang="zh-CN" sz="771" dirty="0" smtClean="0">
                <a:solidFill>
                  <a:srgbClr val="376092"/>
                </a:solidFill>
                <a:latin typeface="黑体" pitchFamily="18" charset="0"/>
                <a:cs typeface="黑体" pitchFamily="18" charset="0"/>
              </a:rPr>
              <a:t>拉坦前列素</a:t>
            </a:r>
            <a:r>
              <a:rPr lang="en-US" altLang="zh-CN" sz="771" dirty="0" smtClean="0">
                <a:latin typeface="Times New Roman" pitchFamily="18" charset="0"/>
                <a:cs typeface="Times New Roman" pitchFamily="18" charset="0"/>
              </a:rPr>
              <a:t>   </a:t>
            </a:r>
            <a:r>
              <a:rPr lang="en-US" altLang="zh-CN" sz="771" dirty="0" smtClean="0">
                <a:solidFill>
                  <a:srgbClr val="376092"/>
                </a:solidFill>
                <a:latin typeface="黑体" pitchFamily="18" charset="0"/>
                <a:cs typeface="黑体" pitchFamily="18" charset="0"/>
              </a:rPr>
              <a:t>贝美前列素</a:t>
            </a:r>
            <a:r>
              <a:rPr lang="en-US" altLang="zh-CN" sz="771" dirty="0" smtClean="0">
                <a:latin typeface="Times New Roman" pitchFamily="18" charset="0"/>
                <a:cs typeface="Times New Roman" pitchFamily="18" charset="0"/>
              </a:rPr>
              <a:t>   </a:t>
            </a:r>
            <a:r>
              <a:rPr lang="en-US" altLang="zh-CN" sz="771" dirty="0" smtClean="0">
                <a:solidFill>
                  <a:srgbClr val="376092"/>
                </a:solidFill>
                <a:latin typeface="黑体" pitchFamily="18" charset="0"/>
                <a:cs typeface="黑体" pitchFamily="18" charset="0"/>
              </a:rPr>
              <a:t>曲伏前列素</a:t>
            </a:r>
          </a:p>
        </p:txBody>
      </p:sp>
      <p:sp>
        <p:nvSpPr>
          <p:cNvPr id="17" name="TextBox 1"/>
          <p:cNvSpPr txBox="1"/>
          <p:nvPr/>
        </p:nvSpPr>
        <p:spPr>
          <a:xfrm>
            <a:off x="5435600" y="1244600"/>
            <a:ext cx="609600" cy="88900"/>
          </a:xfrm>
          <a:prstGeom prst="rect">
            <a:avLst/>
          </a:prstGeom>
          <a:noFill/>
        </p:spPr>
        <p:txBody>
          <a:bodyPr wrap="none" lIns="0" tIns="0" rIns="0" rtlCol="0">
            <a:spAutoFit/>
          </a:bodyPr>
          <a:lstStyle/>
          <a:p>
            <a:pPr>
              <a:lnSpc>
                <a:spcPts val="700"/>
              </a:lnSpc>
              <a:tabLst/>
            </a:pPr>
            <a:r>
              <a:rPr lang="en-US" altLang="zh-CN" sz="771" dirty="0" smtClean="0">
                <a:solidFill>
                  <a:srgbClr val="376092"/>
                </a:solidFill>
                <a:latin typeface="黑体" pitchFamily="18" charset="0"/>
                <a:cs typeface="黑体" pitchFamily="18" charset="0"/>
              </a:rPr>
              <a:t>噻吗洛尔</a:t>
            </a:r>
          </a:p>
        </p:txBody>
      </p:sp>
      <p:sp>
        <p:nvSpPr>
          <p:cNvPr id="18" name="TextBox 1"/>
          <p:cNvSpPr txBox="1"/>
          <p:nvPr/>
        </p:nvSpPr>
        <p:spPr>
          <a:xfrm>
            <a:off x="6286500" y="1244600"/>
            <a:ext cx="609600" cy="88900"/>
          </a:xfrm>
          <a:prstGeom prst="rect">
            <a:avLst/>
          </a:prstGeom>
          <a:noFill/>
        </p:spPr>
        <p:txBody>
          <a:bodyPr wrap="none" lIns="0" tIns="0" rIns="0" rtlCol="0">
            <a:spAutoFit/>
          </a:bodyPr>
          <a:lstStyle/>
          <a:p>
            <a:pPr>
              <a:lnSpc>
                <a:spcPts val="700"/>
              </a:lnSpc>
              <a:tabLst/>
            </a:pPr>
            <a:r>
              <a:rPr lang="en-US" altLang="zh-CN" sz="771" dirty="0" smtClean="0">
                <a:solidFill>
                  <a:srgbClr val="376092"/>
                </a:solidFill>
                <a:latin typeface="黑体" pitchFamily="18" charset="0"/>
                <a:cs typeface="黑体" pitchFamily="18" charset="0"/>
              </a:rPr>
              <a:t>溴莫尼定</a:t>
            </a:r>
          </a:p>
        </p:txBody>
      </p:sp>
      <p:sp>
        <p:nvSpPr>
          <p:cNvPr id="19" name="TextBox 1"/>
          <p:cNvSpPr txBox="1"/>
          <p:nvPr/>
        </p:nvSpPr>
        <p:spPr>
          <a:xfrm>
            <a:off x="7124700" y="1244600"/>
            <a:ext cx="609600" cy="88900"/>
          </a:xfrm>
          <a:prstGeom prst="rect">
            <a:avLst/>
          </a:prstGeom>
          <a:noFill/>
        </p:spPr>
        <p:txBody>
          <a:bodyPr wrap="none" lIns="0" tIns="0" rIns="0" rtlCol="0">
            <a:spAutoFit/>
          </a:bodyPr>
          <a:lstStyle/>
          <a:p>
            <a:pPr>
              <a:lnSpc>
                <a:spcPts val="700"/>
              </a:lnSpc>
              <a:tabLst/>
            </a:pPr>
            <a:r>
              <a:rPr lang="en-US" altLang="zh-CN" sz="771" dirty="0" smtClean="0">
                <a:solidFill>
                  <a:srgbClr val="376092"/>
                </a:solidFill>
                <a:latin typeface="黑体" pitchFamily="18" charset="0"/>
                <a:cs typeface="黑体" pitchFamily="18" charset="0"/>
              </a:rPr>
              <a:t>布林佐胺</a:t>
            </a:r>
          </a:p>
        </p:txBody>
      </p:sp>
      <p:sp>
        <p:nvSpPr>
          <p:cNvPr id="20" name="TextBox 1"/>
          <p:cNvSpPr txBox="1"/>
          <p:nvPr/>
        </p:nvSpPr>
        <p:spPr>
          <a:xfrm>
            <a:off x="7366000" y="3365500"/>
            <a:ext cx="393700" cy="127000"/>
          </a:xfrm>
          <a:prstGeom prst="rect">
            <a:avLst/>
          </a:prstGeom>
          <a:noFill/>
        </p:spPr>
        <p:txBody>
          <a:bodyPr wrap="none" lIns="0" tIns="0" rIns="0" rtlCol="0">
            <a:spAutoFit/>
          </a:bodyPr>
          <a:lstStyle/>
          <a:p>
            <a:pPr>
              <a:lnSpc>
                <a:spcPts val="1000"/>
              </a:lnSpc>
              <a:tabLst/>
            </a:pPr>
            <a:r>
              <a:rPr lang="en-US" altLang="zh-CN" sz="1012" dirty="0" smtClean="0">
                <a:solidFill>
                  <a:srgbClr val="000000"/>
                </a:solidFill>
                <a:latin typeface="黑体" pitchFamily="18" charset="0"/>
                <a:cs typeface="黑体" pitchFamily="18" charset="0"/>
              </a:rPr>
              <a:t>谷值</a:t>
            </a:r>
          </a:p>
        </p:txBody>
      </p:sp>
      <p:sp>
        <p:nvSpPr>
          <p:cNvPr id="21" name="TextBox 1"/>
          <p:cNvSpPr txBox="1"/>
          <p:nvPr/>
        </p:nvSpPr>
        <p:spPr>
          <a:xfrm>
            <a:off x="7366000" y="3619500"/>
            <a:ext cx="393700" cy="127000"/>
          </a:xfrm>
          <a:prstGeom prst="rect">
            <a:avLst/>
          </a:prstGeom>
          <a:noFill/>
        </p:spPr>
        <p:txBody>
          <a:bodyPr wrap="none" lIns="0" tIns="0" rIns="0" rtlCol="0">
            <a:spAutoFit/>
          </a:bodyPr>
          <a:lstStyle/>
          <a:p>
            <a:pPr>
              <a:lnSpc>
                <a:spcPts val="1000"/>
              </a:lnSpc>
              <a:tabLst/>
            </a:pPr>
            <a:r>
              <a:rPr lang="en-US" altLang="zh-CN" sz="1011" dirty="0" smtClean="0">
                <a:solidFill>
                  <a:srgbClr val="000000"/>
                </a:solidFill>
                <a:latin typeface="黑体" pitchFamily="18" charset="0"/>
                <a:cs typeface="黑体" pitchFamily="18" charset="0"/>
              </a:rPr>
              <a:t>峰值</a:t>
            </a:r>
          </a:p>
        </p:txBody>
      </p:sp>
      <p:sp>
        <p:nvSpPr>
          <p:cNvPr id="22" name="TextBox 1"/>
          <p:cNvSpPr txBox="1"/>
          <p:nvPr/>
        </p:nvSpPr>
        <p:spPr>
          <a:xfrm>
            <a:off x="88900" y="3924300"/>
            <a:ext cx="8953500" cy="1168400"/>
          </a:xfrm>
          <a:prstGeom prst="rect">
            <a:avLst/>
          </a:prstGeom>
          <a:noFill/>
        </p:spPr>
        <p:txBody>
          <a:bodyPr wrap="none" lIns="0" tIns="0" rIns="0" rtlCol="0">
            <a:spAutoFit/>
          </a:bodyPr>
          <a:lstStyle/>
          <a:p>
            <a:pPr>
              <a:lnSpc>
                <a:spcPts val="1000"/>
              </a:lnSpc>
              <a:tabLst>
                <a:tab pos="190500" algn="l"/>
                <a:tab pos="1181100" algn="l"/>
              </a:tabLst>
            </a:pPr>
            <a:r>
              <a:rPr lang="en-US" altLang="zh-CN" dirty="0" smtClean="0"/>
              <a:t>		</a:t>
            </a:r>
            <a:r>
              <a:rPr lang="en-US" altLang="zh-CN" sz="1156" b="1" dirty="0" smtClean="0">
                <a:solidFill>
                  <a:srgbClr val="376092"/>
                </a:solidFill>
                <a:latin typeface="Times New Roman" pitchFamily="18" charset="0"/>
                <a:cs typeface="Times New Roman" pitchFamily="18" charset="0"/>
              </a:rPr>
              <a:t>-40%</a:t>
            </a:r>
          </a:p>
          <a:p>
            <a:pPr>
              <a:lnSpc>
                <a:spcPts val="1000"/>
              </a:lnSpc>
            </a:pPr>
            <a:endParaRPr lang="en-US" altLang="zh-CN" dirty="0" smtClean="0"/>
          </a:p>
          <a:p>
            <a:pPr>
              <a:lnSpc>
                <a:spcPts val="1000"/>
              </a:lnSpc>
            </a:pPr>
            <a:endParaRPr lang="en-US" altLang="zh-CN" dirty="0" smtClean="0"/>
          </a:p>
          <a:p>
            <a:pPr>
              <a:lnSpc>
                <a:spcPts val="2100"/>
              </a:lnSpc>
              <a:tabLst>
                <a:tab pos="190500" algn="l"/>
                <a:tab pos="1181100" algn="l"/>
              </a:tabLst>
            </a:pPr>
            <a:r>
              <a:rPr lang="en-US" altLang="zh-CN" sz="1403" dirty="0" smtClean="0">
                <a:solidFill>
                  <a:srgbClr val="FFFF00"/>
                </a:solidFill>
                <a:latin typeface="黑体" pitchFamily="18" charset="0"/>
                <a:cs typeface="黑体" pitchFamily="18" charset="0"/>
              </a:rPr>
              <a:t>一项对</a:t>
            </a:r>
            <a:r>
              <a:rPr lang="en-US" altLang="zh-CN" sz="1403" b="1" dirty="0" smtClean="0">
                <a:solidFill>
                  <a:srgbClr val="FFFF00"/>
                </a:solidFill>
                <a:latin typeface="Times New Roman" pitchFamily="18" charset="0"/>
                <a:cs typeface="Times New Roman" pitchFamily="18" charset="0"/>
              </a:rPr>
              <a:t>28</a:t>
            </a:r>
            <a:r>
              <a:rPr lang="en-US" altLang="zh-CN" sz="1403" dirty="0" smtClean="0">
                <a:solidFill>
                  <a:srgbClr val="FFFF00"/>
                </a:solidFill>
                <a:latin typeface="黑体" pitchFamily="18" charset="0"/>
                <a:cs typeface="黑体" pitchFamily="18" charset="0"/>
              </a:rPr>
              <a:t>项随机临床实验的绘萃分析，研究者评价了常见的</a:t>
            </a:r>
            <a:r>
              <a:rPr lang="en-US" altLang="zh-CN" sz="1403" b="1" dirty="0" smtClean="0">
                <a:solidFill>
                  <a:srgbClr val="FFFF00"/>
                </a:solidFill>
                <a:latin typeface="Times New Roman" pitchFamily="18" charset="0"/>
                <a:cs typeface="Times New Roman" pitchFamily="18" charset="0"/>
              </a:rPr>
              <a:t>8</a:t>
            </a:r>
            <a:r>
              <a:rPr lang="en-US" altLang="zh-CN" sz="1403" dirty="0" smtClean="0">
                <a:solidFill>
                  <a:srgbClr val="FFFF00"/>
                </a:solidFill>
                <a:latin typeface="黑体" pitchFamily="18" charset="0"/>
                <a:cs typeface="黑体" pitchFamily="18" charset="0"/>
              </a:rPr>
              <a:t>种抗青光眼药物与安慰机对比的降眼压效果，患者</a:t>
            </a:r>
          </a:p>
          <a:p>
            <a:pPr>
              <a:lnSpc>
                <a:spcPts val="1600"/>
              </a:lnSpc>
              <a:tabLst>
                <a:tab pos="190500" algn="l"/>
                <a:tab pos="1181100" algn="l"/>
              </a:tabLst>
            </a:pPr>
            <a:r>
              <a:rPr lang="en-US" altLang="zh-CN" sz="1406" b="1" dirty="0" smtClean="0">
                <a:solidFill>
                  <a:srgbClr val="FFFF00"/>
                </a:solidFill>
                <a:latin typeface="Times New Roman" pitchFamily="18" charset="0"/>
                <a:cs typeface="Times New Roman" pitchFamily="18" charset="0"/>
              </a:rPr>
              <a:t>85%</a:t>
            </a:r>
            <a:r>
              <a:rPr lang="en-US" altLang="zh-CN" sz="1406" dirty="0" smtClean="0">
                <a:solidFill>
                  <a:srgbClr val="FFFF00"/>
                </a:solidFill>
                <a:latin typeface="黑体" pitchFamily="18" charset="0"/>
                <a:cs typeface="黑体" pitchFamily="18" charset="0"/>
              </a:rPr>
              <a:t>以上为原发性开角型青光眼或高眼压症，这些临床实验共报告了</a:t>
            </a:r>
            <a:r>
              <a:rPr lang="en-US" altLang="zh-CN" sz="1406" b="1" dirty="0" smtClean="0">
                <a:solidFill>
                  <a:srgbClr val="FFFF00"/>
                </a:solidFill>
                <a:latin typeface="Times New Roman" pitchFamily="18" charset="0"/>
                <a:cs typeface="Times New Roman" pitchFamily="18" charset="0"/>
              </a:rPr>
              <a:t>6953</a:t>
            </a:r>
            <a:r>
              <a:rPr lang="en-US" altLang="zh-CN" sz="1406" dirty="0" smtClean="0">
                <a:solidFill>
                  <a:srgbClr val="FFFF00"/>
                </a:solidFill>
                <a:latin typeface="黑体" pitchFamily="18" charset="0"/>
                <a:cs typeface="黑体" pitchFamily="18" charset="0"/>
              </a:rPr>
              <a:t>例降眼压谷值及</a:t>
            </a:r>
            <a:r>
              <a:rPr lang="en-US" altLang="zh-CN" sz="1406" b="1" dirty="0" smtClean="0">
                <a:solidFill>
                  <a:srgbClr val="FFFF00"/>
                </a:solidFill>
                <a:latin typeface="Times New Roman" pitchFamily="18" charset="0"/>
                <a:cs typeface="Times New Roman" pitchFamily="18" charset="0"/>
              </a:rPr>
              <a:t>6841</a:t>
            </a:r>
            <a:r>
              <a:rPr lang="en-US" altLang="zh-CN" sz="1406" dirty="0" smtClean="0">
                <a:solidFill>
                  <a:srgbClr val="FFFF00"/>
                </a:solidFill>
                <a:latin typeface="黑体" pitchFamily="18" charset="0"/>
                <a:cs typeface="黑体" pitchFamily="18" charset="0"/>
              </a:rPr>
              <a:t>例降眼压峰值患者。</a:t>
            </a:r>
          </a:p>
          <a:p>
            <a:pPr>
              <a:lnSpc>
                <a:spcPts val="1000"/>
              </a:lnSpc>
            </a:pPr>
            <a:endParaRPr lang="en-US" altLang="zh-CN" dirty="0" smtClean="0"/>
          </a:p>
          <a:p>
            <a:pPr>
              <a:lnSpc>
                <a:spcPts val="1300"/>
              </a:lnSpc>
              <a:tabLst>
                <a:tab pos="190500" algn="l"/>
                <a:tab pos="1181100" algn="l"/>
              </a:tabLst>
            </a:pPr>
            <a:r>
              <a:rPr lang="en-US" altLang="zh-CN" dirty="0" smtClean="0"/>
              <a:t>	</a:t>
            </a:r>
            <a:r>
              <a:rPr lang="en-US" altLang="zh-CN" sz="1200" b="1" dirty="0" smtClean="0">
                <a:solidFill>
                  <a:srgbClr val="FFFFFF"/>
                </a:solidFill>
                <a:latin typeface="Times New Roman" pitchFamily="18" charset="0"/>
                <a:cs typeface="Times New Roman" pitchFamily="18" charset="0"/>
              </a:rPr>
              <a:t>Valk</a:t>
            </a:r>
            <a:r>
              <a:rPr lang="en-US" altLang="zh-CN" sz="1200" dirty="0" smtClean="0">
                <a:latin typeface="Times New Roman" pitchFamily="18" charset="0"/>
                <a:cs typeface="Times New Roman" pitchFamily="18" charset="0"/>
              </a:rPr>
              <a:t> </a:t>
            </a:r>
            <a:r>
              <a:rPr lang="en-US" altLang="zh-CN" sz="1200" b="1" dirty="0" smtClean="0">
                <a:solidFill>
                  <a:srgbClr val="FFFFFF"/>
                </a:solidFill>
                <a:latin typeface="Times New Roman" pitchFamily="18" charset="0"/>
                <a:cs typeface="Times New Roman" pitchFamily="18" charset="0"/>
              </a:rPr>
              <a:t>R,et</a:t>
            </a:r>
            <a:r>
              <a:rPr lang="en-US" altLang="zh-CN" sz="1200" dirty="0" smtClean="0">
                <a:latin typeface="Times New Roman" pitchFamily="18" charset="0"/>
                <a:cs typeface="Times New Roman" pitchFamily="18" charset="0"/>
              </a:rPr>
              <a:t> </a:t>
            </a:r>
            <a:r>
              <a:rPr lang="en-US" altLang="zh-CN" sz="1200" b="1" dirty="0" smtClean="0">
                <a:solidFill>
                  <a:srgbClr val="FFFFFF"/>
                </a:solidFill>
                <a:latin typeface="Times New Roman" pitchFamily="18" charset="0"/>
                <a:cs typeface="Times New Roman" pitchFamily="18" charset="0"/>
              </a:rPr>
              <a:t>al.Ophthalmology</a:t>
            </a:r>
            <a:r>
              <a:rPr lang="en-US" altLang="zh-CN" sz="1200" dirty="0" smtClean="0">
                <a:latin typeface="Times New Roman" pitchFamily="18" charset="0"/>
                <a:cs typeface="Times New Roman" pitchFamily="18" charset="0"/>
              </a:rPr>
              <a:t> </a:t>
            </a:r>
            <a:r>
              <a:rPr lang="en-US" altLang="zh-CN" sz="1200" b="1" dirty="0" smtClean="0">
                <a:solidFill>
                  <a:srgbClr val="FFFFFF"/>
                </a:solidFill>
                <a:latin typeface="Times New Roman" pitchFamily="18" charset="0"/>
                <a:cs typeface="Times New Roman" pitchFamily="18" charset="0"/>
              </a:rPr>
              <a:t>2005;112:1177-1185</a:t>
            </a:r>
          </a:p>
        </p:txBody>
      </p:sp>
      <p:sp>
        <p:nvSpPr>
          <p:cNvPr id="23" name="TextBox 1"/>
          <p:cNvSpPr txBox="1"/>
          <p:nvPr/>
        </p:nvSpPr>
        <p:spPr>
          <a:xfrm>
            <a:off x="482600" y="266700"/>
            <a:ext cx="7759700" cy="419100"/>
          </a:xfrm>
          <a:prstGeom prst="rect">
            <a:avLst/>
          </a:prstGeom>
          <a:noFill/>
        </p:spPr>
        <p:txBody>
          <a:bodyPr wrap="none" lIns="0" tIns="0" rIns="0" rtlCol="0">
            <a:spAutoFit/>
          </a:bodyPr>
          <a:lstStyle/>
          <a:p>
            <a:pPr>
              <a:lnSpc>
                <a:spcPts val="3300"/>
              </a:lnSpc>
              <a:tabLst/>
            </a:pPr>
            <a:r>
              <a:rPr lang="en-US" altLang="zh-CN" sz="3602" b="1" dirty="0" smtClean="0">
                <a:solidFill>
                  <a:srgbClr val="000000"/>
                </a:solidFill>
                <a:latin typeface="Times New Roman" pitchFamily="18" charset="0"/>
                <a:cs typeface="Times New Roman" pitchFamily="18" charset="0"/>
              </a:rPr>
              <a:t>Meta-Analysis</a:t>
            </a:r>
            <a:r>
              <a:rPr lang="en-US" altLang="zh-CN" sz="2400" dirty="0" smtClean="0">
                <a:latin typeface="Times New Roman" pitchFamily="18" charset="0"/>
                <a:cs typeface="Times New Roman" pitchFamily="18" charset="0"/>
              </a:rPr>
              <a:t> </a:t>
            </a:r>
            <a:r>
              <a:rPr lang="en-US" altLang="zh-CN" sz="2400" dirty="0" smtClean="0">
                <a:solidFill>
                  <a:srgbClr val="000000"/>
                </a:solidFill>
                <a:latin typeface="黑体" pitchFamily="18" charset="0"/>
                <a:cs typeface="黑体" pitchFamily="18" charset="0"/>
              </a:rPr>
              <a:t>常见抗青光眼药物降眼压疗效比较</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1560385" y="2693123"/>
            <a:ext cx="744893" cy="1973579"/>
          </a:xfrm>
          <a:custGeom>
            <a:avLst/>
            <a:gdLst>
              <a:gd name="connsiteX0" fmla="*/ 14287 w 744893"/>
              <a:gd name="connsiteY0" fmla="*/ 1959292 h 1973579"/>
              <a:gd name="connsiteX1" fmla="*/ 730605 w 744893"/>
              <a:gd name="connsiteY1" fmla="*/ 1959292 h 1973579"/>
              <a:gd name="connsiteX2" fmla="*/ 730605 w 744893"/>
              <a:gd name="connsiteY2" fmla="*/ 14287 h 1973579"/>
              <a:gd name="connsiteX3" fmla="*/ 14287 w 744893"/>
              <a:gd name="connsiteY3" fmla="*/ 14287 h 1973579"/>
              <a:gd name="connsiteX4" fmla="*/ 14287 w 744893"/>
              <a:gd name="connsiteY4" fmla="*/ 1959292 h 197357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44893" h="1973579">
                <a:moveTo>
                  <a:pt x="14287" y="1959292"/>
                </a:moveTo>
                <a:lnTo>
                  <a:pt x="730605" y="1959292"/>
                </a:lnTo>
                <a:lnTo>
                  <a:pt x="730605" y="14287"/>
                </a:lnTo>
                <a:lnTo>
                  <a:pt x="14287" y="14287"/>
                </a:lnTo>
                <a:lnTo>
                  <a:pt x="14287" y="1959292"/>
                </a:lnTo>
              </a:path>
            </a:pathLst>
          </a:custGeom>
          <a:solidFill>
            <a:srgbClr val="000000">
              <a:alpha val="0"/>
            </a:srgbClr>
          </a:solidFill>
          <a:ln w="25400">
            <a:solidFill>
              <a:srgbClr val="FF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表格 4"/>
          <p:cNvGraphicFramePr>
            <a:graphicFrameLocks noGrp="1"/>
          </p:cNvGraphicFramePr>
          <p:nvPr/>
        </p:nvGraphicFramePr>
        <p:xfrm>
          <a:off x="90434" y="2710688"/>
          <a:ext cx="8953109" cy="1882190"/>
        </p:xfrm>
        <a:graphic>
          <a:graphicData uri="http://schemas.openxmlformats.org/drawingml/2006/table">
            <a:tbl>
              <a:tblPr/>
              <a:tblGrid>
                <a:gridCol w="2720583"/>
                <a:gridCol w="655701"/>
                <a:gridCol w="889253"/>
                <a:gridCol w="761111"/>
                <a:gridCol w="746125"/>
                <a:gridCol w="776223"/>
                <a:gridCol w="776223"/>
                <a:gridCol w="746125"/>
                <a:gridCol w="881761"/>
              </a:tblGrid>
              <a:tr h="548640">
                <a:tc>
                  <a:txBody>
                    <a:bodyPr/>
                    <a:lstStyle/>
                    <a:p>
                      <a:pPr algn="l"/>
                      <a:r>
                        <a:rPr lang="en-US" altLang="zh-CN" sz="1103" b="1" dirty="0" smtClean="0">
                          <a:solidFill>
                            <a:srgbClr val="FFFFFF"/>
                          </a:solidFill>
                          <a:latin typeface="Times New Roman" pitchFamily="18" charset="0"/>
                          <a:cs typeface="Times New Roman" pitchFamily="18" charset="0"/>
                        </a:rPr>
                        <a:t>β</a:t>
                      </a:r>
                      <a:r>
                        <a:rPr lang="en-US" altLang="zh-CN" sz="1103" dirty="0" smtClean="0">
                          <a:solidFill>
                            <a:srgbClr val="FFFFFF"/>
                          </a:solidFill>
                          <a:latin typeface="黑体" pitchFamily="18" charset="0"/>
                          <a:cs typeface="黑体" pitchFamily="18" charset="0"/>
                        </a:rPr>
                        <a:t>阻滞</a:t>
                      </a:r>
                      <a:endParaRPr lang="zh-CN" altLang="en-US" sz="1103" dirty="0" smtClean="0">
                        <a:solidFill>
                          <a:srgbClr val="FFFFFF"/>
                        </a:solidFill>
                        <a:latin typeface="黑体" pitchFamily="18" charset="0"/>
                        <a:cs typeface="黑体" pitchFamily="18" charset="0"/>
                      </a:endParaRPr>
                    </a:p>
                    <a:p>
                      <a:pPr algn="l"/>
                      <a:r>
                        <a:rPr lang="en-US" altLang="zh-CN" sz="1103" dirty="0" smtClean="0">
                          <a:solidFill>
                            <a:srgbClr val="FFFFFF"/>
                          </a:solidFill>
                          <a:latin typeface="黑体" pitchFamily="18" charset="0"/>
                          <a:cs typeface="黑体" pitchFamily="18" charset="0"/>
                        </a:rPr>
                        <a:t>药物</a:t>
                      </a:r>
                      <a:r>
                        <a:rPr lang="en-US" altLang="zh-CN" sz="1103" b="1" dirty="0" smtClean="0">
                          <a:solidFill>
                            <a:srgbClr val="FFFFFF"/>
                          </a:solidFill>
                          <a:latin typeface="Times New Roman" pitchFamily="18" charset="0"/>
                          <a:cs typeface="Times New Roman" pitchFamily="18" charset="0"/>
                        </a:rPr>
                        <a:t>PGAs</a:t>
                      </a:r>
                      <a:endParaRPr lang="zh-CN" altLang="en-US" sz="1103" b="1" dirty="0" smtClean="0">
                        <a:solidFill>
                          <a:srgbClr val="FFFFFF"/>
                        </a:solidFill>
                        <a:latin typeface="Times New Roman" pitchFamily="18" charset="0"/>
                        <a:cs typeface="Times New Roman" pitchFamily="18" charset="0"/>
                      </a:endParaRPr>
                    </a:p>
                    <a:p>
                      <a:pPr algn="r"/>
                      <a:r>
                        <a:rPr lang="en-US" altLang="zh-CN" sz="1103" dirty="0" smtClean="0">
                          <a:solidFill>
                            <a:srgbClr val="FFFFFF"/>
                          </a:solidFill>
                          <a:latin typeface="黑体" pitchFamily="18" charset="0"/>
                          <a:cs typeface="黑体" pitchFamily="18" charset="0"/>
                        </a:rPr>
                        <a:t>剂</a:t>
                      </a:r>
                      <a:endParaRPr lang="zh-CN" altLang="en-US" sz="1103" dirty="0" smtClean="0">
                        <a:solidFill>
                          <a:srgbClr val="FFFFFF"/>
                        </a:solidFill>
                        <a:latin typeface="黑体" pitchFamily="18" charset="0"/>
                        <a:cs typeface="黑体" pitchFamily="18" charset="0"/>
                      </a:endParaRPr>
                    </a:p>
                  </a:txBody>
                  <a:tcPr anchor="ctr">
                    <a:lnL w="0" cmpd="sng">
                      <a:solidFill>
                        <a:srgbClr val="FFFFFF"/>
                      </a:solidFill>
                      <a:prstDash val="solid"/>
                    </a:lnL>
                    <a:lnR w="1" cap="flat" cmpd="sng" algn="ctr">
                      <a:solidFill>
                        <a:srgbClr val="FFFFFF"/>
                      </a:solidFill>
                      <a:prstDash val="solid"/>
                      <a:round/>
                      <a:headEnd type="none" w="med" len="med"/>
                      <a:tailEnd type="none" w="med" len="med"/>
                    </a:lnR>
                    <a:lnT w="1" cmpd="sng">
                      <a:solidFill>
                        <a:srgbClr val="FFFFFF"/>
                      </a:solidFill>
                      <a:prstDash val="solid"/>
                    </a:lnT>
                    <a:lnB w="3" cap="flat" cmpd="sng" algn="ctr">
                      <a:solidFill>
                        <a:srgbClr val="FFFFFF"/>
                      </a:solidFill>
                      <a:prstDash val="solid"/>
                      <a:round/>
                      <a:headEnd type="none" w="med" len="med"/>
                      <a:tailEnd type="none" w="med" len="med"/>
                    </a:lnB>
                    <a:solidFill>
                      <a:srgbClr val="35742A"/>
                    </a:solidFill>
                  </a:tcPr>
                </a:tc>
                <a:tc>
                  <a:txBody>
                    <a:bodyPr/>
                    <a:lstStyle/>
                    <a:p>
                      <a:pPr algn="ctr"/>
                      <a:r>
                        <a:rPr lang="en-US" altLang="zh-CN" sz="1103" b="1" dirty="0" smtClean="0">
                          <a:solidFill>
                            <a:srgbClr val="FFFFFF"/>
                          </a:solidFill>
                          <a:latin typeface="Times New Roman" pitchFamily="18" charset="0"/>
                          <a:cs typeface="Times New Roman" pitchFamily="18" charset="0"/>
                        </a:rPr>
                        <a:t>α1</a:t>
                      </a:r>
                      <a:endParaRPr lang="zh-CN" altLang="en-US" sz="1103" b="1" dirty="0" smtClean="0">
                        <a:solidFill>
                          <a:srgbClr val="FFFFFF"/>
                        </a:solidFill>
                        <a:latin typeface="Times New Roman" pitchFamily="18" charset="0"/>
                        <a:cs typeface="Times New Roman" pitchFamily="18" charset="0"/>
                      </a:endParaRPr>
                    </a:p>
                    <a:p>
                      <a:pPr algn="ctr"/>
                      <a:r>
                        <a:rPr lang="en-US" altLang="zh-CN" sz="1103" dirty="0" smtClean="0">
                          <a:solidFill>
                            <a:srgbClr val="FFFFFF"/>
                          </a:solidFill>
                          <a:latin typeface="黑体" pitchFamily="18" charset="0"/>
                          <a:cs typeface="黑体" pitchFamily="18" charset="0"/>
                        </a:rPr>
                        <a:t>阻滞剂</a:t>
                      </a:r>
                      <a:endParaRPr lang="zh-CN" altLang="en-US" sz="1103" dirty="0" smtClean="0">
                        <a:solidFill>
                          <a:srgbClr val="FFFFFF"/>
                        </a:solidFill>
                        <a:latin typeface="黑体" pitchFamily="18" charset="0"/>
                        <a:cs typeface="黑体"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35742A"/>
                    </a:solidFill>
                  </a:tcPr>
                </a:tc>
                <a:tc>
                  <a:txBody>
                    <a:bodyPr/>
                    <a:lstStyle/>
                    <a:p>
                      <a:pPr algn="ctr"/>
                      <a:r>
                        <a:rPr lang="en-US" altLang="zh-CN" sz="1103" b="1" dirty="0" smtClean="0">
                          <a:solidFill>
                            <a:srgbClr val="FFFFFF"/>
                          </a:solidFill>
                          <a:latin typeface="Times New Roman" pitchFamily="18" charset="0"/>
                          <a:cs typeface="Times New Roman" pitchFamily="18" charset="0"/>
                        </a:rPr>
                        <a:t>α2</a:t>
                      </a:r>
                      <a:endParaRPr lang="zh-CN" altLang="en-US" sz="1103" b="1" dirty="0" smtClean="0">
                        <a:solidFill>
                          <a:srgbClr val="FFFFFF"/>
                        </a:solidFill>
                        <a:latin typeface="Times New Roman" pitchFamily="18" charset="0"/>
                        <a:cs typeface="Times New Roman" pitchFamily="18" charset="0"/>
                      </a:endParaRPr>
                    </a:p>
                    <a:p>
                      <a:pPr algn="ctr"/>
                      <a:r>
                        <a:rPr lang="en-US" altLang="zh-CN" sz="1103" dirty="0" smtClean="0">
                          <a:solidFill>
                            <a:srgbClr val="FFFFFF"/>
                          </a:solidFill>
                          <a:latin typeface="黑体" pitchFamily="18" charset="0"/>
                          <a:cs typeface="黑体" pitchFamily="18" charset="0"/>
                        </a:rPr>
                        <a:t>激动剂</a:t>
                      </a:r>
                      <a:endParaRPr lang="zh-CN" altLang="en-US" sz="1103" dirty="0" smtClean="0">
                        <a:solidFill>
                          <a:srgbClr val="FFFFFF"/>
                        </a:solidFill>
                        <a:latin typeface="黑体" pitchFamily="18" charset="0"/>
                        <a:cs typeface="黑体"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35742A"/>
                    </a:solidFill>
                  </a:tcPr>
                </a:tc>
                <a:tc>
                  <a:txBody>
                    <a:bodyPr/>
                    <a:lstStyle/>
                    <a:p>
                      <a:pPr algn="ctr"/>
                      <a:r>
                        <a:rPr lang="en-US" altLang="zh-CN" sz="1103" b="1" dirty="0" smtClean="0">
                          <a:solidFill>
                            <a:srgbClr val="FFFFFF"/>
                          </a:solidFill>
                          <a:latin typeface="Times New Roman" pitchFamily="18" charset="0"/>
                          <a:cs typeface="Times New Roman" pitchFamily="18" charset="0"/>
                        </a:rPr>
                        <a:t>α1β</a:t>
                      </a:r>
                      <a:endParaRPr lang="zh-CN" altLang="en-US" sz="1103" b="1" dirty="0" smtClean="0">
                        <a:solidFill>
                          <a:srgbClr val="FFFFFF"/>
                        </a:solidFill>
                        <a:latin typeface="Times New Roman" pitchFamily="18" charset="0"/>
                        <a:cs typeface="Times New Roman" pitchFamily="18" charset="0"/>
                      </a:endParaRPr>
                    </a:p>
                    <a:p>
                      <a:pPr algn="ctr"/>
                      <a:r>
                        <a:rPr lang="en-US" altLang="zh-CN" sz="1103" dirty="0" smtClean="0">
                          <a:solidFill>
                            <a:srgbClr val="FFFFFF"/>
                          </a:solidFill>
                          <a:latin typeface="黑体" pitchFamily="18" charset="0"/>
                          <a:cs typeface="黑体" pitchFamily="18" charset="0"/>
                        </a:rPr>
                        <a:t>阻滞剂</a:t>
                      </a:r>
                      <a:endParaRPr lang="zh-CN" altLang="en-US" sz="1103" dirty="0" smtClean="0">
                        <a:solidFill>
                          <a:srgbClr val="FFFFFF"/>
                        </a:solidFill>
                        <a:latin typeface="黑体" pitchFamily="18" charset="0"/>
                        <a:cs typeface="黑体"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35742A"/>
                    </a:solidFill>
                  </a:tcPr>
                </a:tc>
                <a:tc>
                  <a:txBody>
                    <a:bodyPr/>
                    <a:lstStyle/>
                    <a:p>
                      <a:pPr algn="ctr"/>
                      <a:r>
                        <a:rPr lang="en-US" altLang="zh-CN" sz="1103" b="1" dirty="0" smtClean="0">
                          <a:solidFill>
                            <a:srgbClr val="FFFFFF"/>
                          </a:solidFill>
                          <a:latin typeface="Times New Roman" pitchFamily="18" charset="0"/>
                          <a:cs typeface="Times New Roman" pitchFamily="18" charset="0"/>
                        </a:rPr>
                        <a:t>CAIs</a:t>
                      </a:r>
                      <a:endParaRPr lang="zh-CN" altLang="en-US" sz="1103" b="1" dirty="0" smtClean="0">
                        <a:solidFill>
                          <a:srgbClr val="FFFFFF"/>
                        </a:solidFill>
                        <a:latin typeface="Times New Roman" pitchFamily="18" charset="0"/>
                        <a:cs typeface="Times New Roman" pitchFamily="18" charset="0"/>
                      </a:endParaRPr>
                    </a:p>
                    <a:p>
                      <a:pPr algn="ctr"/>
                      <a:r>
                        <a:rPr lang="en-US" altLang="zh-CN" sz="1103" dirty="0" smtClean="0">
                          <a:solidFill>
                            <a:srgbClr val="FFFFFF"/>
                          </a:solidFill>
                          <a:latin typeface="黑体" pitchFamily="18" charset="0"/>
                          <a:cs typeface="黑体" pitchFamily="18" charset="0"/>
                        </a:rPr>
                        <a:t>（局部）</a:t>
                      </a:r>
                      <a:endParaRPr lang="zh-CN" altLang="en-US" sz="1103" dirty="0" smtClean="0">
                        <a:solidFill>
                          <a:srgbClr val="FFFFFF"/>
                        </a:solidFill>
                        <a:latin typeface="黑体" pitchFamily="18" charset="0"/>
                        <a:cs typeface="黑体"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35742A"/>
                    </a:solidFill>
                  </a:tcPr>
                </a:tc>
                <a:tc>
                  <a:txBody>
                    <a:bodyPr/>
                    <a:lstStyle/>
                    <a:p>
                      <a:pPr algn="ctr"/>
                      <a:r>
                        <a:rPr lang="en-US" altLang="zh-CN" sz="1103" b="1" dirty="0" smtClean="0">
                          <a:solidFill>
                            <a:srgbClr val="FFFFFF"/>
                          </a:solidFill>
                          <a:latin typeface="Times New Roman" pitchFamily="18" charset="0"/>
                          <a:cs typeface="Times New Roman" pitchFamily="18" charset="0"/>
                        </a:rPr>
                        <a:t>CAIs</a:t>
                      </a:r>
                      <a:endParaRPr lang="zh-CN" altLang="en-US" sz="1103" b="1" dirty="0" smtClean="0">
                        <a:solidFill>
                          <a:srgbClr val="FFFFFF"/>
                        </a:solidFill>
                        <a:latin typeface="Times New Roman" pitchFamily="18" charset="0"/>
                        <a:cs typeface="Times New Roman" pitchFamily="18" charset="0"/>
                      </a:endParaRPr>
                    </a:p>
                    <a:p>
                      <a:pPr algn="ctr"/>
                      <a:r>
                        <a:rPr lang="en-US" altLang="zh-CN" sz="1103" dirty="0" smtClean="0">
                          <a:solidFill>
                            <a:srgbClr val="FFFFFF"/>
                          </a:solidFill>
                          <a:latin typeface="黑体" pitchFamily="18" charset="0"/>
                          <a:cs typeface="黑体" pitchFamily="18" charset="0"/>
                        </a:rPr>
                        <a:t>（全身）</a:t>
                      </a:r>
                      <a:endParaRPr lang="zh-CN" altLang="en-US" sz="1103" dirty="0" smtClean="0">
                        <a:solidFill>
                          <a:srgbClr val="FFFFFF"/>
                        </a:solidFill>
                        <a:latin typeface="黑体" pitchFamily="18" charset="0"/>
                        <a:cs typeface="黑体"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35742A"/>
                    </a:solidFill>
                  </a:tcPr>
                </a:tc>
                <a:tc>
                  <a:txBody>
                    <a:bodyPr/>
                    <a:lstStyle/>
                    <a:p>
                      <a:pPr algn="ctr"/>
                      <a:r>
                        <a:rPr lang="en-US" altLang="zh-CN" sz="1103" b="1" dirty="0" smtClean="0">
                          <a:solidFill>
                            <a:srgbClr val="FFFFFF"/>
                          </a:solidFill>
                          <a:latin typeface="Times New Roman" pitchFamily="18" charset="0"/>
                          <a:cs typeface="Times New Roman" pitchFamily="18" charset="0"/>
                        </a:rPr>
                        <a:t>ROCK</a:t>
                      </a:r>
                      <a:endParaRPr lang="zh-CN" altLang="en-US" sz="1103" b="1" dirty="0" smtClean="0">
                        <a:solidFill>
                          <a:srgbClr val="FFFFFF"/>
                        </a:solidFill>
                        <a:latin typeface="Times New Roman" pitchFamily="18" charset="0"/>
                        <a:cs typeface="Times New Roman" pitchFamily="18" charset="0"/>
                      </a:endParaRPr>
                    </a:p>
                    <a:p>
                      <a:pPr algn="ctr"/>
                      <a:r>
                        <a:rPr lang="en-US" altLang="zh-CN" sz="1103" dirty="0" smtClean="0">
                          <a:solidFill>
                            <a:srgbClr val="FFFFFF"/>
                          </a:solidFill>
                          <a:latin typeface="黑体" pitchFamily="18" charset="0"/>
                          <a:cs typeface="黑体" pitchFamily="18" charset="0"/>
                        </a:rPr>
                        <a:t>抑制剂</a:t>
                      </a:r>
                      <a:endParaRPr lang="zh-CN" altLang="en-US" sz="1103" dirty="0" smtClean="0">
                        <a:solidFill>
                          <a:srgbClr val="FFFFFF"/>
                        </a:solidFill>
                        <a:latin typeface="黑体" pitchFamily="18" charset="0"/>
                        <a:cs typeface="黑体"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35742A"/>
                    </a:solidFill>
                  </a:tcPr>
                </a:tc>
                <a:tc>
                  <a:txBody>
                    <a:bodyPr/>
                    <a:lstStyle/>
                    <a:p>
                      <a:pPr algn="ctr"/>
                      <a:r>
                        <a:rPr lang="en-US" altLang="zh-CN" sz="1103" dirty="0" smtClean="0">
                          <a:solidFill>
                            <a:srgbClr val="FFFFFF"/>
                          </a:solidFill>
                          <a:latin typeface="黑体" pitchFamily="18" charset="0"/>
                          <a:cs typeface="黑体" pitchFamily="18" charset="0"/>
                        </a:rPr>
                        <a:t>胆碱能药</a:t>
                      </a:r>
                      <a:endParaRPr lang="zh-CN" altLang="en-US" sz="1103" dirty="0" smtClean="0">
                        <a:solidFill>
                          <a:srgbClr val="FFFFFF"/>
                        </a:solidFill>
                        <a:latin typeface="黑体" pitchFamily="18" charset="0"/>
                        <a:cs typeface="黑体" pitchFamily="18" charset="0"/>
                      </a:endParaRPr>
                    </a:p>
                    <a:p>
                      <a:pPr algn="ctr"/>
                      <a:r>
                        <a:rPr lang="en-US" altLang="zh-CN" sz="1103" dirty="0" smtClean="0">
                          <a:solidFill>
                            <a:srgbClr val="FFFFFF"/>
                          </a:solidFill>
                          <a:latin typeface="黑体" pitchFamily="18" charset="0"/>
                          <a:cs typeface="黑体" pitchFamily="18" charset="0"/>
                        </a:rPr>
                        <a:t>物</a:t>
                      </a:r>
                      <a:endParaRPr lang="zh-CN" altLang="en-US" sz="1103" dirty="0" smtClean="0">
                        <a:solidFill>
                          <a:srgbClr val="FFFFFF"/>
                        </a:solidFill>
                        <a:latin typeface="黑体" pitchFamily="18" charset="0"/>
                        <a:cs typeface="黑体"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35742A"/>
                    </a:solidFill>
                  </a:tcPr>
                </a:tc>
                <a:tc>
                  <a:txBody>
                    <a:bodyPr/>
                    <a:lstStyle/>
                    <a:p>
                      <a:pPr algn="ctr"/>
                      <a:r>
                        <a:rPr lang="en-US" altLang="zh-CN" sz="1103" dirty="0" smtClean="0">
                          <a:solidFill>
                            <a:srgbClr val="FFFFFF"/>
                          </a:solidFill>
                          <a:latin typeface="黑体" pitchFamily="18" charset="0"/>
                          <a:cs typeface="黑体" pitchFamily="18" charset="0"/>
                        </a:rPr>
                        <a:t>拟副交感神</a:t>
                      </a:r>
                      <a:endParaRPr lang="zh-CN" altLang="en-US" sz="1103" dirty="0" smtClean="0">
                        <a:solidFill>
                          <a:srgbClr val="FFFFFF"/>
                        </a:solidFill>
                        <a:latin typeface="黑体" pitchFamily="18" charset="0"/>
                        <a:cs typeface="黑体" pitchFamily="18" charset="0"/>
                      </a:endParaRPr>
                    </a:p>
                    <a:p>
                      <a:pPr algn="ctr"/>
                      <a:r>
                        <a:rPr lang="en-US" altLang="zh-CN" sz="1103" dirty="0" smtClean="0">
                          <a:solidFill>
                            <a:srgbClr val="FFFFFF"/>
                          </a:solidFill>
                          <a:latin typeface="黑体" pitchFamily="18" charset="0"/>
                          <a:cs typeface="黑体" pitchFamily="18" charset="0"/>
                        </a:rPr>
                        <a:t>经药</a:t>
                      </a:r>
                      <a:endParaRPr lang="zh-CN" altLang="en-US" sz="1103" dirty="0" smtClean="0">
                        <a:solidFill>
                          <a:srgbClr val="FFFFFF"/>
                        </a:solidFill>
                        <a:latin typeface="黑体" pitchFamily="18" charset="0"/>
                        <a:cs typeface="黑体" pitchFamily="18" charset="0"/>
                      </a:endParaRPr>
                    </a:p>
                  </a:txBody>
                  <a:tcPr anchor="ctr">
                    <a:lnL w="1" cap="flat" cmpd="sng" algn="ctr">
                      <a:solidFill>
                        <a:srgbClr val="FFFFFF"/>
                      </a:solidFill>
                      <a:prstDash val="solid"/>
                      <a:round/>
                      <a:headEnd type="none" w="med" len="med"/>
                      <a:tailEnd type="none" w="med" len="med"/>
                    </a:lnL>
                    <a:lnR w="1" cmpd="sng">
                      <a:solidFill>
                        <a:srgbClr val="FFFFFF"/>
                      </a:solidFill>
                      <a:prstDash val="soli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35742A"/>
                    </a:solidFill>
                  </a:tcPr>
                </a:tc>
              </a:tr>
              <a:tr h="388619">
                <a:tc>
                  <a:txBody>
                    <a:bodyPr/>
                    <a:lstStyle/>
                    <a:p>
                      <a:pPr algn="l"/>
                      <a:r>
                        <a:rPr lang="en-US" altLang="zh-CN" sz="1103" dirty="0" smtClean="0">
                          <a:solidFill>
                            <a:srgbClr val="000000"/>
                          </a:solidFill>
                          <a:latin typeface="黑体" pitchFamily="18" charset="0"/>
                          <a:cs typeface="黑体" pitchFamily="18" charset="0"/>
                        </a:rPr>
                        <a:t>降眼压幅度（</a:t>
                      </a:r>
                      <a:r>
                        <a:rPr lang="en-US" altLang="zh-CN" sz="1103" dirty="0" smtClean="0">
                          <a:solidFill>
                            <a:srgbClr val="000000"/>
                          </a:solidFill>
                          <a:latin typeface="Times New Roman" pitchFamily="18" charset="0"/>
                          <a:cs typeface="Times New Roman" pitchFamily="18" charset="0"/>
                        </a:rPr>
                        <a:t>%</a:t>
                      </a:r>
                      <a:r>
                        <a:rPr lang="en-US" altLang="zh-CN" sz="1103" dirty="0" smtClean="0">
                          <a:solidFill>
                            <a:srgbClr val="000000"/>
                          </a:solidFill>
                          <a:latin typeface="黑体" pitchFamily="18" charset="0"/>
                          <a:cs typeface="黑体" pitchFamily="18" charset="0"/>
                        </a:rPr>
                        <a:t>）</a:t>
                      </a:r>
                      <a:r>
                        <a:rPr lang="en-US" altLang="zh-CN" sz="1103" dirty="0" smtClean="0">
                          <a:solidFill>
                            <a:srgbClr val="000000"/>
                          </a:solidFill>
                          <a:latin typeface="Times New Roman" pitchFamily="18" charset="0"/>
                          <a:cs typeface="Times New Roman" pitchFamily="18" charset="0"/>
                        </a:rPr>
                        <a:t>25-3520-25</a:t>
                      </a:r>
                      <a:endParaRPr lang="zh-CN" altLang="en-US" sz="1103" dirty="0" smtClean="0">
                        <a:solidFill>
                          <a:srgbClr val="000000"/>
                        </a:solidFill>
                        <a:latin typeface="Times New Roman" pitchFamily="18" charset="0"/>
                        <a:cs typeface="Times New Roman" pitchFamily="18" charset="0"/>
                      </a:endParaRPr>
                    </a:p>
                  </a:txBody>
                  <a:tcPr>
                    <a:lnL w="0"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Times New Roman" pitchFamily="18" charset="0"/>
                          <a:cs typeface="Times New Roman" pitchFamily="18" charset="0"/>
                        </a:rPr>
                        <a:t>15-20</a:t>
                      </a:r>
                      <a:endParaRPr lang="zh-CN" altLang="en-US" sz="1103" dirty="0" smtClean="0">
                        <a:solidFill>
                          <a:srgbClr val="000000"/>
                        </a:solidFill>
                        <a:latin typeface="Times New Roman" pitchFamily="18" charset="0"/>
                        <a:cs typeface="Times New Roman"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Times New Roman" pitchFamily="18" charset="0"/>
                          <a:cs typeface="Times New Roman" pitchFamily="18" charset="0"/>
                        </a:rPr>
                        <a:t>18-25</a:t>
                      </a:r>
                      <a:endParaRPr lang="zh-CN" altLang="en-US" sz="1103" dirty="0" smtClean="0">
                        <a:solidFill>
                          <a:srgbClr val="000000"/>
                        </a:solidFill>
                        <a:latin typeface="Times New Roman" pitchFamily="18" charset="0"/>
                        <a:cs typeface="Times New Roman"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Times New Roman" pitchFamily="18" charset="0"/>
                          <a:cs typeface="Times New Roman" pitchFamily="18" charset="0"/>
                        </a:rPr>
                        <a:t>20</a:t>
                      </a:r>
                      <a:endParaRPr lang="zh-CN" altLang="en-US" sz="1103" dirty="0" smtClean="0">
                        <a:solidFill>
                          <a:srgbClr val="000000"/>
                        </a:solidFill>
                        <a:latin typeface="Times New Roman" pitchFamily="18" charset="0"/>
                        <a:cs typeface="Times New Roman"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Times New Roman" pitchFamily="18" charset="0"/>
                          <a:cs typeface="Times New Roman" pitchFamily="18" charset="0"/>
                        </a:rPr>
                        <a:t>20</a:t>
                      </a:r>
                      <a:endParaRPr lang="zh-CN" altLang="en-US" sz="1103" dirty="0" smtClean="0">
                        <a:solidFill>
                          <a:srgbClr val="000000"/>
                        </a:solidFill>
                        <a:latin typeface="Times New Roman" pitchFamily="18" charset="0"/>
                        <a:cs typeface="Times New Roman"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Times New Roman" pitchFamily="18" charset="0"/>
                          <a:cs typeface="Times New Roman" pitchFamily="18" charset="0"/>
                        </a:rPr>
                        <a:t>30-40</a:t>
                      </a:r>
                      <a:endParaRPr lang="zh-CN" altLang="en-US" sz="1103" dirty="0" smtClean="0">
                        <a:solidFill>
                          <a:srgbClr val="000000"/>
                        </a:solidFill>
                        <a:latin typeface="Times New Roman" pitchFamily="18" charset="0"/>
                        <a:cs typeface="Times New Roman"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Times New Roman" pitchFamily="18" charset="0"/>
                          <a:cs typeface="Times New Roman" pitchFamily="18" charset="0"/>
                        </a:rPr>
                        <a:t>20</a:t>
                      </a:r>
                      <a:endParaRPr lang="zh-CN" altLang="en-US" sz="1103" dirty="0" smtClean="0">
                        <a:solidFill>
                          <a:srgbClr val="000000"/>
                        </a:solidFill>
                        <a:latin typeface="Times New Roman" pitchFamily="18" charset="0"/>
                        <a:cs typeface="Times New Roman"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Times New Roman" pitchFamily="18" charset="0"/>
                          <a:cs typeface="Times New Roman" pitchFamily="18" charset="0"/>
                        </a:rPr>
                        <a:t>20-25</a:t>
                      </a:r>
                      <a:endParaRPr lang="zh-CN" altLang="en-US" sz="1103" dirty="0" smtClean="0">
                        <a:solidFill>
                          <a:srgbClr val="000000"/>
                        </a:solidFill>
                        <a:latin typeface="Times New Roman" pitchFamily="18" charset="0"/>
                        <a:cs typeface="Times New Roman"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Times New Roman" pitchFamily="18" charset="0"/>
                          <a:cs typeface="Times New Roman" pitchFamily="18" charset="0"/>
                        </a:rPr>
                        <a:t>15-30</a:t>
                      </a:r>
                      <a:endParaRPr lang="zh-CN" altLang="en-US" sz="1103" dirty="0" smtClean="0">
                        <a:solidFill>
                          <a:srgbClr val="000000"/>
                        </a:solidFill>
                        <a:latin typeface="Times New Roman" pitchFamily="18" charset="0"/>
                        <a:cs typeface="Times New Roman"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r>
              <a:tr h="278181">
                <a:tc>
                  <a:txBody>
                    <a:bodyPr/>
                    <a:lstStyle/>
                    <a:p>
                      <a:pPr algn="l"/>
                      <a:r>
                        <a:rPr lang="en-US" altLang="zh-CN" sz="1103" dirty="0" smtClean="0">
                          <a:solidFill>
                            <a:srgbClr val="000000"/>
                          </a:solidFill>
                          <a:latin typeface="黑体" pitchFamily="18" charset="0"/>
                          <a:cs typeface="黑体" pitchFamily="18" charset="0"/>
                        </a:rPr>
                        <a:t>轻度青光眼</a:t>
                      </a:r>
                      <a:r>
                        <a:rPr lang="en-US" altLang="zh-CN" sz="1103" dirty="0" smtClean="0">
                          <a:solidFill>
                            <a:srgbClr val="000000"/>
                          </a:solidFill>
                          <a:latin typeface="Times New Roman" pitchFamily="18" charset="0"/>
                          <a:cs typeface="Times New Roman" pitchFamily="18" charset="0"/>
                        </a:rPr>
                        <a:t>≥20%√√</a:t>
                      </a:r>
                      <a:endParaRPr lang="zh-CN" altLang="en-US" sz="1103" dirty="0" smtClean="0">
                        <a:solidFill>
                          <a:srgbClr val="000000"/>
                        </a:solidFill>
                        <a:latin typeface="Times New Roman" pitchFamily="18" charset="0"/>
                        <a:cs typeface="Times New Roman" pitchFamily="18" charset="0"/>
                      </a:endParaRPr>
                    </a:p>
                  </a:txBody>
                  <a:tcPr>
                    <a:lnL w="0"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r>
              <a:tr h="388619">
                <a:tc>
                  <a:txBody>
                    <a:bodyPr/>
                    <a:lstStyle/>
                    <a:p>
                      <a:pPr algn="l"/>
                      <a:r>
                        <a:rPr lang="en-US" altLang="zh-CN" sz="1103" dirty="0" smtClean="0">
                          <a:solidFill>
                            <a:srgbClr val="000000"/>
                          </a:solidFill>
                          <a:latin typeface="黑体" pitchFamily="18" charset="0"/>
                          <a:cs typeface="黑体" pitchFamily="18" charset="0"/>
                        </a:rPr>
                        <a:t>中度青光眼</a:t>
                      </a:r>
                      <a:r>
                        <a:rPr lang="en-US" altLang="zh-CN" sz="1103" dirty="0" smtClean="0">
                          <a:solidFill>
                            <a:srgbClr val="000000"/>
                          </a:solidFill>
                          <a:latin typeface="Times New Roman" pitchFamily="18" charset="0"/>
                          <a:cs typeface="Times New Roman" pitchFamily="18" charset="0"/>
                        </a:rPr>
                        <a:t>&gt;30%√</a:t>
                      </a: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0"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ct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r>
              <a:tr h="278130">
                <a:tc>
                  <a:txBody>
                    <a:bodyPr/>
                    <a:lstStyle/>
                    <a:p>
                      <a:pPr algn="l"/>
                      <a:r>
                        <a:rPr lang="en-US" altLang="zh-CN" sz="1103" dirty="0" smtClean="0">
                          <a:solidFill>
                            <a:srgbClr val="000000"/>
                          </a:solidFill>
                          <a:latin typeface="黑体" pitchFamily="18" charset="0"/>
                          <a:cs typeface="黑体" pitchFamily="18" charset="0"/>
                        </a:rPr>
                        <a:t>重度青光眼</a:t>
                      </a:r>
                      <a:r>
                        <a:rPr lang="en-US" altLang="zh-CN" sz="1103" dirty="0" smtClean="0">
                          <a:solidFill>
                            <a:srgbClr val="000000"/>
                          </a:solidFill>
                          <a:latin typeface="Times New Roman" pitchFamily="18" charset="0"/>
                          <a:cs typeface="Times New Roman" pitchFamily="18" charset="0"/>
                        </a:rPr>
                        <a:t>≥40%</a:t>
                      </a: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0"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mpd="sng">
                      <a:solidFill>
                        <a:srgbClr val="FFFFFF"/>
                      </a:solidFill>
                      <a:prstDash val="solid"/>
                    </a:lnB>
                    <a:solidFill>
                      <a:srgbClr val="E8ECE8"/>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ct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r>
            </a:tbl>
          </a:graphicData>
        </a:graphic>
      </p:graphicFrame>
      <p:graphicFrame>
        <p:nvGraphicFramePr>
          <p:cNvPr id="8" name="表格 4"/>
          <p:cNvGraphicFramePr>
            <a:graphicFrameLocks noGrp="1"/>
          </p:cNvGraphicFramePr>
          <p:nvPr/>
        </p:nvGraphicFramePr>
        <p:xfrm>
          <a:off x="493344" y="1229741"/>
          <a:ext cx="8255177" cy="1028700"/>
        </p:xfrm>
        <a:graphic>
          <a:graphicData uri="http://schemas.openxmlformats.org/drawingml/2006/table">
            <a:tbl>
              <a:tblPr/>
              <a:tblGrid>
                <a:gridCol w="1414322"/>
                <a:gridCol w="855814"/>
                <a:gridCol w="5985040"/>
              </a:tblGrid>
              <a:tr h="388619">
                <a:tc>
                  <a:txBody>
                    <a:bodyPr/>
                    <a:lstStyle/>
                    <a:p>
                      <a:pPr algn="ctr"/>
                      <a:r>
                        <a:rPr lang="en-US" altLang="zh-CN" sz="1106" dirty="0" smtClean="0">
                          <a:solidFill>
                            <a:srgbClr val="FFFFFF"/>
                          </a:solidFill>
                          <a:latin typeface="黑体" pitchFamily="18" charset="0"/>
                          <a:cs typeface="黑体" pitchFamily="18" charset="0"/>
                        </a:rPr>
                        <a:t>药物</a:t>
                      </a:r>
                      <a:endParaRPr lang="zh-CN" altLang="en-US" sz="1106" dirty="0" smtClean="0">
                        <a:solidFill>
                          <a:srgbClr val="FFFFFF"/>
                        </a:solidFill>
                        <a:latin typeface="黑体" pitchFamily="18" charset="0"/>
                        <a:cs typeface="黑体" pitchFamily="18" charset="0"/>
                      </a:endParaRPr>
                    </a:p>
                  </a:txBody>
                  <a:tcPr>
                    <a:lnL w="0" cmpd="sng">
                      <a:solidFill>
                        <a:srgbClr val="38802C"/>
                      </a:solidFill>
                      <a:prstDash val="solid"/>
                    </a:lnL>
                    <a:lnR w="2" cap="flat" cmpd="sng" algn="ctr">
                      <a:solidFill>
                        <a:srgbClr val="FF0000"/>
                      </a:solidFill>
                      <a:prstDash val="solid"/>
                      <a:round/>
                      <a:headEnd type="none" w="med" len="med"/>
                      <a:tailEnd type="none" w="med" len="med"/>
                    </a:lnR>
                    <a:lnT w="1" cmpd="sng">
                      <a:solidFill>
                        <a:srgbClr val="38802C"/>
                      </a:solidFill>
                      <a:prstDash val="solid"/>
                    </a:lnT>
                    <a:lnB w="1" cap="flat" cmpd="sng" algn="ctr">
                      <a:solidFill>
                        <a:srgbClr val="38802C"/>
                      </a:solidFill>
                      <a:prstDash val="solid"/>
                      <a:round/>
                      <a:headEnd type="none" w="med" len="med"/>
                      <a:tailEnd type="none" w="med" len="med"/>
                    </a:lnB>
                    <a:solidFill>
                      <a:srgbClr val="3B812F"/>
                    </a:solidFill>
                  </a:tcPr>
                </a:tc>
                <a:tc>
                  <a:txBody>
                    <a:bodyPr/>
                    <a:lstStyle/>
                    <a:p>
                      <a:pPr algn="ctr"/>
                      <a:r>
                        <a:rPr lang="en-US" altLang="zh-CN" sz="1106" b="1" dirty="0" smtClean="0">
                          <a:solidFill>
                            <a:srgbClr val="FFFFFF"/>
                          </a:solidFill>
                          <a:latin typeface="Times New Roman" pitchFamily="18" charset="0"/>
                          <a:cs typeface="Times New Roman" pitchFamily="18" charset="0"/>
                        </a:rPr>
                        <a:t>PGAs</a:t>
                      </a:r>
                      <a:endParaRPr lang="zh-CN" altLang="en-US" sz="1106" b="1" dirty="0" smtClean="0">
                        <a:solidFill>
                          <a:srgbClr val="FFFFFF"/>
                        </a:solidFill>
                        <a:latin typeface="Times New Roman" pitchFamily="18" charset="0"/>
                        <a:cs typeface="Times New Roman" pitchFamily="18" charset="0"/>
                      </a:endParaRPr>
                    </a:p>
                  </a:txBody>
                  <a:tcPr anchor="ctr">
                    <a:lnL w="2" cap="flat" cmpd="sng" algn="ctr">
                      <a:solidFill>
                        <a:srgbClr val="FF0000"/>
                      </a:solidFill>
                      <a:prstDash val="solid"/>
                      <a:round/>
                      <a:headEnd type="none" w="med" len="med"/>
                      <a:tailEnd type="none" w="med" len="med"/>
                    </a:lnL>
                    <a:lnR w="2" cap="flat" cmpd="sng" algn="ctr">
                      <a:solidFill>
                        <a:srgbClr val="FF0000"/>
                      </a:solidFill>
                      <a:prstDash val="solid"/>
                      <a:round/>
                      <a:headEnd type="none" w="med" len="med"/>
                      <a:tailEnd type="none" w="med" len="med"/>
                    </a:lnR>
                    <a:lnT w="1" cap="flat" cmpd="sng" algn="ctr">
                      <a:solidFill>
                        <a:srgbClr val="38802C"/>
                      </a:solidFill>
                      <a:prstDash val="solid"/>
                      <a:round/>
                      <a:headEnd type="none" w="med" len="med"/>
                      <a:tailEnd type="none" w="med" len="med"/>
                    </a:lnT>
                    <a:lnB w="1" cap="flat" cmpd="sng" algn="ctr">
                      <a:solidFill>
                        <a:srgbClr val="38802C"/>
                      </a:solidFill>
                      <a:prstDash val="solid"/>
                      <a:round/>
                      <a:headEnd type="none" w="med" len="med"/>
                      <a:tailEnd type="none" w="med" len="med"/>
                    </a:lnB>
                    <a:solidFill>
                      <a:srgbClr val="3B812F"/>
                    </a:solidFill>
                  </a:tcPr>
                </a:tc>
                <a:tc>
                  <a:txBody>
                    <a:bodyPr/>
                    <a:lstStyle/>
                    <a:p>
                      <a:pPr algn="l"/>
                      <a:r>
                        <a:rPr lang="en-US" altLang="zh-CN" sz="1106" b="1" dirty="0" smtClean="0">
                          <a:solidFill>
                            <a:srgbClr val="FFFFFF"/>
                          </a:solidFill>
                          <a:latin typeface="Times New Roman" pitchFamily="18" charset="0"/>
                          <a:cs typeface="Times New Roman" pitchFamily="18" charset="0"/>
                        </a:rPr>
                        <a:t>β</a:t>
                      </a:r>
                      <a:r>
                        <a:rPr lang="en-US" altLang="zh-CN" sz="1106" dirty="0" smtClean="0">
                          <a:solidFill>
                            <a:srgbClr val="FFFFFF"/>
                          </a:solidFill>
                          <a:latin typeface="黑体" pitchFamily="18" charset="0"/>
                          <a:cs typeface="黑体" pitchFamily="18" charset="0"/>
                        </a:rPr>
                        <a:t>受体阻滞剂</a:t>
                      </a:r>
                      <a:r>
                        <a:rPr lang="en-US" altLang="zh-CN" sz="1106" b="1" dirty="0" smtClean="0">
                          <a:solidFill>
                            <a:srgbClr val="FFFFFF"/>
                          </a:solidFill>
                          <a:latin typeface="Times New Roman" pitchFamily="18" charset="0"/>
                          <a:cs typeface="Times New Roman" pitchFamily="18" charset="0"/>
                        </a:rPr>
                        <a:t>α</a:t>
                      </a:r>
                      <a:r>
                        <a:rPr lang="en-US" altLang="zh-CN" sz="1106" dirty="0" smtClean="0">
                          <a:solidFill>
                            <a:srgbClr val="FFFFFF"/>
                          </a:solidFill>
                          <a:latin typeface="黑体" pitchFamily="18" charset="0"/>
                          <a:cs typeface="黑体" pitchFamily="18" charset="0"/>
                        </a:rPr>
                        <a:t>受体激动剂拟副交感神经药</a:t>
                      </a:r>
                      <a:r>
                        <a:rPr lang="en-US" altLang="zh-CN" sz="1106" b="1" dirty="0" smtClean="0">
                          <a:solidFill>
                            <a:srgbClr val="FFFFFF"/>
                          </a:solidFill>
                          <a:latin typeface="Times New Roman" pitchFamily="18" charset="0"/>
                          <a:cs typeface="Times New Roman" pitchFamily="18" charset="0"/>
                        </a:rPr>
                        <a:t>CAIS</a:t>
                      </a:r>
                      <a:r>
                        <a:rPr lang="en-US" altLang="zh-CN" sz="1106" dirty="0" smtClean="0">
                          <a:solidFill>
                            <a:srgbClr val="FFFFFF"/>
                          </a:solidFill>
                          <a:latin typeface="黑体" pitchFamily="18" charset="0"/>
                          <a:cs typeface="黑体" pitchFamily="18" charset="0"/>
                        </a:rPr>
                        <a:t>（局部）</a:t>
                      </a:r>
                      <a:r>
                        <a:rPr lang="en-US" altLang="zh-CN" sz="1106" b="1" dirty="0" smtClean="0">
                          <a:solidFill>
                            <a:srgbClr val="FFFFFF"/>
                          </a:solidFill>
                          <a:latin typeface="Times New Roman" pitchFamily="18" charset="0"/>
                          <a:cs typeface="Times New Roman" pitchFamily="18" charset="0"/>
                        </a:rPr>
                        <a:t>CAIs</a:t>
                      </a:r>
                      <a:r>
                        <a:rPr lang="en-US" altLang="zh-CN" sz="1106" dirty="0" smtClean="0">
                          <a:solidFill>
                            <a:srgbClr val="FFFFFF"/>
                          </a:solidFill>
                          <a:latin typeface="黑体" pitchFamily="18" charset="0"/>
                          <a:cs typeface="黑体" pitchFamily="18" charset="0"/>
                        </a:rPr>
                        <a:t>（口服）</a:t>
                      </a:r>
                      <a:endParaRPr lang="zh-CN" altLang="en-US" sz="1106" dirty="0" smtClean="0">
                        <a:solidFill>
                          <a:srgbClr val="FFFFFF"/>
                        </a:solidFill>
                        <a:latin typeface="黑体" pitchFamily="18" charset="0"/>
                        <a:cs typeface="黑体" pitchFamily="18" charset="0"/>
                      </a:endParaRPr>
                    </a:p>
                  </a:txBody>
                  <a:tcPr>
                    <a:lnL w="2" cap="flat" cmpd="sng" algn="ctr">
                      <a:solidFill>
                        <a:srgbClr val="FF0000"/>
                      </a:solidFill>
                      <a:prstDash val="solid"/>
                      <a:round/>
                      <a:headEnd type="none" w="med" len="med"/>
                      <a:tailEnd type="none" w="med" len="med"/>
                    </a:lnL>
                    <a:lnR w="1" cmpd="sng">
                      <a:solidFill>
                        <a:srgbClr val="38802C"/>
                      </a:solidFill>
                      <a:prstDash val="solid"/>
                    </a:lnR>
                    <a:lnT w="1" cap="flat" cmpd="sng" algn="ctr">
                      <a:solidFill>
                        <a:srgbClr val="38802C"/>
                      </a:solidFill>
                      <a:prstDash val="solid"/>
                      <a:round/>
                      <a:headEnd type="none" w="med" len="med"/>
                      <a:tailEnd type="none" w="med" len="med"/>
                    </a:lnT>
                    <a:lnB w="1" cap="flat" cmpd="sng" algn="ctr">
                      <a:solidFill>
                        <a:srgbClr val="38802C"/>
                      </a:solidFill>
                      <a:prstDash val="solid"/>
                      <a:round/>
                      <a:headEnd type="none" w="med" len="med"/>
                      <a:tailEnd type="none" w="med" len="med"/>
                    </a:lnB>
                    <a:solidFill>
                      <a:srgbClr val="FFFFFF"/>
                    </a:solidFill>
                  </a:tcPr>
                </a:tc>
              </a:tr>
              <a:tr h="236219">
                <a:tc>
                  <a:txBody>
                    <a:bodyPr/>
                    <a:lstStyle/>
                    <a:p>
                      <a:pPr algn="l"/>
                      <a:r>
                        <a:rPr lang="en-US" altLang="zh-CN" sz="1103" dirty="0" smtClean="0">
                          <a:solidFill>
                            <a:srgbClr val="000000"/>
                          </a:solidFill>
                          <a:latin typeface="黑体" pitchFamily="18" charset="0"/>
                          <a:cs typeface="黑体" pitchFamily="18" charset="0"/>
                        </a:rPr>
                        <a:t>降眼压幅度（</a:t>
                      </a:r>
                      <a:r>
                        <a:rPr lang="en-US" altLang="zh-CN" sz="1103" dirty="0" smtClean="0">
                          <a:solidFill>
                            <a:srgbClr val="000000"/>
                          </a:solidFill>
                          <a:latin typeface="Times New Roman" pitchFamily="18" charset="0"/>
                          <a:cs typeface="Times New Roman" pitchFamily="18" charset="0"/>
                        </a:rPr>
                        <a:t>%</a:t>
                      </a:r>
                      <a:r>
                        <a:rPr lang="en-US" altLang="zh-CN" sz="1103" dirty="0" smtClean="0">
                          <a:solidFill>
                            <a:srgbClr val="000000"/>
                          </a:solidFill>
                          <a:latin typeface="黑体" pitchFamily="18" charset="0"/>
                          <a:cs typeface="黑体" pitchFamily="18" charset="0"/>
                        </a:rPr>
                        <a:t>）</a:t>
                      </a:r>
                      <a:endParaRPr lang="zh-CN" altLang="en-US" sz="1103" dirty="0" smtClean="0">
                        <a:solidFill>
                          <a:srgbClr val="000000"/>
                        </a:solidFill>
                        <a:latin typeface="黑体" pitchFamily="18" charset="0"/>
                        <a:cs typeface="黑体" pitchFamily="18" charset="0"/>
                      </a:endParaRPr>
                    </a:p>
                  </a:txBody>
                  <a:tcPr>
                    <a:lnL w="0" cap="flat" cmpd="sng" algn="ctr">
                      <a:solidFill>
                        <a:srgbClr val="38802C"/>
                      </a:solidFill>
                      <a:prstDash val="solid"/>
                      <a:round/>
                      <a:headEnd type="none" w="med" len="med"/>
                      <a:tailEnd type="none" w="med" len="med"/>
                    </a:lnL>
                    <a:lnR w="2" cap="flat" cmpd="sng" algn="ctr">
                      <a:solidFill>
                        <a:srgbClr val="FF0000"/>
                      </a:solidFill>
                      <a:prstDash val="solid"/>
                      <a:round/>
                      <a:headEnd type="none" w="med" len="med"/>
                      <a:tailEnd type="none" w="med" len="med"/>
                    </a:lnR>
                    <a:lnT w="1" cap="flat" cmpd="sng" algn="ctr">
                      <a:solidFill>
                        <a:srgbClr val="38802C"/>
                      </a:solidFill>
                      <a:prstDash val="solid"/>
                      <a:round/>
                      <a:headEnd type="none" w="med" len="med"/>
                      <a:tailEnd type="none" w="med" len="med"/>
                    </a:lnT>
                    <a:lnB w="1" cap="flat" cmpd="sng" algn="ctr">
                      <a:solidFill>
                        <a:srgbClr val="38802C"/>
                      </a:solidFill>
                      <a:prstDash val="solid"/>
                      <a:round/>
                      <a:headEnd type="none" w="med" len="med"/>
                      <a:tailEnd type="none" w="med" len="med"/>
                    </a:lnB>
                    <a:solidFill>
                      <a:srgbClr val="FFFFFF"/>
                    </a:solidFill>
                  </a:tcPr>
                </a:tc>
                <a:tc>
                  <a:txBody>
                    <a:bodyPr/>
                    <a:lstStyle/>
                    <a:p>
                      <a:pPr algn="ctr"/>
                      <a:r>
                        <a:rPr lang="en-US" altLang="zh-CN" sz="1103" dirty="0" smtClean="0">
                          <a:solidFill>
                            <a:srgbClr val="000000"/>
                          </a:solidFill>
                          <a:latin typeface="Times New Roman" pitchFamily="18" charset="0"/>
                          <a:cs typeface="Times New Roman" pitchFamily="18" charset="0"/>
                        </a:rPr>
                        <a:t>25-33</a:t>
                      </a:r>
                      <a:endParaRPr lang="zh-CN" altLang="en-US" sz="1103" dirty="0" smtClean="0">
                        <a:solidFill>
                          <a:srgbClr val="000000"/>
                        </a:solidFill>
                        <a:latin typeface="Times New Roman" pitchFamily="18" charset="0"/>
                        <a:cs typeface="Times New Roman" pitchFamily="18" charset="0"/>
                      </a:endParaRPr>
                    </a:p>
                  </a:txBody>
                  <a:tcPr>
                    <a:lnL w="2" cap="flat" cmpd="sng" algn="ctr">
                      <a:solidFill>
                        <a:srgbClr val="FF0000"/>
                      </a:solidFill>
                      <a:prstDash val="solid"/>
                      <a:round/>
                      <a:headEnd type="none" w="med" len="med"/>
                      <a:tailEnd type="none" w="med" len="med"/>
                    </a:lnL>
                    <a:lnR w="2" cap="flat" cmpd="sng" algn="ctr">
                      <a:solidFill>
                        <a:srgbClr val="FF0000"/>
                      </a:solidFill>
                      <a:prstDash val="solid"/>
                      <a:round/>
                      <a:headEnd type="none" w="med" len="med"/>
                      <a:tailEnd type="none" w="med" len="med"/>
                    </a:lnR>
                    <a:lnT w="1" cap="flat" cmpd="sng" algn="ctr">
                      <a:solidFill>
                        <a:srgbClr val="38802C"/>
                      </a:solidFill>
                      <a:prstDash val="solid"/>
                      <a:round/>
                      <a:headEnd type="none" w="med" len="med"/>
                      <a:tailEnd type="none" w="med" len="med"/>
                    </a:lnT>
                    <a:lnB w="1" cap="flat" cmpd="sng" algn="ctr">
                      <a:solidFill>
                        <a:srgbClr val="38802C"/>
                      </a:solidFill>
                      <a:prstDash val="solid"/>
                      <a:round/>
                      <a:headEnd type="none" w="med" len="med"/>
                      <a:tailEnd type="none" w="med" len="med"/>
                    </a:lnB>
                    <a:solidFill>
                      <a:srgbClr val="FFFFFF"/>
                    </a:solidFill>
                  </a:tcPr>
                </a:tc>
                <a:tc>
                  <a:txBody>
                    <a:bodyPr/>
                    <a:lstStyle/>
                    <a:p>
                      <a:pPr algn="l"/>
                      <a:r>
                        <a:rPr lang="en-US" altLang="zh-CN" sz="1103" dirty="0" smtClean="0">
                          <a:solidFill>
                            <a:srgbClr val="000000"/>
                          </a:solidFill>
                          <a:latin typeface="Times New Roman" pitchFamily="18" charset="0"/>
                          <a:cs typeface="Times New Roman" pitchFamily="18" charset="0"/>
                        </a:rPr>
                        <a:t>20-2520-2520-2515-2020-30</a:t>
                      </a:r>
                      <a:endParaRPr lang="zh-CN" altLang="en-US" sz="1103" dirty="0" smtClean="0">
                        <a:solidFill>
                          <a:srgbClr val="000000"/>
                        </a:solidFill>
                        <a:latin typeface="Times New Roman" pitchFamily="18" charset="0"/>
                        <a:cs typeface="Times New Roman" pitchFamily="18" charset="0"/>
                      </a:endParaRPr>
                    </a:p>
                  </a:txBody>
                  <a:tcPr>
                    <a:lnL w="2" cap="flat" cmpd="sng" algn="ctr">
                      <a:solidFill>
                        <a:srgbClr val="FF0000"/>
                      </a:solidFill>
                      <a:prstDash val="solid"/>
                      <a:round/>
                      <a:headEnd type="none" w="med" len="med"/>
                      <a:tailEnd type="none" w="med" len="med"/>
                    </a:lnL>
                    <a:lnR w="1" cap="flat" cmpd="sng" algn="ctr">
                      <a:solidFill>
                        <a:srgbClr val="38802C"/>
                      </a:solidFill>
                      <a:prstDash val="solid"/>
                      <a:round/>
                      <a:headEnd type="none" w="med" len="med"/>
                      <a:tailEnd type="none" w="med" len="med"/>
                    </a:lnR>
                    <a:lnT w="1" cap="flat" cmpd="sng" algn="ctr">
                      <a:solidFill>
                        <a:srgbClr val="38802C"/>
                      </a:solidFill>
                      <a:prstDash val="solid"/>
                      <a:round/>
                      <a:headEnd type="none" w="med" len="med"/>
                      <a:tailEnd type="none" w="med" len="med"/>
                    </a:lnT>
                    <a:lnB w="1" cap="flat" cmpd="sng" algn="ctr">
                      <a:solidFill>
                        <a:srgbClr val="38802C"/>
                      </a:solidFill>
                      <a:prstDash val="solid"/>
                      <a:round/>
                      <a:headEnd type="none" w="med" len="med"/>
                      <a:tailEnd type="none" w="med" len="med"/>
                    </a:lnB>
                    <a:solidFill>
                      <a:srgbClr val="FFFFFF"/>
                    </a:solidFill>
                  </a:tcPr>
                </a:tc>
              </a:tr>
              <a:tr h="403860">
                <a:tc>
                  <a:txBody>
                    <a:bodyPr/>
                    <a:lstStyle/>
                    <a:p>
                      <a:pPr algn="ctr"/>
                      <a:r>
                        <a:rPr lang="en-US" altLang="zh-CN" sz="1103" dirty="0" smtClean="0">
                          <a:solidFill>
                            <a:srgbClr val="000000"/>
                          </a:solidFill>
                          <a:latin typeface="黑体" pitchFamily="18" charset="0"/>
                          <a:cs typeface="黑体" pitchFamily="18" charset="0"/>
                        </a:rPr>
                        <a:t>患者降眼压需求</a:t>
                      </a:r>
                      <a:endParaRPr lang="zh-CN" altLang="en-US" sz="1103" dirty="0" smtClean="0">
                        <a:solidFill>
                          <a:srgbClr val="000000"/>
                        </a:solidFill>
                        <a:latin typeface="黑体" pitchFamily="18" charset="0"/>
                        <a:cs typeface="黑体" pitchFamily="18" charset="0"/>
                      </a:endParaRPr>
                    </a:p>
                    <a:p>
                      <a:pPr algn="l"/>
                      <a:r>
                        <a:rPr lang="en-US" altLang="zh-CN" sz="1103" dirty="0" smtClean="0">
                          <a:solidFill>
                            <a:srgbClr val="000000"/>
                          </a:solidFill>
                          <a:latin typeface="Times New Roman" pitchFamily="18" charset="0"/>
                          <a:cs typeface="Times New Roman" pitchFamily="18" charset="0"/>
                        </a:rPr>
                        <a:t>≥25%</a:t>
                      </a:r>
                      <a:endParaRPr lang="zh-CN" altLang="en-US" sz="1103" dirty="0" smtClean="0">
                        <a:solidFill>
                          <a:srgbClr val="000000"/>
                        </a:solidFill>
                        <a:latin typeface="Times New Roman" pitchFamily="18" charset="0"/>
                        <a:cs typeface="Times New Roman" pitchFamily="18" charset="0"/>
                      </a:endParaRPr>
                    </a:p>
                  </a:txBody>
                  <a:tcPr>
                    <a:lnL w="0" cap="flat" cmpd="sng" algn="ctr">
                      <a:solidFill>
                        <a:srgbClr val="38802C"/>
                      </a:solidFill>
                      <a:prstDash val="solid"/>
                      <a:round/>
                      <a:headEnd type="none" w="med" len="med"/>
                      <a:tailEnd type="none" w="med" len="med"/>
                    </a:lnL>
                    <a:lnR w="2" cap="flat" cmpd="sng" algn="ctr">
                      <a:solidFill>
                        <a:srgbClr val="FF0000"/>
                      </a:solidFill>
                      <a:prstDash val="solid"/>
                      <a:round/>
                      <a:headEnd type="none" w="med" len="med"/>
                      <a:tailEnd type="none" w="med" len="med"/>
                    </a:lnR>
                    <a:lnT w="1" cap="flat" cmpd="sng" algn="ctr">
                      <a:solidFill>
                        <a:srgbClr val="38802C"/>
                      </a:solidFill>
                      <a:prstDash val="solid"/>
                      <a:round/>
                      <a:headEnd type="none" w="med" len="med"/>
                      <a:tailEnd type="none" w="med" len="med"/>
                    </a:lnT>
                    <a:lnB w="1" cmpd="sng">
                      <a:solidFill>
                        <a:srgbClr val="38802C"/>
                      </a:solidFill>
                      <a:prstDash val="solid"/>
                    </a:lnB>
                    <a:solidFill>
                      <a:srgbClr val="FFFFFF"/>
                    </a:solidFill>
                  </a:tcPr>
                </a:tc>
                <a:tc>
                  <a:txBody>
                    <a:bodyPr/>
                    <a:lstStyle/>
                    <a:p>
                      <a:pPr algn="ct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2" cap="flat" cmpd="sng" algn="ctr">
                      <a:solidFill>
                        <a:srgbClr val="FF0000"/>
                      </a:solidFill>
                      <a:prstDash val="solid"/>
                      <a:round/>
                      <a:headEnd type="none" w="med" len="med"/>
                      <a:tailEnd type="none" w="med" len="med"/>
                    </a:lnL>
                    <a:lnR w="2" cap="flat" cmpd="sng" algn="ctr">
                      <a:solidFill>
                        <a:srgbClr val="FF0000"/>
                      </a:solidFill>
                      <a:prstDash val="solid"/>
                      <a:round/>
                      <a:headEnd type="none" w="med" len="med"/>
                      <a:tailEnd type="none" w="med" len="med"/>
                    </a:lnR>
                    <a:lnT w="1" cap="flat" cmpd="sng" algn="ctr">
                      <a:solidFill>
                        <a:srgbClr val="38802C"/>
                      </a:solidFill>
                      <a:prstDash val="solid"/>
                      <a:round/>
                      <a:headEnd type="none" w="med" len="med"/>
                      <a:tailEnd type="none" w="med" len="med"/>
                    </a:lnT>
                    <a:lnB w="1" cap="flat" cmpd="sng" algn="ctr">
                      <a:solidFill>
                        <a:srgbClr val="38802C"/>
                      </a:solidFill>
                      <a:prstDash val="solid"/>
                      <a:round/>
                      <a:headEnd type="none" w="med" len="med"/>
                      <a:tailEnd type="none" w="med" len="med"/>
                    </a:lnB>
                    <a:solidFill>
                      <a:srgbClr val="FFFFFF"/>
                    </a:solidFill>
                  </a:tcPr>
                </a:tc>
                <a:tc>
                  <a:txBody>
                    <a:bodyPr/>
                    <a:lstStyle/>
                    <a:p>
                      <a:pPr algn="l"/>
                      <a:r>
                        <a:rPr lang="en-US" altLang="zh-CN" sz="1103" dirty="0" smtClean="0">
                          <a:solidFill>
                            <a:srgbClr val="000000"/>
                          </a:solidFill>
                          <a:latin typeface="黑体" pitchFamily="18" charset="0"/>
                          <a:cs typeface="黑体" pitchFamily="18" charset="0"/>
                        </a:rPr>
                        <a:t>××××</a:t>
                      </a:r>
                      <a:r>
                        <a:rPr lang="en-US" altLang="zh-CN" sz="1103" dirty="0" smtClean="0">
                          <a:solidFill>
                            <a:srgbClr val="000000"/>
                          </a:solidFill>
                          <a:latin typeface="Times New Roman" pitchFamily="18" charset="0"/>
                          <a:cs typeface="Times New Roman" pitchFamily="18" charset="0"/>
                        </a:rPr>
                        <a:t>√</a:t>
                      </a:r>
                      <a:endParaRPr lang="zh-CN" altLang="en-US" sz="1103" dirty="0" smtClean="0">
                        <a:solidFill>
                          <a:srgbClr val="000000"/>
                        </a:solidFill>
                        <a:latin typeface="Times New Roman" pitchFamily="18" charset="0"/>
                        <a:cs typeface="Times New Roman" pitchFamily="18" charset="0"/>
                      </a:endParaRPr>
                    </a:p>
                  </a:txBody>
                  <a:tcPr>
                    <a:lnL w="2" cap="flat" cmpd="sng" algn="ctr">
                      <a:solidFill>
                        <a:srgbClr val="FF0000"/>
                      </a:solidFill>
                      <a:prstDash val="solid"/>
                      <a:round/>
                      <a:headEnd type="none" w="med" len="med"/>
                      <a:tailEnd type="none" w="med" len="med"/>
                    </a:lnL>
                    <a:lnR w="1" cap="flat" cmpd="sng" algn="ctr">
                      <a:solidFill>
                        <a:srgbClr val="38802C"/>
                      </a:solidFill>
                      <a:prstDash val="solid"/>
                      <a:round/>
                      <a:headEnd type="none" w="med" len="med"/>
                      <a:tailEnd type="none" w="med" len="med"/>
                    </a:lnR>
                    <a:lnT w="1" cap="flat" cmpd="sng" algn="ctr">
                      <a:solidFill>
                        <a:srgbClr val="38802C"/>
                      </a:solidFill>
                      <a:prstDash val="solid"/>
                      <a:round/>
                      <a:headEnd type="none" w="med" len="med"/>
                      <a:tailEnd type="none" w="med" len="med"/>
                    </a:lnT>
                    <a:lnB w="1" cap="flat" cmpd="sng" algn="ctr">
                      <a:solidFill>
                        <a:srgbClr val="38802C"/>
                      </a:solidFill>
                      <a:prstDash val="solid"/>
                      <a:round/>
                      <a:headEnd type="none" w="med" len="med"/>
                      <a:tailEnd type="none" w="med" len="med"/>
                    </a:lnB>
                    <a:solidFill>
                      <a:srgbClr val="FFFFFF"/>
                    </a:solidFill>
                  </a:tcPr>
                </a:tc>
              </a:tr>
            </a:tbl>
          </a:graphicData>
        </a:graphic>
      </p:graphicFrame>
      <p:sp>
        <p:nvSpPr>
          <p:cNvPr id="2" name="TextBox 1"/>
          <p:cNvSpPr txBox="1"/>
          <p:nvPr/>
        </p:nvSpPr>
        <p:spPr>
          <a:xfrm>
            <a:off x="266700" y="4800600"/>
            <a:ext cx="3873500" cy="203200"/>
          </a:xfrm>
          <a:prstGeom prst="rect">
            <a:avLst/>
          </a:prstGeom>
          <a:noFill/>
        </p:spPr>
        <p:txBody>
          <a:bodyPr wrap="none" lIns="0" tIns="0" rIns="0" rtlCol="0">
            <a:spAutoFit/>
          </a:bodyPr>
          <a:lstStyle/>
          <a:p>
            <a:pPr>
              <a:lnSpc>
                <a:spcPts val="1600"/>
              </a:lnSpc>
              <a:tabLst/>
            </a:pPr>
            <a:r>
              <a:rPr lang="en-US" altLang="zh-CN" sz="1264" dirty="0" smtClean="0">
                <a:solidFill>
                  <a:srgbClr val="000000"/>
                </a:solidFill>
                <a:latin typeface="Arial Unicode MS" pitchFamily="18" charset="0"/>
                <a:cs typeface="Arial Unicode MS" pitchFamily="18" charset="0"/>
              </a:rPr>
              <a:t>1.</a:t>
            </a:r>
            <a:r>
              <a:rPr lang="en-US" altLang="zh-CN" sz="1264" dirty="0" smtClean="0">
                <a:latin typeface="Times New Roman" pitchFamily="18" charset="0"/>
                <a:cs typeface="Times New Roman" pitchFamily="18" charset="0"/>
              </a:rPr>
              <a:t> </a:t>
            </a:r>
            <a:r>
              <a:rPr lang="en-US" altLang="zh-CN" sz="1264" dirty="0" smtClean="0">
                <a:solidFill>
                  <a:srgbClr val="000000"/>
                </a:solidFill>
                <a:latin typeface="Arial Unicode MS" pitchFamily="18" charset="0"/>
                <a:cs typeface="Arial Unicode MS" pitchFamily="18" charset="0"/>
              </a:rPr>
              <a:t>Jr</a:t>
            </a:r>
            <a:r>
              <a:rPr lang="en-US" altLang="zh-CN" sz="1264" dirty="0" smtClean="0">
                <a:latin typeface="Times New Roman" pitchFamily="18" charset="0"/>
                <a:cs typeface="Times New Roman" pitchFamily="18" charset="0"/>
              </a:rPr>
              <a:t> </a:t>
            </a:r>
            <a:r>
              <a:rPr lang="en-US" altLang="zh-CN" sz="1264" dirty="0" smtClean="0">
                <a:solidFill>
                  <a:srgbClr val="000000"/>
                </a:solidFill>
                <a:latin typeface="Arial Unicode MS" pitchFamily="18" charset="0"/>
                <a:cs typeface="Arial Unicode MS" pitchFamily="18" charset="0"/>
              </a:rPr>
              <a:t>P</a:t>
            </a:r>
            <a:r>
              <a:rPr lang="en-US" altLang="zh-CN" sz="1264" dirty="0" smtClean="0">
                <a:latin typeface="Times New Roman" pitchFamily="18" charset="0"/>
                <a:cs typeface="Times New Roman" pitchFamily="18" charset="0"/>
              </a:rPr>
              <a:t> </a:t>
            </a:r>
            <a:r>
              <a:rPr lang="en-US" altLang="zh-CN" sz="1264" dirty="0" smtClean="0">
                <a:solidFill>
                  <a:srgbClr val="000000"/>
                </a:solidFill>
                <a:latin typeface="Arial Unicode MS" pitchFamily="18" charset="0"/>
                <a:cs typeface="Arial Unicode MS" pitchFamily="18" charset="0"/>
              </a:rPr>
              <a:t>B,</a:t>
            </a:r>
            <a:r>
              <a:rPr lang="en-US" altLang="zh-CN" sz="1264" dirty="0" smtClean="0">
                <a:latin typeface="Times New Roman" pitchFamily="18" charset="0"/>
                <a:cs typeface="Times New Roman" pitchFamily="18" charset="0"/>
              </a:rPr>
              <a:t> </a:t>
            </a:r>
            <a:r>
              <a:rPr lang="en-US" altLang="zh-CN" sz="1264" dirty="0" smtClean="0">
                <a:solidFill>
                  <a:srgbClr val="000000"/>
                </a:solidFill>
                <a:latin typeface="Arial Unicode MS" pitchFamily="18" charset="0"/>
                <a:cs typeface="Arial Unicode MS" pitchFamily="18" charset="0"/>
              </a:rPr>
              <a:t>et</a:t>
            </a:r>
            <a:r>
              <a:rPr lang="en-US" altLang="zh-CN" sz="1264" dirty="0" smtClean="0">
                <a:latin typeface="Times New Roman" pitchFamily="18" charset="0"/>
                <a:cs typeface="Times New Roman" pitchFamily="18" charset="0"/>
              </a:rPr>
              <a:t> </a:t>
            </a:r>
            <a:r>
              <a:rPr lang="en-US" altLang="zh-CN" sz="1264" dirty="0" smtClean="0">
                <a:solidFill>
                  <a:srgbClr val="000000"/>
                </a:solidFill>
                <a:latin typeface="Arial Unicode MS" pitchFamily="18" charset="0"/>
                <a:cs typeface="Arial Unicode MS" pitchFamily="18" charset="0"/>
              </a:rPr>
              <a:t>al.</a:t>
            </a:r>
            <a:r>
              <a:rPr lang="en-US" altLang="zh-CN" sz="1264" dirty="0" smtClean="0">
                <a:latin typeface="Times New Roman" pitchFamily="18" charset="0"/>
                <a:cs typeface="Times New Roman" pitchFamily="18" charset="0"/>
              </a:rPr>
              <a:t> </a:t>
            </a:r>
            <a:r>
              <a:rPr lang="en-US" altLang="zh-CN" sz="1264" dirty="0" smtClean="0">
                <a:solidFill>
                  <a:srgbClr val="000000"/>
                </a:solidFill>
                <a:latin typeface="Arial Unicode MS" pitchFamily="18" charset="0"/>
                <a:cs typeface="Arial Unicode MS" pitchFamily="18" charset="0"/>
              </a:rPr>
              <a:t>Ophthalmology,</a:t>
            </a:r>
            <a:r>
              <a:rPr lang="en-US" altLang="zh-CN" sz="1264" dirty="0" smtClean="0">
                <a:latin typeface="Times New Roman" pitchFamily="18" charset="0"/>
                <a:cs typeface="Times New Roman" pitchFamily="18" charset="0"/>
              </a:rPr>
              <a:t> </a:t>
            </a:r>
            <a:r>
              <a:rPr lang="en-US" altLang="zh-CN" sz="1264" dirty="0" smtClean="0">
                <a:solidFill>
                  <a:srgbClr val="000000"/>
                </a:solidFill>
                <a:latin typeface="Arial Unicode MS" pitchFamily="18" charset="0"/>
                <a:cs typeface="Arial Unicode MS" pitchFamily="18" charset="0"/>
              </a:rPr>
              <a:t>2016,</a:t>
            </a:r>
            <a:r>
              <a:rPr lang="en-US" altLang="zh-CN" sz="1264" dirty="0" smtClean="0">
                <a:latin typeface="Times New Roman" pitchFamily="18" charset="0"/>
                <a:cs typeface="Times New Roman" pitchFamily="18" charset="0"/>
              </a:rPr>
              <a:t> </a:t>
            </a:r>
            <a:r>
              <a:rPr lang="en-US" altLang="zh-CN" sz="1264" dirty="0" smtClean="0">
                <a:solidFill>
                  <a:srgbClr val="000000"/>
                </a:solidFill>
                <a:latin typeface="Arial Unicode MS" pitchFamily="18" charset="0"/>
                <a:cs typeface="Arial Unicode MS" pitchFamily="18" charset="0"/>
              </a:rPr>
              <a:t>123(1):P112–P151.</a:t>
            </a:r>
          </a:p>
        </p:txBody>
      </p:sp>
      <p:sp>
        <p:nvSpPr>
          <p:cNvPr id="9" name="TextBox 1"/>
          <p:cNvSpPr txBox="1"/>
          <p:nvPr/>
        </p:nvSpPr>
        <p:spPr>
          <a:xfrm>
            <a:off x="2933700" y="2349500"/>
            <a:ext cx="3048000" cy="330200"/>
          </a:xfrm>
          <a:prstGeom prst="rect">
            <a:avLst/>
          </a:prstGeom>
          <a:noFill/>
        </p:spPr>
        <p:txBody>
          <a:bodyPr wrap="none" lIns="0" tIns="0" rIns="0" rtlCol="0">
            <a:spAutoFit/>
          </a:bodyPr>
          <a:lstStyle/>
          <a:p>
            <a:pPr>
              <a:lnSpc>
                <a:spcPts val="2600"/>
              </a:lnSpc>
              <a:tabLst/>
            </a:pPr>
            <a:r>
              <a:rPr lang="en-US" altLang="zh-CN" sz="2004" b="1" dirty="0" smtClean="0">
                <a:solidFill>
                  <a:srgbClr val="002060"/>
                </a:solidFill>
                <a:latin typeface="微软雅黑" pitchFamily="18" charset="0"/>
                <a:cs typeface="微软雅黑" pitchFamily="18" charset="0"/>
              </a:rPr>
              <a:t>亚太指南推荐药物眼压降幅</a:t>
            </a:r>
          </a:p>
        </p:txBody>
      </p:sp>
      <p:sp>
        <p:nvSpPr>
          <p:cNvPr id="10" name="TextBox 1"/>
          <p:cNvSpPr txBox="1"/>
          <p:nvPr/>
        </p:nvSpPr>
        <p:spPr>
          <a:xfrm>
            <a:off x="2997200" y="889000"/>
            <a:ext cx="3048000" cy="330200"/>
          </a:xfrm>
          <a:prstGeom prst="rect">
            <a:avLst/>
          </a:prstGeom>
          <a:noFill/>
        </p:spPr>
        <p:txBody>
          <a:bodyPr wrap="none" lIns="0" tIns="0" rIns="0" rtlCol="0">
            <a:spAutoFit/>
          </a:bodyPr>
          <a:lstStyle/>
          <a:p>
            <a:pPr>
              <a:lnSpc>
                <a:spcPts val="2600"/>
              </a:lnSpc>
              <a:tabLst/>
            </a:pPr>
            <a:r>
              <a:rPr lang="en-US" altLang="zh-CN" sz="2004" b="1" dirty="0" smtClean="0">
                <a:solidFill>
                  <a:srgbClr val="002060"/>
                </a:solidFill>
                <a:latin typeface="微软雅黑" pitchFamily="18" charset="0"/>
                <a:cs typeface="微软雅黑" pitchFamily="18" charset="0"/>
              </a:rPr>
              <a:t>美国指南推荐药物眼压降幅</a:t>
            </a:r>
          </a:p>
        </p:txBody>
      </p:sp>
      <p:sp>
        <p:nvSpPr>
          <p:cNvPr id="11" name="TextBox 1"/>
          <p:cNvSpPr txBox="1"/>
          <p:nvPr/>
        </p:nvSpPr>
        <p:spPr>
          <a:xfrm>
            <a:off x="482600" y="304800"/>
            <a:ext cx="4191000" cy="482600"/>
          </a:xfrm>
          <a:prstGeom prst="rect">
            <a:avLst/>
          </a:prstGeom>
          <a:noFill/>
        </p:spPr>
        <p:txBody>
          <a:bodyPr wrap="none" lIns="0" tIns="0" rIns="0" rtlCol="0">
            <a:spAutoFit/>
          </a:bodyPr>
          <a:lstStyle/>
          <a:p>
            <a:pPr>
              <a:lnSpc>
                <a:spcPts val="3800"/>
              </a:lnSpc>
              <a:tabLst/>
            </a:pPr>
            <a:r>
              <a:rPr lang="en-US" altLang="zh-CN" sz="3600" b="1" dirty="0" smtClean="0">
                <a:solidFill>
                  <a:srgbClr val="000000"/>
                </a:solidFill>
                <a:latin typeface="Times New Roman" pitchFamily="18" charset="0"/>
                <a:cs typeface="Times New Roman" pitchFamily="18" charset="0"/>
              </a:rPr>
              <a:t>PGA</a:t>
            </a:r>
            <a:r>
              <a:rPr lang="en-US" altLang="zh-CN" sz="3600" dirty="0" smtClean="0">
                <a:solidFill>
                  <a:srgbClr val="000000"/>
                </a:solidFill>
                <a:latin typeface="黑体" pitchFamily="18" charset="0"/>
                <a:cs typeface="黑体" pitchFamily="18" charset="0"/>
              </a:rPr>
              <a:t>：降眼压幅度大</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622300" y="292100"/>
            <a:ext cx="5956300" cy="457200"/>
          </a:xfrm>
          <a:prstGeom prst="rect">
            <a:avLst/>
          </a:prstGeom>
          <a:noFill/>
        </p:spPr>
        <p:txBody>
          <a:bodyPr wrap="none" lIns="0" tIns="0" rIns="0" rtlCol="0">
            <a:spAutoFit/>
          </a:bodyPr>
          <a:lstStyle/>
          <a:p>
            <a:pPr>
              <a:lnSpc>
                <a:spcPts val="3600"/>
              </a:lnSpc>
              <a:tabLst/>
            </a:pPr>
            <a:r>
              <a:rPr lang="en-US" altLang="zh-CN" sz="3600" dirty="0" smtClean="0">
                <a:solidFill>
                  <a:srgbClr val="000000"/>
                </a:solidFill>
                <a:latin typeface="黑体" pitchFamily="18" charset="0"/>
                <a:cs typeface="黑体" pitchFamily="18" charset="0"/>
              </a:rPr>
              <a:t>前列腺素类滴眼液局部副作用</a:t>
            </a:r>
          </a:p>
        </p:txBody>
      </p:sp>
      <p:sp>
        <p:nvSpPr>
          <p:cNvPr id="6" name="TextBox 1"/>
          <p:cNvSpPr txBox="1"/>
          <p:nvPr/>
        </p:nvSpPr>
        <p:spPr>
          <a:xfrm>
            <a:off x="685800" y="1206500"/>
            <a:ext cx="101600" cy="546100"/>
          </a:xfrm>
          <a:prstGeom prst="rect">
            <a:avLst/>
          </a:prstGeom>
          <a:noFill/>
        </p:spPr>
        <p:txBody>
          <a:bodyPr wrap="none" lIns="0" tIns="0" rIns="0" rtlCol="0">
            <a:spAutoFit/>
          </a:bodyPr>
          <a:lstStyle/>
          <a:p>
            <a:pPr>
              <a:lnSpc>
                <a:spcPts val="1000"/>
              </a:lnSpc>
              <a:tabLst/>
            </a:pPr>
            <a:r>
              <a:rPr lang="en-US" altLang="zh-CN" sz="960" dirty="0" smtClean="0">
                <a:solidFill>
                  <a:srgbClr val="3B812F"/>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200"/>
              </a:lnSpc>
              <a:tabLst/>
            </a:pPr>
            <a:r>
              <a:rPr lang="en-US" altLang="zh-CN" sz="960" dirty="0" smtClean="0">
                <a:solidFill>
                  <a:srgbClr val="3B812F"/>
                </a:solidFill>
                <a:latin typeface="Wingdings" pitchFamily="18" charset="0"/>
                <a:cs typeface="Wingdings" pitchFamily="18" charset="0"/>
              </a:rPr>
              <a:t></a:t>
            </a:r>
          </a:p>
        </p:txBody>
      </p:sp>
      <p:sp>
        <p:nvSpPr>
          <p:cNvPr id="7" name="TextBox 1"/>
          <p:cNvSpPr txBox="1"/>
          <p:nvPr/>
        </p:nvSpPr>
        <p:spPr>
          <a:xfrm>
            <a:off x="1003300" y="1104900"/>
            <a:ext cx="2019300" cy="673100"/>
          </a:xfrm>
          <a:prstGeom prst="rect">
            <a:avLst/>
          </a:prstGeom>
          <a:noFill/>
        </p:spPr>
        <p:txBody>
          <a:bodyPr wrap="none" lIns="0" tIns="0" rIns="0" rtlCol="0">
            <a:spAutoFit/>
          </a:bodyPr>
          <a:lstStyle/>
          <a:p>
            <a:pPr>
              <a:lnSpc>
                <a:spcPts val="2000"/>
              </a:lnSpc>
              <a:tabLst/>
            </a:pPr>
            <a:r>
              <a:rPr lang="en-US" altLang="zh-CN" sz="1596" dirty="0" smtClean="0">
                <a:solidFill>
                  <a:srgbClr val="0070C0"/>
                </a:solidFill>
                <a:latin typeface="微软雅黑" pitchFamily="18" charset="0"/>
                <a:cs typeface="微软雅黑" pitchFamily="18" charset="0"/>
              </a:rPr>
              <a:t>结膜充血</a:t>
            </a:r>
          </a:p>
          <a:p>
            <a:pPr>
              <a:lnSpc>
                <a:spcPts val="1000"/>
              </a:lnSpc>
            </a:pPr>
            <a:endParaRPr lang="en-US" altLang="zh-CN" dirty="0" smtClean="0"/>
          </a:p>
          <a:p>
            <a:pPr>
              <a:lnSpc>
                <a:spcPts val="2200"/>
              </a:lnSpc>
              <a:tabLst/>
            </a:pPr>
            <a:r>
              <a:rPr lang="en-US" altLang="zh-CN" sz="1596" dirty="0" smtClean="0">
                <a:solidFill>
                  <a:srgbClr val="0070C0"/>
                </a:solidFill>
                <a:latin typeface="微软雅黑" pitchFamily="18" charset="0"/>
                <a:cs typeface="微软雅黑" pitchFamily="18" charset="0"/>
              </a:rPr>
              <a:t>色素沉积和眼睫毛改变</a:t>
            </a:r>
          </a:p>
        </p:txBody>
      </p:sp>
      <p:sp>
        <p:nvSpPr>
          <p:cNvPr id="8" name="TextBox 1"/>
          <p:cNvSpPr txBox="1"/>
          <p:nvPr/>
        </p:nvSpPr>
        <p:spPr>
          <a:xfrm>
            <a:off x="1003300" y="2032000"/>
            <a:ext cx="88900" cy="5588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200"/>
              </a:lnSpc>
              <a:tabLst/>
            </a:pPr>
            <a:r>
              <a:rPr lang="en-US" altLang="zh-CN" sz="1043" dirty="0" smtClean="0">
                <a:solidFill>
                  <a:srgbClr val="CC9900"/>
                </a:solidFill>
                <a:latin typeface="Wingdings" pitchFamily="18" charset="0"/>
                <a:cs typeface="Wingdings" pitchFamily="18" charset="0"/>
              </a:rPr>
              <a:t></a:t>
            </a:r>
          </a:p>
        </p:txBody>
      </p:sp>
      <p:sp>
        <p:nvSpPr>
          <p:cNvPr id="9" name="TextBox 1"/>
          <p:cNvSpPr txBox="1"/>
          <p:nvPr/>
        </p:nvSpPr>
        <p:spPr>
          <a:xfrm>
            <a:off x="1358900" y="1943100"/>
            <a:ext cx="3238500" cy="673100"/>
          </a:xfrm>
          <a:prstGeom prst="rect">
            <a:avLst/>
          </a:prstGeom>
          <a:noFill/>
        </p:spPr>
        <p:txBody>
          <a:bodyPr wrap="none" lIns="0" tIns="0" rIns="0" rtlCol="0">
            <a:spAutoFit/>
          </a:bodyPr>
          <a:lstStyle/>
          <a:p>
            <a:pPr>
              <a:lnSpc>
                <a:spcPts val="2000"/>
              </a:lnSpc>
              <a:tabLst/>
            </a:pPr>
            <a:r>
              <a:rPr lang="en-US" altLang="zh-CN" sz="1596" dirty="0" smtClean="0">
                <a:solidFill>
                  <a:srgbClr val="000000"/>
                </a:solidFill>
                <a:latin typeface="微软雅黑" pitchFamily="18" charset="0"/>
                <a:cs typeface="微软雅黑" pitchFamily="18" charset="0"/>
              </a:rPr>
              <a:t>虹膜色素沉着增加，眶周组织和睫毛</a:t>
            </a:r>
          </a:p>
          <a:p>
            <a:pPr>
              <a:lnSpc>
                <a:spcPts val="1000"/>
              </a:lnSpc>
            </a:pPr>
            <a:endParaRPr lang="en-US" altLang="zh-CN" dirty="0" smtClean="0"/>
          </a:p>
          <a:p>
            <a:pPr>
              <a:lnSpc>
                <a:spcPts val="2200"/>
              </a:lnSpc>
              <a:tabLst/>
            </a:pPr>
            <a:r>
              <a:rPr lang="en-US" altLang="zh-CN" sz="1596" dirty="0" smtClean="0">
                <a:solidFill>
                  <a:srgbClr val="000000"/>
                </a:solidFill>
                <a:latin typeface="微软雅黑" pitchFamily="18" charset="0"/>
                <a:cs typeface="微软雅黑" pitchFamily="18" charset="0"/>
              </a:rPr>
              <a:t>长度，颜色，厚度，形状和数量可逆</a:t>
            </a:r>
          </a:p>
        </p:txBody>
      </p:sp>
      <p:sp>
        <p:nvSpPr>
          <p:cNvPr id="10" name="TextBox 1"/>
          <p:cNvSpPr txBox="1"/>
          <p:nvPr/>
        </p:nvSpPr>
        <p:spPr>
          <a:xfrm>
            <a:off x="685800" y="2857500"/>
            <a:ext cx="101600" cy="127000"/>
          </a:xfrm>
          <a:prstGeom prst="rect">
            <a:avLst/>
          </a:prstGeom>
          <a:noFill/>
        </p:spPr>
        <p:txBody>
          <a:bodyPr wrap="none" lIns="0" tIns="0" rIns="0" rtlCol="0">
            <a:spAutoFit/>
          </a:bodyPr>
          <a:lstStyle/>
          <a:p>
            <a:pPr>
              <a:lnSpc>
                <a:spcPts val="1000"/>
              </a:lnSpc>
              <a:tabLst/>
            </a:pPr>
            <a:r>
              <a:rPr lang="en-US" altLang="zh-CN" sz="960" dirty="0" smtClean="0">
                <a:solidFill>
                  <a:srgbClr val="3B812F"/>
                </a:solidFill>
                <a:latin typeface="Wingdings" pitchFamily="18" charset="0"/>
                <a:cs typeface="Wingdings" pitchFamily="18" charset="0"/>
              </a:rPr>
              <a:t></a:t>
            </a:r>
          </a:p>
        </p:txBody>
      </p:sp>
      <p:sp>
        <p:nvSpPr>
          <p:cNvPr id="11" name="TextBox 1"/>
          <p:cNvSpPr txBox="1"/>
          <p:nvPr/>
        </p:nvSpPr>
        <p:spPr>
          <a:xfrm>
            <a:off x="1003300" y="2755900"/>
            <a:ext cx="2832100" cy="254000"/>
          </a:xfrm>
          <a:prstGeom prst="rect">
            <a:avLst/>
          </a:prstGeom>
          <a:noFill/>
        </p:spPr>
        <p:txBody>
          <a:bodyPr wrap="none" lIns="0" tIns="0" rIns="0" rtlCol="0">
            <a:spAutoFit/>
          </a:bodyPr>
          <a:lstStyle/>
          <a:p>
            <a:pPr>
              <a:lnSpc>
                <a:spcPts val="2000"/>
              </a:lnSpc>
              <a:tabLst/>
            </a:pPr>
            <a:r>
              <a:rPr lang="en-US" altLang="zh-CN" sz="1598" dirty="0" smtClean="0">
                <a:solidFill>
                  <a:srgbClr val="000000"/>
                </a:solidFill>
                <a:latin typeface="微软雅黑" pitchFamily="18" charset="0"/>
                <a:cs typeface="微软雅黑" pitchFamily="18" charset="0"/>
              </a:rPr>
              <a:t>眼内炎症（葡萄膜炎、虹膜炎）</a:t>
            </a:r>
          </a:p>
        </p:txBody>
      </p:sp>
      <p:sp>
        <p:nvSpPr>
          <p:cNvPr id="12" name="TextBox 1"/>
          <p:cNvSpPr txBox="1"/>
          <p:nvPr/>
        </p:nvSpPr>
        <p:spPr>
          <a:xfrm>
            <a:off x="1003300" y="3263900"/>
            <a:ext cx="88900" cy="1397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p:txBody>
      </p:sp>
      <p:sp>
        <p:nvSpPr>
          <p:cNvPr id="13" name="TextBox 1"/>
          <p:cNvSpPr txBox="1"/>
          <p:nvPr/>
        </p:nvSpPr>
        <p:spPr>
          <a:xfrm>
            <a:off x="1358900" y="3175000"/>
            <a:ext cx="2222500" cy="254000"/>
          </a:xfrm>
          <a:prstGeom prst="rect">
            <a:avLst/>
          </a:prstGeom>
          <a:noFill/>
        </p:spPr>
        <p:txBody>
          <a:bodyPr wrap="none" lIns="0" tIns="0" rIns="0" rtlCol="0">
            <a:spAutoFit/>
          </a:bodyPr>
          <a:lstStyle/>
          <a:p>
            <a:pPr>
              <a:lnSpc>
                <a:spcPts val="2000"/>
              </a:lnSpc>
              <a:tabLst/>
            </a:pPr>
            <a:r>
              <a:rPr lang="en-US" altLang="zh-CN" sz="1596" dirty="0" smtClean="0">
                <a:solidFill>
                  <a:srgbClr val="000000"/>
                </a:solidFill>
                <a:latin typeface="微软雅黑" pitchFamily="18" charset="0"/>
                <a:cs typeface="微软雅黑" pitchFamily="18" charset="0"/>
              </a:rPr>
              <a:t>加剧可能，病毒性角膜炎</a:t>
            </a:r>
          </a:p>
        </p:txBody>
      </p:sp>
      <p:sp>
        <p:nvSpPr>
          <p:cNvPr id="14" name="TextBox 1"/>
          <p:cNvSpPr txBox="1"/>
          <p:nvPr/>
        </p:nvSpPr>
        <p:spPr>
          <a:xfrm>
            <a:off x="685800" y="3683000"/>
            <a:ext cx="101600" cy="127000"/>
          </a:xfrm>
          <a:prstGeom prst="rect">
            <a:avLst/>
          </a:prstGeom>
          <a:noFill/>
        </p:spPr>
        <p:txBody>
          <a:bodyPr wrap="none" lIns="0" tIns="0" rIns="0" rtlCol="0">
            <a:spAutoFit/>
          </a:bodyPr>
          <a:lstStyle/>
          <a:p>
            <a:pPr>
              <a:lnSpc>
                <a:spcPts val="1000"/>
              </a:lnSpc>
              <a:tabLst/>
            </a:pPr>
            <a:r>
              <a:rPr lang="en-US" altLang="zh-CN" sz="960" dirty="0" smtClean="0">
                <a:solidFill>
                  <a:srgbClr val="3B812F"/>
                </a:solidFill>
                <a:latin typeface="Wingdings" pitchFamily="18" charset="0"/>
                <a:cs typeface="Wingdings" pitchFamily="18" charset="0"/>
              </a:rPr>
              <a:t></a:t>
            </a:r>
          </a:p>
        </p:txBody>
      </p:sp>
      <p:sp>
        <p:nvSpPr>
          <p:cNvPr id="15" name="TextBox 1"/>
          <p:cNvSpPr txBox="1"/>
          <p:nvPr/>
        </p:nvSpPr>
        <p:spPr>
          <a:xfrm>
            <a:off x="1003300" y="3581400"/>
            <a:ext cx="800100" cy="254000"/>
          </a:xfrm>
          <a:prstGeom prst="rect">
            <a:avLst/>
          </a:prstGeom>
          <a:noFill/>
        </p:spPr>
        <p:txBody>
          <a:bodyPr wrap="none" lIns="0" tIns="0" rIns="0" rtlCol="0">
            <a:spAutoFit/>
          </a:bodyPr>
          <a:lstStyle/>
          <a:p>
            <a:pPr>
              <a:lnSpc>
                <a:spcPts val="2000"/>
              </a:lnSpc>
              <a:tabLst/>
            </a:pPr>
            <a:r>
              <a:rPr lang="en-US" altLang="zh-CN" sz="1596" dirty="0" smtClean="0">
                <a:solidFill>
                  <a:srgbClr val="000000"/>
                </a:solidFill>
                <a:latin typeface="微软雅黑" pitchFamily="18" charset="0"/>
                <a:cs typeface="微软雅黑" pitchFamily="18" charset="0"/>
              </a:rPr>
              <a:t>黄斑水肿</a:t>
            </a:r>
          </a:p>
        </p:txBody>
      </p:sp>
      <p:sp>
        <p:nvSpPr>
          <p:cNvPr id="16" name="TextBox 1"/>
          <p:cNvSpPr txBox="1"/>
          <p:nvPr/>
        </p:nvSpPr>
        <p:spPr>
          <a:xfrm>
            <a:off x="1003300" y="4089400"/>
            <a:ext cx="88900" cy="139700"/>
          </a:xfrm>
          <a:prstGeom prst="rect">
            <a:avLst/>
          </a:prstGeom>
          <a:noFill/>
        </p:spPr>
        <p:txBody>
          <a:bodyPr wrap="none" lIns="0" tIns="0" rIns="0" rtlCol="0">
            <a:spAutoFit/>
          </a:bodyPr>
          <a:lstStyle/>
          <a:p>
            <a:pPr>
              <a:lnSpc>
                <a:spcPts val="1100"/>
              </a:lnSpc>
              <a:tabLst/>
            </a:pPr>
            <a:r>
              <a:rPr lang="en-US" altLang="zh-CN" sz="1046" dirty="0" smtClean="0">
                <a:solidFill>
                  <a:srgbClr val="CC9900"/>
                </a:solidFill>
                <a:latin typeface="Wingdings" pitchFamily="18" charset="0"/>
                <a:cs typeface="Wingdings" pitchFamily="18" charset="0"/>
              </a:rPr>
              <a:t></a:t>
            </a:r>
          </a:p>
        </p:txBody>
      </p:sp>
      <p:sp>
        <p:nvSpPr>
          <p:cNvPr id="17" name="TextBox 1"/>
          <p:cNvSpPr txBox="1"/>
          <p:nvPr/>
        </p:nvSpPr>
        <p:spPr>
          <a:xfrm>
            <a:off x="1358900" y="4000500"/>
            <a:ext cx="2222500" cy="254000"/>
          </a:xfrm>
          <a:prstGeom prst="rect">
            <a:avLst/>
          </a:prstGeom>
          <a:noFill/>
        </p:spPr>
        <p:txBody>
          <a:bodyPr wrap="none" lIns="0" tIns="0" rIns="0" rtlCol="0">
            <a:spAutoFit/>
          </a:bodyPr>
          <a:lstStyle/>
          <a:p>
            <a:pPr>
              <a:lnSpc>
                <a:spcPts val="2000"/>
              </a:lnSpc>
              <a:tabLst/>
            </a:pPr>
            <a:r>
              <a:rPr lang="en-US" altLang="zh-CN" sz="1598" dirty="0" smtClean="0">
                <a:solidFill>
                  <a:srgbClr val="000000"/>
                </a:solidFill>
                <a:latin typeface="微软雅黑" pitchFamily="18" charset="0"/>
                <a:cs typeface="微软雅黑" pitchFamily="18" charset="0"/>
              </a:rPr>
              <a:t>无晶体眼、撕裂的后囊等</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6" name="表格 4"/>
          <p:cNvGraphicFramePr>
            <a:graphicFrameLocks noGrp="1"/>
          </p:cNvGraphicFramePr>
          <p:nvPr/>
        </p:nvGraphicFramePr>
        <p:xfrm>
          <a:off x="467537" y="1167638"/>
          <a:ext cx="8208974" cy="3177501"/>
        </p:xfrm>
        <a:graphic>
          <a:graphicData uri="http://schemas.openxmlformats.org/drawingml/2006/table">
            <a:tbl>
              <a:tblPr/>
              <a:tblGrid>
                <a:gridCol w="2076145"/>
                <a:gridCol w="6132830"/>
              </a:tblGrid>
              <a:tr h="388619">
                <a:tc>
                  <a:txBody>
                    <a:bodyPr/>
                    <a:lstStyle/>
                    <a:p>
                      <a:pPr algn="l"/>
                      <a:r>
                        <a:rPr lang="en-US" altLang="zh-CN" sz="1403" dirty="0" smtClean="0">
                          <a:solidFill>
                            <a:srgbClr val="FFFFFF"/>
                          </a:solidFill>
                          <a:latin typeface="黑体" pitchFamily="18" charset="0"/>
                          <a:cs typeface="黑体" pitchFamily="18" charset="0"/>
                        </a:rPr>
                        <a:t>药物</a:t>
                      </a:r>
                      <a:endParaRPr lang="zh-CN" altLang="en-US" sz="1403" dirty="0" smtClean="0">
                        <a:solidFill>
                          <a:srgbClr val="FFFFFF"/>
                        </a:solidFill>
                        <a:latin typeface="黑体" pitchFamily="18" charset="0"/>
                        <a:cs typeface="黑体" pitchFamily="18" charset="0"/>
                      </a:endParaRPr>
                    </a:p>
                  </a:txBody>
                  <a:tcPr>
                    <a:lnL w="0" cmpd="sng">
                      <a:solidFill>
                        <a:srgbClr val="FFFFFF"/>
                      </a:solidFill>
                      <a:prstDash val="solid"/>
                    </a:lnL>
                    <a:lnR w="1" cap="flat" cmpd="sng" algn="ctr">
                      <a:solidFill>
                        <a:srgbClr val="FFFFFF"/>
                      </a:solidFill>
                      <a:prstDash val="solid"/>
                      <a:round/>
                      <a:headEnd type="none" w="med" len="med"/>
                      <a:tailEnd type="none" w="med" len="med"/>
                    </a:lnR>
                    <a:lnT w="1" cmpd="sng">
                      <a:solidFill>
                        <a:srgbClr val="FFFFFF"/>
                      </a:solidFill>
                      <a:prstDash val="solid"/>
                    </a:lnT>
                    <a:lnB w="3" cap="flat" cmpd="sng" algn="ctr">
                      <a:solidFill>
                        <a:srgbClr val="FFFFFF"/>
                      </a:solidFill>
                      <a:prstDash val="solid"/>
                      <a:round/>
                      <a:headEnd type="none" w="med" len="med"/>
                      <a:tailEnd type="none" w="med" len="med"/>
                    </a:lnB>
                    <a:solidFill>
                      <a:srgbClr val="35742A"/>
                    </a:solidFill>
                  </a:tcPr>
                </a:tc>
                <a:tc>
                  <a:txBody>
                    <a:bodyPr/>
                    <a:lstStyle/>
                    <a:p>
                      <a:pPr algn="l"/>
                      <a:r>
                        <a:rPr lang="en-US" altLang="zh-CN" sz="1403" dirty="0" smtClean="0">
                          <a:solidFill>
                            <a:srgbClr val="FFFFFF"/>
                          </a:solidFill>
                          <a:latin typeface="黑体" pitchFamily="18" charset="0"/>
                          <a:cs typeface="黑体" pitchFamily="18" charset="0"/>
                        </a:rPr>
                        <a:t>发生率</a:t>
                      </a:r>
                      <a:endParaRPr lang="zh-CN" altLang="en-US" sz="1403" dirty="0" smtClean="0">
                        <a:solidFill>
                          <a:srgbClr val="FFFFFF"/>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mpd="sng">
                      <a:solidFill>
                        <a:srgbClr val="FFFFFF"/>
                      </a:solidFill>
                      <a:prstDash val="soli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35742A"/>
                    </a:solidFill>
                  </a:tcPr>
                </a:tc>
              </a:tr>
              <a:tr h="685799">
                <a:tc>
                  <a:txBody>
                    <a:bodyPr/>
                    <a:lstStyle/>
                    <a:p>
                      <a:pPr algn="l"/>
                      <a:r>
                        <a:rPr lang="en-US" altLang="zh-CN" sz="1403" dirty="0" smtClean="0">
                          <a:solidFill>
                            <a:srgbClr val="000000"/>
                          </a:solidFill>
                          <a:latin typeface="黑体" pitchFamily="18" charset="0"/>
                          <a:cs typeface="黑体" pitchFamily="18" charset="0"/>
                        </a:rPr>
                        <a:t>拉坦前列素</a:t>
                      </a:r>
                      <a:endParaRPr lang="zh-CN" altLang="en-US" sz="1403" dirty="0" smtClean="0">
                        <a:solidFill>
                          <a:srgbClr val="000000"/>
                        </a:solidFill>
                        <a:latin typeface="黑体" pitchFamily="18" charset="0"/>
                        <a:cs typeface="黑体" pitchFamily="18" charset="0"/>
                      </a:endParaRPr>
                    </a:p>
                    <a:p>
                      <a:pPr algn="l"/>
                      <a:r>
                        <a:rPr lang="en-US" altLang="zh-CN" sz="1403" dirty="0" smtClean="0">
                          <a:solidFill>
                            <a:srgbClr val="000000"/>
                          </a:solidFill>
                          <a:latin typeface="Times New Roman" pitchFamily="18" charset="0"/>
                          <a:cs typeface="Times New Roman" pitchFamily="18" charset="0"/>
                        </a:rPr>
                        <a:t>Xalatan</a:t>
                      </a:r>
                      <a:endParaRPr lang="zh-CN" altLang="en-US" sz="1403" dirty="0" smtClean="0">
                        <a:solidFill>
                          <a:srgbClr val="000000"/>
                        </a:solidFill>
                        <a:latin typeface="Times New Roman" pitchFamily="18" charset="0"/>
                        <a:cs typeface="Times New Roman" pitchFamily="18" charset="0"/>
                      </a:endParaRPr>
                    </a:p>
                  </a:txBody>
                  <a:tcPr anchor="ctr">
                    <a:lnL w="0"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l"/>
                      <a:r>
                        <a:rPr lang="en-US" altLang="zh-CN" sz="1403" dirty="0" smtClean="0">
                          <a:solidFill>
                            <a:srgbClr val="000000"/>
                          </a:solidFill>
                          <a:latin typeface="黑体" pitchFamily="18" charset="0"/>
                          <a:cs typeface="黑体" pitchFamily="18" charset="0"/>
                        </a:rPr>
                        <a:t>常见（＞</a:t>
                      </a:r>
                      <a:r>
                        <a:rPr lang="en-US" altLang="zh-CN" sz="1403" dirty="0" smtClean="0">
                          <a:solidFill>
                            <a:srgbClr val="000000"/>
                          </a:solidFill>
                          <a:latin typeface="Times New Roman" pitchFamily="18" charset="0"/>
                          <a:cs typeface="Times New Roman" pitchFamily="18" charset="0"/>
                        </a:rPr>
                        <a:t>1/100</a:t>
                      </a:r>
                      <a:r>
                        <a:rPr lang="en-US" altLang="zh-CN" sz="1403" dirty="0" smtClean="0">
                          <a:solidFill>
                            <a:srgbClr val="000000"/>
                          </a:solidFill>
                          <a:latin typeface="黑体" pitchFamily="18" charset="0"/>
                          <a:cs typeface="黑体" pitchFamily="18" charset="0"/>
                        </a:rPr>
                        <a:t>和＜</a:t>
                      </a:r>
                      <a:r>
                        <a:rPr lang="en-US" altLang="zh-CN" sz="1403" dirty="0" smtClean="0">
                          <a:solidFill>
                            <a:srgbClr val="000000"/>
                          </a:solidFill>
                          <a:latin typeface="Times New Roman" pitchFamily="18" charset="0"/>
                          <a:cs typeface="Times New Roman" pitchFamily="18" charset="0"/>
                        </a:rPr>
                        <a:t>1/10</a:t>
                      </a:r>
                      <a:r>
                        <a:rPr lang="en-US" altLang="zh-CN" sz="1403" dirty="0" smtClean="0">
                          <a:solidFill>
                            <a:srgbClr val="000000"/>
                          </a:solidFill>
                          <a:latin typeface="黑体" pitchFamily="18" charset="0"/>
                          <a:cs typeface="黑体" pitchFamily="18" charset="0"/>
                        </a:rPr>
                        <a:t>）：轻至中度结膜充血</a:t>
                      </a:r>
                      <a:endParaRPr lang="zh-CN" altLang="en-US" sz="1403" dirty="0" smtClean="0">
                        <a:solidFill>
                          <a:srgbClr val="0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r>
              <a:tr h="708660">
                <a:tc>
                  <a:txBody>
                    <a:bodyPr/>
                    <a:lstStyle/>
                    <a:p>
                      <a:pPr algn="l"/>
                      <a:r>
                        <a:rPr lang="en-US" altLang="zh-CN" sz="1403" dirty="0" smtClean="0">
                          <a:solidFill>
                            <a:srgbClr val="000000"/>
                          </a:solidFill>
                          <a:latin typeface="黑体" pitchFamily="18" charset="0"/>
                          <a:cs typeface="黑体" pitchFamily="18" charset="0"/>
                        </a:rPr>
                        <a:t>曲伏前列素</a:t>
                      </a:r>
                      <a:endParaRPr lang="zh-CN" altLang="en-US" sz="1403" dirty="0" smtClean="0">
                        <a:solidFill>
                          <a:srgbClr val="000000"/>
                        </a:solidFill>
                        <a:latin typeface="黑体" pitchFamily="18" charset="0"/>
                        <a:cs typeface="黑体" pitchFamily="18" charset="0"/>
                      </a:endParaRPr>
                    </a:p>
                    <a:p>
                      <a:pPr algn="l"/>
                      <a:r>
                        <a:rPr lang="en-US" altLang="zh-CN" sz="1406" dirty="0" smtClean="0">
                          <a:solidFill>
                            <a:srgbClr val="000000"/>
                          </a:solidFill>
                          <a:latin typeface="Times New Roman" pitchFamily="18" charset="0"/>
                          <a:cs typeface="Times New Roman" pitchFamily="18" charset="0"/>
                        </a:rPr>
                        <a:t>Travata</a:t>
                      </a:r>
                      <a:endParaRPr lang="zh-CN" altLang="en-US" sz="1406" dirty="0" smtClean="0">
                        <a:solidFill>
                          <a:srgbClr val="000000"/>
                        </a:solidFill>
                        <a:latin typeface="Times New Roman" pitchFamily="18" charset="0"/>
                        <a:cs typeface="Times New Roman" pitchFamily="18" charset="0"/>
                      </a:endParaRPr>
                    </a:p>
                  </a:txBody>
                  <a:tcPr anchor="ctr">
                    <a:lnL w="0"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c>
                  <a:txBody>
                    <a:bodyPr/>
                    <a:lstStyle/>
                    <a:p>
                      <a:pPr algn="l"/>
                      <a:r>
                        <a:rPr lang="en-US" altLang="zh-CN" sz="1403" dirty="0" smtClean="0">
                          <a:solidFill>
                            <a:srgbClr val="000000"/>
                          </a:solidFill>
                          <a:latin typeface="Times New Roman" pitchFamily="18" charset="0"/>
                          <a:cs typeface="Times New Roman" pitchFamily="18" charset="0"/>
                        </a:rPr>
                        <a:t>35-50%</a:t>
                      </a:r>
                      <a:r>
                        <a:rPr lang="en-US" altLang="zh-CN" sz="1403" dirty="0" smtClean="0">
                          <a:solidFill>
                            <a:srgbClr val="000000"/>
                          </a:solidFill>
                          <a:latin typeface="黑体" pitchFamily="18" charset="0"/>
                          <a:cs typeface="黑体" pitchFamily="18" charset="0"/>
                        </a:rPr>
                        <a:t>眼充血（最常见）</a:t>
                      </a:r>
                      <a:endParaRPr lang="zh-CN" altLang="en-US" sz="1403" dirty="0" smtClean="0">
                        <a:solidFill>
                          <a:srgbClr val="000000"/>
                        </a:solidFill>
                        <a:latin typeface="黑体" pitchFamily="18" charset="0"/>
                        <a:cs typeface="黑体" pitchFamily="18" charset="0"/>
                      </a:endParaRPr>
                    </a:p>
                    <a:p>
                      <a:pPr algn="l"/>
                      <a:r>
                        <a:rPr lang="en-US" altLang="zh-CN" sz="1406" dirty="0" smtClean="0">
                          <a:solidFill>
                            <a:srgbClr val="000000"/>
                          </a:solidFill>
                          <a:latin typeface="黑体" pitchFamily="18" charset="0"/>
                          <a:cs typeface="黑体" pitchFamily="18" charset="0"/>
                        </a:rPr>
                        <a:t>约</a:t>
                      </a:r>
                      <a:r>
                        <a:rPr lang="en-US" altLang="zh-CN" sz="1406" dirty="0" smtClean="0">
                          <a:solidFill>
                            <a:srgbClr val="000000"/>
                          </a:solidFill>
                          <a:latin typeface="Times New Roman" pitchFamily="18" charset="0"/>
                          <a:cs typeface="Times New Roman" pitchFamily="18" charset="0"/>
                        </a:rPr>
                        <a:t>3%</a:t>
                      </a:r>
                      <a:r>
                        <a:rPr lang="en-US" altLang="zh-CN" sz="1406" dirty="0" smtClean="0">
                          <a:solidFill>
                            <a:srgbClr val="000000"/>
                          </a:solidFill>
                          <a:latin typeface="黑体" pitchFamily="18" charset="0"/>
                          <a:cs typeface="黑体" pitchFamily="18" charset="0"/>
                        </a:rPr>
                        <a:t>的患者因结膜充血停止用药</a:t>
                      </a:r>
                      <a:endParaRPr lang="zh-CN" altLang="en-US" sz="1406" dirty="0" smtClean="0">
                        <a:solidFill>
                          <a:srgbClr val="000000"/>
                        </a:solidFill>
                        <a:latin typeface="黑体" pitchFamily="18" charset="0"/>
                        <a:cs typeface="黑体"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r>
              <a:tr h="708660">
                <a:tc>
                  <a:txBody>
                    <a:bodyPr/>
                    <a:lstStyle/>
                    <a:p>
                      <a:pPr algn="l"/>
                      <a:r>
                        <a:rPr lang="en-US" altLang="zh-CN" sz="1403" dirty="0" smtClean="0">
                          <a:solidFill>
                            <a:srgbClr val="000000"/>
                          </a:solidFill>
                          <a:latin typeface="黑体" pitchFamily="18" charset="0"/>
                          <a:cs typeface="黑体" pitchFamily="18" charset="0"/>
                        </a:rPr>
                        <a:t>贝美前列素</a:t>
                      </a:r>
                      <a:endParaRPr lang="zh-CN" altLang="en-US" sz="1403" dirty="0" smtClean="0">
                        <a:solidFill>
                          <a:srgbClr val="000000"/>
                        </a:solidFill>
                        <a:latin typeface="黑体" pitchFamily="18" charset="0"/>
                        <a:cs typeface="黑体" pitchFamily="18" charset="0"/>
                      </a:endParaRPr>
                    </a:p>
                    <a:p>
                      <a:pPr algn="l"/>
                      <a:r>
                        <a:rPr lang="en-US" altLang="zh-CN" sz="1403" dirty="0" smtClean="0">
                          <a:solidFill>
                            <a:srgbClr val="000000"/>
                          </a:solidFill>
                          <a:latin typeface="Times New Roman" pitchFamily="18" charset="0"/>
                          <a:cs typeface="Times New Roman" pitchFamily="18" charset="0"/>
                        </a:rPr>
                        <a:t>Lumigan</a:t>
                      </a:r>
                      <a:endParaRPr lang="zh-CN" altLang="en-US" sz="1403" dirty="0" smtClean="0">
                        <a:solidFill>
                          <a:srgbClr val="000000"/>
                        </a:solidFill>
                        <a:latin typeface="Times New Roman" pitchFamily="18" charset="0"/>
                        <a:cs typeface="Times New Roman" pitchFamily="18" charset="0"/>
                      </a:endParaRPr>
                    </a:p>
                  </a:txBody>
                  <a:tcPr anchor="ctr">
                    <a:lnL w="0"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c>
                  <a:txBody>
                    <a:bodyPr/>
                    <a:lstStyle/>
                    <a:p>
                      <a:pPr algn="l"/>
                      <a:r>
                        <a:rPr lang="en-US" altLang="zh-CN" sz="1403" dirty="0" smtClean="0">
                          <a:solidFill>
                            <a:srgbClr val="000000"/>
                          </a:solidFill>
                          <a:latin typeface="Times New Roman" pitchFamily="18" charset="0"/>
                          <a:cs typeface="Times New Roman" pitchFamily="18" charset="0"/>
                        </a:rPr>
                        <a:t>15-45%</a:t>
                      </a:r>
                      <a:r>
                        <a:rPr lang="en-US" altLang="zh-CN" sz="1403" dirty="0" smtClean="0">
                          <a:solidFill>
                            <a:srgbClr val="000000"/>
                          </a:solidFill>
                          <a:latin typeface="黑体" pitchFamily="18" charset="0"/>
                          <a:cs typeface="黑体" pitchFamily="18" charset="0"/>
                        </a:rPr>
                        <a:t>：结膜充血（最常见）</a:t>
                      </a:r>
                      <a:endParaRPr lang="zh-CN" altLang="en-US" sz="1403" dirty="0" smtClean="0">
                        <a:solidFill>
                          <a:srgbClr val="000000"/>
                        </a:solidFill>
                        <a:latin typeface="黑体" pitchFamily="18" charset="0"/>
                        <a:cs typeface="黑体" pitchFamily="18" charset="0"/>
                      </a:endParaRPr>
                    </a:p>
                    <a:p>
                      <a:pPr algn="l"/>
                      <a:r>
                        <a:rPr lang="en-US" altLang="zh-CN" sz="1403" dirty="0" smtClean="0">
                          <a:solidFill>
                            <a:srgbClr val="000000"/>
                          </a:solidFill>
                          <a:latin typeface="黑体" pitchFamily="18" charset="0"/>
                          <a:cs typeface="黑体" pitchFamily="18" charset="0"/>
                        </a:rPr>
                        <a:t>约</a:t>
                      </a:r>
                      <a:r>
                        <a:rPr lang="en-US" altLang="zh-CN" sz="1403" dirty="0" smtClean="0">
                          <a:solidFill>
                            <a:srgbClr val="000000"/>
                          </a:solidFill>
                          <a:latin typeface="Times New Roman" pitchFamily="18" charset="0"/>
                          <a:cs typeface="Times New Roman" pitchFamily="18" charset="0"/>
                        </a:rPr>
                        <a:t>3%</a:t>
                      </a:r>
                      <a:r>
                        <a:rPr lang="en-US" altLang="zh-CN" sz="1403" dirty="0" smtClean="0">
                          <a:solidFill>
                            <a:srgbClr val="000000"/>
                          </a:solidFill>
                          <a:latin typeface="黑体" pitchFamily="18" charset="0"/>
                          <a:cs typeface="黑体" pitchFamily="18" charset="0"/>
                        </a:rPr>
                        <a:t>的患者因结膜充血停止用药</a:t>
                      </a:r>
                      <a:endParaRPr lang="zh-CN" altLang="en-US" sz="1403" dirty="0" smtClean="0">
                        <a:solidFill>
                          <a:srgbClr val="000000"/>
                        </a:solidFill>
                        <a:latin typeface="黑体" pitchFamily="18" charset="0"/>
                        <a:cs typeface="黑体" pitchFamily="18" charset="0"/>
                      </a:endParaRPr>
                    </a:p>
                  </a:txBody>
                  <a:tcPr anchor="ct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CED6CD"/>
                    </a:solidFill>
                  </a:tcPr>
                </a:tc>
              </a:tr>
              <a:tr h="685761">
                <a:tc>
                  <a:txBody>
                    <a:bodyPr/>
                    <a:lstStyle/>
                    <a:p>
                      <a:pPr algn="l"/>
                      <a:r>
                        <a:rPr lang="en-US" altLang="zh-CN" sz="1406" dirty="0" smtClean="0">
                          <a:solidFill>
                            <a:srgbClr val="C00000"/>
                          </a:solidFill>
                          <a:latin typeface="黑体" pitchFamily="18" charset="0"/>
                          <a:cs typeface="黑体" pitchFamily="18" charset="0"/>
                        </a:rPr>
                        <a:t>他氟前列素</a:t>
                      </a:r>
                      <a:endParaRPr lang="zh-CN" altLang="en-US" sz="1406" dirty="0" smtClean="0">
                        <a:solidFill>
                          <a:srgbClr val="C00000"/>
                        </a:solidFill>
                        <a:latin typeface="黑体" pitchFamily="18" charset="0"/>
                        <a:cs typeface="黑体" pitchFamily="18" charset="0"/>
                      </a:endParaRPr>
                    </a:p>
                    <a:p>
                      <a:pPr algn="l"/>
                      <a:r>
                        <a:rPr lang="en-US" altLang="zh-CN" sz="1403" dirty="0" smtClean="0">
                          <a:solidFill>
                            <a:srgbClr val="C00000"/>
                          </a:solidFill>
                          <a:latin typeface="Times New Roman" pitchFamily="18" charset="0"/>
                          <a:cs typeface="Times New Roman" pitchFamily="18" charset="0"/>
                        </a:rPr>
                        <a:t>Saflutan</a:t>
                      </a:r>
                      <a:endParaRPr lang="zh-CN" altLang="en-US" sz="1403" dirty="0" smtClean="0">
                        <a:solidFill>
                          <a:srgbClr val="C00000"/>
                        </a:solidFill>
                        <a:latin typeface="Times New Roman" pitchFamily="18" charset="0"/>
                        <a:cs typeface="Times New Roman" pitchFamily="18" charset="0"/>
                      </a:endParaRPr>
                    </a:p>
                  </a:txBody>
                  <a:tcPr anchor="ctr">
                    <a:lnL w="0"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mpd="sng">
                      <a:solidFill>
                        <a:srgbClr val="FFFFFF"/>
                      </a:solidFill>
                      <a:prstDash val="solid"/>
                    </a:lnB>
                    <a:solidFill>
                      <a:srgbClr val="E8ECE8"/>
                    </a:solidFill>
                  </a:tcPr>
                </a:tc>
                <a:tc>
                  <a:txBody>
                    <a:bodyPr/>
                    <a:lstStyle/>
                    <a:p>
                      <a:pPr algn="l"/>
                      <a:r>
                        <a:rPr lang="en-US" altLang="zh-CN" sz="1406" dirty="0" smtClean="0">
                          <a:solidFill>
                            <a:srgbClr val="C00000"/>
                          </a:solidFill>
                          <a:latin typeface="黑体" pitchFamily="18" charset="0"/>
                          <a:cs typeface="黑体" pitchFamily="18" charset="0"/>
                        </a:rPr>
                        <a:t>轻微</a:t>
                      </a:r>
                      <a:endParaRPr lang="zh-CN" altLang="en-US" sz="1406" dirty="0" smtClean="0">
                        <a:solidFill>
                          <a:srgbClr val="C00000"/>
                        </a:solidFill>
                        <a:latin typeface="黑体" pitchFamily="18" charset="0"/>
                        <a:cs typeface="黑体"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8ECE8"/>
                    </a:solidFill>
                  </a:tcPr>
                </a:tc>
              </a:tr>
            </a:tbl>
          </a:graphicData>
        </a:graphic>
      </p:graphicFrame>
      <p:sp>
        <p:nvSpPr>
          <p:cNvPr id="2" name="TextBox 1"/>
          <p:cNvSpPr txBox="1"/>
          <p:nvPr/>
        </p:nvSpPr>
        <p:spPr>
          <a:xfrm>
            <a:off x="546100" y="228600"/>
            <a:ext cx="5283200" cy="660400"/>
          </a:xfrm>
          <a:prstGeom prst="rect">
            <a:avLst/>
          </a:prstGeom>
          <a:noFill/>
        </p:spPr>
        <p:txBody>
          <a:bodyPr wrap="none" lIns="0" tIns="0" rIns="0" rtlCol="0">
            <a:spAutoFit/>
          </a:bodyPr>
          <a:lstStyle/>
          <a:p>
            <a:pPr>
              <a:lnSpc>
                <a:spcPts val="5200"/>
              </a:lnSpc>
              <a:tabLst/>
            </a:pPr>
            <a:r>
              <a:rPr lang="en-US" altLang="zh-CN" sz="3995" b="1" dirty="0" smtClean="0">
                <a:solidFill>
                  <a:srgbClr val="000000"/>
                </a:solidFill>
                <a:latin typeface="微软雅黑" pitchFamily="18" charset="0"/>
                <a:cs typeface="微软雅黑" pitchFamily="18" charset="0"/>
              </a:rPr>
              <a:t>PG类药物结膜充血比较</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96391" y="1306067"/>
            <a:ext cx="2830576" cy="1553591"/>
          </a:xfrm>
          <a:custGeom>
            <a:avLst/>
            <a:gdLst>
              <a:gd name="connsiteX0" fmla="*/ 6350 w 2830576"/>
              <a:gd name="connsiteY0" fmla="*/ 1547241 h 1553591"/>
              <a:gd name="connsiteX1" fmla="*/ 2824225 w 2830576"/>
              <a:gd name="connsiteY1" fmla="*/ 1547241 h 1553591"/>
              <a:gd name="connsiteX2" fmla="*/ 2824225 w 2830576"/>
              <a:gd name="connsiteY2" fmla="*/ 6350 h 1553591"/>
              <a:gd name="connsiteX3" fmla="*/ 6350 w 2830576"/>
              <a:gd name="connsiteY3" fmla="*/ 6350 h 1553591"/>
              <a:gd name="connsiteX4" fmla="*/ 6350 w 2830576"/>
              <a:gd name="connsiteY4" fmla="*/ 1547241 h 155359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830576" h="1553591">
                <a:moveTo>
                  <a:pt x="6350" y="1547241"/>
                </a:moveTo>
                <a:lnTo>
                  <a:pt x="2824225" y="1547241"/>
                </a:lnTo>
                <a:lnTo>
                  <a:pt x="2824225" y="6350"/>
                </a:lnTo>
                <a:lnTo>
                  <a:pt x="6350" y="6350"/>
                </a:lnTo>
                <a:lnTo>
                  <a:pt x="6350" y="1547241"/>
                </a:lnTo>
              </a:path>
            </a:pathLst>
          </a:custGeom>
          <a:solidFill>
            <a:srgbClr val="000000">
              <a:alpha val="0"/>
            </a:srgbClr>
          </a:solidFill>
          <a:ln w="12700">
            <a:solidFill>
              <a:srgbClr val="6699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2975229" y="1347850"/>
            <a:ext cx="2770505" cy="1511808"/>
          </a:xfrm>
          <a:custGeom>
            <a:avLst/>
            <a:gdLst>
              <a:gd name="connsiteX0" fmla="*/ 6350 w 2770505"/>
              <a:gd name="connsiteY0" fmla="*/ 1505458 h 1511808"/>
              <a:gd name="connsiteX1" fmla="*/ 2764155 w 2770505"/>
              <a:gd name="connsiteY1" fmla="*/ 1505458 h 1511808"/>
              <a:gd name="connsiteX2" fmla="*/ 2764155 w 2770505"/>
              <a:gd name="connsiteY2" fmla="*/ 6350 h 1511808"/>
              <a:gd name="connsiteX3" fmla="*/ 6350 w 2770505"/>
              <a:gd name="connsiteY3" fmla="*/ 6350 h 1511808"/>
              <a:gd name="connsiteX4" fmla="*/ 6350 w 2770505"/>
              <a:gd name="connsiteY4" fmla="*/ 1505458 h 151180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770505" h="1511808">
                <a:moveTo>
                  <a:pt x="6350" y="1505458"/>
                </a:moveTo>
                <a:lnTo>
                  <a:pt x="2764155" y="1505458"/>
                </a:lnTo>
                <a:lnTo>
                  <a:pt x="2764155" y="6350"/>
                </a:lnTo>
                <a:lnTo>
                  <a:pt x="6350" y="6350"/>
                </a:lnTo>
                <a:lnTo>
                  <a:pt x="6350" y="1505458"/>
                </a:lnTo>
              </a:path>
            </a:pathLst>
          </a:custGeom>
          <a:solidFill>
            <a:srgbClr val="000000">
              <a:alpha val="0"/>
            </a:srgbClr>
          </a:solidFill>
          <a:ln w="12700">
            <a:solidFill>
              <a:srgbClr val="6699F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88900" y="1308100"/>
            <a:ext cx="2844800" cy="1549400"/>
          </a:xfrm>
          <a:prstGeom prst="rect">
            <a:avLst/>
          </a:prstGeom>
          <a:noFill/>
        </p:spPr>
      </p:pic>
      <p:pic>
        <p:nvPicPr>
          <p:cNvPr id="8" name="Picture 3"/>
          <p:cNvPicPr>
            <a:picLocks noChangeAspect="1" noChangeArrowheads="1"/>
          </p:cNvPicPr>
          <p:nvPr/>
        </p:nvPicPr>
        <p:blipFill>
          <a:blip r:embed="rId3"/>
          <a:srcRect/>
          <a:stretch>
            <a:fillRect/>
          </a:stretch>
        </p:blipFill>
        <p:spPr bwMode="auto">
          <a:xfrm>
            <a:off x="2971800" y="1346200"/>
            <a:ext cx="2781300" cy="1511300"/>
          </a:xfrm>
          <a:prstGeom prst="rect">
            <a:avLst/>
          </a:prstGeom>
          <a:noFill/>
        </p:spPr>
      </p:pic>
      <p:pic>
        <p:nvPicPr>
          <p:cNvPr id="9" name="Picture 3"/>
          <p:cNvPicPr>
            <a:picLocks noChangeAspect="1" noChangeArrowheads="1"/>
          </p:cNvPicPr>
          <p:nvPr/>
        </p:nvPicPr>
        <p:blipFill>
          <a:blip r:embed="rId4"/>
          <a:srcRect/>
          <a:stretch>
            <a:fillRect/>
          </a:stretch>
        </p:blipFill>
        <p:spPr bwMode="auto">
          <a:xfrm>
            <a:off x="5930900" y="1346200"/>
            <a:ext cx="2692400" cy="1511300"/>
          </a:xfrm>
          <a:prstGeom prst="rect">
            <a:avLst/>
          </a:prstGeom>
          <a:noFill/>
        </p:spPr>
      </p:pic>
      <p:pic>
        <p:nvPicPr>
          <p:cNvPr id="10" name="Picture 3"/>
          <p:cNvPicPr>
            <a:picLocks noChangeAspect="1" noChangeArrowheads="1"/>
          </p:cNvPicPr>
          <p:nvPr/>
        </p:nvPicPr>
        <p:blipFill>
          <a:blip r:embed="rId5"/>
          <a:srcRect/>
          <a:stretch>
            <a:fillRect/>
          </a:stretch>
        </p:blipFill>
        <p:spPr bwMode="auto">
          <a:xfrm>
            <a:off x="6756400" y="3149600"/>
            <a:ext cx="1828800" cy="1435100"/>
          </a:xfrm>
          <a:prstGeom prst="rect">
            <a:avLst/>
          </a:prstGeom>
          <a:noFill/>
        </p:spPr>
      </p:pic>
      <p:sp>
        <p:nvSpPr>
          <p:cNvPr id="2" name="TextBox 1"/>
          <p:cNvSpPr txBox="1"/>
          <p:nvPr/>
        </p:nvSpPr>
        <p:spPr>
          <a:xfrm>
            <a:off x="622300" y="381000"/>
            <a:ext cx="5600700" cy="558800"/>
          </a:xfrm>
          <a:prstGeom prst="rect">
            <a:avLst/>
          </a:prstGeom>
          <a:noFill/>
        </p:spPr>
        <p:txBody>
          <a:bodyPr wrap="none" lIns="0" tIns="0" rIns="0" rtlCol="0">
            <a:spAutoFit/>
          </a:bodyPr>
          <a:lstStyle/>
          <a:p>
            <a:pPr>
              <a:lnSpc>
                <a:spcPts val="4400"/>
              </a:lnSpc>
              <a:tabLst/>
            </a:pPr>
            <a:r>
              <a:rPr lang="en-US" altLang="zh-CN" sz="4406" dirty="0" smtClean="0">
                <a:solidFill>
                  <a:srgbClr val="000000"/>
                </a:solidFill>
                <a:latin typeface="Times New Roman" pitchFamily="18" charset="0"/>
                <a:cs typeface="Times New Roman" pitchFamily="18" charset="0"/>
              </a:rPr>
              <a:t>睫毛生长、眶脂肪萎缩</a:t>
            </a:r>
          </a:p>
        </p:txBody>
      </p:sp>
      <p:sp>
        <p:nvSpPr>
          <p:cNvPr id="11" name="TextBox 1"/>
          <p:cNvSpPr txBox="1"/>
          <p:nvPr/>
        </p:nvSpPr>
        <p:spPr>
          <a:xfrm>
            <a:off x="1130300" y="3302000"/>
            <a:ext cx="914400" cy="304800"/>
          </a:xfrm>
          <a:prstGeom prst="rect">
            <a:avLst/>
          </a:prstGeom>
          <a:noFill/>
        </p:spPr>
        <p:txBody>
          <a:bodyPr wrap="none" lIns="0" tIns="0" rIns="0" rtlCol="0">
            <a:spAutoFit/>
          </a:bodyPr>
          <a:lstStyle/>
          <a:p>
            <a:pPr>
              <a:lnSpc>
                <a:spcPts val="2400"/>
              </a:lnSpc>
              <a:tabLst/>
            </a:pPr>
            <a:r>
              <a:rPr lang="en-US" altLang="zh-CN" sz="2400" dirty="0" smtClean="0">
                <a:solidFill>
                  <a:srgbClr val="000000"/>
                </a:solidFill>
                <a:latin typeface="Times New Roman" pitchFamily="18" charset="0"/>
                <a:cs typeface="Times New Roman" pitchFamily="18" charset="0"/>
              </a:rPr>
              <a:t>用药前</a:t>
            </a:r>
          </a:p>
        </p:txBody>
      </p:sp>
      <p:sp>
        <p:nvSpPr>
          <p:cNvPr id="12" name="TextBox 1"/>
          <p:cNvSpPr txBox="1"/>
          <p:nvPr/>
        </p:nvSpPr>
        <p:spPr>
          <a:xfrm>
            <a:off x="3505200" y="3289300"/>
            <a:ext cx="1676400" cy="317500"/>
          </a:xfrm>
          <a:prstGeom prst="rect">
            <a:avLst/>
          </a:prstGeom>
          <a:noFill/>
        </p:spPr>
        <p:txBody>
          <a:bodyPr wrap="none" lIns="0" tIns="0" rIns="0" rtlCol="0">
            <a:spAutoFit/>
          </a:bodyPr>
          <a:lstStyle/>
          <a:p>
            <a:pPr>
              <a:lnSpc>
                <a:spcPts val="2500"/>
              </a:lnSpc>
              <a:tabLst/>
            </a:pPr>
            <a:r>
              <a:rPr lang="en-US" altLang="zh-CN" sz="2402" dirty="0" smtClean="0">
                <a:solidFill>
                  <a:srgbClr val="000000"/>
                </a:solidFill>
                <a:latin typeface="Times New Roman" pitchFamily="18" charset="0"/>
                <a:cs typeface="Times New Roman" pitchFamily="18" charset="0"/>
              </a:rPr>
              <a:t>用药</a:t>
            </a:r>
            <a:r>
              <a:rPr lang="en-US" altLang="zh-CN" sz="2402" b="1" dirty="0" smtClean="0">
                <a:solidFill>
                  <a:srgbClr val="000000"/>
                </a:solidFill>
                <a:latin typeface="Times New Roman" pitchFamily="18" charset="0"/>
                <a:cs typeface="Times New Roman" pitchFamily="18" charset="0"/>
              </a:rPr>
              <a:t>3</a:t>
            </a:r>
            <a:r>
              <a:rPr lang="en-US" altLang="zh-CN" sz="2402" dirty="0" smtClean="0">
                <a:solidFill>
                  <a:srgbClr val="000000"/>
                </a:solidFill>
                <a:latin typeface="Times New Roman" pitchFamily="18" charset="0"/>
                <a:cs typeface="Times New Roman" pitchFamily="18" charset="0"/>
              </a:rPr>
              <a:t>个月后</a:t>
            </a:r>
          </a:p>
        </p:txBody>
      </p:sp>
      <p:sp>
        <p:nvSpPr>
          <p:cNvPr id="13" name="TextBox 1"/>
          <p:cNvSpPr txBox="1"/>
          <p:nvPr/>
        </p:nvSpPr>
        <p:spPr>
          <a:xfrm>
            <a:off x="406400" y="3835400"/>
            <a:ext cx="5715000" cy="635000"/>
          </a:xfrm>
          <a:prstGeom prst="rect">
            <a:avLst/>
          </a:prstGeom>
          <a:noFill/>
        </p:spPr>
        <p:txBody>
          <a:bodyPr wrap="none" lIns="0" tIns="0" rIns="0" rtlCol="0">
            <a:spAutoFit/>
          </a:bodyPr>
          <a:lstStyle/>
          <a:p>
            <a:pPr>
              <a:lnSpc>
                <a:spcPts val="1800"/>
              </a:lnSpc>
              <a:tabLst/>
            </a:pPr>
            <a:r>
              <a:rPr lang="en-US" altLang="zh-CN" sz="1800" dirty="0" smtClean="0">
                <a:solidFill>
                  <a:srgbClr val="000000"/>
                </a:solidFill>
                <a:latin typeface="Times New Roman" pitchFamily="18" charset="0"/>
                <a:cs typeface="Times New Roman" pitchFamily="18" charset="0"/>
              </a:rPr>
              <a:t>与卢美根（</a:t>
            </a:r>
            <a:r>
              <a:rPr lang="en-US" altLang="zh-CN" sz="1800" dirty="0" smtClean="0">
                <a:solidFill>
                  <a:srgbClr val="000000"/>
                </a:solidFill>
                <a:latin typeface="黑体" pitchFamily="18" charset="0"/>
                <a:cs typeface="黑体" pitchFamily="18" charset="0"/>
              </a:rPr>
              <a:t>Lumingan</a:t>
            </a:r>
            <a:r>
              <a:rPr lang="en-US" altLang="zh-CN" sz="1800" dirty="0" smtClean="0">
                <a:solidFill>
                  <a:srgbClr val="000000"/>
                </a:solidFill>
                <a:latin typeface="Times New Roman" pitchFamily="18" charset="0"/>
                <a:cs typeface="Times New Roman" pitchFamily="18" charset="0"/>
              </a:rPr>
              <a:t>）含有相同活性成分“前列腺素类似</a:t>
            </a:r>
          </a:p>
          <a:p>
            <a:pPr>
              <a:lnSpc>
                <a:spcPts val="1000"/>
              </a:lnSpc>
            </a:pPr>
            <a:endParaRPr lang="en-US" altLang="zh-CN" dirty="0" smtClean="0"/>
          </a:p>
          <a:p>
            <a:pPr>
              <a:lnSpc>
                <a:spcPts val="2200"/>
              </a:lnSpc>
              <a:tabLst/>
            </a:pPr>
            <a:r>
              <a:rPr lang="en-US" altLang="zh-CN" sz="1800" dirty="0" smtClean="0">
                <a:solidFill>
                  <a:srgbClr val="000000"/>
                </a:solidFill>
                <a:latin typeface="Times New Roman" pitchFamily="18" charset="0"/>
                <a:cs typeface="Times New Roman" pitchFamily="18" charset="0"/>
              </a:rPr>
              <a:t>物”的</a:t>
            </a:r>
            <a:r>
              <a:rPr lang="en-US" altLang="zh-CN" sz="1800" dirty="0" smtClean="0">
                <a:solidFill>
                  <a:srgbClr val="000000"/>
                </a:solidFill>
                <a:latin typeface="黑体" pitchFamily="18" charset="0"/>
                <a:cs typeface="黑体" pitchFamily="18" charset="0"/>
              </a:rPr>
              <a:t>Latisse</a:t>
            </a:r>
            <a:r>
              <a:rPr lang="en-US" altLang="zh-CN" sz="1800" dirty="0" smtClean="0">
                <a:solidFill>
                  <a:srgbClr val="000000"/>
                </a:solidFill>
                <a:latin typeface="Times New Roman" pitchFamily="18" charset="0"/>
                <a:cs typeface="Times New Roman" pitchFamily="18" charset="0"/>
              </a:rPr>
              <a:t>被美国</a:t>
            </a:r>
            <a:r>
              <a:rPr lang="en-US" altLang="zh-CN" sz="1800" dirty="0" smtClean="0">
                <a:solidFill>
                  <a:srgbClr val="000000"/>
                </a:solidFill>
                <a:latin typeface="黑体" pitchFamily="18" charset="0"/>
                <a:cs typeface="黑体" pitchFamily="18" charset="0"/>
              </a:rPr>
              <a:t>FDA</a:t>
            </a:r>
            <a:r>
              <a:rPr lang="en-US" altLang="zh-CN" sz="1800" dirty="0" smtClean="0">
                <a:solidFill>
                  <a:srgbClr val="000000"/>
                </a:solidFill>
                <a:latin typeface="Times New Roman" pitchFamily="18" charset="0"/>
                <a:cs typeface="Times New Roman" pitchFamily="18" charset="0"/>
              </a:rPr>
              <a:t>批准用于睫毛生长</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3835400" y="1473200"/>
            <a:ext cx="4927600" cy="13716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3835400" y="3149600"/>
            <a:ext cx="4991100" cy="1562100"/>
          </a:xfrm>
          <a:prstGeom prst="rect">
            <a:avLst/>
          </a:prstGeom>
          <a:noFill/>
        </p:spPr>
      </p:pic>
      <p:sp>
        <p:nvSpPr>
          <p:cNvPr id="2" name="TextBox 1"/>
          <p:cNvSpPr txBox="1"/>
          <p:nvPr/>
        </p:nvSpPr>
        <p:spPr>
          <a:xfrm>
            <a:off x="546100" y="381000"/>
            <a:ext cx="7620000" cy="393700"/>
          </a:xfrm>
          <a:prstGeom prst="rect">
            <a:avLst/>
          </a:prstGeom>
          <a:noFill/>
        </p:spPr>
        <p:txBody>
          <a:bodyPr wrap="none" lIns="0" tIns="0" rIns="0" rtlCol="0">
            <a:spAutoFit/>
          </a:bodyPr>
          <a:lstStyle/>
          <a:p>
            <a:pPr>
              <a:lnSpc>
                <a:spcPts val="3100"/>
              </a:lnSpc>
              <a:tabLst/>
            </a:pPr>
            <a:r>
              <a:rPr lang="en-US" altLang="zh-CN" sz="2400" b="1" dirty="0" smtClean="0">
                <a:solidFill>
                  <a:srgbClr val="000000"/>
                </a:solidFill>
                <a:latin typeface="微软雅黑" pitchFamily="18" charset="0"/>
                <a:cs typeface="微软雅黑" pitchFamily="18" charset="0"/>
              </a:rPr>
              <a:t>前列腺素衍生剂类药物在闭角型青光眼患者中的使用问题</a:t>
            </a:r>
          </a:p>
        </p:txBody>
      </p:sp>
      <p:sp>
        <p:nvSpPr>
          <p:cNvPr id="7" name="TextBox 1"/>
          <p:cNvSpPr txBox="1"/>
          <p:nvPr/>
        </p:nvSpPr>
        <p:spPr>
          <a:xfrm>
            <a:off x="546100" y="2082800"/>
            <a:ext cx="152400" cy="2133600"/>
          </a:xfrm>
          <a:prstGeom prst="rect">
            <a:avLst/>
          </a:prstGeom>
          <a:noFill/>
        </p:spPr>
        <p:txBody>
          <a:bodyPr wrap="none" lIns="0" tIns="0" rIns="0" rtlCol="0">
            <a:spAutoFit/>
          </a:bodyPr>
          <a:lstStyle/>
          <a:p>
            <a:pPr>
              <a:lnSpc>
                <a:spcPts val="1800"/>
              </a:lnSpc>
              <a:tabLst/>
            </a:pPr>
            <a:r>
              <a:rPr lang="en-US" altLang="zh-CN" sz="1692"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900"/>
              </a:lnSpc>
              <a:tabLst/>
            </a:pPr>
            <a:r>
              <a:rPr lang="en-US" altLang="zh-CN" sz="1692" dirty="0" smtClean="0">
                <a:solidFill>
                  <a:srgbClr val="CC9900"/>
                </a:solidFill>
                <a:latin typeface="Wingdings" pitchFamily="18" charset="0"/>
                <a:cs typeface="Wingdings" pitchFamily="18" charset="0"/>
              </a:rPr>
              <a:t></a:t>
            </a:r>
          </a:p>
        </p:txBody>
      </p:sp>
      <p:sp>
        <p:nvSpPr>
          <p:cNvPr id="8" name="TextBox 1"/>
          <p:cNvSpPr txBox="1"/>
          <p:nvPr/>
        </p:nvSpPr>
        <p:spPr>
          <a:xfrm>
            <a:off x="889000" y="1993900"/>
            <a:ext cx="2311400" cy="2222500"/>
          </a:xfrm>
          <a:prstGeom prst="rect">
            <a:avLst/>
          </a:prstGeom>
          <a:noFill/>
        </p:spPr>
        <p:txBody>
          <a:bodyPr wrap="none" lIns="0" tIns="0" rIns="0" rtlCol="0">
            <a:spAutoFit/>
          </a:bodyPr>
          <a:lstStyle/>
          <a:p>
            <a:pPr>
              <a:lnSpc>
                <a:spcPts val="2600"/>
              </a:lnSpc>
              <a:tabLst>
                <a:tab pos="152400" algn="l"/>
              </a:tabLst>
            </a:pPr>
            <a:r>
              <a:rPr lang="en-US" altLang="zh-CN" sz="2604" dirty="0" smtClean="0">
                <a:solidFill>
                  <a:srgbClr val="000000"/>
                </a:solidFill>
                <a:latin typeface="黑体" pitchFamily="18" charset="0"/>
                <a:cs typeface="黑体" pitchFamily="18" charset="0"/>
              </a:rPr>
              <a:t>房角未完全关闭</a:t>
            </a:r>
          </a:p>
          <a:p>
            <a:pPr>
              <a:lnSpc>
                <a:spcPts val="1000"/>
              </a:lnSpc>
            </a:pPr>
            <a:endParaRPr lang="en-US" altLang="zh-CN" dirty="0" smtClean="0"/>
          </a:p>
          <a:p>
            <a:pPr>
              <a:lnSpc>
                <a:spcPts val="2700"/>
              </a:lnSpc>
              <a:tabLst>
                <a:tab pos="152400" algn="l"/>
              </a:tabLst>
            </a:pPr>
            <a:r>
              <a:rPr lang="en-US" altLang="zh-CN" dirty="0" smtClean="0"/>
              <a:t>	</a:t>
            </a:r>
            <a:r>
              <a:rPr lang="en-US" altLang="zh-CN" sz="2604" dirty="0" smtClean="0">
                <a:solidFill>
                  <a:srgbClr val="000000"/>
                </a:solidFill>
                <a:latin typeface="黑体" pitchFamily="18" charset="0"/>
                <a:cs typeface="黑体" pitchFamily="18" charset="0"/>
              </a:rPr>
              <a:t>至少1/4开放</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200"/>
              </a:lnSpc>
              <a:tabLst>
                <a:tab pos="152400" algn="l"/>
              </a:tabLst>
            </a:pPr>
            <a:r>
              <a:rPr lang="en-US" altLang="zh-CN" sz="2604" dirty="0" smtClean="0">
                <a:solidFill>
                  <a:srgbClr val="000000"/>
                </a:solidFill>
                <a:latin typeface="黑体" pitchFamily="18" charset="0"/>
                <a:cs typeface="黑体" pitchFamily="18" charset="0"/>
              </a:rPr>
              <a:t>房角完全关闭</a:t>
            </a:r>
          </a:p>
        </p:txBody>
      </p:sp>
      <p:sp>
        <p:nvSpPr>
          <p:cNvPr id="9" name="TextBox 1"/>
          <p:cNvSpPr txBox="1"/>
          <p:nvPr/>
        </p:nvSpPr>
        <p:spPr>
          <a:xfrm>
            <a:off x="8432800" y="4826000"/>
            <a:ext cx="152400" cy="152400"/>
          </a:xfrm>
          <a:prstGeom prst="rect">
            <a:avLst/>
          </a:prstGeom>
          <a:noFill/>
        </p:spPr>
        <p:txBody>
          <a:bodyPr wrap="none" lIns="0" tIns="0" rIns="0" rtlCol="0">
            <a:spAutoFit/>
          </a:bodyPr>
          <a:lstStyle/>
          <a:p>
            <a:pPr>
              <a:lnSpc>
                <a:spcPts val="1200"/>
              </a:lnSpc>
              <a:tabLst/>
            </a:pPr>
            <a:r>
              <a:rPr lang="en-US" altLang="zh-CN" sz="1202" dirty="0" smtClean="0">
                <a:solidFill>
                  <a:srgbClr val="898989"/>
                </a:solidFill>
                <a:latin typeface="Calibri" pitchFamily="18" charset="0"/>
                <a:cs typeface="Calibri" pitchFamily="18" charset="0"/>
              </a:rPr>
              <a:t>68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1225270" y="4075315"/>
            <a:ext cx="2962681" cy="12192"/>
          </a:xfrm>
          <a:custGeom>
            <a:avLst/>
            <a:gdLst>
              <a:gd name="connsiteX0" fmla="*/ 0 w 2962681"/>
              <a:gd name="connsiteY0" fmla="*/ 0 h 12192"/>
              <a:gd name="connsiteX1" fmla="*/ 1481353 w 2962681"/>
              <a:gd name="connsiteY1" fmla="*/ 0 h 12192"/>
              <a:gd name="connsiteX2" fmla="*/ 2962681 w 2962681"/>
              <a:gd name="connsiteY2" fmla="*/ 0 h 12192"/>
              <a:gd name="connsiteX3" fmla="*/ 2962681 w 2962681"/>
              <a:gd name="connsiteY3" fmla="*/ 12192 h 12192"/>
              <a:gd name="connsiteX4" fmla="*/ 1481353 w 2962681"/>
              <a:gd name="connsiteY4" fmla="*/ 12192 h 12192"/>
              <a:gd name="connsiteX5" fmla="*/ 0 w 2962681"/>
              <a:gd name="connsiteY5" fmla="*/ 12192 h 12192"/>
              <a:gd name="connsiteX6" fmla="*/ 0 w 2962681"/>
              <a:gd name="connsiteY6" fmla="*/ 0 h 1219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Lst>
            <a:rect l="l" t="t" r="r" b="b"/>
            <a:pathLst>
              <a:path w="2962681" h="12192">
                <a:moveTo>
                  <a:pt x="0" y="0"/>
                </a:moveTo>
                <a:lnTo>
                  <a:pt x="1481353" y="0"/>
                </a:lnTo>
                <a:lnTo>
                  <a:pt x="2962681" y="0"/>
                </a:lnTo>
                <a:lnTo>
                  <a:pt x="2962681" y="12192"/>
                </a:lnTo>
                <a:lnTo>
                  <a:pt x="1481353" y="12192"/>
                </a:lnTo>
                <a:lnTo>
                  <a:pt x="0" y="12192"/>
                </a:lnTo>
                <a:lnTo>
                  <a:pt x="0" y="0"/>
                </a:lnTo>
              </a:path>
            </a:pathLst>
          </a:custGeom>
          <a:solidFill>
            <a:srgbClr val="0000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028700" y="901700"/>
            <a:ext cx="6565900" cy="2032000"/>
          </a:xfrm>
          <a:prstGeom prst="rect">
            <a:avLst/>
          </a:prstGeom>
          <a:noFill/>
        </p:spPr>
      </p:pic>
      <p:graphicFrame>
        <p:nvGraphicFramePr>
          <p:cNvPr id="7" name="表格 4"/>
          <p:cNvGraphicFramePr>
            <a:graphicFrameLocks noGrp="1"/>
          </p:cNvGraphicFramePr>
          <p:nvPr/>
        </p:nvGraphicFramePr>
        <p:xfrm>
          <a:off x="611555" y="3003804"/>
          <a:ext cx="7488883" cy="730884"/>
        </p:xfrm>
        <a:graphic>
          <a:graphicData uri="http://schemas.openxmlformats.org/drawingml/2006/table">
            <a:tbl>
              <a:tblPr/>
              <a:tblGrid>
                <a:gridCol w="1757629"/>
                <a:gridCol w="1528318"/>
                <a:gridCol w="1106550"/>
                <a:gridCol w="792099"/>
                <a:gridCol w="792098"/>
                <a:gridCol w="1512189"/>
              </a:tblGrid>
              <a:tr h="360044">
                <a:tc>
                  <a:txBody>
                    <a:bodyPr/>
                    <a:lstStyle/>
                    <a:p>
                      <a:pPr algn="ctr"/>
                      <a:r>
                        <a:rPr lang="en-US" altLang="zh-CN" sz="1403" b="1" dirty="0" smtClean="0">
                          <a:solidFill>
                            <a:srgbClr val="000000"/>
                          </a:solidFill>
                          <a:latin typeface="微软雅黑" pitchFamily="18" charset="0"/>
                          <a:cs typeface="微软雅黑" pitchFamily="18" charset="0"/>
                        </a:rPr>
                        <a:t>拟副交感神经药物</a:t>
                      </a:r>
                      <a:endParaRPr lang="zh-CN" altLang="en-US" sz="1403" b="1" dirty="0" smtClean="0">
                        <a:solidFill>
                          <a:srgbClr val="000000"/>
                        </a:solidFill>
                        <a:latin typeface="微软雅黑" pitchFamily="18" charset="0"/>
                        <a:cs typeface="微软雅黑" pitchFamily="18" charset="0"/>
                      </a:endParaRPr>
                    </a:p>
                  </a:txBody>
                  <a:tcPr>
                    <a:lnL w="0" cmpd="sng">
                      <a:solidFill>
                        <a:srgbClr val="FFFFFF"/>
                      </a:solidFill>
                      <a:prstDash val="solid"/>
                    </a:lnL>
                    <a:lnR w="1" cap="flat" cmpd="sng" algn="ctr">
                      <a:solidFill>
                        <a:srgbClr val="FFFFFF"/>
                      </a:solidFill>
                      <a:prstDash val="solid"/>
                      <a:round/>
                      <a:headEnd type="none" w="med" len="med"/>
                      <a:tailEnd type="none" w="med" len="med"/>
                    </a:lnR>
                    <a:lnT w="1" cmpd="sng">
                      <a:solidFill>
                        <a:srgbClr val="FFFFFF"/>
                      </a:solidFill>
                      <a:prstDash val="solid"/>
                    </a:lnT>
                    <a:lnB w="3" cap="flat" cmpd="sng" algn="ctr">
                      <a:solidFill>
                        <a:srgbClr val="FFFFFF"/>
                      </a:solidFill>
                      <a:prstDash val="solid"/>
                      <a:round/>
                      <a:headEnd type="none" w="med" len="med"/>
                      <a:tailEnd type="none" w="med" len="med"/>
                    </a:lnB>
                    <a:solidFill>
                      <a:srgbClr val="CC9900"/>
                    </a:solidFill>
                  </a:tcPr>
                </a:tc>
                <a:tc>
                  <a:txBody>
                    <a:bodyPr/>
                    <a:lstStyle/>
                    <a:p>
                      <a:pPr algn="ctr"/>
                      <a:r>
                        <a:rPr lang="en-US" altLang="zh-CN" sz="1403" b="1" dirty="0" smtClean="0">
                          <a:solidFill>
                            <a:srgbClr val="000000"/>
                          </a:solidFill>
                          <a:latin typeface="微软雅黑" pitchFamily="18" charset="0"/>
                          <a:cs typeface="微软雅黑" pitchFamily="18" charset="0"/>
                        </a:rPr>
                        <a:t>碳酸酐酶抑制剂</a:t>
                      </a:r>
                      <a:endParaRPr lang="zh-CN" altLang="en-US" sz="1403" b="1" dirty="0" smtClean="0">
                        <a:solidFill>
                          <a:srgbClr val="000000"/>
                        </a:solidFill>
                        <a:latin typeface="微软雅黑" pitchFamily="18" charset="0"/>
                        <a:cs typeface="微软雅黑"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CC9900"/>
                    </a:solidFill>
                  </a:tcPr>
                </a:tc>
                <a:tc>
                  <a:txBody>
                    <a:bodyPr/>
                    <a:lstStyle/>
                    <a:p>
                      <a:pPr algn="ctr"/>
                      <a:r>
                        <a:rPr lang="en-US" altLang="zh-CN" sz="1403" b="1" dirty="0" smtClean="0">
                          <a:solidFill>
                            <a:srgbClr val="000000"/>
                          </a:solidFill>
                          <a:latin typeface="微软雅黑" pitchFamily="18" charset="0"/>
                          <a:cs typeface="微软雅黑" pitchFamily="18" charset="0"/>
                        </a:rPr>
                        <a:t>前列腺素类</a:t>
                      </a:r>
                      <a:endParaRPr lang="zh-CN" altLang="en-US" sz="1403" b="1" dirty="0" smtClean="0">
                        <a:solidFill>
                          <a:srgbClr val="000000"/>
                        </a:solidFill>
                        <a:latin typeface="微软雅黑" pitchFamily="18" charset="0"/>
                        <a:cs typeface="微软雅黑"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CC9900"/>
                    </a:solidFill>
                  </a:tcPr>
                </a:tc>
                <a:tc>
                  <a:txBody>
                    <a:bodyPr/>
                    <a:lstStyle/>
                    <a:p>
                      <a:pPr algn="ctr"/>
                      <a:r>
                        <a:rPr lang="en-US" altLang="zh-CN" sz="1403" b="1" dirty="0" smtClean="0">
                          <a:solidFill>
                            <a:srgbClr val="000000"/>
                          </a:solidFill>
                          <a:latin typeface="微软雅黑" pitchFamily="18" charset="0"/>
                          <a:cs typeface="微软雅黑" pitchFamily="18" charset="0"/>
                        </a:rPr>
                        <a:t>高渗剂</a:t>
                      </a:r>
                      <a:endParaRPr lang="zh-CN" altLang="en-US" sz="1403" b="1" dirty="0" smtClean="0">
                        <a:solidFill>
                          <a:srgbClr val="000000"/>
                        </a:solidFill>
                        <a:latin typeface="微软雅黑" pitchFamily="18" charset="0"/>
                        <a:cs typeface="微软雅黑"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CC9900"/>
                    </a:solidFill>
                  </a:tcPr>
                </a:tc>
                <a:tc>
                  <a:txBody>
                    <a:bodyPr/>
                    <a:lstStyle/>
                    <a:p>
                      <a:pPr algn="ctr"/>
                      <a:r>
                        <a:rPr lang="en-US" altLang="zh-CN" sz="1403" b="1" dirty="0" smtClean="0">
                          <a:solidFill>
                            <a:srgbClr val="000000"/>
                          </a:solidFill>
                          <a:latin typeface="微软雅黑" pitchFamily="18" charset="0"/>
                          <a:cs typeface="微软雅黑" pitchFamily="18" charset="0"/>
                        </a:rPr>
                        <a:t>阿法根</a:t>
                      </a:r>
                      <a:endParaRPr lang="zh-CN" altLang="en-US" sz="1403" b="1" dirty="0" smtClean="0">
                        <a:solidFill>
                          <a:srgbClr val="000000"/>
                        </a:solidFill>
                        <a:latin typeface="微软雅黑" pitchFamily="18" charset="0"/>
                        <a:cs typeface="微软雅黑"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CC9900"/>
                    </a:solidFill>
                  </a:tcPr>
                </a:tc>
                <a:tc>
                  <a:txBody>
                    <a:bodyPr/>
                    <a:lstStyle/>
                    <a:p>
                      <a:pPr algn="l"/>
                      <a:r>
                        <a:rPr lang="en-US" altLang="zh-CN" sz="1403" b="1" dirty="0" smtClean="0">
                          <a:solidFill>
                            <a:srgbClr val="000000"/>
                          </a:solidFill>
                          <a:latin typeface="微软雅黑" pitchFamily="18" charset="0"/>
                          <a:cs typeface="微软雅黑" pitchFamily="18" charset="0"/>
                        </a:rPr>
                        <a:t>beta受体阻滞剂</a:t>
                      </a:r>
                      <a:endParaRPr lang="zh-CN" altLang="en-US" sz="1403" b="1" dirty="0" smtClean="0">
                        <a:solidFill>
                          <a:srgbClr val="000000"/>
                        </a:solidFill>
                        <a:latin typeface="微软雅黑" pitchFamily="18" charset="0"/>
                        <a:cs typeface="微软雅黑" pitchFamily="18" charset="0"/>
                      </a:endParaRPr>
                    </a:p>
                  </a:txBody>
                  <a:tcPr>
                    <a:lnL w="1" cap="flat" cmpd="sng" algn="ctr">
                      <a:solidFill>
                        <a:srgbClr val="FFFFFF"/>
                      </a:solidFill>
                      <a:prstDash val="solid"/>
                      <a:round/>
                      <a:headEnd type="none" w="med" len="med"/>
                      <a:tailEnd type="none" w="med" len="med"/>
                    </a:lnL>
                    <a:lnR w="1" cmpd="sng">
                      <a:solidFill>
                        <a:srgbClr val="FFFFFF"/>
                      </a:solidFill>
                      <a:prstDash val="soli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CC9900"/>
                    </a:solidFill>
                  </a:tcPr>
                </a:tc>
              </a:tr>
              <a:tr h="370840">
                <a:tc>
                  <a:txBody>
                    <a:bodyPr/>
                    <a:lstStyle/>
                    <a:p>
                      <a:pPr algn="ctr"/>
                      <a:r>
                        <a:rPr lang="en-US" altLang="zh-CN" sz="1403" dirty="0" smtClean="0">
                          <a:solidFill>
                            <a:srgbClr val="000000"/>
                          </a:solidFill>
                          <a:latin typeface="微软雅黑" pitchFamily="18" charset="0"/>
                          <a:cs typeface="微软雅黑" pitchFamily="18" charset="0"/>
                        </a:rPr>
                        <a:t>C</a:t>
                      </a:r>
                      <a:endParaRPr lang="zh-CN" altLang="en-US" sz="1403" dirty="0" smtClean="0">
                        <a:solidFill>
                          <a:srgbClr val="000000"/>
                        </a:solidFill>
                        <a:latin typeface="微软雅黑" pitchFamily="18" charset="0"/>
                        <a:cs typeface="微软雅黑" pitchFamily="18" charset="0"/>
                      </a:endParaRPr>
                    </a:p>
                  </a:txBody>
                  <a:tcPr>
                    <a:lnL w="0"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mpd="sng">
                      <a:solidFill>
                        <a:srgbClr val="FFFFFF"/>
                      </a:solidFill>
                      <a:prstDash val="solid"/>
                    </a:lnB>
                    <a:solidFill>
                      <a:srgbClr val="ECDECB"/>
                    </a:solidFill>
                  </a:tcPr>
                </a:tc>
                <a:tc>
                  <a:txBody>
                    <a:bodyPr/>
                    <a:lstStyle/>
                    <a:p>
                      <a:pPr algn="ctr"/>
                      <a:r>
                        <a:rPr lang="en-US" altLang="zh-CN" sz="1403" dirty="0" smtClean="0">
                          <a:solidFill>
                            <a:srgbClr val="000000"/>
                          </a:solidFill>
                          <a:latin typeface="微软雅黑" pitchFamily="18" charset="0"/>
                          <a:cs typeface="微软雅黑" pitchFamily="18" charset="0"/>
                        </a:rPr>
                        <a:t>C</a:t>
                      </a:r>
                      <a:endParaRPr lang="zh-CN" altLang="en-US" sz="1403" dirty="0" smtClean="0">
                        <a:solidFill>
                          <a:srgbClr val="000000"/>
                        </a:solidFill>
                        <a:latin typeface="微软雅黑" pitchFamily="18" charset="0"/>
                        <a:cs typeface="微软雅黑"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CDECB"/>
                    </a:solidFill>
                  </a:tcPr>
                </a:tc>
                <a:tc>
                  <a:txBody>
                    <a:bodyPr/>
                    <a:lstStyle/>
                    <a:p>
                      <a:pPr algn="ctr"/>
                      <a:r>
                        <a:rPr lang="en-US" altLang="zh-CN" sz="1403" dirty="0" smtClean="0">
                          <a:solidFill>
                            <a:srgbClr val="000000"/>
                          </a:solidFill>
                          <a:latin typeface="微软雅黑" pitchFamily="18" charset="0"/>
                          <a:cs typeface="微软雅黑" pitchFamily="18" charset="0"/>
                        </a:rPr>
                        <a:t>C</a:t>
                      </a:r>
                      <a:endParaRPr lang="zh-CN" altLang="en-US" sz="1403" dirty="0" smtClean="0">
                        <a:solidFill>
                          <a:srgbClr val="000000"/>
                        </a:solidFill>
                        <a:latin typeface="微软雅黑" pitchFamily="18" charset="0"/>
                        <a:cs typeface="微软雅黑"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CDECB"/>
                    </a:solidFill>
                  </a:tcPr>
                </a:tc>
                <a:tc>
                  <a:txBody>
                    <a:bodyPr/>
                    <a:lstStyle/>
                    <a:p>
                      <a:pPr algn="ctr"/>
                      <a:r>
                        <a:rPr lang="en-US" altLang="zh-CN" sz="1403" dirty="0" smtClean="0">
                          <a:solidFill>
                            <a:srgbClr val="000000"/>
                          </a:solidFill>
                          <a:latin typeface="微软雅黑" pitchFamily="18" charset="0"/>
                          <a:cs typeface="微软雅黑" pitchFamily="18" charset="0"/>
                        </a:rPr>
                        <a:t>C</a:t>
                      </a:r>
                      <a:endParaRPr lang="zh-CN" altLang="en-US" sz="1403" dirty="0" smtClean="0">
                        <a:solidFill>
                          <a:srgbClr val="000000"/>
                        </a:solidFill>
                        <a:latin typeface="微软雅黑" pitchFamily="18" charset="0"/>
                        <a:cs typeface="微软雅黑"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CDECB"/>
                    </a:solidFill>
                  </a:tcPr>
                </a:tc>
                <a:tc>
                  <a:txBody>
                    <a:bodyPr/>
                    <a:lstStyle/>
                    <a:p>
                      <a:pPr algn="ctr"/>
                      <a:r>
                        <a:rPr lang="en-US" altLang="zh-CN" sz="1403" dirty="0" smtClean="0">
                          <a:solidFill>
                            <a:srgbClr val="000000"/>
                          </a:solidFill>
                          <a:latin typeface="微软雅黑" pitchFamily="18" charset="0"/>
                          <a:cs typeface="微软雅黑" pitchFamily="18" charset="0"/>
                        </a:rPr>
                        <a:t>B</a:t>
                      </a:r>
                      <a:endParaRPr lang="zh-CN" altLang="en-US" sz="1403" dirty="0" smtClean="0">
                        <a:solidFill>
                          <a:srgbClr val="000000"/>
                        </a:solidFill>
                        <a:latin typeface="微软雅黑" pitchFamily="18" charset="0"/>
                        <a:cs typeface="微软雅黑"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CDECB"/>
                    </a:solidFill>
                  </a:tcPr>
                </a:tc>
                <a:tc>
                  <a:txBody>
                    <a:bodyPr/>
                    <a:lstStyle/>
                    <a:p>
                      <a:pPr algn="ctr"/>
                      <a:r>
                        <a:rPr lang="en-US" altLang="zh-CN" sz="1403" dirty="0" smtClean="0">
                          <a:solidFill>
                            <a:srgbClr val="000000"/>
                          </a:solidFill>
                          <a:latin typeface="微软雅黑" pitchFamily="18" charset="0"/>
                          <a:cs typeface="微软雅黑" pitchFamily="18" charset="0"/>
                        </a:rPr>
                        <a:t>B</a:t>
                      </a:r>
                      <a:endParaRPr lang="zh-CN" altLang="en-US" sz="1403" dirty="0" smtClean="0">
                        <a:solidFill>
                          <a:srgbClr val="000000"/>
                        </a:solidFill>
                        <a:latin typeface="微软雅黑" pitchFamily="18" charset="0"/>
                        <a:cs typeface="微软雅黑" pitchFamily="18" charset="0"/>
                      </a:endParaRPr>
                    </a:p>
                  </a:txBody>
                  <a:tcPr>
                    <a:lnL w="1"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3"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ECDECB"/>
                    </a:solidFill>
                  </a:tcPr>
                </a:tc>
              </a:tr>
            </a:tbl>
          </a:graphicData>
        </a:graphic>
      </p:graphicFrame>
      <p:sp>
        <p:nvSpPr>
          <p:cNvPr id="2" name="TextBox 1"/>
          <p:cNvSpPr txBox="1"/>
          <p:nvPr/>
        </p:nvSpPr>
        <p:spPr>
          <a:xfrm>
            <a:off x="546100" y="292100"/>
            <a:ext cx="5702300" cy="406400"/>
          </a:xfrm>
          <a:prstGeom prst="rect">
            <a:avLst/>
          </a:prstGeom>
          <a:noFill/>
        </p:spPr>
        <p:txBody>
          <a:bodyPr wrap="none" lIns="0" tIns="0" rIns="0" rtlCol="0">
            <a:spAutoFit/>
          </a:bodyPr>
          <a:lstStyle/>
          <a:p>
            <a:pPr>
              <a:lnSpc>
                <a:spcPts val="3200"/>
              </a:lnSpc>
              <a:tabLst/>
            </a:pPr>
            <a:r>
              <a:rPr lang="en-US" altLang="zh-CN" sz="3204" dirty="0" smtClean="0">
                <a:solidFill>
                  <a:srgbClr val="000000"/>
                </a:solidFill>
                <a:latin typeface="黑体" pitchFamily="18" charset="0"/>
                <a:cs typeface="黑体" pitchFamily="18" charset="0"/>
              </a:rPr>
              <a:t>抗青光眼药物在妊娠人群的应用</a:t>
            </a:r>
          </a:p>
        </p:txBody>
      </p:sp>
      <p:sp>
        <p:nvSpPr>
          <p:cNvPr id="8" name="TextBox 1"/>
          <p:cNvSpPr txBox="1"/>
          <p:nvPr/>
        </p:nvSpPr>
        <p:spPr>
          <a:xfrm>
            <a:off x="1219200" y="3848100"/>
            <a:ext cx="6616700" cy="254000"/>
          </a:xfrm>
          <a:prstGeom prst="rect">
            <a:avLst/>
          </a:prstGeom>
          <a:noFill/>
        </p:spPr>
        <p:txBody>
          <a:bodyPr wrap="none" lIns="0" tIns="0" rIns="0" rtlCol="0">
            <a:spAutoFit/>
          </a:bodyPr>
          <a:lstStyle/>
          <a:p>
            <a:pPr>
              <a:lnSpc>
                <a:spcPts val="2000"/>
              </a:lnSpc>
              <a:tabLst/>
            </a:pPr>
            <a:r>
              <a:rPr lang="en-US" altLang="zh-CN" sz="1596" b="1" dirty="0" smtClean="0">
                <a:solidFill>
                  <a:srgbClr val="000000"/>
                </a:solidFill>
                <a:latin typeface="微软雅黑" pitchFamily="18" charset="0"/>
                <a:cs typeface="微软雅黑" pitchFamily="18" charset="0"/>
              </a:rPr>
              <a:t>怀孕的头3周和最后一个月很重要，在讨论孕妇青光眼治疗的可能选择时，</a:t>
            </a:r>
          </a:p>
        </p:txBody>
      </p:sp>
      <p:sp>
        <p:nvSpPr>
          <p:cNvPr id="9" name="TextBox 1"/>
          <p:cNvSpPr txBox="1"/>
          <p:nvPr/>
        </p:nvSpPr>
        <p:spPr>
          <a:xfrm>
            <a:off x="3111500" y="4216400"/>
            <a:ext cx="2832100" cy="254000"/>
          </a:xfrm>
          <a:prstGeom prst="rect">
            <a:avLst/>
          </a:prstGeom>
          <a:noFill/>
        </p:spPr>
        <p:txBody>
          <a:bodyPr wrap="none" lIns="0" tIns="0" rIns="0" rtlCol="0">
            <a:spAutoFit/>
          </a:bodyPr>
          <a:lstStyle/>
          <a:p>
            <a:pPr>
              <a:lnSpc>
                <a:spcPts val="2000"/>
              </a:lnSpc>
              <a:tabLst/>
            </a:pPr>
            <a:r>
              <a:rPr lang="en-US" altLang="zh-CN" sz="1596" b="1" dirty="0" smtClean="0">
                <a:solidFill>
                  <a:srgbClr val="000000"/>
                </a:solidFill>
                <a:latin typeface="微软雅黑" pitchFamily="18" charset="0"/>
                <a:cs typeface="微软雅黑" pitchFamily="18" charset="0"/>
              </a:rPr>
              <a:t>强调缺乏明确的研究是很重要的</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546100" y="228600"/>
            <a:ext cx="50292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青光眼药物治疗新的趋势</a:t>
            </a:r>
          </a:p>
        </p:txBody>
      </p:sp>
      <p:sp>
        <p:nvSpPr>
          <p:cNvPr id="6" name="TextBox 1"/>
          <p:cNvSpPr txBox="1"/>
          <p:nvPr/>
        </p:nvSpPr>
        <p:spPr>
          <a:xfrm>
            <a:off x="774700" y="1600200"/>
            <a:ext cx="139700" cy="1816100"/>
          </a:xfrm>
          <a:prstGeom prst="rect">
            <a:avLst/>
          </a:prstGeom>
          <a:noFill/>
        </p:spPr>
        <p:txBody>
          <a:bodyPr wrap="none" lIns="0" tIns="0" rIns="0" rtlCol="0">
            <a:spAutoFit/>
          </a:bodyPr>
          <a:lstStyle/>
          <a:p>
            <a:pPr>
              <a:lnSpc>
                <a:spcPts val="1700"/>
              </a:lnSpc>
              <a:tabLst/>
            </a:pPr>
            <a:r>
              <a:rPr lang="en-US" altLang="zh-CN" sz="1560"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300"/>
              </a:lnSpc>
              <a:tabLst/>
            </a:pPr>
            <a:r>
              <a:rPr lang="en-US" altLang="zh-CN" sz="1560"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300"/>
              </a:lnSpc>
              <a:tabLst/>
            </a:pPr>
            <a:r>
              <a:rPr lang="en-US" altLang="zh-CN" sz="1560" dirty="0" smtClean="0">
                <a:solidFill>
                  <a:srgbClr val="CC9900"/>
                </a:solidFill>
                <a:latin typeface="Wingdings" pitchFamily="18" charset="0"/>
                <a:cs typeface="Wingdings" pitchFamily="18" charset="0"/>
              </a:rPr>
              <a:t></a:t>
            </a:r>
          </a:p>
        </p:txBody>
      </p:sp>
      <p:sp>
        <p:nvSpPr>
          <p:cNvPr id="7" name="TextBox 1"/>
          <p:cNvSpPr txBox="1"/>
          <p:nvPr/>
        </p:nvSpPr>
        <p:spPr>
          <a:xfrm>
            <a:off x="1117600" y="1473200"/>
            <a:ext cx="6400800" cy="2006600"/>
          </a:xfrm>
          <a:prstGeom prst="rect">
            <a:avLst/>
          </a:prstGeom>
          <a:noFill/>
        </p:spPr>
        <p:txBody>
          <a:bodyPr wrap="none" lIns="0" tIns="0" rIns="0" rtlCol="0">
            <a:spAutoFit/>
          </a:bodyPr>
          <a:lstStyle/>
          <a:p>
            <a:pPr>
              <a:lnSpc>
                <a:spcPts val="3100"/>
              </a:lnSpc>
              <a:tabLst/>
            </a:pPr>
            <a:r>
              <a:rPr lang="en-US" altLang="zh-CN" sz="2400" dirty="0" smtClean="0">
                <a:solidFill>
                  <a:srgbClr val="000000"/>
                </a:solidFill>
                <a:latin typeface="微软雅黑" pitchFamily="18" charset="0"/>
                <a:cs typeface="微软雅黑" pitchFamily="18" charset="0"/>
              </a:rPr>
              <a:t>前列腺素类滴眼剂作为一线抗青光眼药物的选择</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300"/>
              </a:lnSpc>
              <a:tabLst/>
            </a:pPr>
            <a:r>
              <a:rPr lang="en-US" altLang="zh-CN" sz="2400" dirty="0" smtClean="0">
                <a:solidFill>
                  <a:srgbClr val="000000"/>
                </a:solidFill>
                <a:latin typeface="微软雅黑" pitchFamily="18" charset="0"/>
                <a:cs typeface="微软雅黑" pitchFamily="18" charset="0"/>
              </a:rPr>
              <a:t>固定配方复合制剂的应用</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300"/>
              </a:lnSpc>
              <a:tabLst/>
            </a:pPr>
            <a:r>
              <a:rPr lang="en-US" altLang="zh-CN" sz="2400" dirty="0" smtClean="0">
                <a:solidFill>
                  <a:srgbClr val="000000"/>
                </a:solidFill>
                <a:latin typeface="微软雅黑" pitchFamily="18" charset="0"/>
                <a:cs typeface="微软雅黑" pitchFamily="18" charset="0"/>
              </a:rPr>
              <a:t>重视防腐剂对眼表的损害</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251523" y="1044575"/>
            <a:ext cx="2736342" cy="278130"/>
          </a:xfrm>
          <a:custGeom>
            <a:avLst/>
            <a:gdLst>
              <a:gd name="connsiteX0" fmla="*/ 0 w 2736342"/>
              <a:gd name="connsiteY0" fmla="*/ 278130 h 278130"/>
              <a:gd name="connsiteX1" fmla="*/ 2736341 w 2736342"/>
              <a:gd name="connsiteY1" fmla="*/ 278130 h 278130"/>
              <a:gd name="connsiteX2" fmla="*/ 2736341 w 2736342"/>
              <a:gd name="connsiteY2" fmla="*/ 0 h 278130"/>
              <a:gd name="connsiteX3" fmla="*/ 0 w 2736342"/>
              <a:gd name="connsiteY3" fmla="*/ 0 h 278130"/>
              <a:gd name="connsiteX4" fmla="*/ 0 w 2736342"/>
              <a:gd name="connsiteY4" fmla="*/ 278130 h 27813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736342" h="278130">
                <a:moveTo>
                  <a:pt x="0" y="278130"/>
                </a:moveTo>
                <a:lnTo>
                  <a:pt x="2736341" y="278130"/>
                </a:lnTo>
                <a:lnTo>
                  <a:pt x="2736341" y="0"/>
                </a:lnTo>
                <a:lnTo>
                  <a:pt x="0" y="0"/>
                </a:lnTo>
                <a:lnTo>
                  <a:pt x="0" y="278130"/>
                </a:lnTo>
              </a:path>
            </a:pathLst>
          </a:custGeom>
          <a:solidFill>
            <a:srgbClr val="35742A">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2987801" y="1044575"/>
            <a:ext cx="1008113" cy="278130"/>
          </a:xfrm>
          <a:custGeom>
            <a:avLst/>
            <a:gdLst>
              <a:gd name="connsiteX0" fmla="*/ 0 w 1008113"/>
              <a:gd name="connsiteY0" fmla="*/ 278130 h 278130"/>
              <a:gd name="connsiteX1" fmla="*/ 1008113 w 1008113"/>
              <a:gd name="connsiteY1" fmla="*/ 278130 h 278130"/>
              <a:gd name="connsiteX2" fmla="*/ 1008113 w 1008113"/>
              <a:gd name="connsiteY2" fmla="*/ 0 h 278130"/>
              <a:gd name="connsiteX3" fmla="*/ 0 w 1008113"/>
              <a:gd name="connsiteY3" fmla="*/ 0 h 278130"/>
              <a:gd name="connsiteX4" fmla="*/ 0 w 1008113"/>
              <a:gd name="connsiteY4" fmla="*/ 278130 h 27813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08113" h="278130">
                <a:moveTo>
                  <a:pt x="0" y="278130"/>
                </a:moveTo>
                <a:lnTo>
                  <a:pt x="1008113" y="278130"/>
                </a:lnTo>
                <a:lnTo>
                  <a:pt x="1008113" y="0"/>
                </a:lnTo>
                <a:lnTo>
                  <a:pt x="0" y="0"/>
                </a:lnTo>
                <a:lnTo>
                  <a:pt x="0" y="278130"/>
                </a:lnTo>
              </a:path>
            </a:pathLst>
          </a:custGeom>
          <a:solidFill>
            <a:srgbClr val="35742A">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3995928" y="1044575"/>
            <a:ext cx="1008113" cy="278130"/>
          </a:xfrm>
          <a:custGeom>
            <a:avLst/>
            <a:gdLst>
              <a:gd name="connsiteX0" fmla="*/ 0 w 1008113"/>
              <a:gd name="connsiteY0" fmla="*/ 278130 h 278130"/>
              <a:gd name="connsiteX1" fmla="*/ 1008113 w 1008113"/>
              <a:gd name="connsiteY1" fmla="*/ 278130 h 278130"/>
              <a:gd name="connsiteX2" fmla="*/ 1008113 w 1008113"/>
              <a:gd name="connsiteY2" fmla="*/ 0 h 278130"/>
              <a:gd name="connsiteX3" fmla="*/ 0 w 1008113"/>
              <a:gd name="connsiteY3" fmla="*/ 0 h 278130"/>
              <a:gd name="connsiteX4" fmla="*/ 0 w 1008113"/>
              <a:gd name="connsiteY4" fmla="*/ 278130 h 27813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08113" h="278130">
                <a:moveTo>
                  <a:pt x="0" y="278130"/>
                </a:moveTo>
                <a:lnTo>
                  <a:pt x="1008113" y="278130"/>
                </a:lnTo>
                <a:lnTo>
                  <a:pt x="1008113" y="0"/>
                </a:lnTo>
                <a:lnTo>
                  <a:pt x="0" y="0"/>
                </a:lnTo>
                <a:lnTo>
                  <a:pt x="0" y="278130"/>
                </a:lnTo>
              </a:path>
            </a:pathLst>
          </a:custGeom>
          <a:solidFill>
            <a:srgbClr val="35742A">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5004053" y="1044575"/>
            <a:ext cx="2813939" cy="278130"/>
          </a:xfrm>
          <a:custGeom>
            <a:avLst/>
            <a:gdLst>
              <a:gd name="connsiteX0" fmla="*/ 0 w 2813939"/>
              <a:gd name="connsiteY0" fmla="*/ 278130 h 278130"/>
              <a:gd name="connsiteX1" fmla="*/ 2813939 w 2813939"/>
              <a:gd name="connsiteY1" fmla="*/ 278130 h 278130"/>
              <a:gd name="connsiteX2" fmla="*/ 2813939 w 2813939"/>
              <a:gd name="connsiteY2" fmla="*/ 0 h 278130"/>
              <a:gd name="connsiteX3" fmla="*/ 0 w 2813939"/>
              <a:gd name="connsiteY3" fmla="*/ 0 h 278130"/>
              <a:gd name="connsiteX4" fmla="*/ 0 w 2813939"/>
              <a:gd name="connsiteY4" fmla="*/ 278130 h 27813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813939" h="278130">
                <a:moveTo>
                  <a:pt x="0" y="278130"/>
                </a:moveTo>
                <a:lnTo>
                  <a:pt x="2813939" y="278130"/>
                </a:lnTo>
                <a:lnTo>
                  <a:pt x="2813939" y="0"/>
                </a:lnTo>
                <a:lnTo>
                  <a:pt x="0" y="0"/>
                </a:lnTo>
                <a:lnTo>
                  <a:pt x="0" y="278130"/>
                </a:lnTo>
              </a:path>
            </a:pathLst>
          </a:custGeom>
          <a:solidFill>
            <a:srgbClr val="35742A">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7817993" y="1044575"/>
            <a:ext cx="1146441" cy="278130"/>
          </a:xfrm>
          <a:custGeom>
            <a:avLst/>
            <a:gdLst>
              <a:gd name="connsiteX0" fmla="*/ 0 w 1146441"/>
              <a:gd name="connsiteY0" fmla="*/ 278130 h 278130"/>
              <a:gd name="connsiteX1" fmla="*/ 1146441 w 1146441"/>
              <a:gd name="connsiteY1" fmla="*/ 278130 h 278130"/>
              <a:gd name="connsiteX2" fmla="*/ 1146441 w 1146441"/>
              <a:gd name="connsiteY2" fmla="*/ 0 h 278130"/>
              <a:gd name="connsiteX3" fmla="*/ 0 w 1146441"/>
              <a:gd name="connsiteY3" fmla="*/ 0 h 278130"/>
              <a:gd name="connsiteX4" fmla="*/ 0 w 1146441"/>
              <a:gd name="connsiteY4" fmla="*/ 278130 h 27813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46441" h="278130">
                <a:moveTo>
                  <a:pt x="0" y="278130"/>
                </a:moveTo>
                <a:lnTo>
                  <a:pt x="1146441" y="278130"/>
                </a:lnTo>
                <a:lnTo>
                  <a:pt x="1146441" y="0"/>
                </a:lnTo>
                <a:lnTo>
                  <a:pt x="0" y="0"/>
                </a:lnTo>
                <a:lnTo>
                  <a:pt x="0" y="278130"/>
                </a:lnTo>
              </a:path>
            </a:pathLst>
          </a:custGeom>
          <a:solidFill>
            <a:srgbClr val="35742A">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240411" y="1316355"/>
            <a:ext cx="8735186" cy="22225"/>
          </a:xfrm>
          <a:custGeom>
            <a:avLst/>
            <a:gdLst>
              <a:gd name="connsiteX0" fmla="*/ 6350 w 8735186"/>
              <a:gd name="connsiteY0" fmla="*/ 6350 h 22225"/>
              <a:gd name="connsiteX1" fmla="*/ 8728836 w 8735186"/>
              <a:gd name="connsiteY1" fmla="*/ 6350 h 22225"/>
            </a:gdLst>
            <a:ahLst/>
            <a:cxnLst>
              <a:cxn ang="0">
                <a:pos x="connsiteX0" y="connsiteY0"/>
              </a:cxn>
              <a:cxn ang="1">
                <a:pos x="connsiteX1" y="connsiteY1"/>
              </a:cxn>
            </a:cxnLst>
            <a:rect l="l" t="t" r="r" b="b"/>
            <a:pathLst>
              <a:path w="8735186" h="22225">
                <a:moveTo>
                  <a:pt x="6350" y="6350"/>
                </a:moveTo>
                <a:lnTo>
                  <a:pt x="8728836" y="6350"/>
                </a:lnTo>
              </a:path>
            </a:pathLst>
          </a:custGeom>
          <a:ln w="12700">
            <a:solidFill>
              <a:srgbClr val="327327">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Freeform 3"/>
          <p:cNvSpPr/>
          <p:nvPr/>
        </p:nvSpPr>
        <p:spPr>
          <a:xfrm>
            <a:off x="240411" y="1750695"/>
            <a:ext cx="8735186" cy="22225"/>
          </a:xfrm>
          <a:custGeom>
            <a:avLst/>
            <a:gdLst>
              <a:gd name="connsiteX0" fmla="*/ 6350 w 8735186"/>
              <a:gd name="connsiteY0" fmla="*/ 6350 h 22225"/>
              <a:gd name="connsiteX1" fmla="*/ 8728836 w 8735186"/>
              <a:gd name="connsiteY1" fmla="*/ 6350 h 22225"/>
            </a:gdLst>
            <a:ahLst/>
            <a:cxnLst>
              <a:cxn ang="0">
                <a:pos x="connsiteX0" y="connsiteY0"/>
              </a:cxn>
              <a:cxn ang="1">
                <a:pos x="connsiteX1" y="connsiteY1"/>
              </a:cxn>
            </a:cxnLst>
            <a:rect l="l" t="t" r="r" b="b"/>
            <a:pathLst>
              <a:path w="8735186" h="22225">
                <a:moveTo>
                  <a:pt x="6350" y="6350"/>
                </a:moveTo>
                <a:lnTo>
                  <a:pt x="8728836" y="6350"/>
                </a:lnTo>
              </a:path>
            </a:pathLst>
          </a:custGeom>
          <a:ln w="12700">
            <a:solidFill>
              <a:srgbClr val="327327">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Freeform 3"/>
          <p:cNvSpPr/>
          <p:nvPr/>
        </p:nvSpPr>
        <p:spPr>
          <a:xfrm>
            <a:off x="240411" y="2185035"/>
            <a:ext cx="8735186" cy="22225"/>
          </a:xfrm>
          <a:custGeom>
            <a:avLst/>
            <a:gdLst>
              <a:gd name="connsiteX0" fmla="*/ 6350 w 8735186"/>
              <a:gd name="connsiteY0" fmla="*/ 6350 h 22225"/>
              <a:gd name="connsiteX1" fmla="*/ 8728836 w 8735186"/>
              <a:gd name="connsiteY1" fmla="*/ 6350 h 22225"/>
            </a:gdLst>
            <a:ahLst/>
            <a:cxnLst>
              <a:cxn ang="0">
                <a:pos x="connsiteX0" y="connsiteY0"/>
              </a:cxn>
              <a:cxn ang="1">
                <a:pos x="connsiteX1" y="connsiteY1"/>
              </a:cxn>
            </a:cxnLst>
            <a:rect l="l" t="t" r="r" b="b"/>
            <a:pathLst>
              <a:path w="8735186" h="22225">
                <a:moveTo>
                  <a:pt x="6350" y="6350"/>
                </a:moveTo>
                <a:lnTo>
                  <a:pt x="8728836" y="6350"/>
                </a:lnTo>
              </a:path>
            </a:pathLst>
          </a:custGeom>
          <a:ln w="12700">
            <a:solidFill>
              <a:srgbClr val="327327">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Freeform 3"/>
          <p:cNvSpPr/>
          <p:nvPr/>
        </p:nvSpPr>
        <p:spPr>
          <a:xfrm>
            <a:off x="240411" y="2619375"/>
            <a:ext cx="8735186" cy="22225"/>
          </a:xfrm>
          <a:custGeom>
            <a:avLst/>
            <a:gdLst>
              <a:gd name="connsiteX0" fmla="*/ 6350 w 8735186"/>
              <a:gd name="connsiteY0" fmla="*/ 6350 h 22225"/>
              <a:gd name="connsiteX1" fmla="*/ 8728836 w 8735186"/>
              <a:gd name="connsiteY1" fmla="*/ 6350 h 22225"/>
            </a:gdLst>
            <a:ahLst/>
            <a:cxnLst>
              <a:cxn ang="0">
                <a:pos x="connsiteX0" y="connsiteY0"/>
              </a:cxn>
              <a:cxn ang="1">
                <a:pos x="connsiteX1" y="connsiteY1"/>
              </a:cxn>
            </a:cxnLst>
            <a:rect l="l" t="t" r="r" b="b"/>
            <a:pathLst>
              <a:path w="8735186" h="22225">
                <a:moveTo>
                  <a:pt x="6350" y="6350"/>
                </a:moveTo>
                <a:lnTo>
                  <a:pt x="8728836" y="6350"/>
                </a:lnTo>
              </a:path>
            </a:pathLst>
          </a:custGeom>
          <a:ln w="12700">
            <a:solidFill>
              <a:srgbClr val="327327">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Freeform 3"/>
          <p:cNvSpPr/>
          <p:nvPr/>
        </p:nvSpPr>
        <p:spPr>
          <a:xfrm>
            <a:off x="245173" y="1033525"/>
            <a:ext cx="22225" cy="2037714"/>
          </a:xfrm>
          <a:custGeom>
            <a:avLst/>
            <a:gdLst>
              <a:gd name="connsiteX0" fmla="*/ 6350 w 22225"/>
              <a:gd name="connsiteY0" fmla="*/ 6350 h 2037714"/>
              <a:gd name="connsiteX1" fmla="*/ 6350 w 22225"/>
              <a:gd name="connsiteY1" fmla="*/ 2031365 h 2037714"/>
            </a:gdLst>
            <a:ahLst/>
            <a:cxnLst>
              <a:cxn ang="0">
                <a:pos x="connsiteX0" y="connsiteY0"/>
              </a:cxn>
              <a:cxn ang="1">
                <a:pos x="connsiteX1" y="connsiteY1"/>
              </a:cxn>
            </a:cxnLst>
            <a:rect l="l" t="t" r="r" b="b"/>
            <a:pathLst>
              <a:path w="22225" h="2037714">
                <a:moveTo>
                  <a:pt x="6350" y="6350"/>
                </a:moveTo>
                <a:lnTo>
                  <a:pt x="6350" y="2031365"/>
                </a:lnTo>
              </a:path>
            </a:pathLst>
          </a:custGeom>
          <a:ln w="12700">
            <a:solidFill>
              <a:srgbClr val="327327">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Freeform 3"/>
          <p:cNvSpPr/>
          <p:nvPr/>
        </p:nvSpPr>
        <p:spPr>
          <a:xfrm>
            <a:off x="8958198" y="1033525"/>
            <a:ext cx="22225" cy="2037714"/>
          </a:xfrm>
          <a:custGeom>
            <a:avLst/>
            <a:gdLst>
              <a:gd name="connsiteX0" fmla="*/ 6350 w 22225"/>
              <a:gd name="connsiteY0" fmla="*/ 6350 h 2037714"/>
              <a:gd name="connsiteX1" fmla="*/ 6350 w 22225"/>
              <a:gd name="connsiteY1" fmla="*/ 2031365 h 2037714"/>
            </a:gdLst>
            <a:ahLst/>
            <a:cxnLst>
              <a:cxn ang="0">
                <a:pos x="connsiteX0" y="connsiteY0"/>
              </a:cxn>
              <a:cxn ang="1">
                <a:pos x="connsiteX1" y="connsiteY1"/>
              </a:cxn>
            </a:cxnLst>
            <a:rect l="l" t="t" r="r" b="b"/>
            <a:pathLst>
              <a:path w="22225" h="2037714">
                <a:moveTo>
                  <a:pt x="6350" y="6350"/>
                </a:moveTo>
                <a:lnTo>
                  <a:pt x="6350" y="2031365"/>
                </a:lnTo>
              </a:path>
            </a:pathLst>
          </a:custGeom>
          <a:ln w="12700">
            <a:solidFill>
              <a:srgbClr val="327327">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Freeform 3"/>
          <p:cNvSpPr/>
          <p:nvPr/>
        </p:nvSpPr>
        <p:spPr>
          <a:xfrm>
            <a:off x="240411" y="1038225"/>
            <a:ext cx="8735186" cy="22225"/>
          </a:xfrm>
          <a:custGeom>
            <a:avLst/>
            <a:gdLst>
              <a:gd name="connsiteX0" fmla="*/ 6350 w 8735186"/>
              <a:gd name="connsiteY0" fmla="*/ 6350 h 22225"/>
              <a:gd name="connsiteX1" fmla="*/ 8728836 w 8735186"/>
              <a:gd name="connsiteY1" fmla="*/ 6350 h 22225"/>
            </a:gdLst>
            <a:ahLst/>
            <a:cxnLst>
              <a:cxn ang="0">
                <a:pos x="connsiteX0" y="connsiteY0"/>
              </a:cxn>
              <a:cxn ang="1">
                <a:pos x="connsiteX1" y="connsiteY1"/>
              </a:cxn>
            </a:cxnLst>
            <a:rect l="l" t="t" r="r" b="b"/>
            <a:pathLst>
              <a:path w="8735186" h="22225">
                <a:moveTo>
                  <a:pt x="6350" y="6350"/>
                </a:moveTo>
                <a:lnTo>
                  <a:pt x="8728836" y="6350"/>
                </a:lnTo>
              </a:path>
            </a:pathLst>
          </a:custGeom>
          <a:ln w="12700">
            <a:solidFill>
              <a:srgbClr val="327327">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Freeform 3"/>
          <p:cNvSpPr/>
          <p:nvPr/>
        </p:nvSpPr>
        <p:spPr>
          <a:xfrm>
            <a:off x="240411" y="3053714"/>
            <a:ext cx="8735186" cy="22225"/>
          </a:xfrm>
          <a:custGeom>
            <a:avLst/>
            <a:gdLst>
              <a:gd name="connsiteX0" fmla="*/ 6350 w 8735186"/>
              <a:gd name="connsiteY0" fmla="*/ 6350 h 22225"/>
              <a:gd name="connsiteX1" fmla="*/ 8728836 w 8735186"/>
              <a:gd name="connsiteY1" fmla="*/ 6350 h 22225"/>
            </a:gdLst>
            <a:ahLst/>
            <a:cxnLst>
              <a:cxn ang="0">
                <a:pos x="connsiteX0" y="connsiteY0"/>
              </a:cxn>
              <a:cxn ang="1">
                <a:pos x="connsiteX1" y="connsiteY1"/>
              </a:cxn>
            </a:cxnLst>
            <a:rect l="l" t="t" r="r" b="b"/>
            <a:pathLst>
              <a:path w="8735186" h="22225">
                <a:moveTo>
                  <a:pt x="6350" y="6350"/>
                </a:moveTo>
                <a:lnTo>
                  <a:pt x="8728836" y="6350"/>
                </a:lnTo>
              </a:path>
            </a:pathLst>
          </a:custGeom>
          <a:ln w="12700">
            <a:solidFill>
              <a:srgbClr val="327327">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584200" y="3340100"/>
            <a:ext cx="1612900" cy="1803400"/>
          </a:xfrm>
          <a:prstGeom prst="rect">
            <a:avLst/>
          </a:prstGeom>
          <a:noFill/>
        </p:spPr>
      </p:pic>
      <p:pic>
        <p:nvPicPr>
          <p:cNvPr id="19" name="Picture 3"/>
          <p:cNvPicPr>
            <a:picLocks noChangeAspect="1" noChangeArrowheads="1"/>
          </p:cNvPicPr>
          <p:nvPr/>
        </p:nvPicPr>
        <p:blipFill>
          <a:blip r:embed="rId3"/>
          <a:srcRect/>
          <a:stretch>
            <a:fillRect/>
          </a:stretch>
        </p:blipFill>
        <p:spPr bwMode="auto">
          <a:xfrm>
            <a:off x="2908300" y="3340100"/>
            <a:ext cx="1003300" cy="1803400"/>
          </a:xfrm>
          <a:prstGeom prst="rect">
            <a:avLst/>
          </a:prstGeom>
          <a:noFill/>
        </p:spPr>
      </p:pic>
      <p:pic>
        <p:nvPicPr>
          <p:cNvPr id="20" name="Picture 3"/>
          <p:cNvPicPr>
            <a:picLocks noChangeAspect="1" noChangeArrowheads="1"/>
          </p:cNvPicPr>
          <p:nvPr/>
        </p:nvPicPr>
        <p:blipFill>
          <a:blip r:embed="rId4"/>
          <a:srcRect/>
          <a:stretch>
            <a:fillRect/>
          </a:stretch>
        </p:blipFill>
        <p:spPr bwMode="auto">
          <a:xfrm>
            <a:off x="4483100" y="3302000"/>
            <a:ext cx="1117600" cy="1841500"/>
          </a:xfrm>
          <a:prstGeom prst="rect">
            <a:avLst/>
          </a:prstGeom>
          <a:noFill/>
        </p:spPr>
      </p:pic>
      <p:pic>
        <p:nvPicPr>
          <p:cNvPr id="21" name="Picture 3"/>
          <p:cNvPicPr>
            <a:picLocks noChangeAspect="1" noChangeArrowheads="1"/>
          </p:cNvPicPr>
          <p:nvPr/>
        </p:nvPicPr>
        <p:blipFill>
          <a:blip r:embed="rId5"/>
          <a:srcRect/>
          <a:stretch>
            <a:fillRect/>
          </a:stretch>
        </p:blipFill>
        <p:spPr bwMode="auto">
          <a:xfrm>
            <a:off x="6553200" y="3251200"/>
            <a:ext cx="1384300" cy="1879600"/>
          </a:xfrm>
          <a:prstGeom prst="rect">
            <a:avLst/>
          </a:prstGeom>
          <a:noFill/>
        </p:spPr>
      </p:pic>
      <p:sp>
        <p:nvSpPr>
          <p:cNvPr id="2" name="TextBox 1"/>
          <p:cNvSpPr txBox="1"/>
          <p:nvPr/>
        </p:nvSpPr>
        <p:spPr>
          <a:xfrm>
            <a:off x="546100" y="317500"/>
            <a:ext cx="5346700" cy="533400"/>
          </a:xfrm>
          <a:prstGeom prst="rect">
            <a:avLst/>
          </a:prstGeom>
          <a:noFill/>
        </p:spPr>
        <p:txBody>
          <a:bodyPr wrap="none" lIns="0" tIns="0" rIns="0" rtlCol="0">
            <a:spAutoFit/>
          </a:bodyPr>
          <a:lstStyle/>
          <a:p>
            <a:pPr>
              <a:lnSpc>
                <a:spcPts val="4200"/>
              </a:lnSpc>
              <a:tabLst/>
            </a:pPr>
            <a:r>
              <a:rPr lang="en-US" altLang="zh-CN" sz="4200" dirty="0" smtClean="0">
                <a:solidFill>
                  <a:srgbClr val="000000"/>
                </a:solidFill>
                <a:latin typeface="黑体" pitchFamily="18" charset="0"/>
                <a:cs typeface="黑体" pitchFamily="18" charset="0"/>
              </a:rPr>
              <a:t>新型固定配方复合制剂</a:t>
            </a:r>
          </a:p>
        </p:txBody>
      </p:sp>
      <p:sp>
        <p:nvSpPr>
          <p:cNvPr id="22" name="TextBox 1"/>
          <p:cNvSpPr txBox="1"/>
          <p:nvPr/>
        </p:nvSpPr>
        <p:spPr>
          <a:xfrm>
            <a:off x="342900" y="1104900"/>
            <a:ext cx="1066800" cy="419100"/>
          </a:xfrm>
          <a:prstGeom prst="rect">
            <a:avLst/>
          </a:prstGeom>
          <a:noFill/>
        </p:spPr>
        <p:txBody>
          <a:bodyPr wrap="none" lIns="0" tIns="0" rIns="0" rtlCol="0">
            <a:spAutoFit/>
          </a:bodyPr>
          <a:lstStyle/>
          <a:p>
            <a:pPr>
              <a:lnSpc>
                <a:spcPts val="1200"/>
              </a:lnSpc>
              <a:tabLst/>
            </a:pPr>
            <a:r>
              <a:rPr lang="en-US" altLang="zh-CN" sz="1200" dirty="0" smtClean="0">
                <a:solidFill>
                  <a:srgbClr val="FFFFFF"/>
                </a:solidFill>
                <a:latin typeface="黑体" pitchFamily="18" charset="0"/>
                <a:cs typeface="黑体" pitchFamily="18" charset="0"/>
              </a:rPr>
              <a:t>名称</a:t>
            </a:r>
          </a:p>
          <a:p>
            <a:pPr>
              <a:lnSpc>
                <a:spcPts val="2100"/>
              </a:lnSpc>
              <a:tabLst/>
            </a:pPr>
            <a:r>
              <a:rPr lang="en-US" altLang="zh-CN" sz="1202" dirty="0" smtClean="0">
                <a:solidFill>
                  <a:srgbClr val="000000"/>
                </a:solidFill>
                <a:latin typeface="黑体" pitchFamily="18" charset="0"/>
                <a:cs typeface="黑体" pitchFamily="18" charset="0"/>
              </a:rPr>
              <a:t>拉坦噻吗滴眼液</a:t>
            </a:r>
          </a:p>
        </p:txBody>
      </p:sp>
      <p:sp>
        <p:nvSpPr>
          <p:cNvPr id="23" name="TextBox 1"/>
          <p:cNvSpPr txBox="1"/>
          <p:nvPr/>
        </p:nvSpPr>
        <p:spPr>
          <a:xfrm>
            <a:off x="3073400" y="1104900"/>
            <a:ext cx="457200" cy="419100"/>
          </a:xfrm>
          <a:prstGeom prst="rect">
            <a:avLst/>
          </a:prstGeom>
          <a:noFill/>
        </p:spPr>
        <p:txBody>
          <a:bodyPr wrap="none" lIns="0" tIns="0" rIns="0" rtlCol="0">
            <a:spAutoFit/>
          </a:bodyPr>
          <a:lstStyle/>
          <a:p>
            <a:pPr>
              <a:lnSpc>
                <a:spcPts val="1200"/>
              </a:lnSpc>
              <a:tabLst/>
            </a:pPr>
            <a:r>
              <a:rPr lang="en-US" altLang="zh-CN" sz="1200" dirty="0" smtClean="0">
                <a:solidFill>
                  <a:srgbClr val="FFFFFF"/>
                </a:solidFill>
                <a:latin typeface="黑体" pitchFamily="18" charset="0"/>
                <a:cs typeface="黑体" pitchFamily="18" charset="0"/>
              </a:rPr>
              <a:t>商品名</a:t>
            </a:r>
          </a:p>
          <a:p>
            <a:pPr>
              <a:lnSpc>
                <a:spcPts val="2100"/>
              </a:lnSpc>
              <a:tabLst/>
            </a:pPr>
            <a:r>
              <a:rPr lang="en-US" altLang="zh-CN" sz="1202" dirty="0" smtClean="0">
                <a:solidFill>
                  <a:srgbClr val="000000"/>
                </a:solidFill>
                <a:latin typeface="黑体" pitchFamily="18" charset="0"/>
                <a:cs typeface="黑体" pitchFamily="18" charset="0"/>
              </a:rPr>
              <a:t>适力加</a:t>
            </a:r>
          </a:p>
        </p:txBody>
      </p:sp>
      <p:sp>
        <p:nvSpPr>
          <p:cNvPr id="24" name="TextBox 1"/>
          <p:cNvSpPr txBox="1"/>
          <p:nvPr/>
        </p:nvSpPr>
        <p:spPr>
          <a:xfrm>
            <a:off x="4076700" y="1104900"/>
            <a:ext cx="609600" cy="431800"/>
          </a:xfrm>
          <a:prstGeom prst="rect">
            <a:avLst/>
          </a:prstGeom>
          <a:noFill/>
        </p:spPr>
        <p:txBody>
          <a:bodyPr wrap="none" lIns="0" tIns="0" rIns="0" rtlCol="0">
            <a:spAutoFit/>
          </a:bodyPr>
          <a:lstStyle/>
          <a:p>
            <a:pPr>
              <a:lnSpc>
                <a:spcPts val="1200"/>
              </a:lnSpc>
              <a:tabLst/>
            </a:pPr>
            <a:r>
              <a:rPr lang="en-US" altLang="zh-CN" sz="1200" dirty="0" smtClean="0">
                <a:solidFill>
                  <a:srgbClr val="FFFFFF"/>
                </a:solidFill>
                <a:latin typeface="黑体" pitchFamily="18" charset="0"/>
                <a:cs typeface="黑体" pitchFamily="18" charset="0"/>
              </a:rPr>
              <a:t>英文名称</a:t>
            </a:r>
          </a:p>
          <a:p>
            <a:pPr>
              <a:lnSpc>
                <a:spcPts val="1000"/>
              </a:lnSpc>
            </a:pPr>
            <a:endParaRPr lang="en-US" altLang="zh-CN" dirty="0" smtClean="0"/>
          </a:p>
          <a:p>
            <a:pPr>
              <a:lnSpc>
                <a:spcPts val="1200"/>
              </a:lnSpc>
              <a:tabLst/>
            </a:pPr>
            <a:r>
              <a:rPr lang="en-US" altLang="zh-CN" sz="1202" dirty="0" smtClean="0">
                <a:solidFill>
                  <a:srgbClr val="000000"/>
                </a:solidFill>
                <a:latin typeface="Times New Roman" pitchFamily="18" charset="0"/>
                <a:cs typeface="Times New Roman" pitchFamily="18" charset="0"/>
              </a:rPr>
              <a:t>Xalacom</a:t>
            </a:r>
          </a:p>
        </p:txBody>
      </p:sp>
      <p:sp>
        <p:nvSpPr>
          <p:cNvPr id="25" name="TextBox 1"/>
          <p:cNvSpPr txBox="1"/>
          <p:nvPr/>
        </p:nvSpPr>
        <p:spPr>
          <a:xfrm>
            <a:off x="5092700" y="1104900"/>
            <a:ext cx="2413000" cy="431800"/>
          </a:xfrm>
          <a:prstGeom prst="rect">
            <a:avLst/>
          </a:prstGeom>
          <a:noFill/>
        </p:spPr>
        <p:txBody>
          <a:bodyPr wrap="none" lIns="0" tIns="0" rIns="0" rtlCol="0">
            <a:spAutoFit/>
          </a:bodyPr>
          <a:lstStyle/>
          <a:p>
            <a:pPr>
              <a:lnSpc>
                <a:spcPts val="1200"/>
              </a:lnSpc>
              <a:tabLst/>
            </a:pPr>
            <a:r>
              <a:rPr lang="en-US" altLang="zh-CN" sz="1200" dirty="0" smtClean="0">
                <a:solidFill>
                  <a:srgbClr val="FFFFFF"/>
                </a:solidFill>
                <a:latin typeface="黑体" pitchFamily="18" charset="0"/>
                <a:cs typeface="黑体" pitchFamily="18" charset="0"/>
              </a:rPr>
              <a:t>成分</a:t>
            </a:r>
          </a:p>
          <a:p>
            <a:pPr>
              <a:lnSpc>
                <a:spcPts val="2200"/>
              </a:lnSpc>
              <a:tabLst/>
            </a:pPr>
            <a:r>
              <a:rPr lang="en-US" altLang="zh-CN" sz="1202" dirty="0" smtClean="0">
                <a:solidFill>
                  <a:srgbClr val="000000"/>
                </a:solidFill>
                <a:latin typeface="黑体" pitchFamily="18" charset="0"/>
                <a:cs typeface="黑体" pitchFamily="18" charset="0"/>
              </a:rPr>
              <a:t>每</a:t>
            </a:r>
            <a:r>
              <a:rPr lang="en-US" altLang="zh-CN" sz="1202" dirty="0" smtClean="0">
                <a:solidFill>
                  <a:srgbClr val="000000"/>
                </a:solidFill>
                <a:latin typeface="Times New Roman" pitchFamily="18" charset="0"/>
                <a:cs typeface="Times New Roman" pitchFamily="18" charset="0"/>
              </a:rPr>
              <a:t>1ml</a:t>
            </a:r>
            <a:r>
              <a:rPr lang="en-US" altLang="zh-CN" sz="1202" dirty="0" smtClean="0">
                <a:solidFill>
                  <a:srgbClr val="000000"/>
                </a:solidFill>
                <a:latin typeface="黑体" pitchFamily="18" charset="0"/>
                <a:cs typeface="黑体" pitchFamily="18" charset="0"/>
              </a:rPr>
              <a:t>含拉坦前列素</a:t>
            </a:r>
            <a:r>
              <a:rPr lang="en-US" altLang="zh-CN" sz="1202" dirty="0" smtClean="0">
                <a:solidFill>
                  <a:srgbClr val="000000"/>
                </a:solidFill>
                <a:latin typeface="Times New Roman" pitchFamily="18" charset="0"/>
                <a:cs typeface="Times New Roman" pitchFamily="18" charset="0"/>
              </a:rPr>
              <a:t>50ug</a:t>
            </a:r>
            <a:r>
              <a:rPr lang="en-US" altLang="zh-CN" sz="1202" dirty="0" smtClean="0">
                <a:solidFill>
                  <a:srgbClr val="000000"/>
                </a:solidFill>
                <a:latin typeface="黑体" pitchFamily="18" charset="0"/>
                <a:cs typeface="黑体" pitchFamily="18" charset="0"/>
              </a:rPr>
              <a:t>和噻吗洛尔</a:t>
            </a:r>
          </a:p>
        </p:txBody>
      </p:sp>
      <p:sp>
        <p:nvSpPr>
          <p:cNvPr id="26" name="TextBox 1"/>
          <p:cNvSpPr txBox="1"/>
          <p:nvPr/>
        </p:nvSpPr>
        <p:spPr>
          <a:xfrm>
            <a:off x="5092700" y="1574800"/>
            <a:ext cx="292100" cy="139700"/>
          </a:xfrm>
          <a:prstGeom prst="rect">
            <a:avLst/>
          </a:prstGeom>
          <a:noFill/>
        </p:spPr>
        <p:txBody>
          <a:bodyPr wrap="none" lIns="0" tIns="0" rIns="0" rtlCol="0">
            <a:spAutoFit/>
          </a:bodyPr>
          <a:lstStyle/>
          <a:p>
            <a:pPr>
              <a:lnSpc>
                <a:spcPts val="1100"/>
              </a:lnSpc>
              <a:tabLst/>
            </a:pPr>
            <a:r>
              <a:rPr lang="en-US" altLang="zh-CN" sz="1200" dirty="0" smtClean="0">
                <a:solidFill>
                  <a:srgbClr val="000000"/>
                </a:solidFill>
                <a:latin typeface="Times New Roman" pitchFamily="18" charset="0"/>
                <a:cs typeface="Times New Roman" pitchFamily="18" charset="0"/>
              </a:rPr>
              <a:t>5mg</a:t>
            </a:r>
          </a:p>
        </p:txBody>
      </p:sp>
      <p:sp>
        <p:nvSpPr>
          <p:cNvPr id="27" name="TextBox 1"/>
          <p:cNvSpPr txBox="1"/>
          <p:nvPr/>
        </p:nvSpPr>
        <p:spPr>
          <a:xfrm>
            <a:off x="7899400" y="1104900"/>
            <a:ext cx="457200" cy="431800"/>
          </a:xfrm>
          <a:prstGeom prst="rect">
            <a:avLst/>
          </a:prstGeom>
          <a:noFill/>
        </p:spPr>
        <p:txBody>
          <a:bodyPr wrap="none" lIns="0" tIns="0" rIns="0" rtlCol="0">
            <a:spAutoFit/>
          </a:bodyPr>
          <a:lstStyle/>
          <a:p>
            <a:pPr>
              <a:lnSpc>
                <a:spcPts val="1200"/>
              </a:lnSpc>
              <a:tabLst/>
            </a:pPr>
            <a:r>
              <a:rPr lang="en-US" altLang="zh-CN" sz="1200" dirty="0" smtClean="0">
                <a:solidFill>
                  <a:srgbClr val="FFFFFF"/>
                </a:solidFill>
                <a:latin typeface="黑体" pitchFamily="18" charset="0"/>
                <a:cs typeface="黑体" pitchFamily="18" charset="0"/>
              </a:rPr>
              <a:t>生产商</a:t>
            </a:r>
          </a:p>
          <a:p>
            <a:pPr>
              <a:lnSpc>
                <a:spcPts val="1000"/>
              </a:lnSpc>
            </a:pPr>
            <a:endParaRPr lang="en-US" altLang="zh-CN" dirty="0" smtClean="0"/>
          </a:p>
          <a:p>
            <a:pPr>
              <a:lnSpc>
                <a:spcPts val="1200"/>
              </a:lnSpc>
              <a:tabLst/>
            </a:pPr>
            <a:r>
              <a:rPr lang="en-US" altLang="zh-CN" sz="1202" dirty="0" smtClean="0">
                <a:solidFill>
                  <a:srgbClr val="000000"/>
                </a:solidFill>
                <a:latin typeface="Times New Roman" pitchFamily="18" charset="0"/>
                <a:cs typeface="Times New Roman" pitchFamily="18" charset="0"/>
              </a:rPr>
              <a:t>Pfizer</a:t>
            </a:r>
          </a:p>
        </p:txBody>
      </p:sp>
      <p:sp>
        <p:nvSpPr>
          <p:cNvPr id="28" name="TextBox 1"/>
          <p:cNvSpPr txBox="1"/>
          <p:nvPr/>
        </p:nvSpPr>
        <p:spPr>
          <a:xfrm>
            <a:off x="342900" y="1803400"/>
            <a:ext cx="18288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曲伏前列素噻吗洛尔滴眼液</a:t>
            </a:r>
          </a:p>
        </p:txBody>
      </p:sp>
      <p:sp>
        <p:nvSpPr>
          <p:cNvPr id="29" name="TextBox 1"/>
          <p:cNvSpPr txBox="1"/>
          <p:nvPr/>
        </p:nvSpPr>
        <p:spPr>
          <a:xfrm>
            <a:off x="3073400" y="1803400"/>
            <a:ext cx="4572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苏力坦</a:t>
            </a:r>
          </a:p>
        </p:txBody>
      </p:sp>
      <p:sp>
        <p:nvSpPr>
          <p:cNvPr id="30" name="TextBox 1"/>
          <p:cNvSpPr txBox="1"/>
          <p:nvPr/>
        </p:nvSpPr>
        <p:spPr>
          <a:xfrm>
            <a:off x="4076700" y="1828800"/>
            <a:ext cx="609600" cy="139700"/>
          </a:xfrm>
          <a:prstGeom prst="rect">
            <a:avLst/>
          </a:prstGeom>
          <a:noFill/>
        </p:spPr>
        <p:txBody>
          <a:bodyPr wrap="none" lIns="0" tIns="0" rIns="0" rtlCol="0">
            <a:spAutoFit/>
          </a:bodyPr>
          <a:lstStyle/>
          <a:p>
            <a:pPr>
              <a:lnSpc>
                <a:spcPts val="1100"/>
              </a:lnSpc>
              <a:tabLst/>
            </a:pPr>
            <a:r>
              <a:rPr lang="en-US" altLang="zh-CN" sz="1200" dirty="0" smtClean="0">
                <a:solidFill>
                  <a:srgbClr val="000000"/>
                </a:solidFill>
                <a:latin typeface="Times New Roman" pitchFamily="18" charset="0"/>
                <a:cs typeface="Times New Roman" pitchFamily="18" charset="0"/>
              </a:rPr>
              <a:t>Duo</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Times New Roman" pitchFamily="18" charset="0"/>
                <a:cs typeface="Times New Roman" pitchFamily="18" charset="0"/>
              </a:rPr>
              <a:t>Trav</a:t>
            </a:r>
          </a:p>
        </p:txBody>
      </p:sp>
      <p:sp>
        <p:nvSpPr>
          <p:cNvPr id="31" name="TextBox 1"/>
          <p:cNvSpPr txBox="1"/>
          <p:nvPr/>
        </p:nvSpPr>
        <p:spPr>
          <a:xfrm>
            <a:off x="5092700" y="1803400"/>
            <a:ext cx="25781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每</a:t>
            </a:r>
            <a:r>
              <a:rPr lang="en-US" altLang="zh-CN" sz="1200" dirty="0" smtClean="0">
                <a:solidFill>
                  <a:srgbClr val="000000"/>
                </a:solidFill>
                <a:latin typeface="Times New Roman" pitchFamily="18" charset="0"/>
                <a:cs typeface="Times New Roman" pitchFamily="18" charset="0"/>
              </a:rPr>
              <a:t>1ml</a:t>
            </a:r>
            <a:r>
              <a:rPr lang="en-US" altLang="zh-CN" sz="1200" dirty="0" smtClean="0">
                <a:solidFill>
                  <a:srgbClr val="000000"/>
                </a:solidFill>
                <a:latin typeface="黑体" pitchFamily="18" charset="0"/>
                <a:cs typeface="黑体" pitchFamily="18" charset="0"/>
              </a:rPr>
              <a:t>含曲伏前列素</a:t>
            </a:r>
            <a:r>
              <a:rPr lang="en-US" altLang="zh-CN" sz="1200" dirty="0" smtClean="0">
                <a:solidFill>
                  <a:srgbClr val="000000"/>
                </a:solidFill>
                <a:latin typeface="Times New Roman" pitchFamily="18" charset="0"/>
                <a:cs typeface="Times New Roman" pitchFamily="18" charset="0"/>
              </a:rPr>
              <a:t>0.04mg</a:t>
            </a:r>
            <a:r>
              <a:rPr lang="en-US" altLang="zh-CN" sz="1200" dirty="0" smtClean="0">
                <a:solidFill>
                  <a:srgbClr val="000000"/>
                </a:solidFill>
                <a:latin typeface="黑体" pitchFamily="18" charset="0"/>
                <a:cs typeface="黑体" pitchFamily="18" charset="0"/>
              </a:rPr>
              <a:t>和噻吗洛尔</a:t>
            </a:r>
          </a:p>
        </p:txBody>
      </p:sp>
      <p:sp>
        <p:nvSpPr>
          <p:cNvPr id="32" name="TextBox 1"/>
          <p:cNvSpPr txBox="1"/>
          <p:nvPr/>
        </p:nvSpPr>
        <p:spPr>
          <a:xfrm>
            <a:off x="5092700" y="2006600"/>
            <a:ext cx="292100" cy="139700"/>
          </a:xfrm>
          <a:prstGeom prst="rect">
            <a:avLst/>
          </a:prstGeom>
          <a:noFill/>
        </p:spPr>
        <p:txBody>
          <a:bodyPr wrap="none" lIns="0" tIns="0" rIns="0" rtlCol="0">
            <a:spAutoFit/>
          </a:bodyPr>
          <a:lstStyle/>
          <a:p>
            <a:pPr>
              <a:lnSpc>
                <a:spcPts val="1100"/>
              </a:lnSpc>
              <a:tabLst/>
            </a:pPr>
            <a:r>
              <a:rPr lang="en-US" altLang="zh-CN" sz="1200" dirty="0" smtClean="0">
                <a:solidFill>
                  <a:srgbClr val="000000"/>
                </a:solidFill>
                <a:latin typeface="Times New Roman" pitchFamily="18" charset="0"/>
                <a:cs typeface="Times New Roman" pitchFamily="18" charset="0"/>
              </a:rPr>
              <a:t>5mg</a:t>
            </a:r>
          </a:p>
        </p:txBody>
      </p:sp>
      <p:sp>
        <p:nvSpPr>
          <p:cNvPr id="33" name="TextBox 1"/>
          <p:cNvSpPr txBox="1"/>
          <p:nvPr/>
        </p:nvSpPr>
        <p:spPr>
          <a:xfrm>
            <a:off x="7899400" y="1828800"/>
            <a:ext cx="381000" cy="139700"/>
          </a:xfrm>
          <a:prstGeom prst="rect">
            <a:avLst/>
          </a:prstGeom>
          <a:noFill/>
        </p:spPr>
        <p:txBody>
          <a:bodyPr wrap="none" lIns="0" tIns="0" rIns="0" rtlCol="0">
            <a:spAutoFit/>
          </a:bodyPr>
          <a:lstStyle/>
          <a:p>
            <a:pPr>
              <a:lnSpc>
                <a:spcPts val="1100"/>
              </a:lnSpc>
              <a:tabLst/>
            </a:pPr>
            <a:r>
              <a:rPr lang="en-US" altLang="zh-CN" sz="1200" dirty="0" smtClean="0">
                <a:solidFill>
                  <a:srgbClr val="000000"/>
                </a:solidFill>
                <a:latin typeface="Times New Roman" pitchFamily="18" charset="0"/>
                <a:cs typeface="Times New Roman" pitchFamily="18" charset="0"/>
              </a:rPr>
              <a:t>Alcon</a:t>
            </a:r>
          </a:p>
        </p:txBody>
      </p:sp>
      <p:sp>
        <p:nvSpPr>
          <p:cNvPr id="34" name="TextBox 1"/>
          <p:cNvSpPr txBox="1"/>
          <p:nvPr/>
        </p:nvSpPr>
        <p:spPr>
          <a:xfrm>
            <a:off x="342900" y="2260600"/>
            <a:ext cx="1676400" cy="5842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贝美素噻吗洛尔滴眼液</a:t>
            </a:r>
          </a:p>
          <a:p>
            <a:pPr>
              <a:lnSpc>
                <a:spcPts val="1000"/>
              </a:lnSpc>
            </a:pPr>
            <a:endParaRPr lang="en-US" altLang="zh-CN" dirty="0" smtClean="0"/>
          </a:p>
          <a:p>
            <a:pPr>
              <a:lnSpc>
                <a:spcPts val="1000"/>
              </a:lnSpc>
            </a:pPr>
            <a:endParaRPr lang="en-US" altLang="zh-CN" dirty="0" smtClean="0"/>
          </a:p>
          <a:p>
            <a:pPr>
              <a:lnSpc>
                <a:spcPts val="1400"/>
              </a:lnSpc>
              <a:tabLst/>
            </a:pPr>
            <a:r>
              <a:rPr lang="en-US" altLang="zh-CN" sz="1200" dirty="0" smtClean="0">
                <a:solidFill>
                  <a:srgbClr val="000000"/>
                </a:solidFill>
                <a:latin typeface="黑体" pitchFamily="18" charset="0"/>
                <a:cs typeface="黑体" pitchFamily="18" charset="0"/>
              </a:rPr>
              <a:t>布林佐胺噻吗洛尔滴眼液</a:t>
            </a:r>
          </a:p>
        </p:txBody>
      </p:sp>
      <p:sp>
        <p:nvSpPr>
          <p:cNvPr id="35" name="TextBox 1"/>
          <p:cNvSpPr txBox="1"/>
          <p:nvPr/>
        </p:nvSpPr>
        <p:spPr>
          <a:xfrm>
            <a:off x="3073400" y="2260600"/>
            <a:ext cx="457200" cy="5842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克法特</a:t>
            </a:r>
          </a:p>
          <a:p>
            <a:pPr>
              <a:lnSpc>
                <a:spcPts val="1000"/>
              </a:lnSpc>
            </a:pPr>
            <a:endParaRPr lang="en-US" altLang="zh-CN" dirty="0" smtClean="0"/>
          </a:p>
          <a:p>
            <a:pPr>
              <a:lnSpc>
                <a:spcPts val="1000"/>
              </a:lnSpc>
            </a:pPr>
            <a:endParaRPr lang="en-US" altLang="zh-CN" dirty="0" smtClean="0"/>
          </a:p>
          <a:p>
            <a:pPr>
              <a:lnSpc>
                <a:spcPts val="1400"/>
              </a:lnSpc>
              <a:tabLst/>
            </a:pPr>
            <a:r>
              <a:rPr lang="en-US" altLang="zh-CN" sz="1200" dirty="0" smtClean="0">
                <a:solidFill>
                  <a:srgbClr val="000000"/>
                </a:solidFill>
                <a:latin typeface="黑体" pitchFamily="18" charset="0"/>
                <a:cs typeface="黑体" pitchFamily="18" charset="0"/>
              </a:rPr>
              <a:t>派立噻</a:t>
            </a:r>
          </a:p>
        </p:txBody>
      </p:sp>
      <p:sp>
        <p:nvSpPr>
          <p:cNvPr id="36" name="TextBox 1"/>
          <p:cNvSpPr txBox="1"/>
          <p:nvPr/>
        </p:nvSpPr>
        <p:spPr>
          <a:xfrm>
            <a:off x="4076700" y="2273300"/>
            <a:ext cx="508000" cy="571500"/>
          </a:xfrm>
          <a:prstGeom prst="rect">
            <a:avLst/>
          </a:prstGeom>
          <a:noFill/>
        </p:spPr>
        <p:txBody>
          <a:bodyPr wrap="none" lIns="0" tIns="0" rIns="0" rtlCol="0">
            <a:spAutoFit/>
          </a:bodyPr>
          <a:lstStyle/>
          <a:p>
            <a:pPr>
              <a:lnSpc>
                <a:spcPts val="1100"/>
              </a:lnSpc>
              <a:tabLst/>
            </a:pPr>
            <a:r>
              <a:rPr lang="en-US" altLang="zh-CN" sz="1200" dirty="0" smtClean="0">
                <a:solidFill>
                  <a:srgbClr val="000000"/>
                </a:solidFill>
                <a:latin typeface="Times New Roman" pitchFamily="18" charset="0"/>
                <a:cs typeface="Times New Roman" pitchFamily="18" charset="0"/>
              </a:rPr>
              <a:t>Ganfort</a:t>
            </a:r>
          </a:p>
          <a:p>
            <a:pPr>
              <a:lnSpc>
                <a:spcPts val="1000"/>
              </a:lnSpc>
            </a:pPr>
            <a:endParaRPr lang="en-US" altLang="zh-CN" dirty="0" smtClean="0"/>
          </a:p>
          <a:p>
            <a:pPr>
              <a:lnSpc>
                <a:spcPts val="1000"/>
              </a:lnSpc>
            </a:pPr>
            <a:endParaRPr lang="en-US" altLang="zh-CN" dirty="0" smtClean="0"/>
          </a:p>
          <a:p>
            <a:pPr>
              <a:lnSpc>
                <a:spcPts val="1400"/>
              </a:lnSpc>
              <a:tabLst/>
            </a:pPr>
            <a:r>
              <a:rPr lang="en-US" altLang="zh-CN" sz="1200" dirty="0" smtClean="0">
                <a:solidFill>
                  <a:srgbClr val="000000"/>
                </a:solidFill>
                <a:latin typeface="Times New Roman" pitchFamily="18" charset="0"/>
                <a:cs typeface="Times New Roman" pitchFamily="18" charset="0"/>
              </a:rPr>
              <a:t>Azarga</a:t>
            </a:r>
          </a:p>
        </p:txBody>
      </p:sp>
      <p:sp>
        <p:nvSpPr>
          <p:cNvPr id="37" name="TextBox 1"/>
          <p:cNvSpPr txBox="1"/>
          <p:nvPr/>
        </p:nvSpPr>
        <p:spPr>
          <a:xfrm>
            <a:off x="5092700" y="2260600"/>
            <a:ext cx="2501900" cy="5969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Times New Roman" pitchFamily="18" charset="0"/>
                <a:cs typeface="Times New Roman" pitchFamily="18" charset="0"/>
              </a:rPr>
              <a:t>0.03%</a:t>
            </a:r>
            <a:r>
              <a:rPr lang="en-US" altLang="zh-CN" sz="1200" dirty="0" smtClean="0">
                <a:solidFill>
                  <a:srgbClr val="000000"/>
                </a:solidFill>
                <a:latin typeface="黑体" pitchFamily="18" charset="0"/>
                <a:cs typeface="黑体" pitchFamily="18" charset="0"/>
              </a:rPr>
              <a:t>贝美前列素</a:t>
            </a:r>
            <a:r>
              <a:rPr lang="en-US" altLang="zh-CN" sz="1200" dirty="0" smtClean="0">
                <a:solidFill>
                  <a:srgbClr val="000000"/>
                </a:solidFill>
                <a:latin typeface="Times New Roman" pitchFamily="18" charset="0"/>
                <a:cs typeface="Times New Roman" pitchFamily="18" charset="0"/>
              </a:rPr>
              <a:t>+0.5%</a:t>
            </a:r>
            <a:r>
              <a:rPr lang="en-US" altLang="zh-CN" sz="1200" dirty="0" smtClean="0">
                <a:solidFill>
                  <a:srgbClr val="000000"/>
                </a:solidFill>
                <a:latin typeface="黑体" pitchFamily="18" charset="0"/>
                <a:cs typeface="黑体" pitchFamily="18" charset="0"/>
              </a:rPr>
              <a:t>噻吗洛尔</a:t>
            </a:r>
          </a:p>
          <a:p>
            <a:pPr>
              <a:lnSpc>
                <a:spcPts val="1000"/>
              </a:lnSpc>
            </a:pPr>
            <a:endParaRPr lang="en-US" altLang="zh-CN" dirty="0" smtClean="0"/>
          </a:p>
          <a:p>
            <a:pPr>
              <a:lnSpc>
                <a:spcPts val="1000"/>
              </a:lnSpc>
            </a:pPr>
            <a:endParaRPr lang="en-US" altLang="zh-CN" dirty="0" smtClean="0"/>
          </a:p>
          <a:p>
            <a:pPr>
              <a:lnSpc>
                <a:spcPts val="1400"/>
              </a:lnSpc>
              <a:tabLst/>
            </a:pPr>
            <a:r>
              <a:rPr lang="en-US" altLang="zh-CN" sz="1200" dirty="0" smtClean="0">
                <a:solidFill>
                  <a:srgbClr val="000000"/>
                </a:solidFill>
                <a:latin typeface="黑体" pitchFamily="18" charset="0"/>
                <a:cs typeface="黑体" pitchFamily="18" charset="0"/>
              </a:rPr>
              <a:t>每</a:t>
            </a:r>
            <a:r>
              <a:rPr lang="en-US" altLang="zh-CN" sz="1200" dirty="0" smtClean="0">
                <a:solidFill>
                  <a:srgbClr val="000000"/>
                </a:solidFill>
                <a:latin typeface="Times New Roman" pitchFamily="18" charset="0"/>
                <a:cs typeface="Times New Roman" pitchFamily="18" charset="0"/>
              </a:rPr>
              <a:t>1mL</a:t>
            </a:r>
            <a:r>
              <a:rPr lang="en-US" altLang="zh-CN" sz="1200" dirty="0" smtClean="0">
                <a:solidFill>
                  <a:srgbClr val="000000"/>
                </a:solidFill>
                <a:latin typeface="黑体" pitchFamily="18" charset="0"/>
                <a:cs typeface="黑体" pitchFamily="18" charset="0"/>
              </a:rPr>
              <a:t>含布林佐胺</a:t>
            </a:r>
            <a:r>
              <a:rPr lang="en-US" altLang="zh-CN" sz="1200" dirty="0" smtClean="0">
                <a:solidFill>
                  <a:srgbClr val="000000"/>
                </a:solidFill>
                <a:latin typeface="Times New Roman" pitchFamily="18" charset="0"/>
                <a:cs typeface="Times New Roman" pitchFamily="18" charset="0"/>
              </a:rPr>
              <a:t>10mg</a:t>
            </a:r>
            <a:r>
              <a:rPr lang="en-US" altLang="zh-CN" sz="1200" dirty="0" smtClean="0">
                <a:solidFill>
                  <a:srgbClr val="000000"/>
                </a:solidFill>
                <a:latin typeface="黑体" pitchFamily="18" charset="0"/>
                <a:cs typeface="黑体" pitchFamily="18" charset="0"/>
              </a:rPr>
              <a:t>和马来酸噻吗</a:t>
            </a:r>
          </a:p>
        </p:txBody>
      </p:sp>
      <p:sp>
        <p:nvSpPr>
          <p:cNvPr id="38" name="TextBox 1"/>
          <p:cNvSpPr txBox="1"/>
          <p:nvPr/>
        </p:nvSpPr>
        <p:spPr>
          <a:xfrm>
            <a:off x="5092700" y="2857500"/>
            <a:ext cx="596900" cy="152400"/>
          </a:xfrm>
          <a:prstGeom prst="rect">
            <a:avLst/>
          </a:prstGeom>
          <a:noFill/>
        </p:spPr>
        <p:txBody>
          <a:bodyPr wrap="none" lIns="0" tIns="0" rIns="0" rtlCol="0">
            <a:spAutoFit/>
          </a:bodyPr>
          <a:lstStyle/>
          <a:p>
            <a:pPr>
              <a:lnSpc>
                <a:spcPts val="1200"/>
              </a:lnSpc>
              <a:tabLst/>
            </a:pPr>
            <a:r>
              <a:rPr lang="en-US" altLang="zh-CN" sz="1200" dirty="0" smtClean="0">
                <a:solidFill>
                  <a:srgbClr val="000000"/>
                </a:solidFill>
                <a:latin typeface="黑体" pitchFamily="18" charset="0"/>
                <a:cs typeface="黑体" pitchFamily="18" charset="0"/>
              </a:rPr>
              <a:t>洛尔</a:t>
            </a:r>
            <a:r>
              <a:rPr lang="en-US" altLang="zh-CN" sz="1200" dirty="0" smtClean="0">
                <a:solidFill>
                  <a:srgbClr val="000000"/>
                </a:solidFill>
                <a:latin typeface="Times New Roman" pitchFamily="18" charset="0"/>
                <a:cs typeface="Times New Roman" pitchFamily="18" charset="0"/>
              </a:rPr>
              <a:t>5mg</a:t>
            </a:r>
          </a:p>
        </p:txBody>
      </p:sp>
      <p:sp>
        <p:nvSpPr>
          <p:cNvPr id="39" name="TextBox 1"/>
          <p:cNvSpPr txBox="1"/>
          <p:nvPr/>
        </p:nvSpPr>
        <p:spPr>
          <a:xfrm>
            <a:off x="7899400" y="2273300"/>
            <a:ext cx="546100" cy="571500"/>
          </a:xfrm>
          <a:prstGeom prst="rect">
            <a:avLst/>
          </a:prstGeom>
          <a:noFill/>
        </p:spPr>
        <p:txBody>
          <a:bodyPr wrap="none" lIns="0" tIns="0" rIns="0" rtlCol="0">
            <a:spAutoFit/>
          </a:bodyPr>
          <a:lstStyle/>
          <a:p>
            <a:pPr>
              <a:lnSpc>
                <a:spcPts val="1100"/>
              </a:lnSpc>
              <a:tabLst/>
            </a:pPr>
            <a:r>
              <a:rPr lang="en-US" altLang="zh-CN" sz="1200" dirty="0" smtClean="0">
                <a:solidFill>
                  <a:srgbClr val="000000"/>
                </a:solidFill>
                <a:latin typeface="Times New Roman" pitchFamily="18" charset="0"/>
                <a:cs typeface="Times New Roman" pitchFamily="18" charset="0"/>
              </a:rPr>
              <a:t>Allergan</a:t>
            </a:r>
          </a:p>
          <a:p>
            <a:pPr>
              <a:lnSpc>
                <a:spcPts val="1000"/>
              </a:lnSpc>
            </a:pPr>
            <a:endParaRPr lang="en-US" altLang="zh-CN" dirty="0" smtClean="0"/>
          </a:p>
          <a:p>
            <a:pPr>
              <a:lnSpc>
                <a:spcPts val="1000"/>
              </a:lnSpc>
            </a:pPr>
            <a:endParaRPr lang="en-US" altLang="zh-CN" dirty="0" smtClean="0"/>
          </a:p>
          <a:p>
            <a:pPr>
              <a:lnSpc>
                <a:spcPts val="1400"/>
              </a:lnSpc>
              <a:tabLst/>
            </a:pPr>
            <a:r>
              <a:rPr lang="en-US" altLang="zh-CN" sz="1200" dirty="0" smtClean="0">
                <a:solidFill>
                  <a:srgbClr val="000000"/>
                </a:solidFill>
                <a:latin typeface="Times New Roman" pitchFamily="18" charset="0"/>
                <a:cs typeface="Times New Roman" pitchFamily="18" charset="0"/>
              </a:rPr>
              <a:t>Alcon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2042160" y="3088132"/>
            <a:ext cx="5171440" cy="933297"/>
          </a:xfrm>
          <a:custGeom>
            <a:avLst/>
            <a:gdLst>
              <a:gd name="connsiteX0" fmla="*/ 9525 w 5171440"/>
              <a:gd name="connsiteY0" fmla="*/ 161925 h 933297"/>
              <a:gd name="connsiteX1" fmla="*/ 161925 w 5171440"/>
              <a:gd name="connsiteY1" fmla="*/ 9525 h 933297"/>
              <a:gd name="connsiteX2" fmla="*/ 5009514 w 5171440"/>
              <a:gd name="connsiteY2" fmla="*/ 9525 h 933297"/>
              <a:gd name="connsiteX3" fmla="*/ 5161914 w 5171440"/>
              <a:gd name="connsiteY3" fmla="*/ 161925 h 933297"/>
              <a:gd name="connsiteX4" fmla="*/ 5161914 w 5171440"/>
              <a:gd name="connsiteY4" fmla="*/ 771397 h 933297"/>
              <a:gd name="connsiteX5" fmla="*/ 5009514 w 5171440"/>
              <a:gd name="connsiteY5" fmla="*/ 923772 h 933297"/>
              <a:gd name="connsiteX6" fmla="*/ 161925 w 5171440"/>
              <a:gd name="connsiteY6" fmla="*/ 923772 h 933297"/>
              <a:gd name="connsiteX7" fmla="*/ 9525 w 5171440"/>
              <a:gd name="connsiteY7" fmla="*/ 771397 h 933297"/>
              <a:gd name="connsiteX8" fmla="*/ 9525 w 5171440"/>
              <a:gd name="connsiteY8" fmla="*/ 161925 h 93329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171440" h="933297">
                <a:moveTo>
                  <a:pt x="9525" y="161925"/>
                </a:moveTo>
                <a:cubicBezTo>
                  <a:pt x="9525" y="77723"/>
                  <a:pt x="77723" y="9525"/>
                  <a:pt x="161925" y="9525"/>
                </a:cubicBezTo>
                <a:lnTo>
                  <a:pt x="5009514" y="9525"/>
                </a:lnTo>
                <a:cubicBezTo>
                  <a:pt x="5093716" y="9525"/>
                  <a:pt x="5161914" y="77723"/>
                  <a:pt x="5161914" y="161925"/>
                </a:cubicBezTo>
                <a:lnTo>
                  <a:pt x="5161914" y="771397"/>
                </a:lnTo>
                <a:cubicBezTo>
                  <a:pt x="5161914" y="855548"/>
                  <a:pt x="5093716" y="923772"/>
                  <a:pt x="5009514" y="923772"/>
                </a:cubicBezTo>
                <a:lnTo>
                  <a:pt x="161925" y="923772"/>
                </a:lnTo>
                <a:cubicBezTo>
                  <a:pt x="77723" y="923772"/>
                  <a:pt x="9525" y="855548"/>
                  <a:pt x="9525" y="771397"/>
                </a:cubicBezTo>
                <a:lnTo>
                  <a:pt x="9525" y="161925"/>
                </a:lnTo>
              </a:path>
            </a:pathLst>
          </a:custGeom>
          <a:solidFill>
            <a:srgbClr val="000000">
              <a:alpha val="0"/>
            </a:srgbClr>
          </a:solidFill>
          <a:ln w="12700">
            <a:solidFill>
              <a:srgbClr val="CC99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2042160" y="1974595"/>
            <a:ext cx="5171440" cy="853567"/>
          </a:xfrm>
          <a:custGeom>
            <a:avLst/>
            <a:gdLst>
              <a:gd name="connsiteX0" fmla="*/ 9525 w 5171440"/>
              <a:gd name="connsiteY0" fmla="*/ 148589 h 853567"/>
              <a:gd name="connsiteX1" fmla="*/ 148589 w 5171440"/>
              <a:gd name="connsiteY1" fmla="*/ 9525 h 853567"/>
              <a:gd name="connsiteX2" fmla="*/ 5022849 w 5171440"/>
              <a:gd name="connsiteY2" fmla="*/ 9525 h 853567"/>
              <a:gd name="connsiteX3" fmla="*/ 5161914 w 5171440"/>
              <a:gd name="connsiteY3" fmla="*/ 148589 h 853567"/>
              <a:gd name="connsiteX4" fmla="*/ 5161914 w 5171440"/>
              <a:gd name="connsiteY4" fmla="*/ 704850 h 853567"/>
              <a:gd name="connsiteX5" fmla="*/ 5022849 w 5171440"/>
              <a:gd name="connsiteY5" fmla="*/ 844042 h 853567"/>
              <a:gd name="connsiteX6" fmla="*/ 148589 w 5171440"/>
              <a:gd name="connsiteY6" fmla="*/ 844042 h 853567"/>
              <a:gd name="connsiteX7" fmla="*/ 9525 w 5171440"/>
              <a:gd name="connsiteY7" fmla="*/ 704850 h 853567"/>
              <a:gd name="connsiteX8" fmla="*/ 9525 w 5171440"/>
              <a:gd name="connsiteY8" fmla="*/ 148589 h 85356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171440" h="853567">
                <a:moveTo>
                  <a:pt x="9525" y="148589"/>
                </a:moveTo>
                <a:cubicBezTo>
                  <a:pt x="9525" y="71755"/>
                  <a:pt x="71882" y="9525"/>
                  <a:pt x="148589" y="9525"/>
                </a:cubicBezTo>
                <a:lnTo>
                  <a:pt x="5022849" y="9525"/>
                </a:lnTo>
                <a:cubicBezTo>
                  <a:pt x="5099558" y="9525"/>
                  <a:pt x="5161914" y="71755"/>
                  <a:pt x="5161914" y="148589"/>
                </a:cubicBezTo>
                <a:lnTo>
                  <a:pt x="5161914" y="704850"/>
                </a:lnTo>
                <a:cubicBezTo>
                  <a:pt x="5161914" y="781685"/>
                  <a:pt x="5099558" y="844042"/>
                  <a:pt x="5022849" y="844042"/>
                </a:cubicBezTo>
                <a:lnTo>
                  <a:pt x="148589" y="844042"/>
                </a:lnTo>
                <a:cubicBezTo>
                  <a:pt x="71882" y="844042"/>
                  <a:pt x="9525" y="781685"/>
                  <a:pt x="9525" y="704850"/>
                </a:cubicBezTo>
                <a:lnTo>
                  <a:pt x="9525" y="148589"/>
                </a:lnTo>
              </a:path>
            </a:pathLst>
          </a:custGeom>
          <a:solidFill>
            <a:srgbClr val="000000">
              <a:alpha val="0"/>
            </a:srgbClr>
          </a:solidFill>
          <a:ln w="12700">
            <a:solidFill>
              <a:srgbClr val="AFBF39">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2042160" y="870077"/>
            <a:ext cx="5171440" cy="853566"/>
          </a:xfrm>
          <a:custGeom>
            <a:avLst/>
            <a:gdLst>
              <a:gd name="connsiteX0" fmla="*/ 9525 w 5171440"/>
              <a:gd name="connsiteY0" fmla="*/ 148589 h 853566"/>
              <a:gd name="connsiteX1" fmla="*/ 148589 w 5171440"/>
              <a:gd name="connsiteY1" fmla="*/ 9525 h 853566"/>
              <a:gd name="connsiteX2" fmla="*/ 5022849 w 5171440"/>
              <a:gd name="connsiteY2" fmla="*/ 9525 h 853566"/>
              <a:gd name="connsiteX3" fmla="*/ 5161914 w 5171440"/>
              <a:gd name="connsiteY3" fmla="*/ 148589 h 853566"/>
              <a:gd name="connsiteX4" fmla="*/ 5161914 w 5171440"/>
              <a:gd name="connsiteY4" fmla="*/ 704850 h 853566"/>
              <a:gd name="connsiteX5" fmla="*/ 5022849 w 5171440"/>
              <a:gd name="connsiteY5" fmla="*/ 844041 h 853566"/>
              <a:gd name="connsiteX6" fmla="*/ 148589 w 5171440"/>
              <a:gd name="connsiteY6" fmla="*/ 844041 h 853566"/>
              <a:gd name="connsiteX7" fmla="*/ 9525 w 5171440"/>
              <a:gd name="connsiteY7" fmla="*/ 704850 h 853566"/>
              <a:gd name="connsiteX8" fmla="*/ 9525 w 5171440"/>
              <a:gd name="connsiteY8" fmla="*/ 148589 h 85356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171440" h="853566">
                <a:moveTo>
                  <a:pt x="9525" y="148589"/>
                </a:moveTo>
                <a:cubicBezTo>
                  <a:pt x="9525" y="71755"/>
                  <a:pt x="71882" y="9525"/>
                  <a:pt x="148589" y="9525"/>
                </a:cubicBezTo>
                <a:lnTo>
                  <a:pt x="5022849" y="9525"/>
                </a:lnTo>
                <a:cubicBezTo>
                  <a:pt x="5099558" y="9525"/>
                  <a:pt x="5161914" y="71755"/>
                  <a:pt x="5161914" y="148589"/>
                </a:cubicBezTo>
                <a:lnTo>
                  <a:pt x="5161914" y="704850"/>
                </a:lnTo>
                <a:cubicBezTo>
                  <a:pt x="5161914" y="781684"/>
                  <a:pt x="5099558" y="844041"/>
                  <a:pt x="5022849" y="844041"/>
                </a:cubicBezTo>
                <a:lnTo>
                  <a:pt x="148589" y="844041"/>
                </a:lnTo>
                <a:cubicBezTo>
                  <a:pt x="71882" y="844041"/>
                  <a:pt x="9525" y="781684"/>
                  <a:pt x="9525" y="704850"/>
                </a:cubicBezTo>
                <a:lnTo>
                  <a:pt x="9525" y="148589"/>
                </a:lnTo>
              </a:path>
            </a:pathLst>
          </a:custGeom>
          <a:solidFill>
            <a:srgbClr val="000000">
              <a:alpha val="0"/>
            </a:srgbClr>
          </a:solidFill>
          <a:ln w="12700">
            <a:solidFill>
              <a:srgbClr val="3B812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2722879" y="1805304"/>
            <a:ext cx="3795776" cy="375539"/>
          </a:xfrm>
          <a:custGeom>
            <a:avLst/>
            <a:gdLst>
              <a:gd name="connsiteX0" fmla="*/ 0 w 3795776"/>
              <a:gd name="connsiteY0" fmla="*/ 65786 h 375539"/>
              <a:gd name="connsiteX1" fmla="*/ 65786 w 3795776"/>
              <a:gd name="connsiteY1" fmla="*/ 0 h 375539"/>
              <a:gd name="connsiteX2" fmla="*/ 3730116 w 3795776"/>
              <a:gd name="connsiteY2" fmla="*/ 0 h 375539"/>
              <a:gd name="connsiteX3" fmla="*/ 3795776 w 3795776"/>
              <a:gd name="connsiteY3" fmla="*/ 65786 h 375539"/>
              <a:gd name="connsiteX4" fmla="*/ 3795776 w 3795776"/>
              <a:gd name="connsiteY4" fmla="*/ 309752 h 375539"/>
              <a:gd name="connsiteX5" fmla="*/ 3730116 w 3795776"/>
              <a:gd name="connsiteY5" fmla="*/ 375539 h 375539"/>
              <a:gd name="connsiteX6" fmla="*/ 65786 w 3795776"/>
              <a:gd name="connsiteY6" fmla="*/ 375539 h 375539"/>
              <a:gd name="connsiteX7" fmla="*/ 0 w 3795776"/>
              <a:gd name="connsiteY7" fmla="*/ 309752 h 375539"/>
              <a:gd name="connsiteX8" fmla="*/ 0 w 3795776"/>
              <a:gd name="connsiteY8" fmla="*/ 65786 h 37553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795776" h="375539">
                <a:moveTo>
                  <a:pt x="0" y="65786"/>
                </a:moveTo>
                <a:cubicBezTo>
                  <a:pt x="0" y="29464"/>
                  <a:pt x="29464" y="0"/>
                  <a:pt x="65786" y="0"/>
                </a:cubicBezTo>
                <a:lnTo>
                  <a:pt x="3730116" y="0"/>
                </a:lnTo>
                <a:cubicBezTo>
                  <a:pt x="3766439" y="0"/>
                  <a:pt x="3795776" y="29464"/>
                  <a:pt x="3795776" y="65786"/>
                </a:cubicBezTo>
                <a:lnTo>
                  <a:pt x="3795776" y="309752"/>
                </a:lnTo>
                <a:cubicBezTo>
                  <a:pt x="3795776" y="346075"/>
                  <a:pt x="3766439" y="375539"/>
                  <a:pt x="3730116" y="375539"/>
                </a:cubicBezTo>
                <a:lnTo>
                  <a:pt x="65786" y="375539"/>
                </a:lnTo>
                <a:cubicBezTo>
                  <a:pt x="29464" y="375539"/>
                  <a:pt x="0" y="346075"/>
                  <a:pt x="0" y="309752"/>
                </a:cubicBezTo>
                <a:lnTo>
                  <a:pt x="0" y="65786"/>
                </a:lnTo>
              </a:path>
            </a:pathLst>
          </a:custGeom>
          <a:solidFill>
            <a:srgbClr val="AFBF3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2701035" y="2916301"/>
            <a:ext cx="3795776" cy="663575"/>
          </a:xfrm>
          <a:custGeom>
            <a:avLst/>
            <a:gdLst>
              <a:gd name="connsiteX0" fmla="*/ 0 w 3795776"/>
              <a:gd name="connsiteY0" fmla="*/ 116204 h 663575"/>
              <a:gd name="connsiteX1" fmla="*/ 116205 w 3795776"/>
              <a:gd name="connsiteY1" fmla="*/ 0 h 663575"/>
              <a:gd name="connsiteX2" fmla="*/ 3679571 w 3795776"/>
              <a:gd name="connsiteY2" fmla="*/ 0 h 663575"/>
              <a:gd name="connsiteX3" fmla="*/ 3795776 w 3795776"/>
              <a:gd name="connsiteY3" fmla="*/ 116204 h 663575"/>
              <a:gd name="connsiteX4" fmla="*/ 3795776 w 3795776"/>
              <a:gd name="connsiteY4" fmla="*/ 547370 h 663575"/>
              <a:gd name="connsiteX5" fmla="*/ 3679571 w 3795776"/>
              <a:gd name="connsiteY5" fmla="*/ 663575 h 663575"/>
              <a:gd name="connsiteX6" fmla="*/ 116205 w 3795776"/>
              <a:gd name="connsiteY6" fmla="*/ 663575 h 663575"/>
              <a:gd name="connsiteX7" fmla="*/ 0 w 3795776"/>
              <a:gd name="connsiteY7" fmla="*/ 547370 h 663575"/>
              <a:gd name="connsiteX8" fmla="*/ 0 w 3795776"/>
              <a:gd name="connsiteY8" fmla="*/ 116204 h 66357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795776" h="663575">
                <a:moveTo>
                  <a:pt x="0" y="116204"/>
                </a:moveTo>
                <a:cubicBezTo>
                  <a:pt x="0" y="52069"/>
                  <a:pt x="52070" y="0"/>
                  <a:pt x="116205" y="0"/>
                </a:cubicBezTo>
                <a:lnTo>
                  <a:pt x="3679571" y="0"/>
                </a:lnTo>
                <a:cubicBezTo>
                  <a:pt x="3743833" y="0"/>
                  <a:pt x="3795776" y="52069"/>
                  <a:pt x="3795776" y="116204"/>
                </a:cubicBezTo>
                <a:lnTo>
                  <a:pt x="3795776" y="547370"/>
                </a:lnTo>
                <a:cubicBezTo>
                  <a:pt x="3795776" y="611504"/>
                  <a:pt x="3743833" y="663575"/>
                  <a:pt x="3679571" y="663575"/>
                </a:cubicBezTo>
                <a:lnTo>
                  <a:pt x="116205" y="663575"/>
                </a:lnTo>
                <a:cubicBezTo>
                  <a:pt x="52070" y="663575"/>
                  <a:pt x="0" y="611504"/>
                  <a:pt x="0" y="547370"/>
                </a:cubicBezTo>
                <a:lnTo>
                  <a:pt x="0" y="116204"/>
                </a:lnTo>
              </a:path>
            </a:pathLst>
          </a:custGeom>
          <a:solidFill>
            <a:srgbClr val="CC990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2725547" y="699516"/>
            <a:ext cx="3795776" cy="375538"/>
          </a:xfrm>
          <a:custGeom>
            <a:avLst/>
            <a:gdLst>
              <a:gd name="connsiteX0" fmla="*/ 0 w 3795776"/>
              <a:gd name="connsiteY0" fmla="*/ 65785 h 375538"/>
              <a:gd name="connsiteX1" fmla="*/ 65658 w 3795776"/>
              <a:gd name="connsiteY1" fmla="*/ 0 h 375538"/>
              <a:gd name="connsiteX2" fmla="*/ 3729989 w 3795776"/>
              <a:gd name="connsiteY2" fmla="*/ 0 h 375538"/>
              <a:gd name="connsiteX3" fmla="*/ 3795775 w 3795776"/>
              <a:gd name="connsiteY3" fmla="*/ 65785 h 375538"/>
              <a:gd name="connsiteX4" fmla="*/ 3795775 w 3795776"/>
              <a:gd name="connsiteY4" fmla="*/ 309752 h 375538"/>
              <a:gd name="connsiteX5" fmla="*/ 3729989 w 3795776"/>
              <a:gd name="connsiteY5" fmla="*/ 375538 h 375538"/>
              <a:gd name="connsiteX6" fmla="*/ 65658 w 3795776"/>
              <a:gd name="connsiteY6" fmla="*/ 375538 h 375538"/>
              <a:gd name="connsiteX7" fmla="*/ 0 w 3795776"/>
              <a:gd name="connsiteY7" fmla="*/ 309752 h 375538"/>
              <a:gd name="connsiteX8" fmla="*/ 0 w 3795776"/>
              <a:gd name="connsiteY8" fmla="*/ 65785 h 3755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795776" h="375538">
                <a:moveTo>
                  <a:pt x="0" y="65785"/>
                </a:moveTo>
                <a:cubicBezTo>
                  <a:pt x="0" y="29463"/>
                  <a:pt x="29336" y="0"/>
                  <a:pt x="65658" y="0"/>
                </a:cubicBezTo>
                <a:lnTo>
                  <a:pt x="3729989" y="0"/>
                </a:lnTo>
                <a:cubicBezTo>
                  <a:pt x="3766312" y="0"/>
                  <a:pt x="3795775" y="29463"/>
                  <a:pt x="3795775" y="65785"/>
                </a:cubicBezTo>
                <a:lnTo>
                  <a:pt x="3795775" y="309752"/>
                </a:lnTo>
                <a:cubicBezTo>
                  <a:pt x="3795775" y="346075"/>
                  <a:pt x="3766312" y="375538"/>
                  <a:pt x="3729989" y="375538"/>
                </a:cubicBezTo>
                <a:lnTo>
                  <a:pt x="65658" y="375538"/>
                </a:lnTo>
                <a:cubicBezTo>
                  <a:pt x="29336" y="375538"/>
                  <a:pt x="0" y="346075"/>
                  <a:pt x="0" y="309752"/>
                </a:cubicBezTo>
                <a:lnTo>
                  <a:pt x="0" y="65785"/>
                </a:lnTo>
              </a:path>
            </a:pathLst>
          </a:custGeom>
          <a:solidFill>
            <a:srgbClr val="3B812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717800" y="698500"/>
            <a:ext cx="3810000" cy="114300"/>
          </a:xfrm>
          <a:prstGeom prst="rect">
            <a:avLst/>
          </a:prstGeom>
          <a:noFill/>
        </p:spPr>
      </p:pic>
      <p:pic>
        <p:nvPicPr>
          <p:cNvPr id="12" name="Picture 3"/>
          <p:cNvPicPr>
            <a:picLocks noChangeAspect="1" noChangeArrowheads="1"/>
          </p:cNvPicPr>
          <p:nvPr/>
        </p:nvPicPr>
        <p:blipFill>
          <a:blip r:embed="rId3"/>
          <a:srcRect/>
          <a:stretch>
            <a:fillRect/>
          </a:stretch>
        </p:blipFill>
        <p:spPr bwMode="auto">
          <a:xfrm>
            <a:off x="2044700" y="876300"/>
            <a:ext cx="5168900" cy="838200"/>
          </a:xfrm>
          <a:prstGeom prst="rect">
            <a:avLst/>
          </a:prstGeom>
          <a:noFill/>
        </p:spPr>
      </p:pic>
      <p:pic>
        <p:nvPicPr>
          <p:cNvPr id="13" name="Picture 3"/>
          <p:cNvPicPr>
            <a:picLocks noChangeAspect="1" noChangeArrowheads="1"/>
          </p:cNvPicPr>
          <p:nvPr/>
        </p:nvPicPr>
        <p:blipFill>
          <a:blip r:embed="rId4"/>
          <a:srcRect/>
          <a:stretch>
            <a:fillRect/>
          </a:stretch>
        </p:blipFill>
        <p:spPr bwMode="auto">
          <a:xfrm>
            <a:off x="2717800" y="1803400"/>
            <a:ext cx="3810000" cy="114300"/>
          </a:xfrm>
          <a:prstGeom prst="rect">
            <a:avLst/>
          </a:prstGeom>
          <a:noFill/>
        </p:spPr>
      </p:pic>
      <p:pic>
        <p:nvPicPr>
          <p:cNvPr id="14" name="Picture 3"/>
          <p:cNvPicPr>
            <a:picLocks noChangeAspect="1" noChangeArrowheads="1"/>
          </p:cNvPicPr>
          <p:nvPr/>
        </p:nvPicPr>
        <p:blipFill>
          <a:blip r:embed="rId5"/>
          <a:srcRect/>
          <a:stretch>
            <a:fillRect/>
          </a:stretch>
        </p:blipFill>
        <p:spPr bwMode="auto">
          <a:xfrm>
            <a:off x="2044700" y="1981200"/>
            <a:ext cx="5168900" cy="838200"/>
          </a:xfrm>
          <a:prstGeom prst="rect">
            <a:avLst/>
          </a:prstGeom>
          <a:noFill/>
        </p:spPr>
      </p:pic>
      <p:pic>
        <p:nvPicPr>
          <p:cNvPr id="15" name="Picture 3"/>
          <p:cNvPicPr>
            <a:picLocks noChangeAspect="1" noChangeArrowheads="1"/>
          </p:cNvPicPr>
          <p:nvPr/>
        </p:nvPicPr>
        <p:blipFill>
          <a:blip r:embed="rId6"/>
          <a:srcRect/>
          <a:stretch>
            <a:fillRect/>
          </a:stretch>
        </p:blipFill>
        <p:spPr bwMode="auto">
          <a:xfrm>
            <a:off x="2044700" y="2921000"/>
            <a:ext cx="5168900" cy="1092200"/>
          </a:xfrm>
          <a:prstGeom prst="rect">
            <a:avLst/>
          </a:prstGeom>
          <a:noFill/>
        </p:spPr>
      </p:pic>
      <p:sp>
        <p:nvSpPr>
          <p:cNvPr id="2" name="TextBox 1"/>
          <p:cNvSpPr txBox="1"/>
          <p:nvPr/>
        </p:nvSpPr>
        <p:spPr>
          <a:xfrm>
            <a:off x="3187700" y="203200"/>
            <a:ext cx="2743200" cy="393700"/>
          </a:xfrm>
          <a:prstGeom prst="rect">
            <a:avLst/>
          </a:prstGeom>
          <a:noFill/>
        </p:spPr>
        <p:txBody>
          <a:bodyPr wrap="none" lIns="0" tIns="0" rIns="0" rtlCol="0">
            <a:spAutoFit/>
          </a:bodyPr>
          <a:lstStyle/>
          <a:p>
            <a:pPr>
              <a:lnSpc>
                <a:spcPts val="3100"/>
              </a:lnSpc>
              <a:tabLst/>
            </a:pPr>
            <a:r>
              <a:rPr lang="en-US" altLang="zh-CN" sz="2400" b="1" dirty="0" smtClean="0">
                <a:solidFill>
                  <a:srgbClr val="000000"/>
                </a:solidFill>
                <a:latin typeface="微软雅黑" pitchFamily="18" charset="0"/>
                <a:cs typeface="微软雅黑" pitchFamily="18" charset="0"/>
              </a:rPr>
              <a:t>固定联合制剂的优势</a:t>
            </a:r>
          </a:p>
        </p:txBody>
      </p:sp>
      <p:sp>
        <p:nvSpPr>
          <p:cNvPr id="16" name="TextBox 1"/>
          <p:cNvSpPr txBox="1"/>
          <p:nvPr/>
        </p:nvSpPr>
        <p:spPr>
          <a:xfrm>
            <a:off x="3378200" y="749300"/>
            <a:ext cx="2628900" cy="254000"/>
          </a:xfrm>
          <a:prstGeom prst="rect">
            <a:avLst/>
          </a:prstGeom>
          <a:noFill/>
        </p:spPr>
        <p:txBody>
          <a:bodyPr wrap="none" lIns="0" tIns="0" rIns="0" rtlCol="0">
            <a:spAutoFit/>
          </a:bodyPr>
          <a:lstStyle/>
          <a:p>
            <a:pPr>
              <a:lnSpc>
                <a:spcPts val="2000"/>
              </a:lnSpc>
              <a:tabLst/>
            </a:pPr>
            <a:r>
              <a:rPr lang="en-US" altLang="zh-CN" sz="1596" b="1" dirty="0" smtClean="0">
                <a:solidFill>
                  <a:srgbClr val="000000"/>
                </a:solidFill>
                <a:latin typeface="微软雅黑" pitchFamily="18" charset="0"/>
                <a:cs typeface="微软雅黑" pitchFamily="18" charset="0"/>
              </a:rPr>
              <a:t>良好降压效果：避免洗出作用</a:t>
            </a:r>
          </a:p>
        </p:txBody>
      </p:sp>
      <p:sp>
        <p:nvSpPr>
          <p:cNvPr id="17" name="TextBox 1"/>
          <p:cNvSpPr txBox="1"/>
          <p:nvPr/>
        </p:nvSpPr>
        <p:spPr>
          <a:xfrm>
            <a:off x="4216400" y="1854200"/>
            <a:ext cx="800100" cy="254000"/>
          </a:xfrm>
          <a:prstGeom prst="rect">
            <a:avLst/>
          </a:prstGeom>
          <a:noFill/>
        </p:spPr>
        <p:txBody>
          <a:bodyPr wrap="none" lIns="0" tIns="0" rIns="0" rtlCol="0">
            <a:spAutoFit/>
          </a:bodyPr>
          <a:lstStyle/>
          <a:p>
            <a:pPr>
              <a:lnSpc>
                <a:spcPts val="2000"/>
              </a:lnSpc>
              <a:tabLst/>
            </a:pPr>
            <a:r>
              <a:rPr lang="en-US" altLang="zh-CN" sz="1596" b="1" dirty="0" smtClean="0">
                <a:solidFill>
                  <a:srgbClr val="5F5F5F"/>
                </a:solidFill>
                <a:latin typeface="微软雅黑" pitchFamily="18" charset="0"/>
                <a:cs typeface="微软雅黑" pitchFamily="18" charset="0"/>
              </a:rPr>
              <a:t>保护眼表</a:t>
            </a:r>
          </a:p>
        </p:txBody>
      </p:sp>
      <p:sp>
        <p:nvSpPr>
          <p:cNvPr id="18" name="TextBox 1"/>
          <p:cNvSpPr txBox="1"/>
          <p:nvPr/>
        </p:nvSpPr>
        <p:spPr>
          <a:xfrm>
            <a:off x="4114800" y="2984500"/>
            <a:ext cx="1003300" cy="254000"/>
          </a:xfrm>
          <a:prstGeom prst="rect">
            <a:avLst/>
          </a:prstGeom>
          <a:noFill/>
        </p:spPr>
        <p:txBody>
          <a:bodyPr wrap="none" lIns="0" tIns="0" rIns="0" rtlCol="0">
            <a:spAutoFit/>
          </a:bodyPr>
          <a:lstStyle/>
          <a:p>
            <a:pPr>
              <a:lnSpc>
                <a:spcPts val="2000"/>
              </a:lnSpc>
              <a:tabLst/>
            </a:pPr>
            <a:r>
              <a:rPr lang="en-US" altLang="zh-CN" sz="1598" b="1" dirty="0" smtClean="0">
                <a:solidFill>
                  <a:srgbClr val="000000"/>
                </a:solidFill>
                <a:latin typeface="微软雅黑" pitchFamily="18" charset="0"/>
                <a:cs typeface="微软雅黑" pitchFamily="18" charset="0"/>
              </a:rPr>
              <a:t>提升依从性</a:t>
            </a:r>
          </a:p>
        </p:txBody>
      </p:sp>
      <p:sp>
        <p:nvSpPr>
          <p:cNvPr id="19" name="TextBox 1"/>
          <p:cNvSpPr txBox="1"/>
          <p:nvPr/>
        </p:nvSpPr>
        <p:spPr>
          <a:xfrm>
            <a:off x="2895600" y="3225800"/>
            <a:ext cx="3441700" cy="254000"/>
          </a:xfrm>
          <a:prstGeom prst="rect">
            <a:avLst/>
          </a:prstGeom>
          <a:noFill/>
        </p:spPr>
        <p:txBody>
          <a:bodyPr wrap="none" lIns="0" tIns="0" rIns="0" rtlCol="0">
            <a:spAutoFit/>
          </a:bodyPr>
          <a:lstStyle/>
          <a:p>
            <a:pPr>
              <a:lnSpc>
                <a:spcPts val="2000"/>
              </a:lnSpc>
              <a:tabLst/>
            </a:pPr>
            <a:r>
              <a:rPr lang="en-US" altLang="zh-CN" sz="1596" b="1" dirty="0" smtClean="0">
                <a:solidFill>
                  <a:srgbClr val="000000"/>
                </a:solidFill>
                <a:latin typeface="微软雅黑" pitchFamily="18" charset="0"/>
                <a:cs typeface="微软雅黑" pitchFamily="18" charset="0"/>
              </a:rPr>
              <a:t>减少用药复杂性，不增加患者心理负担</a:t>
            </a:r>
          </a:p>
        </p:txBody>
      </p:sp>
      <p:sp>
        <p:nvSpPr>
          <p:cNvPr id="20" name="TextBox 1"/>
          <p:cNvSpPr txBox="1"/>
          <p:nvPr/>
        </p:nvSpPr>
        <p:spPr>
          <a:xfrm>
            <a:off x="2184400" y="1143000"/>
            <a:ext cx="4724400" cy="444500"/>
          </a:xfrm>
          <a:prstGeom prst="rect">
            <a:avLst/>
          </a:prstGeom>
          <a:noFill/>
        </p:spPr>
        <p:txBody>
          <a:bodyPr wrap="none" lIns="0" tIns="0" rIns="0" rtlCol="0">
            <a:spAutoFit/>
          </a:bodyPr>
          <a:lstStyle/>
          <a:p>
            <a:pPr>
              <a:lnSpc>
                <a:spcPts val="1800"/>
              </a:lnSpc>
              <a:tabLst/>
            </a:pPr>
            <a:r>
              <a:rPr lang="en-US" altLang="zh-CN" sz="1403" b="1" dirty="0" smtClean="0">
                <a:solidFill>
                  <a:srgbClr val="000000"/>
                </a:solidFill>
                <a:latin typeface="微软雅黑" pitchFamily="18" charset="0"/>
                <a:cs typeface="微软雅黑" pitchFamily="18" charset="0"/>
              </a:rPr>
              <a:t>用药次序在后的药物对之前的药物有洗出作用，影响局部药</a:t>
            </a:r>
          </a:p>
          <a:p>
            <a:pPr>
              <a:lnSpc>
                <a:spcPts val="1600"/>
              </a:lnSpc>
              <a:tabLst/>
            </a:pPr>
            <a:r>
              <a:rPr lang="en-US" altLang="zh-CN" sz="1403" b="1" dirty="0" smtClean="0">
                <a:solidFill>
                  <a:srgbClr val="000000"/>
                </a:solidFill>
                <a:latin typeface="微软雅黑" pitchFamily="18" charset="0"/>
                <a:cs typeface="微软雅黑" pitchFamily="18" charset="0"/>
              </a:rPr>
              <a:t>物浓度</a:t>
            </a:r>
          </a:p>
        </p:txBody>
      </p:sp>
      <p:sp>
        <p:nvSpPr>
          <p:cNvPr id="21" name="TextBox 1"/>
          <p:cNvSpPr txBox="1"/>
          <p:nvPr/>
        </p:nvSpPr>
        <p:spPr>
          <a:xfrm>
            <a:off x="2184400" y="2260600"/>
            <a:ext cx="4724400" cy="444500"/>
          </a:xfrm>
          <a:prstGeom prst="rect">
            <a:avLst/>
          </a:prstGeom>
          <a:noFill/>
        </p:spPr>
        <p:txBody>
          <a:bodyPr wrap="none" lIns="0" tIns="0" rIns="0" rtlCol="0">
            <a:spAutoFit/>
          </a:bodyPr>
          <a:lstStyle/>
          <a:p>
            <a:pPr>
              <a:lnSpc>
                <a:spcPts val="1800"/>
              </a:lnSpc>
              <a:tabLst/>
            </a:pPr>
            <a:r>
              <a:rPr lang="en-US" altLang="zh-CN" sz="1406" b="1" dirty="0" smtClean="0">
                <a:solidFill>
                  <a:srgbClr val="000000"/>
                </a:solidFill>
                <a:latin typeface="微软雅黑" pitchFamily="18" charset="0"/>
                <a:cs typeface="微软雅黑" pitchFamily="18" charset="0"/>
              </a:rPr>
              <a:t>用药次数较单一用药明显增加，频繁局部用药使防腐剂在眼</a:t>
            </a:r>
          </a:p>
          <a:p>
            <a:pPr>
              <a:lnSpc>
                <a:spcPts val="1600"/>
              </a:lnSpc>
              <a:tabLst/>
            </a:pPr>
            <a:r>
              <a:rPr lang="en-US" altLang="zh-CN" sz="1403" b="1" dirty="0" smtClean="0">
                <a:solidFill>
                  <a:srgbClr val="000000"/>
                </a:solidFill>
                <a:latin typeface="微软雅黑" pitchFamily="18" charset="0"/>
                <a:cs typeface="微软雅黑" pitchFamily="18" charset="0"/>
              </a:rPr>
              <a:t>部浓度升高，对眼表产生损害</a:t>
            </a:r>
          </a:p>
        </p:txBody>
      </p:sp>
      <p:sp>
        <p:nvSpPr>
          <p:cNvPr id="22" name="TextBox 1"/>
          <p:cNvSpPr txBox="1"/>
          <p:nvPr/>
        </p:nvSpPr>
        <p:spPr>
          <a:xfrm>
            <a:off x="2184400" y="3657600"/>
            <a:ext cx="4622800" cy="228600"/>
          </a:xfrm>
          <a:prstGeom prst="rect">
            <a:avLst/>
          </a:prstGeom>
          <a:noFill/>
        </p:spPr>
        <p:txBody>
          <a:bodyPr wrap="none" lIns="0" tIns="0" rIns="0" rtlCol="0">
            <a:spAutoFit/>
          </a:bodyPr>
          <a:lstStyle/>
          <a:p>
            <a:pPr>
              <a:lnSpc>
                <a:spcPts val="1800"/>
              </a:lnSpc>
              <a:tabLst/>
            </a:pPr>
            <a:r>
              <a:rPr lang="en-US" altLang="zh-CN" sz="1403" b="1" dirty="0" smtClean="0">
                <a:solidFill>
                  <a:srgbClr val="000000"/>
                </a:solidFill>
                <a:latin typeface="微软雅黑" pitchFamily="18" charset="0"/>
                <a:cs typeface="微软雅黑" pitchFamily="18" charset="0"/>
              </a:rPr>
              <a:t>用药次数增加影响患者的正常生活和工作，影响治疗依从性</a:t>
            </a:r>
          </a:p>
        </p:txBody>
      </p:sp>
      <p:sp>
        <p:nvSpPr>
          <p:cNvPr id="23" name="TextBox 1"/>
          <p:cNvSpPr txBox="1"/>
          <p:nvPr/>
        </p:nvSpPr>
        <p:spPr>
          <a:xfrm>
            <a:off x="3289300" y="4279900"/>
            <a:ext cx="3657600" cy="292100"/>
          </a:xfrm>
          <a:prstGeom prst="rect">
            <a:avLst/>
          </a:prstGeom>
          <a:noFill/>
        </p:spPr>
        <p:txBody>
          <a:bodyPr wrap="none" lIns="0" tIns="0" rIns="0" rtlCol="0">
            <a:spAutoFit/>
          </a:bodyPr>
          <a:lstStyle/>
          <a:p>
            <a:pPr>
              <a:lnSpc>
                <a:spcPts val="2300"/>
              </a:lnSpc>
              <a:tabLst/>
            </a:pPr>
            <a:r>
              <a:rPr lang="en-US" altLang="zh-CN" sz="1800" b="1" dirty="0" smtClean="0">
                <a:solidFill>
                  <a:srgbClr val="000000"/>
                </a:solidFill>
                <a:latin typeface="微软雅黑" pitchFamily="18" charset="0"/>
                <a:cs typeface="微软雅黑" pitchFamily="18" charset="0"/>
              </a:rPr>
              <a:t>抗青光眼联合用药</a:t>
            </a:r>
            <a:r>
              <a:rPr lang="en-US" altLang="zh-CN" sz="1800" b="1" dirty="0" smtClean="0">
                <a:solidFill>
                  <a:srgbClr val="FF0000"/>
                </a:solidFill>
                <a:latin typeface="微软雅黑" pitchFamily="18" charset="0"/>
                <a:cs typeface="微软雅黑" pitchFamily="18" charset="0"/>
              </a:rPr>
              <a:t>首选固定联合制剂</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889000" y="825500"/>
            <a:ext cx="5778500" cy="1866900"/>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889000" y="2882900"/>
            <a:ext cx="5778500" cy="1714500"/>
          </a:xfrm>
          <a:prstGeom prst="rect">
            <a:avLst/>
          </a:prstGeom>
          <a:noFill/>
        </p:spPr>
      </p:pic>
      <p:sp>
        <p:nvSpPr>
          <p:cNvPr id="2" name="TextBox 1"/>
          <p:cNvSpPr txBox="1"/>
          <p:nvPr/>
        </p:nvSpPr>
        <p:spPr>
          <a:xfrm>
            <a:off x="546100" y="228600"/>
            <a:ext cx="51181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关注青光眼药物相关OSD</a:t>
            </a:r>
          </a:p>
        </p:txBody>
      </p:sp>
      <p:sp>
        <p:nvSpPr>
          <p:cNvPr id="7" name="TextBox 1"/>
          <p:cNvSpPr txBox="1"/>
          <p:nvPr/>
        </p:nvSpPr>
        <p:spPr>
          <a:xfrm>
            <a:off x="7150100" y="1663700"/>
            <a:ext cx="762000" cy="304800"/>
          </a:xfrm>
          <a:prstGeom prst="rect">
            <a:avLst/>
          </a:prstGeom>
          <a:noFill/>
        </p:spPr>
        <p:txBody>
          <a:bodyPr wrap="none" lIns="0" tIns="0" rIns="0" rtlCol="0">
            <a:spAutoFit/>
          </a:bodyPr>
          <a:lstStyle/>
          <a:p>
            <a:pPr>
              <a:lnSpc>
                <a:spcPts val="2400"/>
              </a:lnSpc>
              <a:tabLst/>
            </a:pPr>
            <a:r>
              <a:rPr lang="en-US" altLang="zh-CN" sz="2400" dirty="0" smtClean="0">
                <a:solidFill>
                  <a:srgbClr val="000000"/>
                </a:solidFill>
                <a:latin typeface="楷体" pitchFamily="18" charset="0"/>
                <a:cs typeface="楷体" pitchFamily="18" charset="0"/>
              </a:rPr>
              <a:t>7天前</a:t>
            </a:r>
          </a:p>
        </p:txBody>
      </p:sp>
      <p:sp>
        <p:nvSpPr>
          <p:cNvPr id="8" name="TextBox 1"/>
          <p:cNvSpPr txBox="1"/>
          <p:nvPr/>
        </p:nvSpPr>
        <p:spPr>
          <a:xfrm>
            <a:off x="7162800" y="3632200"/>
            <a:ext cx="762000" cy="304800"/>
          </a:xfrm>
          <a:prstGeom prst="rect">
            <a:avLst/>
          </a:prstGeom>
          <a:noFill/>
        </p:spPr>
        <p:txBody>
          <a:bodyPr wrap="none" lIns="0" tIns="0" rIns="0" rtlCol="0">
            <a:spAutoFit/>
          </a:bodyPr>
          <a:lstStyle/>
          <a:p>
            <a:pPr>
              <a:lnSpc>
                <a:spcPts val="2400"/>
              </a:lnSpc>
              <a:tabLst/>
            </a:pPr>
            <a:r>
              <a:rPr lang="en-US" altLang="zh-CN" sz="2400" dirty="0" smtClean="0">
                <a:solidFill>
                  <a:srgbClr val="000000"/>
                </a:solidFill>
                <a:latin typeface="楷体" pitchFamily="18" charset="0"/>
                <a:cs typeface="楷体" pitchFamily="18" charset="0"/>
              </a:rPr>
              <a:t>7天后</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80564" y="1923678"/>
            <a:ext cx="6480720" cy="2354491"/>
          </a:xfrm>
          <a:prstGeom prst="rect">
            <a:avLst/>
          </a:prstGeom>
        </p:spPr>
        <p:txBody>
          <a:bodyPr wrap="square">
            <a:spAutoFit/>
          </a:bodyPr>
          <a:lstStyle/>
          <a:p>
            <a:r>
              <a:rPr lang="zh-CN" altLang="en-US" sz="2100" b="1" spc="225" dirty="0"/>
              <a:t>　　</a:t>
            </a:r>
            <a:r>
              <a:rPr lang="zh-CN" altLang="zh-CN" sz="2100" b="1" spc="225" dirty="0"/>
              <a:t>患者，男性，</a:t>
            </a:r>
            <a:r>
              <a:rPr lang="en-US" altLang="zh-CN" sz="2100" b="1" spc="225" dirty="0"/>
              <a:t>54</a:t>
            </a:r>
            <a:r>
              <a:rPr lang="zh-CN" altLang="zh-CN" sz="2100" b="1" spc="225" dirty="0"/>
              <a:t>岁，干部。</a:t>
            </a:r>
            <a:r>
              <a:rPr lang="zh-CN" altLang="zh-CN" sz="2100" b="1" spc="225" dirty="0">
                <a:solidFill>
                  <a:srgbClr val="FF0000"/>
                </a:solidFill>
                <a:effectLst>
                  <a:outerShdw blurRad="38100" dist="38100" dir="2700000" algn="tl">
                    <a:srgbClr val="000000">
                      <a:alpha val="43137"/>
                    </a:srgbClr>
                  </a:outerShdw>
                </a:effectLst>
              </a:rPr>
              <a:t>右眼间断胀痛</a:t>
            </a:r>
            <a:r>
              <a:rPr lang="en-US" altLang="zh-CN" sz="2100" b="1" spc="225" dirty="0"/>
              <a:t>2</a:t>
            </a:r>
            <a:r>
              <a:rPr lang="zh-CN" altLang="zh-CN" sz="2100" b="1" spc="225" dirty="0"/>
              <a:t>年余，每于</a:t>
            </a:r>
            <a:r>
              <a:rPr lang="zh-CN" altLang="zh-CN" sz="2100" b="1" spc="225" dirty="0">
                <a:solidFill>
                  <a:srgbClr val="FF0000"/>
                </a:solidFill>
              </a:rPr>
              <a:t>过度劳累或情绪激动</a:t>
            </a:r>
            <a:r>
              <a:rPr lang="zh-CN" altLang="zh-CN" sz="2100" b="1" spc="225" dirty="0"/>
              <a:t>时</a:t>
            </a:r>
            <a:r>
              <a:rPr lang="zh-CN" altLang="zh-CN" sz="2100" b="1" spc="225" dirty="0">
                <a:solidFill>
                  <a:srgbClr val="FF0000"/>
                </a:solidFill>
                <a:effectLst>
                  <a:outerShdw blurRad="38100" dist="38100" dir="2700000" algn="tl">
                    <a:srgbClr val="000000">
                      <a:alpha val="43137"/>
                    </a:srgbClr>
                  </a:outerShdw>
                </a:effectLst>
              </a:rPr>
              <a:t>加重</a:t>
            </a:r>
            <a:r>
              <a:rPr lang="zh-CN" altLang="zh-CN" sz="2100" b="1" spc="225" dirty="0"/>
              <a:t>，休息数日可缓解，未曾治疗过。</a:t>
            </a:r>
            <a:r>
              <a:rPr lang="en-US" altLang="zh-CN" sz="2100" b="1" spc="225" dirty="0"/>
              <a:t>2</a:t>
            </a:r>
            <a:r>
              <a:rPr lang="zh-CN" altLang="zh-CN" sz="2100" b="1" spc="225" dirty="0"/>
              <a:t>天前晚上服用</a:t>
            </a:r>
            <a:r>
              <a:rPr lang="zh-CN" altLang="zh-CN" sz="2100" b="1" spc="225" dirty="0">
                <a:solidFill>
                  <a:srgbClr val="FF0000"/>
                </a:solidFill>
                <a:effectLst>
                  <a:outerShdw blurRad="38100" dist="38100" dir="2700000" algn="tl">
                    <a:srgbClr val="000000">
                      <a:alpha val="43137"/>
                    </a:srgbClr>
                  </a:outerShdw>
                </a:effectLst>
              </a:rPr>
              <a:t>地西泮</a:t>
            </a:r>
            <a:r>
              <a:rPr lang="en-US" altLang="zh-CN" sz="2100" b="1" spc="225" dirty="0"/>
              <a:t>2</a:t>
            </a:r>
            <a:r>
              <a:rPr lang="zh-CN" altLang="zh-CN" sz="2100" b="1" spc="225" dirty="0"/>
              <a:t>片后安然入睡，</a:t>
            </a:r>
            <a:r>
              <a:rPr lang="zh-CN" altLang="zh-CN" sz="2100" b="1" spc="225" dirty="0">
                <a:solidFill>
                  <a:srgbClr val="FF0000"/>
                </a:solidFill>
                <a:effectLst>
                  <a:outerShdw blurRad="38100" dist="38100" dir="2700000" algn="tl">
                    <a:srgbClr val="000000">
                      <a:alpha val="43137"/>
                    </a:srgbClr>
                  </a:outerShdw>
                </a:effectLst>
              </a:rPr>
              <a:t>凌晨</a:t>
            </a:r>
            <a:r>
              <a:rPr lang="zh-CN" altLang="zh-CN" sz="2100" b="1" spc="225" dirty="0"/>
              <a:t>因右眼剧烈胀痛，右侧头面部疼痛而惊醒，视力模糊，在电灯泡周围可见</a:t>
            </a:r>
            <a:r>
              <a:rPr lang="zh-CN" altLang="zh-CN" sz="2100" b="1" spc="225" dirty="0">
                <a:solidFill>
                  <a:srgbClr val="FF0000"/>
                </a:solidFill>
                <a:effectLst>
                  <a:outerShdw blurRad="38100" dist="38100" dir="2700000" algn="tl">
                    <a:srgbClr val="000000">
                      <a:alpha val="43137"/>
                    </a:srgbClr>
                  </a:outerShdw>
                </a:effectLst>
              </a:rPr>
              <a:t>彩虹</a:t>
            </a:r>
            <a:r>
              <a:rPr lang="zh-CN" altLang="zh-CN" sz="2100" b="1" spc="225" dirty="0"/>
              <a:t>。疑为偏头痛，又服地西泮</a:t>
            </a:r>
            <a:r>
              <a:rPr lang="en-US" altLang="zh-CN" sz="2100" b="1" spc="225" dirty="0"/>
              <a:t>2</a:t>
            </a:r>
            <a:r>
              <a:rPr lang="zh-CN" altLang="zh-CN" sz="2100" b="1" spc="225" dirty="0"/>
              <a:t>片，病情无好转，因右眼胀痛难忍，遂来急诊。</a:t>
            </a:r>
          </a:p>
        </p:txBody>
      </p:sp>
      <p:sp>
        <p:nvSpPr>
          <p:cNvPr id="5" name="标题 2"/>
          <p:cNvSpPr>
            <a:spLocks noGrp="1"/>
          </p:cNvSpPr>
          <p:nvPr>
            <p:ph type="title"/>
          </p:nvPr>
        </p:nvSpPr>
        <p:spPr>
          <a:xfrm>
            <a:off x="1485900" y="253746"/>
            <a:ext cx="6172200" cy="939546"/>
          </a:xfrm>
        </p:spPr>
        <p:txBody>
          <a:bodyPr/>
          <a:lstStyle/>
          <a:p>
            <a:r>
              <a:rPr lang="zh-CN" altLang="en-US" dirty="0" smtClean="0"/>
              <a:t>病例回顾</a:t>
            </a:r>
            <a:endParaRPr lang="zh-CN" altLang="en-US" dirty="0"/>
          </a:p>
        </p:txBody>
      </p:sp>
    </p:spTree>
    <p:extLst>
      <p:ext uri="{BB962C8B-B14F-4D97-AF65-F5344CB8AC3E}">
        <p14:creationId xmlns:p14="http://schemas.microsoft.com/office/powerpoint/2010/main" val="9809401"/>
      </p:ext>
    </p:extLst>
  </p:cSld>
  <p:clrMapOvr>
    <a:masterClrMapping/>
  </p:clrMapOvr>
  <p:transition spd="slow">
    <p:randomBar dir="vert"/>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331640" y="465516"/>
            <a:ext cx="6480720" cy="3942438"/>
          </a:xfrm>
        </p:spPr>
        <p:txBody>
          <a:bodyPr>
            <a:noAutofit/>
          </a:bodyPr>
          <a:lstStyle/>
          <a:p>
            <a:pPr indent="0">
              <a:lnSpc>
                <a:spcPct val="150000"/>
              </a:lnSpc>
              <a:buNone/>
            </a:pPr>
            <a:r>
              <a:rPr lang="zh-CN" altLang="zh-CN" sz="2100" b="1" dirty="0"/>
              <a:t>检查：右眼混合</a:t>
            </a:r>
            <a:r>
              <a:rPr lang="zh-CN" altLang="zh-CN" sz="2100" b="1" dirty="0">
                <a:solidFill>
                  <a:srgbClr val="FF0000"/>
                </a:solidFill>
              </a:rPr>
              <a:t>充血</a:t>
            </a:r>
            <a:r>
              <a:rPr lang="zh-CN" altLang="zh-CN" sz="2100" b="1" dirty="0"/>
              <a:t>，角膜水肿呈雾状混浊</a:t>
            </a:r>
            <a:r>
              <a:rPr lang="en-US" altLang="zh-CN" sz="2100" b="1" dirty="0"/>
              <a:t>, </a:t>
            </a:r>
            <a:r>
              <a:rPr lang="zh-CN" altLang="zh-CN" sz="2100" b="1" dirty="0"/>
              <a:t>前房显著变浅，</a:t>
            </a:r>
            <a:r>
              <a:rPr lang="zh-CN" altLang="zh-CN" sz="2100" b="1" dirty="0">
                <a:solidFill>
                  <a:srgbClr val="FF0000"/>
                </a:solidFill>
              </a:rPr>
              <a:t>前房角闭塞</a:t>
            </a:r>
            <a:r>
              <a:rPr lang="zh-CN" altLang="zh-CN" sz="2100" b="1" dirty="0"/>
              <a:t>，瞳孔竖椭圆形散大，对光反射消失，眼球指压坚硬如石，左眼无充血，角膜清，前房浅，周边前房</a:t>
            </a:r>
            <a:r>
              <a:rPr lang="en-US" altLang="zh-CN" sz="2100" b="1" dirty="0"/>
              <a:t>1/3CT</a:t>
            </a:r>
            <a:r>
              <a:rPr lang="zh-CN" altLang="zh-CN" sz="2100" b="1" dirty="0"/>
              <a:t>（角膜内壁与虹膜周边部之间的距离，以角膜厚度为记录单位，周边前房深度＜</a:t>
            </a:r>
            <a:r>
              <a:rPr lang="en-US" altLang="zh-CN" sz="2100" b="1" dirty="0"/>
              <a:t>1/3CT</a:t>
            </a:r>
            <a:r>
              <a:rPr lang="zh-CN" altLang="zh-CN" sz="2100" b="1" dirty="0"/>
              <a:t>时疑似为闭角型青光眼）</a:t>
            </a:r>
            <a:r>
              <a:rPr lang="en-US" altLang="zh-CN" sz="2100" b="1" dirty="0"/>
              <a:t>, </a:t>
            </a:r>
            <a:r>
              <a:rPr lang="zh-CN" altLang="zh-CN" sz="2100" b="1" dirty="0"/>
              <a:t>瞳孔对光反射灵敏，</a:t>
            </a:r>
            <a:endParaRPr lang="en-US" altLang="zh-CN" sz="2100" b="1" dirty="0"/>
          </a:p>
          <a:p>
            <a:pPr indent="0">
              <a:lnSpc>
                <a:spcPct val="150000"/>
              </a:lnSpc>
              <a:buNone/>
            </a:pPr>
            <a:r>
              <a:rPr lang="zh-CN" altLang="zh-CN" sz="2100" b="1" dirty="0"/>
              <a:t>眼压：右眼</a:t>
            </a:r>
            <a:r>
              <a:rPr lang="en-US" altLang="zh-CN" sz="2100" b="1" dirty="0"/>
              <a:t>58.02 mmHg</a:t>
            </a:r>
            <a:r>
              <a:rPr lang="zh-CN" altLang="zh-CN" sz="2100" b="1" dirty="0"/>
              <a:t>，左眼</a:t>
            </a:r>
            <a:r>
              <a:rPr lang="en-US" altLang="zh-CN" sz="2100" b="1" dirty="0"/>
              <a:t>20.55 mmHg</a:t>
            </a:r>
            <a:r>
              <a:rPr lang="zh-CN" altLang="zh-CN" sz="2100" b="1" dirty="0"/>
              <a:t>，其他无显著异常。</a:t>
            </a:r>
            <a:endParaRPr lang="zh-CN" altLang="en-US" sz="2100" dirty="0"/>
          </a:p>
        </p:txBody>
      </p:sp>
      <p:sp>
        <p:nvSpPr>
          <p:cNvPr id="4" name="矩形 3"/>
          <p:cNvSpPr/>
          <p:nvPr/>
        </p:nvSpPr>
        <p:spPr>
          <a:xfrm>
            <a:off x="9495420" y="3867894"/>
            <a:ext cx="4320480" cy="784830"/>
          </a:xfrm>
          <a:prstGeom prst="rect">
            <a:avLst/>
          </a:prstGeom>
        </p:spPr>
        <p:txBody>
          <a:bodyPr wrap="square">
            <a:spAutoFit/>
          </a:bodyPr>
          <a:lstStyle/>
          <a:p>
            <a:r>
              <a:rPr lang="zh-CN" altLang="en-US" sz="1500" b="1" dirty="0">
                <a:effectLst>
                  <a:outerShdw blurRad="38100" dist="38100" dir="2700000" algn="tl">
                    <a:srgbClr val="000000">
                      <a:alpha val="43137"/>
                    </a:srgbClr>
                  </a:outerShdw>
                </a:effectLst>
              </a:rPr>
              <a:t>我国人正常眼压值绝大多数是在</a:t>
            </a:r>
            <a:r>
              <a:rPr lang="en-US" altLang="zh-CN" sz="1500" b="1" dirty="0">
                <a:effectLst>
                  <a:outerShdw blurRad="38100" dist="38100" dir="2700000" algn="tl">
                    <a:srgbClr val="000000">
                      <a:alpha val="43137"/>
                    </a:srgbClr>
                  </a:outerShdw>
                </a:effectLst>
              </a:rPr>
              <a:t> 10-20 mmHg   </a:t>
            </a:r>
            <a:r>
              <a:rPr lang="zh-CN" altLang="en-US" sz="1500" b="1" dirty="0">
                <a:effectLst>
                  <a:outerShdw blurRad="38100" dist="38100" dir="2700000" algn="tl">
                    <a:srgbClr val="000000">
                      <a:alpha val="43137"/>
                    </a:srgbClr>
                  </a:outerShdw>
                </a:effectLst>
              </a:rPr>
              <a:t>之间</a:t>
            </a:r>
            <a:r>
              <a:rPr lang="en-US" altLang="zh-CN" sz="1500" b="1" dirty="0">
                <a:effectLst>
                  <a:outerShdw blurRad="38100" dist="38100" dir="2700000" algn="tl">
                    <a:srgbClr val="000000">
                      <a:alpha val="43137"/>
                    </a:srgbClr>
                  </a:outerShdw>
                </a:effectLst>
              </a:rPr>
              <a:t>,</a:t>
            </a:r>
            <a:r>
              <a:rPr lang="zh-CN" altLang="en-US" sz="1500" b="1" dirty="0">
                <a:effectLst>
                  <a:outerShdw blurRad="38100" dist="38100" dir="2700000" algn="tl">
                    <a:srgbClr val="000000">
                      <a:alpha val="43137"/>
                    </a:srgbClr>
                  </a:outerShdw>
                </a:effectLst>
              </a:rPr>
              <a:t>超过</a:t>
            </a:r>
            <a:r>
              <a:rPr lang="en-US" altLang="zh-CN" sz="1500" b="1" dirty="0">
                <a:effectLst>
                  <a:outerShdw blurRad="38100" dist="38100" dir="2700000" algn="tl">
                    <a:srgbClr val="000000">
                      <a:alpha val="43137"/>
                    </a:srgbClr>
                  </a:outerShdw>
                </a:effectLst>
              </a:rPr>
              <a:t>24mmHg</a:t>
            </a:r>
            <a:r>
              <a:rPr lang="zh-CN" altLang="en-US" sz="1500" b="1" dirty="0">
                <a:effectLst>
                  <a:outerShdw blurRad="38100" dist="38100" dir="2700000" algn="tl">
                    <a:srgbClr val="000000">
                      <a:alpha val="43137"/>
                    </a:srgbClr>
                  </a:outerShdw>
                </a:effectLst>
              </a:rPr>
              <a:t>者为病理现象，介于</a:t>
            </a:r>
            <a:r>
              <a:rPr lang="en-US" altLang="zh-CN" sz="1500" b="1" dirty="0">
                <a:effectLst>
                  <a:outerShdw blurRad="38100" dist="38100" dir="2700000" algn="tl">
                    <a:srgbClr val="000000">
                      <a:alpha val="43137"/>
                    </a:srgbClr>
                  </a:outerShdw>
                </a:effectLst>
              </a:rPr>
              <a:t> 21-24mmHg</a:t>
            </a:r>
            <a:r>
              <a:rPr lang="zh-CN" altLang="en-US" sz="1500" b="1" dirty="0">
                <a:effectLst>
                  <a:outerShdw blurRad="38100" dist="38100" dir="2700000" algn="tl">
                    <a:srgbClr val="000000">
                      <a:alpha val="43137"/>
                    </a:srgbClr>
                  </a:outerShdw>
                </a:effectLst>
              </a:rPr>
              <a:t>为可疑病理眼压</a:t>
            </a:r>
          </a:p>
        </p:txBody>
      </p:sp>
    </p:spTree>
    <p:extLst>
      <p:ext uri="{BB962C8B-B14F-4D97-AF65-F5344CB8AC3E}">
        <p14:creationId xmlns:p14="http://schemas.microsoft.com/office/powerpoint/2010/main" val="1657845435"/>
      </p:ext>
    </p:extLst>
  </p:cSld>
  <p:clrMapOvr>
    <a:masterClrMapping/>
  </p:clrMapOvr>
  <p:transition spd="slow">
    <p:randomBar dir="vert"/>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655676" y="2355726"/>
            <a:ext cx="5292588" cy="830997"/>
          </a:xfrm>
          <a:prstGeom prst="rect">
            <a:avLst/>
          </a:prstGeom>
        </p:spPr>
        <p:txBody>
          <a:bodyPr wrap="square">
            <a:spAutoFit/>
          </a:bodyPr>
          <a:lstStyle/>
          <a:p>
            <a:r>
              <a:rPr lang="zh-CN" altLang="zh-CN" sz="2400" b="1" dirty="0"/>
              <a:t>诊断：双眼原发性急性闭角型青光眼，右眼急性发作期，左眼临床前期。</a:t>
            </a:r>
            <a:endParaRPr lang="zh-CN" altLang="en-US" sz="2400" b="1" dirty="0"/>
          </a:p>
        </p:txBody>
      </p:sp>
    </p:spTree>
    <p:extLst>
      <p:ext uri="{BB962C8B-B14F-4D97-AF65-F5344CB8AC3E}">
        <p14:creationId xmlns:p14="http://schemas.microsoft.com/office/powerpoint/2010/main" val="1955389867"/>
      </p:ext>
    </p:extLst>
  </p:cSld>
  <p:clrMapOvr>
    <a:masterClrMapping/>
  </p:clrMapOvr>
  <p:transition spd="slow">
    <p:randomBar dir="vert"/>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655676" y="499554"/>
            <a:ext cx="4050450" cy="3947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fontAlgn="base">
              <a:spcBef>
                <a:spcPct val="0"/>
              </a:spcBef>
              <a:spcAft>
                <a:spcPct val="0"/>
              </a:spcAft>
              <a:tabLst>
                <a:tab pos="457200" algn="l"/>
              </a:tabLst>
              <a:defRPr>
                <a:solidFill>
                  <a:schemeClr val="tx1"/>
                </a:solidFill>
                <a:latin typeface="Arial" pitchFamily="34" charset="0"/>
                <a:ea typeface="宋体" pitchFamily="2" charset="-122"/>
                <a:cs typeface="宋体" pitchFamily="2" charset="-122"/>
              </a:defRPr>
            </a:lvl1pPr>
            <a:lvl2pPr fontAlgn="base">
              <a:spcBef>
                <a:spcPct val="0"/>
              </a:spcBef>
              <a:spcAft>
                <a:spcPct val="0"/>
              </a:spcAft>
              <a:tabLst>
                <a:tab pos="457200" algn="l"/>
              </a:tabLst>
              <a:defRPr>
                <a:solidFill>
                  <a:schemeClr val="tx1"/>
                </a:solidFill>
                <a:latin typeface="Arial" pitchFamily="34" charset="0"/>
                <a:ea typeface="宋体" pitchFamily="2" charset="-122"/>
                <a:cs typeface="宋体" pitchFamily="2" charset="-122"/>
              </a:defRPr>
            </a:lvl2pPr>
            <a:lvl3pPr fontAlgn="base">
              <a:spcBef>
                <a:spcPct val="0"/>
              </a:spcBef>
              <a:spcAft>
                <a:spcPct val="0"/>
              </a:spcAft>
              <a:tabLst>
                <a:tab pos="457200" algn="l"/>
              </a:tabLst>
              <a:defRPr>
                <a:solidFill>
                  <a:schemeClr val="tx1"/>
                </a:solidFill>
                <a:latin typeface="Arial" pitchFamily="34" charset="0"/>
                <a:ea typeface="宋体" pitchFamily="2" charset="-122"/>
                <a:cs typeface="宋体" pitchFamily="2" charset="-122"/>
              </a:defRPr>
            </a:lvl3pPr>
            <a:lvl4pPr fontAlgn="base">
              <a:spcBef>
                <a:spcPct val="0"/>
              </a:spcBef>
              <a:spcAft>
                <a:spcPct val="0"/>
              </a:spcAft>
              <a:tabLst>
                <a:tab pos="457200" algn="l"/>
              </a:tabLst>
              <a:defRPr>
                <a:solidFill>
                  <a:schemeClr val="tx1"/>
                </a:solidFill>
                <a:latin typeface="Arial" pitchFamily="34" charset="0"/>
                <a:ea typeface="宋体" pitchFamily="2" charset="-122"/>
                <a:cs typeface="宋体" pitchFamily="2" charset="-122"/>
              </a:defRPr>
            </a:lvl4pPr>
            <a:lvl5pPr fontAlgn="base">
              <a:spcBef>
                <a:spcPct val="0"/>
              </a:spcBef>
              <a:spcAft>
                <a:spcPct val="0"/>
              </a:spcAft>
              <a:tabLst>
                <a:tab pos="457200" algn="l"/>
              </a:tabLst>
              <a:defRPr>
                <a:solidFill>
                  <a:schemeClr val="tx1"/>
                </a:solidFill>
                <a:latin typeface="Arial" pitchFamily="34" charset="0"/>
                <a:ea typeface="宋体" pitchFamily="2" charset="-122"/>
                <a:cs typeface="宋体" pitchFamily="2" charset="-122"/>
              </a:defRPr>
            </a:lvl5pPr>
            <a:lvl6pPr fontAlgn="base">
              <a:spcBef>
                <a:spcPct val="0"/>
              </a:spcBef>
              <a:spcAft>
                <a:spcPct val="0"/>
              </a:spcAft>
              <a:tabLst>
                <a:tab pos="457200" algn="l"/>
              </a:tabLst>
              <a:defRPr>
                <a:solidFill>
                  <a:schemeClr val="tx1"/>
                </a:solidFill>
                <a:latin typeface="Arial" pitchFamily="34" charset="0"/>
                <a:ea typeface="宋体" pitchFamily="2" charset="-122"/>
                <a:cs typeface="宋体" pitchFamily="2" charset="-122"/>
              </a:defRPr>
            </a:lvl6pPr>
            <a:lvl7pPr fontAlgn="base">
              <a:spcBef>
                <a:spcPct val="0"/>
              </a:spcBef>
              <a:spcAft>
                <a:spcPct val="0"/>
              </a:spcAft>
              <a:tabLst>
                <a:tab pos="457200" algn="l"/>
              </a:tabLst>
              <a:defRPr>
                <a:solidFill>
                  <a:schemeClr val="tx1"/>
                </a:solidFill>
                <a:latin typeface="Arial" pitchFamily="34" charset="0"/>
                <a:ea typeface="宋体" pitchFamily="2" charset="-122"/>
                <a:cs typeface="宋体" pitchFamily="2" charset="-122"/>
              </a:defRPr>
            </a:lvl7pPr>
            <a:lvl8pPr fontAlgn="base">
              <a:spcBef>
                <a:spcPct val="0"/>
              </a:spcBef>
              <a:spcAft>
                <a:spcPct val="0"/>
              </a:spcAft>
              <a:tabLst>
                <a:tab pos="457200" algn="l"/>
              </a:tabLst>
              <a:defRPr>
                <a:solidFill>
                  <a:schemeClr val="tx1"/>
                </a:solidFill>
                <a:latin typeface="Arial" pitchFamily="34" charset="0"/>
                <a:ea typeface="宋体" pitchFamily="2" charset="-122"/>
                <a:cs typeface="宋体" pitchFamily="2" charset="-122"/>
              </a:defRPr>
            </a:lvl8pPr>
            <a:lvl9pPr fontAlgn="base">
              <a:spcBef>
                <a:spcPct val="0"/>
              </a:spcBef>
              <a:spcAft>
                <a:spcPct val="0"/>
              </a:spcAft>
              <a:tabLst>
                <a:tab pos="457200" algn="l"/>
              </a:tabLst>
              <a:defRPr>
                <a:solidFill>
                  <a:schemeClr val="tx1"/>
                </a:solidFill>
                <a:latin typeface="Arial" pitchFamily="34" charset="0"/>
                <a:ea typeface="宋体" pitchFamily="2" charset="-122"/>
                <a:cs typeface="宋体" pitchFamily="2" charset="-122"/>
              </a:defRPr>
            </a:lvl9pPr>
          </a:lstStyle>
          <a:p>
            <a:pPr defTabSz="685800">
              <a:buFontTx/>
              <a:buChar char="•"/>
              <a:tabLst>
                <a:tab pos="342900" algn="l"/>
              </a:tabLst>
            </a:pPr>
            <a:r>
              <a:rPr lang="zh-CN" altLang="zh-CN" sz="2100" b="1" dirty="0">
                <a:solidFill>
                  <a:srgbClr val="000000"/>
                </a:solidFill>
                <a:latin typeface="Times New Roman" pitchFamily="18" charset="0"/>
                <a:cs typeface="Times New Roman" pitchFamily="18" charset="0"/>
              </a:rPr>
              <a:t>治疗：</a:t>
            </a:r>
            <a:endParaRPr lang="zh-CN" altLang="zh-CN" sz="2100" b="1" dirty="0"/>
          </a:p>
          <a:p>
            <a:pPr defTabSz="685800" eaLnBrk="0" hangingPunct="0">
              <a:tabLst>
                <a:tab pos="342900" algn="l"/>
              </a:tabLst>
            </a:pPr>
            <a:r>
              <a:rPr lang="zh-CN" altLang="en-US" sz="2100" b="1" dirty="0">
                <a:solidFill>
                  <a:srgbClr val="000000"/>
                </a:solidFill>
                <a:latin typeface="Arial"/>
                <a:cs typeface="Times New Roman" pitchFamily="18" charset="0"/>
              </a:rPr>
              <a:t>   </a:t>
            </a:r>
            <a:r>
              <a:rPr lang="zh-CN" altLang="en-US" sz="2100" b="1" dirty="0">
                <a:solidFill>
                  <a:srgbClr val="000000"/>
                </a:solidFill>
                <a:latin typeface="Times New Roman" pitchFamily="18" charset="0"/>
                <a:cs typeface="Times New Roman" pitchFamily="18" charset="0"/>
              </a:rPr>
              <a:t>  </a:t>
            </a:r>
            <a:r>
              <a:rPr lang="en-US" altLang="zh-CN" sz="2100" b="1" dirty="0">
                <a:solidFill>
                  <a:srgbClr val="000000"/>
                </a:solidFill>
                <a:latin typeface="Times New Roman" pitchFamily="18" charset="0"/>
                <a:cs typeface="Times New Roman" pitchFamily="18" charset="0"/>
              </a:rPr>
              <a:t>1</a:t>
            </a:r>
            <a:r>
              <a:rPr lang="zh-CN" altLang="en-US" sz="2100" b="1" dirty="0">
                <a:solidFill>
                  <a:srgbClr val="000000"/>
                </a:solidFill>
                <a:latin typeface="Times New Roman" pitchFamily="18" charset="0"/>
                <a:cs typeface="Times New Roman" pitchFamily="18" charset="0"/>
              </a:rPr>
              <a:t>．停用地西泮，并嘱咐患者以后不再用地西泮等苯二氮卓类药物。</a:t>
            </a:r>
            <a:endParaRPr lang="zh-CN" altLang="en-US" sz="2100" b="1" dirty="0"/>
          </a:p>
          <a:p>
            <a:pPr defTabSz="685800" eaLnBrk="0" hangingPunct="0">
              <a:tabLst>
                <a:tab pos="342900" algn="l"/>
              </a:tabLst>
            </a:pPr>
            <a:r>
              <a:rPr lang="zh-CN" altLang="en-US" sz="2100" b="1" dirty="0">
                <a:solidFill>
                  <a:srgbClr val="000000"/>
                </a:solidFill>
                <a:latin typeface="Arial"/>
                <a:cs typeface="Times New Roman" pitchFamily="18" charset="0"/>
              </a:rPr>
              <a:t>   </a:t>
            </a:r>
            <a:r>
              <a:rPr lang="zh-CN" altLang="en-US" sz="2100" b="1" dirty="0">
                <a:solidFill>
                  <a:srgbClr val="000000"/>
                </a:solidFill>
                <a:latin typeface="Times New Roman" pitchFamily="18" charset="0"/>
                <a:cs typeface="Times New Roman" pitchFamily="18" charset="0"/>
              </a:rPr>
              <a:t>  </a:t>
            </a:r>
            <a:r>
              <a:rPr lang="en-US" altLang="zh-CN" sz="2100" b="1" dirty="0">
                <a:solidFill>
                  <a:srgbClr val="000000"/>
                </a:solidFill>
                <a:latin typeface="Times New Roman" pitchFamily="18" charset="0"/>
                <a:cs typeface="Times New Roman" pitchFamily="18" charset="0"/>
              </a:rPr>
              <a:t>2</a:t>
            </a:r>
            <a:r>
              <a:rPr lang="zh-CN" altLang="en-US" sz="2100" b="1" dirty="0">
                <a:solidFill>
                  <a:srgbClr val="000000"/>
                </a:solidFill>
                <a:latin typeface="Times New Roman" pitchFamily="18" charset="0"/>
                <a:cs typeface="Times New Roman" pitchFamily="18" charset="0"/>
              </a:rPr>
              <a:t>．</a:t>
            </a:r>
            <a:r>
              <a:rPr lang="en-US" altLang="zh-CN" sz="2100" b="1" dirty="0">
                <a:solidFill>
                  <a:srgbClr val="000000"/>
                </a:solidFill>
                <a:latin typeface="Times New Roman" pitchFamily="18" charset="0"/>
                <a:cs typeface="Times New Roman" pitchFamily="18" charset="0"/>
              </a:rPr>
              <a:t>20%</a:t>
            </a:r>
            <a:r>
              <a:rPr lang="zh-CN" altLang="en-US" sz="2100" b="1" dirty="0">
                <a:solidFill>
                  <a:srgbClr val="000000"/>
                </a:solidFill>
                <a:latin typeface="Times New Roman" pitchFamily="18" charset="0"/>
                <a:cs typeface="Times New Roman" pitchFamily="18" charset="0"/>
              </a:rPr>
              <a:t>甘露醇注射液</a:t>
            </a:r>
            <a:r>
              <a:rPr lang="en-US" altLang="zh-CN" sz="2100" b="1" dirty="0">
                <a:solidFill>
                  <a:srgbClr val="000000"/>
                </a:solidFill>
                <a:latin typeface="Times New Roman" pitchFamily="18" charset="0"/>
                <a:cs typeface="Times New Roman" pitchFamily="18" charset="0"/>
              </a:rPr>
              <a:t>250ml</a:t>
            </a:r>
            <a:r>
              <a:rPr lang="zh-CN" altLang="en-US" sz="2100" b="1" dirty="0">
                <a:solidFill>
                  <a:srgbClr val="000000"/>
                </a:solidFill>
                <a:latin typeface="Times New Roman" pitchFamily="18" charset="0"/>
                <a:cs typeface="Times New Roman" pitchFamily="18" charset="0"/>
              </a:rPr>
              <a:t>快速静脉滴注，</a:t>
            </a:r>
            <a:r>
              <a:rPr lang="en-US" altLang="zh-CN" sz="2100" b="1" dirty="0">
                <a:solidFill>
                  <a:srgbClr val="000000"/>
                </a:solidFill>
                <a:latin typeface="Times New Roman" pitchFamily="18" charset="0"/>
                <a:cs typeface="Times New Roman" pitchFamily="18" charset="0"/>
              </a:rPr>
              <a:t>30min</a:t>
            </a:r>
            <a:r>
              <a:rPr lang="zh-CN" altLang="en-US" sz="2100" b="1" dirty="0">
                <a:solidFill>
                  <a:srgbClr val="000000"/>
                </a:solidFill>
                <a:latin typeface="Times New Roman" pitchFamily="18" charset="0"/>
                <a:cs typeface="Times New Roman" pitchFamily="18" charset="0"/>
              </a:rPr>
              <a:t>内滴完。</a:t>
            </a:r>
            <a:r>
              <a:rPr lang="en-US" altLang="zh-CN" sz="2100" b="1" dirty="0">
                <a:solidFill>
                  <a:srgbClr val="000000"/>
                </a:solidFill>
                <a:latin typeface="Times New Roman" pitchFamily="18" charset="0"/>
                <a:cs typeface="Times New Roman" pitchFamily="18" charset="0"/>
              </a:rPr>
              <a:t>6h</a:t>
            </a:r>
            <a:r>
              <a:rPr lang="zh-CN" altLang="en-US" sz="2100" b="1" dirty="0">
                <a:solidFill>
                  <a:srgbClr val="000000"/>
                </a:solidFill>
                <a:latin typeface="Times New Roman" pitchFamily="18" charset="0"/>
                <a:cs typeface="Times New Roman" pitchFamily="18" charset="0"/>
              </a:rPr>
              <a:t>后重复一次。</a:t>
            </a:r>
            <a:endParaRPr lang="zh-CN" altLang="en-US" sz="2100" b="1" dirty="0"/>
          </a:p>
          <a:p>
            <a:pPr defTabSz="685800" eaLnBrk="0" hangingPunct="0">
              <a:tabLst>
                <a:tab pos="342900" algn="l"/>
              </a:tabLst>
            </a:pPr>
            <a:r>
              <a:rPr lang="zh-CN" altLang="en-US" sz="2100" b="1" dirty="0">
                <a:solidFill>
                  <a:srgbClr val="000000"/>
                </a:solidFill>
                <a:latin typeface="Arial"/>
                <a:cs typeface="Times New Roman" pitchFamily="18" charset="0"/>
              </a:rPr>
              <a:t>  </a:t>
            </a:r>
            <a:r>
              <a:rPr lang="zh-CN" altLang="en-US" sz="2100" b="1" dirty="0">
                <a:solidFill>
                  <a:srgbClr val="000000"/>
                </a:solidFill>
                <a:latin typeface="Times New Roman" pitchFamily="18" charset="0"/>
                <a:cs typeface="Times New Roman" pitchFamily="18" charset="0"/>
              </a:rPr>
              <a:t>  </a:t>
            </a:r>
            <a:r>
              <a:rPr lang="zh-CN" altLang="en-US" sz="2100" b="1" dirty="0">
                <a:solidFill>
                  <a:srgbClr val="000000"/>
                </a:solidFill>
                <a:latin typeface="Arial"/>
                <a:cs typeface="Times New Roman" pitchFamily="18" charset="0"/>
              </a:rPr>
              <a:t> </a:t>
            </a:r>
            <a:r>
              <a:rPr lang="en-US" altLang="zh-CN" sz="2100" b="1" dirty="0">
                <a:solidFill>
                  <a:srgbClr val="000000"/>
                </a:solidFill>
                <a:latin typeface="Times New Roman" pitchFamily="18" charset="0"/>
                <a:cs typeface="Times New Roman" pitchFamily="18" charset="0"/>
              </a:rPr>
              <a:t>3</a:t>
            </a:r>
            <a:r>
              <a:rPr lang="zh-CN" altLang="en-US" sz="2100" b="1" dirty="0">
                <a:solidFill>
                  <a:srgbClr val="000000"/>
                </a:solidFill>
                <a:latin typeface="Times New Roman" pitchFamily="18" charset="0"/>
                <a:cs typeface="Times New Roman" pitchFamily="18" charset="0"/>
              </a:rPr>
              <a:t>．</a:t>
            </a:r>
            <a:r>
              <a:rPr lang="en-US" altLang="zh-CN" sz="2100" b="1" dirty="0">
                <a:solidFill>
                  <a:srgbClr val="000000"/>
                </a:solidFill>
                <a:latin typeface="Times New Roman" pitchFamily="18" charset="0"/>
                <a:cs typeface="Times New Roman" pitchFamily="18" charset="0"/>
              </a:rPr>
              <a:t>1%</a:t>
            </a:r>
            <a:r>
              <a:rPr lang="zh-CN" altLang="en-US" sz="2100" b="1" dirty="0">
                <a:solidFill>
                  <a:srgbClr val="000000"/>
                </a:solidFill>
                <a:latin typeface="Times New Roman" pitchFamily="18" charset="0"/>
                <a:cs typeface="Times New Roman" pitchFamily="18" charset="0"/>
              </a:rPr>
              <a:t>毛果芸香碱滴眼剂，右眼每次</a:t>
            </a:r>
            <a:r>
              <a:rPr lang="en-US" altLang="zh-CN" sz="2100" b="1" dirty="0">
                <a:solidFill>
                  <a:srgbClr val="000000"/>
                </a:solidFill>
                <a:latin typeface="Times New Roman" pitchFamily="18" charset="0"/>
                <a:cs typeface="Times New Roman" pitchFamily="18" charset="0"/>
              </a:rPr>
              <a:t>1</a:t>
            </a:r>
            <a:r>
              <a:rPr lang="zh-CN" altLang="en-US" sz="2100" b="1" dirty="0">
                <a:solidFill>
                  <a:srgbClr val="000000"/>
                </a:solidFill>
                <a:latin typeface="Times New Roman" pitchFamily="18" charset="0"/>
                <a:cs typeface="Times New Roman" pitchFamily="18" charset="0"/>
              </a:rPr>
              <a:t>滴，每</a:t>
            </a:r>
            <a:r>
              <a:rPr lang="en-US" altLang="zh-CN" sz="2100" b="1" dirty="0">
                <a:solidFill>
                  <a:srgbClr val="000000"/>
                </a:solidFill>
                <a:latin typeface="Times New Roman" pitchFamily="18" charset="0"/>
                <a:cs typeface="Times New Roman" pitchFamily="18" charset="0"/>
              </a:rPr>
              <a:t>5</a:t>
            </a:r>
            <a:r>
              <a:rPr lang="zh-CN" altLang="en-US" sz="2100" b="1" dirty="0">
                <a:solidFill>
                  <a:srgbClr val="000000"/>
                </a:solidFill>
                <a:latin typeface="Times New Roman" pitchFamily="18" charset="0"/>
                <a:cs typeface="Times New Roman" pitchFamily="18" charset="0"/>
              </a:rPr>
              <a:t>～</a:t>
            </a:r>
            <a:r>
              <a:rPr lang="en-US" altLang="zh-CN" sz="2100" b="1" dirty="0">
                <a:solidFill>
                  <a:srgbClr val="000000"/>
                </a:solidFill>
                <a:latin typeface="Times New Roman" pitchFamily="18" charset="0"/>
                <a:cs typeface="Times New Roman" pitchFamily="18" charset="0"/>
              </a:rPr>
              <a:t>10min</a:t>
            </a:r>
            <a:r>
              <a:rPr lang="zh-CN" altLang="en-US" sz="2100" b="1" dirty="0">
                <a:solidFill>
                  <a:srgbClr val="000000"/>
                </a:solidFill>
                <a:latin typeface="Times New Roman" pitchFamily="18" charset="0"/>
                <a:cs typeface="Times New Roman" pitchFamily="18" charset="0"/>
              </a:rPr>
              <a:t>一次，瞳孔缩小后</a:t>
            </a:r>
            <a:r>
              <a:rPr lang="en-US" altLang="zh-CN" sz="2100" b="1" dirty="0">
                <a:solidFill>
                  <a:srgbClr val="000000"/>
                </a:solidFill>
                <a:latin typeface="Times New Roman" pitchFamily="18" charset="0"/>
                <a:cs typeface="Times New Roman" pitchFamily="18" charset="0"/>
              </a:rPr>
              <a:t>6h</a:t>
            </a:r>
            <a:r>
              <a:rPr lang="zh-CN" altLang="en-US" sz="2100" b="1" dirty="0">
                <a:solidFill>
                  <a:srgbClr val="000000"/>
                </a:solidFill>
                <a:latin typeface="Times New Roman" pitchFamily="18" charset="0"/>
                <a:cs typeface="Times New Roman" pitchFamily="18" charset="0"/>
              </a:rPr>
              <a:t>一次。</a:t>
            </a:r>
          </a:p>
          <a:p>
            <a:pPr defTabSz="685800" eaLnBrk="0" hangingPunct="0">
              <a:tabLst>
                <a:tab pos="342900" algn="l"/>
              </a:tabLst>
            </a:pPr>
            <a:r>
              <a:rPr lang="zh-CN" altLang="en-US" sz="2100" b="1" dirty="0">
                <a:solidFill>
                  <a:srgbClr val="000000"/>
                </a:solidFill>
                <a:latin typeface="Arial"/>
                <a:cs typeface="Times New Roman" pitchFamily="18" charset="0"/>
              </a:rPr>
              <a:t>   </a:t>
            </a:r>
            <a:r>
              <a:rPr lang="zh-CN" altLang="en-US" sz="2100" b="1" dirty="0">
                <a:solidFill>
                  <a:srgbClr val="000000"/>
                </a:solidFill>
                <a:latin typeface="Times New Roman" pitchFamily="18" charset="0"/>
                <a:cs typeface="Times New Roman" pitchFamily="18" charset="0"/>
              </a:rPr>
              <a:t>  </a:t>
            </a:r>
            <a:r>
              <a:rPr lang="en-US" altLang="zh-CN" sz="2100" b="1" dirty="0">
                <a:solidFill>
                  <a:srgbClr val="000000"/>
                </a:solidFill>
                <a:latin typeface="Times New Roman" pitchFamily="18" charset="0"/>
                <a:cs typeface="Times New Roman" pitchFamily="18" charset="0"/>
              </a:rPr>
              <a:t>4</a:t>
            </a:r>
            <a:r>
              <a:rPr lang="zh-CN" altLang="en-US" sz="2100" b="1" dirty="0">
                <a:solidFill>
                  <a:srgbClr val="000000"/>
                </a:solidFill>
                <a:latin typeface="Times New Roman" pitchFamily="18" charset="0"/>
                <a:cs typeface="Times New Roman" pitchFamily="18" charset="0"/>
              </a:rPr>
              <a:t>．乙酰唑胺</a:t>
            </a:r>
            <a:r>
              <a:rPr lang="en-US" altLang="zh-CN" sz="2100" b="1" dirty="0">
                <a:solidFill>
                  <a:srgbClr val="000000"/>
                </a:solidFill>
                <a:latin typeface="Times New Roman" pitchFamily="18" charset="0"/>
                <a:cs typeface="Times New Roman" pitchFamily="18" charset="0"/>
              </a:rPr>
              <a:t>0.25g</a:t>
            </a:r>
            <a:r>
              <a:rPr lang="zh-CN" altLang="en-US" sz="2100" b="1" dirty="0">
                <a:solidFill>
                  <a:srgbClr val="000000"/>
                </a:solidFill>
                <a:latin typeface="Times New Roman" pitchFamily="18" charset="0"/>
                <a:cs typeface="Times New Roman" pitchFamily="18" charset="0"/>
              </a:rPr>
              <a:t>，每日</a:t>
            </a:r>
            <a:r>
              <a:rPr lang="en-US" altLang="zh-CN" sz="2100" b="1" dirty="0">
                <a:solidFill>
                  <a:srgbClr val="000000"/>
                </a:solidFill>
                <a:latin typeface="Times New Roman" pitchFamily="18" charset="0"/>
                <a:cs typeface="Times New Roman" pitchFamily="18" charset="0"/>
              </a:rPr>
              <a:t>3</a:t>
            </a:r>
            <a:r>
              <a:rPr lang="zh-CN" altLang="en-US" sz="2100" b="1" dirty="0">
                <a:solidFill>
                  <a:srgbClr val="000000"/>
                </a:solidFill>
                <a:latin typeface="Times New Roman" pitchFamily="18" charset="0"/>
                <a:cs typeface="Times New Roman" pitchFamily="18" charset="0"/>
              </a:rPr>
              <a:t>次，首次量加倍。</a:t>
            </a:r>
            <a:r>
              <a:rPr lang="zh-CN" altLang="en-US" sz="2100" b="1" dirty="0"/>
              <a:t> </a:t>
            </a:r>
          </a:p>
        </p:txBody>
      </p:sp>
    </p:spTree>
    <p:extLst>
      <p:ext uri="{BB962C8B-B14F-4D97-AF65-F5344CB8AC3E}">
        <p14:creationId xmlns:p14="http://schemas.microsoft.com/office/powerpoint/2010/main" val="1295244628"/>
      </p:ext>
    </p:extLst>
  </p:cSld>
  <p:clrMapOvr>
    <a:masterClrMapping/>
  </p:clrMapOvr>
  <p:transition spd="slow">
    <p:randomBar dir="vert"/>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763688" y="2085696"/>
            <a:ext cx="5556250" cy="2588022"/>
          </a:xfrm>
        </p:spPr>
        <p:txBody>
          <a:bodyPr>
            <a:normAutofit/>
          </a:bodyPr>
          <a:lstStyle/>
          <a:p>
            <a:r>
              <a:rPr lang="zh-CN" altLang="en-US" sz="2100" b="1" dirty="0"/>
              <a:t>闭角型青光眼是因为睫状肌松弛退向一边</a:t>
            </a:r>
            <a:r>
              <a:rPr lang="en-US" altLang="zh-CN" sz="2100" b="1" dirty="0"/>
              <a:t>,</a:t>
            </a:r>
            <a:r>
              <a:rPr lang="zh-CN" altLang="en-US" sz="2100" b="1" dirty="0"/>
              <a:t>而使悬韧带拉伸</a:t>
            </a:r>
            <a:r>
              <a:rPr lang="en-US" altLang="zh-CN" sz="2100" b="1" dirty="0"/>
              <a:t>,</a:t>
            </a:r>
            <a:r>
              <a:rPr lang="zh-CN" altLang="en-US" sz="2100" b="1" dirty="0"/>
              <a:t>晶状体成扁平引起的</a:t>
            </a:r>
            <a:r>
              <a:rPr lang="en-US" altLang="zh-CN" sz="2100" b="1" dirty="0"/>
              <a:t>.</a:t>
            </a:r>
            <a:r>
              <a:rPr lang="zh-CN" altLang="en-US" sz="2100" b="1" dirty="0"/>
              <a:t>地西泮具有镇静作用</a:t>
            </a:r>
            <a:r>
              <a:rPr lang="en-US" altLang="zh-CN" sz="2100" b="1" dirty="0"/>
              <a:t>,</a:t>
            </a:r>
            <a:r>
              <a:rPr lang="zh-CN" altLang="en-US" sz="2100" b="1" dirty="0"/>
              <a:t>使平滑肌松弛</a:t>
            </a:r>
            <a:r>
              <a:rPr lang="en-US" altLang="zh-CN" sz="2100" b="1" dirty="0"/>
              <a:t>,</a:t>
            </a:r>
            <a:r>
              <a:rPr lang="zh-CN" altLang="en-US" sz="2100" b="1" dirty="0"/>
              <a:t>扩瞳</a:t>
            </a:r>
            <a:r>
              <a:rPr lang="en-US" altLang="zh-CN" sz="2100" b="1" dirty="0"/>
              <a:t>,</a:t>
            </a:r>
            <a:r>
              <a:rPr lang="zh-CN" altLang="en-US" sz="2100" b="1" dirty="0"/>
              <a:t>发生反向</a:t>
            </a:r>
            <a:r>
              <a:rPr lang="en-US" altLang="zh-CN" sz="2100" b="1" dirty="0"/>
              <a:t>“</a:t>
            </a:r>
            <a:r>
              <a:rPr lang="zh-CN" altLang="en-US" sz="2100" b="1" dirty="0"/>
              <a:t>调节麻痹</a:t>
            </a:r>
            <a:r>
              <a:rPr lang="en-US" altLang="zh-CN" sz="2100" b="1" dirty="0"/>
              <a:t>”</a:t>
            </a:r>
            <a:r>
              <a:rPr lang="zh-CN" altLang="en-US" sz="2100" b="1" dirty="0"/>
              <a:t>作用</a:t>
            </a:r>
            <a:r>
              <a:rPr lang="en-US" altLang="zh-CN" sz="2100" b="1" dirty="0"/>
              <a:t>,</a:t>
            </a:r>
            <a:r>
              <a:rPr lang="zh-CN" altLang="en-US" sz="2100" b="1" dirty="0"/>
              <a:t>会加重病情。</a:t>
            </a:r>
            <a:endParaRPr lang="en-US" altLang="zh-CN" sz="2100" b="1" dirty="0"/>
          </a:p>
          <a:p>
            <a:r>
              <a:rPr lang="zh-CN" altLang="en-US" sz="2100" b="1" dirty="0"/>
              <a:t>苯二氮卓类有弱的抗胆碱作用。即拮抗</a:t>
            </a:r>
            <a:r>
              <a:rPr lang="en-US" altLang="zh-CN" sz="2100" b="1" dirty="0"/>
              <a:t>M</a:t>
            </a:r>
            <a:r>
              <a:rPr lang="zh-CN" altLang="en-US" sz="2100" b="1" dirty="0"/>
              <a:t>受体的作用</a:t>
            </a:r>
            <a:r>
              <a:rPr lang="en-US" altLang="zh-CN" sz="2100" b="1" dirty="0"/>
              <a:t>(</a:t>
            </a:r>
            <a:r>
              <a:rPr lang="zh-CN" altLang="en-US" sz="2100" b="1" dirty="0"/>
              <a:t>类似于阿托品</a:t>
            </a:r>
            <a:r>
              <a:rPr lang="en-US" altLang="zh-CN" sz="2100" b="1" dirty="0"/>
              <a:t>) </a:t>
            </a:r>
            <a:r>
              <a:rPr lang="zh-CN" altLang="en-US" sz="2100" b="1" dirty="0"/>
              <a:t>括瞳、眼内压升高，加重病情。</a:t>
            </a:r>
            <a:endParaRPr lang="en-US" altLang="zh-CN" sz="2100" b="1" dirty="0"/>
          </a:p>
        </p:txBody>
      </p:sp>
      <p:sp>
        <p:nvSpPr>
          <p:cNvPr id="3" name="标题 2"/>
          <p:cNvSpPr>
            <a:spLocks noGrp="1"/>
          </p:cNvSpPr>
          <p:nvPr>
            <p:ph type="title"/>
          </p:nvPr>
        </p:nvSpPr>
        <p:spPr>
          <a:xfrm>
            <a:off x="1493658" y="249492"/>
            <a:ext cx="6172200" cy="939546"/>
          </a:xfrm>
        </p:spPr>
        <p:txBody>
          <a:bodyPr>
            <a:normAutofit/>
          </a:bodyPr>
          <a:lstStyle/>
          <a:p>
            <a:r>
              <a:rPr lang="en-US" altLang="zh-CN" dirty="0"/>
              <a:t>     </a:t>
            </a:r>
            <a:r>
              <a:rPr lang="en-US" altLang="zh-CN" dirty="0" smtClean="0"/>
              <a:t>1.</a:t>
            </a:r>
            <a:r>
              <a:rPr lang="zh-CN" altLang="zh-CN" dirty="0" smtClean="0"/>
              <a:t>为何</a:t>
            </a:r>
            <a:r>
              <a:rPr lang="zh-CN" altLang="zh-CN" dirty="0"/>
              <a:t>停用地西泮</a:t>
            </a:r>
            <a:r>
              <a:rPr lang="zh-CN" altLang="zh-CN" dirty="0" smtClean="0"/>
              <a:t>？</a:t>
            </a:r>
            <a:endParaRPr lang="zh-CN" altLang="en-US" dirty="0"/>
          </a:p>
        </p:txBody>
      </p:sp>
      <p:sp>
        <p:nvSpPr>
          <p:cNvPr id="4" name="矩形 3"/>
          <p:cNvSpPr/>
          <p:nvPr/>
        </p:nvSpPr>
        <p:spPr>
          <a:xfrm>
            <a:off x="-4347864" y="3205012"/>
            <a:ext cx="3429000" cy="507831"/>
          </a:xfrm>
          <a:prstGeom prst="rect">
            <a:avLst/>
          </a:prstGeom>
        </p:spPr>
        <p:txBody>
          <a:bodyPr>
            <a:spAutoFit/>
          </a:bodyPr>
          <a:lstStyle/>
          <a:p>
            <a:r>
              <a:rPr lang="zh-CN" altLang="en-US" sz="1350" dirty="0"/>
              <a:t>阿托品、山莨菪碱</a:t>
            </a:r>
            <a:r>
              <a:rPr lang="en-US" altLang="zh-CN" sz="1350" dirty="0"/>
              <a:t>.</a:t>
            </a:r>
            <a:r>
              <a:rPr lang="zh-CN" altLang="en-US" sz="1350" dirty="0"/>
              <a:t>氯丙嗪喷托维林、异丙唪</a:t>
            </a:r>
            <a:r>
              <a:rPr lang="en-US" altLang="zh-CN" sz="1350" dirty="0"/>
              <a:t>.</a:t>
            </a:r>
            <a:r>
              <a:rPr lang="zh-CN" altLang="en-US" sz="1350" dirty="0"/>
              <a:t>丙胺太林、地西泮</a:t>
            </a:r>
            <a:r>
              <a:rPr lang="en-US" altLang="zh-CN" sz="1350" dirty="0"/>
              <a:t>.</a:t>
            </a:r>
            <a:r>
              <a:rPr lang="zh-CN" altLang="en-US" sz="1350" dirty="0"/>
              <a:t>左旋多巴、硝酸甘油</a:t>
            </a:r>
          </a:p>
        </p:txBody>
      </p:sp>
      <p:sp>
        <p:nvSpPr>
          <p:cNvPr id="5" name="矩形 4"/>
          <p:cNvSpPr/>
          <p:nvPr/>
        </p:nvSpPr>
        <p:spPr>
          <a:xfrm>
            <a:off x="-4077834" y="1365543"/>
            <a:ext cx="3429000" cy="923330"/>
          </a:xfrm>
          <a:prstGeom prst="rect">
            <a:avLst/>
          </a:prstGeom>
        </p:spPr>
        <p:txBody>
          <a:bodyPr>
            <a:spAutoFit/>
          </a:bodyPr>
          <a:lstStyle/>
          <a:p>
            <a:r>
              <a:rPr lang="zh-CN" altLang="en-US" sz="1350" dirty="0"/>
              <a:t>局部、全身还是眼部周围使用皮质激素药物，都可能引起眼压增高，尤其是使用对眼的穿透性能好、抗炎作用强的地塞米松、倍它米松易诱发青光眼。</a:t>
            </a:r>
          </a:p>
        </p:txBody>
      </p:sp>
    </p:spTree>
    <p:extLst>
      <p:ext uri="{BB962C8B-B14F-4D97-AF65-F5344CB8AC3E}">
        <p14:creationId xmlns:p14="http://schemas.microsoft.com/office/powerpoint/2010/main" val="13473315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sz="2100" b="1" spc="450" dirty="0">
                <a:hlinkClick r:id="rId2" action="ppaction://hlinksldjump"/>
              </a:rPr>
              <a:t>阿托品</a:t>
            </a:r>
            <a:endParaRPr lang="en-US" altLang="zh-CN" sz="2100" b="1" spc="450" dirty="0"/>
          </a:p>
          <a:p>
            <a:r>
              <a:rPr lang="zh-CN" altLang="en-US" sz="2100" b="1" spc="450" dirty="0">
                <a:hlinkClick r:id="rId3" action="ppaction://hlinksldjump"/>
              </a:rPr>
              <a:t>山莨菪碱</a:t>
            </a:r>
            <a:endParaRPr lang="en-US" altLang="zh-CN" sz="2100" b="1" spc="450" dirty="0"/>
          </a:p>
          <a:p>
            <a:r>
              <a:rPr lang="zh-CN" altLang="en-US" sz="2100" b="1" spc="450" dirty="0">
                <a:hlinkClick r:id="rId4" action="ppaction://hlinksldjump"/>
              </a:rPr>
              <a:t>异丙唪</a:t>
            </a:r>
            <a:endParaRPr lang="en-US" altLang="zh-CN" sz="2100" b="1" spc="450" dirty="0"/>
          </a:p>
          <a:p>
            <a:r>
              <a:rPr lang="zh-CN" altLang="en-US" sz="2100" b="1" spc="450" dirty="0">
                <a:hlinkClick r:id="rId5" action="ppaction://hlinksldjump"/>
              </a:rPr>
              <a:t>左旋多巴</a:t>
            </a:r>
            <a:endParaRPr lang="en-US" altLang="zh-CN" sz="2100" b="1" spc="450" dirty="0"/>
          </a:p>
          <a:p>
            <a:r>
              <a:rPr lang="zh-CN" altLang="en-US" sz="2100" b="1" spc="450" dirty="0">
                <a:hlinkClick r:id="rId6" action="ppaction://hlinksldjump"/>
              </a:rPr>
              <a:t>硝酸甘油</a:t>
            </a:r>
            <a:r>
              <a:rPr lang="zh-CN" altLang="en-US" sz="2100" b="1" spc="450" dirty="0"/>
              <a:t>等。</a:t>
            </a:r>
          </a:p>
          <a:p>
            <a:endParaRPr lang="zh-CN" altLang="en-US" dirty="0"/>
          </a:p>
        </p:txBody>
      </p:sp>
      <p:sp>
        <p:nvSpPr>
          <p:cNvPr id="3" name="标题 2"/>
          <p:cNvSpPr>
            <a:spLocks noGrp="1"/>
          </p:cNvSpPr>
          <p:nvPr>
            <p:ph type="title"/>
          </p:nvPr>
        </p:nvSpPr>
        <p:spPr/>
        <p:txBody>
          <a:bodyPr/>
          <a:lstStyle/>
          <a:p>
            <a:r>
              <a:rPr lang="zh-CN" altLang="zh-CN" dirty="0"/>
              <a:t>青光眼患者</a:t>
            </a:r>
            <a:r>
              <a:rPr lang="zh-CN" altLang="en-US" dirty="0"/>
              <a:t>其他</a:t>
            </a:r>
            <a:r>
              <a:rPr lang="zh-CN" altLang="zh-CN" dirty="0"/>
              <a:t>禁用</a:t>
            </a:r>
            <a:r>
              <a:rPr lang="zh-CN" altLang="en-US" dirty="0"/>
              <a:t>药</a:t>
            </a:r>
            <a:r>
              <a:rPr lang="zh-CN" altLang="zh-CN" dirty="0"/>
              <a:t>？</a:t>
            </a:r>
            <a:endParaRPr lang="zh-CN" altLang="en-US" dirty="0"/>
          </a:p>
        </p:txBody>
      </p:sp>
      <p:sp>
        <p:nvSpPr>
          <p:cNvPr id="6" name="TextBox 5"/>
          <p:cNvSpPr txBox="1"/>
          <p:nvPr/>
        </p:nvSpPr>
        <p:spPr>
          <a:xfrm>
            <a:off x="-2599315" y="4353949"/>
            <a:ext cx="2240868" cy="507831"/>
          </a:xfrm>
          <a:prstGeom prst="rect">
            <a:avLst/>
          </a:prstGeom>
          <a:noFill/>
        </p:spPr>
        <p:txBody>
          <a:bodyPr wrap="square" rtlCol="0">
            <a:spAutoFit/>
          </a:bodyPr>
          <a:lstStyle/>
          <a:p>
            <a:r>
              <a:rPr lang="zh-CN" altLang="en-US" sz="1350" b="1" dirty="0"/>
              <a:t>左旋多巴　激动</a:t>
            </a:r>
            <a:r>
              <a:rPr lang="en-US" altLang="zh-CN" sz="1350" b="1" dirty="0"/>
              <a:t>αβ</a:t>
            </a:r>
            <a:r>
              <a:rPr lang="zh-CN" altLang="en-US" sz="1350" b="1" dirty="0"/>
              <a:t>受体，会升高眼内压</a:t>
            </a:r>
            <a:endParaRPr lang="zh-CN" altLang="en-US" sz="1350" dirty="0"/>
          </a:p>
        </p:txBody>
      </p:sp>
    </p:spTree>
    <p:extLst>
      <p:ext uri="{BB962C8B-B14F-4D97-AF65-F5344CB8AC3E}">
        <p14:creationId xmlns:p14="http://schemas.microsoft.com/office/powerpoint/2010/main" val="108520723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endParaRPr lang="zh-CN" altLang="en-US" dirty="0"/>
          </a:p>
        </p:txBody>
      </p:sp>
      <p:sp>
        <p:nvSpPr>
          <p:cNvPr id="4" name="内容占位符 3"/>
          <p:cNvSpPr>
            <a:spLocks noGrp="1"/>
          </p:cNvSpPr>
          <p:nvPr>
            <p:ph idx="1"/>
          </p:nvPr>
        </p:nvSpPr>
        <p:spPr>
          <a:xfrm>
            <a:off x="1763688" y="1653648"/>
            <a:ext cx="5556250" cy="2516073"/>
          </a:xfrm>
          <a:prstGeom prst="rect">
            <a:avLst/>
          </a:prstGeom>
        </p:spPr>
        <p:txBody>
          <a:bodyPr>
            <a:spAutoFit/>
          </a:bodyPr>
          <a:lstStyle/>
          <a:p>
            <a:pPr marL="0" indent="0">
              <a:lnSpc>
                <a:spcPct val="150000"/>
              </a:lnSpc>
              <a:buNone/>
            </a:pPr>
            <a:r>
              <a:rPr lang="zh-CN" altLang="en-US" sz="2100" b="1" dirty="0"/>
              <a:t>阿托品为抗胆碱药，不管局部点用还是全身使用均可使瞳孔散大和睫状肌麻痹，且作用时间长而持久。老年人由于晶状体改变，一旦不当使用阿托品，易致眼压急剧升高，引起青光眼急性发作。</a:t>
            </a:r>
          </a:p>
        </p:txBody>
      </p:sp>
    </p:spTree>
    <p:extLst>
      <p:ext uri="{BB962C8B-B14F-4D97-AF65-F5344CB8AC3E}">
        <p14:creationId xmlns:p14="http://schemas.microsoft.com/office/powerpoint/2010/main" val="49931744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marL="0" indent="0">
              <a:buNone/>
            </a:pPr>
            <a:r>
              <a:rPr lang="zh-CN" altLang="en-US" sz="2100" b="1" spc="450" dirty="0"/>
              <a:t>山莨菪碱作用机制与阿托品相似。作用于？受体。</a:t>
            </a:r>
            <a:endParaRPr lang="en-US" altLang="zh-CN" sz="2100" b="1" spc="450" dirty="0"/>
          </a:p>
          <a:p>
            <a:endParaRPr lang="zh-CN" altLang="en-US" sz="2100" dirty="0"/>
          </a:p>
        </p:txBody>
      </p:sp>
    </p:spTree>
    <p:extLst>
      <p:ext uri="{BB962C8B-B14F-4D97-AF65-F5344CB8AC3E}">
        <p14:creationId xmlns:p14="http://schemas.microsoft.com/office/powerpoint/2010/main" val="18097060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marL="0" indent="0">
              <a:buNone/>
            </a:pPr>
            <a:r>
              <a:rPr lang="zh-CN" altLang="en-US" sz="2100" b="1" spc="450" dirty="0"/>
              <a:t>异丙唪</a:t>
            </a:r>
            <a:endParaRPr lang="en-US" altLang="zh-CN" sz="2100" b="1" spc="450" dirty="0"/>
          </a:p>
          <a:p>
            <a:pPr marL="0" indent="0">
              <a:buNone/>
            </a:pPr>
            <a:endParaRPr lang="en-US" altLang="zh-CN" sz="2100" b="1" dirty="0"/>
          </a:p>
          <a:p>
            <a:r>
              <a:rPr lang="zh-CN" altLang="en-US" sz="2100" b="1" dirty="0"/>
              <a:t>抗组胺药也有一定的抗胆碱作用，能升高眼压，加重青光眼患者病情。</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91941259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endParaRPr lang="zh-CN" altLang="en-US" dirty="0"/>
          </a:p>
        </p:txBody>
      </p:sp>
      <p:sp>
        <p:nvSpPr>
          <p:cNvPr id="4" name="内容占位符 3"/>
          <p:cNvSpPr>
            <a:spLocks noGrp="1"/>
          </p:cNvSpPr>
          <p:nvPr>
            <p:ph idx="1"/>
          </p:nvPr>
        </p:nvSpPr>
        <p:spPr>
          <a:xfrm>
            <a:off x="1797051" y="2006601"/>
            <a:ext cx="5556250" cy="1527469"/>
          </a:xfrm>
          <a:prstGeom prst="rect">
            <a:avLst/>
          </a:prstGeom>
        </p:spPr>
        <p:txBody>
          <a:bodyPr>
            <a:spAutoFit/>
          </a:bodyPr>
          <a:lstStyle/>
          <a:p>
            <a:pPr marL="0" indent="0">
              <a:lnSpc>
                <a:spcPct val="150000"/>
              </a:lnSpc>
              <a:buNone/>
            </a:pPr>
            <a:r>
              <a:rPr lang="zh-CN" altLang="en-US" sz="1600" b="1" dirty="0"/>
              <a:t>多巴胺可通过直接兴奋撞孔扩大肌上的</a:t>
            </a:r>
            <a:r>
              <a:rPr lang="en-US" altLang="zh-CN" sz="1600" b="1" dirty="0"/>
              <a:t>a </a:t>
            </a:r>
            <a:r>
              <a:rPr lang="zh-CN" altLang="en-US" sz="1600" b="1" dirty="0"/>
              <a:t>，受体，戴者通过促进去甲肾上腺素能神经释放去甲肾上腺素而兴奋撞孔扩大肌上的</a:t>
            </a:r>
            <a:r>
              <a:rPr lang="en-US" altLang="zh-CN" sz="1600" b="1" dirty="0"/>
              <a:t>a </a:t>
            </a:r>
            <a:r>
              <a:rPr lang="zh-CN" altLang="en-US" sz="1600" b="1" dirty="0"/>
              <a:t>」受体，使撞孔扩大，使眼睛前房角变窄，房水回流障碍，眼内压升高，加重闭角型青光眼症状。</a:t>
            </a:r>
          </a:p>
        </p:txBody>
      </p:sp>
    </p:spTree>
    <p:extLst>
      <p:ext uri="{BB962C8B-B14F-4D97-AF65-F5344CB8AC3E}">
        <p14:creationId xmlns:p14="http://schemas.microsoft.com/office/powerpoint/2010/main" val="14225599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a:lnSpc>
                <a:spcPct val="150000"/>
              </a:lnSpc>
            </a:pPr>
            <a:r>
              <a:rPr lang="zh-CN" altLang="en-US" sz="2800" b="1" spc="225" dirty="0"/>
              <a:t>硝酸甘油有明显扩张血管的作用</a:t>
            </a:r>
            <a:r>
              <a:rPr lang="en-US" altLang="zh-CN" sz="2800" b="1" spc="225" dirty="0"/>
              <a:t>,</a:t>
            </a:r>
            <a:r>
              <a:rPr lang="zh-CN" altLang="en-US" sz="2800" b="1" spc="225" dirty="0"/>
              <a:t>容易导致眼压增高加重青光眼的症状。</a:t>
            </a:r>
          </a:p>
          <a:p>
            <a:pPr>
              <a:lnSpc>
                <a:spcPct val="150000"/>
              </a:lnSpc>
            </a:pPr>
            <a:endParaRPr lang="zh-CN" altLang="en-US" sz="2100" b="1" spc="225" dirty="0"/>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2988970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493658" y="1545637"/>
            <a:ext cx="6156684" cy="3097418"/>
          </a:xfrm>
        </p:spPr>
        <p:txBody>
          <a:bodyPr>
            <a:noAutofit/>
          </a:bodyPr>
          <a:lstStyle/>
          <a:p>
            <a:r>
              <a:rPr lang="zh-CN" altLang="en-US" sz="1600" b="1" spc="225" dirty="0"/>
              <a:t>毛果芸香碱，拟胆碱药，能够兴奋</a:t>
            </a:r>
            <a:r>
              <a:rPr lang="en-US" altLang="zh-CN" sz="1600" b="1" spc="225" dirty="0"/>
              <a:t>M</a:t>
            </a:r>
            <a:r>
              <a:rPr lang="zh-CN" altLang="en-US" sz="1600" b="1" spc="225" dirty="0"/>
              <a:t>胆碱受体，使瞳孔缩小和睫状肌收缩，开放前房脚，增加房水排除率，此外亦有扩张脉络膜血管加速血液回流，解除其淤血的作用，用于原发性青光眼</a:t>
            </a:r>
            <a:r>
              <a:rPr lang="zh-CN" altLang="en-US" sz="2800" b="1" spc="225" dirty="0"/>
              <a:t>。</a:t>
            </a:r>
            <a:endParaRPr lang="en-US" altLang="zh-CN" sz="2800" b="1" spc="225" dirty="0"/>
          </a:p>
          <a:p>
            <a:r>
              <a:rPr lang="zh-CN" altLang="en-US" sz="1600" b="1" spc="225" dirty="0"/>
              <a:t>甘露醇是利尿剂，可以降低眼压力的。甘露醇是根据眼压力的升高来调节量的。</a:t>
            </a:r>
            <a:endParaRPr lang="en-US" altLang="zh-CN" sz="1600" b="1" spc="225" dirty="0"/>
          </a:p>
          <a:p>
            <a:endParaRPr lang="en-US" altLang="zh-CN" sz="1600" spc="225" dirty="0"/>
          </a:p>
          <a:p>
            <a:r>
              <a:rPr lang="zh-CN" altLang="en-US" sz="1600" b="1" spc="225" dirty="0"/>
              <a:t>乙酰唑胺为碳酸酐酶抑制剂。通过抑制肾小管上皮细胞中的碳酸酐酶的活性，使</a:t>
            </a:r>
            <a:r>
              <a:rPr lang="en-US" altLang="zh-CN" sz="1600" b="1" spc="225" dirty="0"/>
              <a:t>H</a:t>
            </a:r>
            <a:r>
              <a:rPr lang="zh-CN" altLang="en-US" sz="1600" b="1" spc="225" dirty="0"/>
              <a:t>＋一</a:t>
            </a:r>
            <a:r>
              <a:rPr lang="en-US" altLang="zh-CN" sz="1600" b="1" spc="225" dirty="0"/>
              <a:t>Na</a:t>
            </a:r>
            <a:r>
              <a:rPr lang="zh-CN" altLang="en-US" sz="1600" b="1" spc="225" dirty="0"/>
              <a:t>＋交换减少，增加水和碳酸盐的排出而产生利尿作用，排出碱性</a:t>
            </a:r>
            <a:r>
              <a:rPr lang="zh-CN" altLang="en-US" sz="1600" b="1" spc="225" dirty="0" smtClean="0"/>
              <a:t>尿。</a:t>
            </a:r>
            <a:endParaRPr lang="zh-CN" altLang="en-US" sz="1600" b="1" spc="225" dirty="0"/>
          </a:p>
        </p:txBody>
      </p:sp>
      <p:sp>
        <p:nvSpPr>
          <p:cNvPr id="3" name="标题 2"/>
          <p:cNvSpPr>
            <a:spLocks noGrp="1"/>
          </p:cNvSpPr>
          <p:nvPr>
            <p:ph type="title"/>
          </p:nvPr>
        </p:nvSpPr>
        <p:spPr/>
        <p:txBody>
          <a:bodyPr>
            <a:normAutofit/>
          </a:bodyPr>
          <a:lstStyle/>
          <a:p>
            <a:r>
              <a:rPr lang="en-US" altLang="zh-CN" sz="2400" dirty="0"/>
              <a:t> 2.</a:t>
            </a:r>
            <a:r>
              <a:rPr lang="zh-CN" altLang="zh-CN" sz="2400" dirty="0"/>
              <a:t>甘露醇、毛果芸香碱、乙酰唑胺治疗青光眼的作用机制是什么</a:t>
            </a:r>
            <a:r>
              <a:rPr lang="en-US" altLang="zh-CN" sz="2400" dirty="0"/>
              <a:t>? </a:t>
            </a:r>
            <a:r>
              <a:rPr lang="zh-CN" altLang="zh-CN" sz="2400" dirty="0"/>
              <a:t>还有哪些适应症？</a:t>
            </a:r>
            <a:endParaRPr lang="zh-CN" altLang="en-US" sz="2400" dirty="0"/>
          </a:p>
        </p:txBody>
      </p:sp>
      <p:sp>
        <p:nvSpPr>
          <p:cNvPr id="4" name="矩形 3"/>
          <p:cNvSpPr/>
          <p:nvPr/>
        </p:nvSpPr>
        <p:spPr>
          <a:xfrm>
            <a:off x="-3699792" y="572223"/>
            <a:ext cx="3429000" cy="507831"/>
          </a:xfrm>
          <a:prstGeom prst="rect">
            <a:avLst/>
          </a:prstGeom>
        </p:spPr>
        <p:txBody>
          <a:bodyPr>
            <a:spAutoFit/>
          </a:bodyPr>
          <a:lstStyle/>
          <a:p>
            <a:r>
              <a:rPr lang="zh-CN" altLang="en-US" sz="1350" b="1" dirty="0">
                <a:effectLst>
                  <a:outerShdw blurRad="38100" dist="38100" dir="2700000" algn="tl">
                    <a:srgbClr val="000000">
                      <a:alpha val="43137"/>
                    </a:srgbClr>
                  </a:outerShdw>
                </a:effectLst>
              </a:rPr>
              <a:t>治疗青光眼的原则：增加房水的排出量，或者降低眼内房水的产生量。</a:t>
            </a:r>
          </a:p>
        </p:txBody>
      </p:sp>
    </p:spTree>
    <p:extLst>
      <p:ext uri="{BB962C8B-B14F-4D97-AF65-F5344CB8AC3E}">
        <p14:creationId xmlns:p14="http://schemas.microsoft.com/office/powerpoint/2010/main" val="63806030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3" name="内容占位符 2"/>
          <p:cNvSpPr>
            <a:spLocks noGrp="1"/>
          </p:cNvSpPr>
          <p:nvPr>
            <p:ph idx="1"/>
          </p:nvPr>
        </p:nvSpPr>
        <p:spPr/>
        <p:txBody>
          <a:bodyPr>
            <a:normAutofit/>
          </a:bodyPr>
          <a:lstStyle/>
          <a:p>
            <a:pPr marL="0" indent="0">
              <a:buNone/>
            </a:pPr>
            <a:r>
              <a:rPr lang="en-US" altLang="zh-CN" sz="2400" dirty="0"/>
              <a:t>(1)</a:t>
            </a:r>
            <a:r>
              <a:rPr lang="zh-CN" altLang="en-US" sz="2400" dirty="0"/>
              <a:t>在滴眼药水之前必须要洗手，防止手上带有的细 菌入侵到眼内。 </a:t>
            </a:r>
          </a:p>
          <a:p>
            <a:pPr marL="0" indent="0">
              <a:buNone/>
            </a:pPr>
            <a:r>
              <a:rPr lang="en-US" altLang="zh-CN" sz="2400" dirty="0"/>
              <a:t>(2)</a:t>
            </a:r>
            <a:r>
              <a:rPr lang="zh-CN" altLang="en-US" sz="2400" dirty="0"/>
              <a:t>使用布林佐胺等类似混悬液剂型药物前，需要进 行摇晃，保证药液无沉淀且均匀、保证药效稳定。 </a:t>
            </a:r>
          </a:p>
          <a:p>
            <a:pPr marL="0" indent="0">
              <a:buNone/>
            </a:pPr>
            <a:r>
              <a:rPr lang="en-US" altLang="zh-CN" sz="2400" dirty="0"/>
              <a:t>(3)</a:t>
            </a:r>
            <a:r>
              <a:rPr lang="zh-CN" altLang="en-US" sz="2400" dirty="0"/>
              <a:t>眼药水 </a:t>
            </a:r>
            <a:r>
              <a:rPr lang="en-US" altLang="zh-CN" sz="2400" dirty="0"/>
              <a:t>1 </a:t>
            </a:r>
            <a:r>
              <a:rPr lang="zh-CN" altLang="en-US" sz="2400" dirty="0"/>
              <a:t>次仅点 </a:t>
            </a:r>
            <a:r>
              <a:rPr lang="en-US" altLang="zh-CN" sz="2400" dirty="0"/>
              <a:t>1 </a:t>
            </a:r>
            <a:r>
              <a:rPr lang="zh-CN" altLang="en-US" sz="2400" dirty="0"/>
              <a:t>滴，若不慎没滴入结膜囊，可 补点 </a:t>
            </a:r>
            <a:r>
              <a:rPr lang="en-US" altLang="zh-CN" sz="2400" dirty="0"/>
              <a:t>1 </a:t>
            </a:r>
            <a:r>
              <a:rPr lang="zh-CN" altLang="en-US" sz="2400" dirty="0"/>
              <a:t>滴。因为 </a:t>
            </a:r>
            <a:r>
              <a:rPr lang="en-US" altLang="zh-CN" sz="2400" dirty="0"/>
              <a:t>1 </a:t>
            </a:r>
            <a:r>
              <a:rPr lang="zh-CN" altLang="en-US" sz="2400" dirty="0"/>
              <a:t>滴眼药约 </a:t>
            </a:r>
            <a:r>
              <a:rPr lang="en-US" altLang="zh-CN" sz="2400" dirty="0"/>
              <a:t>30 </a:t>
            </a:r>
            <a:r>
              <a:rPr lang="zh-CN" altLang="en-US" sz="2400" dirty="0"/>
              <a:t>微升，而结膜囊内可存容 量仅约 </a:t>
            </a:r>
            <a:r>
              <a:rPr lang="en-US" altLang="zh-CN" sz="2400" dirty="0"/>
              <a:t>7 </a:t>
            </a:r>
            <a:r>
              <a:rPr lang="zh-CN" altLang="en-US" sz="2400" dirty="0"/>
              <a:t>微升，因此，</a:t>
            </a:r>
            <a:r>
              <a:rPr lang="en-US" altLang="zh-CN" sz="2400" dirty="0"/>
              <a:t>1 </a:t>
            </a:r>
            <a:r>
              <a:rPr lang="zh-CN" altLang="en-US" sz="2400" dirty="0"/>
              <a:t>次点好几滴不仅浪费也不增加药效。 </a:t>
            </a:r>
          </a:p>
          <a:p>
            <a:endParaRPr kumimoji="1" lang="zh-CN" altLang="en-US" sz="2400" dirty="0"/>
          </a:p>
        </p:txBody>
      </p:sp>
    </p:spTree>
    <p:extLst>
      <p:ext uri="{BB962C8B-B14F-4D97-AF65-F5344CB8AC3E}">
        <p14:creationId xmlns:p14="http://schemas.microsoft.com/office/powerpoint/2010/main" val="2748217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3" name="内容占位符 2"/>
          <p:cNvSpPr>
            <a:spLocks noGrp="1"/>
          </p:cNvSpPr>
          <p:nvPr>
            <p:ph idx="1"/>
          </p:nvPr>
        </p:nvSpPr>
        <p:spPr/>
        <p:txBody>
          <a:bodyPr>
            <a:normAutofit fontScale="70000" lnSpcReduction="20000"/>
          </a:bodyPr>
          <a:lstStyle/>
          <a:p>
            <a:pPr marL="0" indent="0">
              <a:buNone/>
            </a:pPr>
            <a:r>
              <a:rPr lang="en-US" altLang="zh-CN" dirty="0"/>
              <a:t>(4)</a:t>
            </a:r>
            <a:r>
              <a:rPr lang="zh-CN" altLang="en-US" dirty="0"/>
              <a:t>滴眼药水之后，最好是闭眼休息 </a:t>
            </a:r>
            <a:r>
              <a:rPr lang="en-US" altLang="zh-CN" dirty="0"/>
              <a:t>3~5 </a:t>
            </a:r>
            <a:r>
              <a:rPr lang="zh-CN" altLang="en-US" dirty="0"/>
              <a:t>分钟，可提 升药物效果。患者在使用眼药水时，为防止患者出现眼压 过高的状况，有时需要使用超过两种类型的眼药水，因此 要特别注意不能同时滴用不同种类的眼药水，至少需要间 隔 </a:t>
            </a:r>
            <a:r>
              <a:rPr lang="en-US" altLang="zh-CN" dirty="0"/>
              <a:t>5 </a:t>
            </a:r>
            <a:r>
              <a:rPr lang="zh-CN" altLang="en-US" dirty="0"/>
              <a:t>分钟，再接着点另外种类的药物，不然泪液及后点的 眼药水会导致眼睛把先点的眼药水排泄、稀释，进而先点 的眼药水就会失效。 </a:t>
            </a:r>
          </a:p>
          <a:p>
            <a:pPr marL="0" indent="0">
              <a:buNone/>
            </a:pPr>
            <a:r>
              <a:rPr lang="en-US" altLang="zh-CN" dirty="0"/>
              <a:t>(5)</a:t>
            </a:r>
            <a:r>
              <a:rPr lang="zh-CN" altLang="en-US" dirty="0"/>
              <a:t>患者如果需要在使用眼药水的同时使用眼药膏， 建议先滴眼药水，闭眼 </a:t>
            </a:r>
            <a:r>
              <a:rPr lang="en-US" altLang="zh-CN" dirty="0"/>
              <a:t>5 </a:t>
            </a:r>
            <a:r>
              <a:rPr lang="zh-CN" altLang="en-US" dirty="0"/>
              <a:t>分钟后再涂抹眼膏。 </a:t>
            </a:r>
          </a:p>
          <a:p>
            <a:pPr marL="0" indent="0">
              <a:buNone/>
            </a:pPr>
            <a:r>
              <a:rPr lang="en-US" altLang="zh-CN" dirty="0"/>
              <a:t>(6)</a:t>
            </a:r>
            <a:r>
              <a:rPr lang="zh-CN" altLang="en-US" dirty="0"/>
              <a:t>滴眼药水之后立刻使用无菌棉球加食指将内眼角 按压住保持 </a:t>
            </a:r>
            <a:r>
              <a:rPr lang="en-US" altLang="zh-CN" dirty="0"/>
              <a:t>3 </a:t>
            </a:r>
            <a:r>
              <a:rPr lang="zh-CN" altLang="en-US" dirty="0"/>
              <a:t>分钟，可避免从内眼角溢出的眼药水流入鼻 腔被吸收，进而防止药物不良反应的产生。此外需注意， 不能将眼药水放在温度较高的地方，也不能放置于阴暗潮 湿、灰尘多的地方，防止药水因为高低温、受潮、受污染 而产生质变。在炎热的夏季，眼药水建议放置在冰箱的冷 藏柜里 </a:t>
            </a:r>
          </a:p>
        </p:txBody>
      </p:sp>
    </p:spTree>
    <p:extLst>
      <p:ext uri="{BB962C8B-B14F-4D97-AF65-F5344CB8AC3E}">
        <p14:creationId xmlns:p14="http://schemas.microsoft.com/office/powerpoint/2010/main" val="21131317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6742556" y="2632710"/>
            <a:ext cx="1946402" cy="902716"/>
          </a:xfrm>
          <a:custGeom>
            <a:avLst/>
            <a:gdLst>
              <a:gd name="connsiteX0" fmla="*/ 0 w 1946402"/>
              <a:gd name="connsiteY0" fmla="*/ 150494 h 902716"/>
              <a:gd name="connsiteX1" fmla="*/ 150495 w 1946402"/>
              <a:gd name="connsiteY1" fmla="*/ 0 h 902716"/>
              <a:gd name="connsiteX2" fmla="*/ 1795907 w 1946402"/>
              <a:gd name="connsiteY2" fmla="*/ 0 h 902716"/>
              <a:gd name="connsiteX3" fmla="*/ 1946402 w 1946402"/>
              <a:gd name="connsiteY3" fmla="*/ 150494 h 902716"/>
              <a:gd name="connsiteX4" fmla="*/ 1946402 w 1946402"/>
              <a:gd name="connsiteY4" fmla="*/ 752220 h 902716"/>
              <a:gd name="connsiteX5" fmla="*/ 1795907 w 1946402"/>
              <a:gd name="connsiteY5" fmla="*/ 902716 h 902716"/>
              <a:gd name="connsiteX6" fmla="*/ 150495 w 1946402"/>
              <a:gd name="connsiteY6" fmla="*/ 902716 h 902716"/>
              <a:gd name="connsiteX7" fmla="*/ 0 w 1946402"/>
              <a:gd name="connsiteY7" fmla="*/ 752220 h 902716"/>
              <a:gd name="connsiteX8" fmla="*/ 0 w 1946402"/>
              <a:gd name="connsiteY8" fmla="*/ 150494 h 9027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946402" h="902716">
                <a:moveTo>
                  <a:pt x="0" y="150494"/>
                </a:moveTo>
                <a:cubicBezTo>
                  <a:pt x="0" y="67436"/>
                  <a:pt x="67310" y="0"/>
                  <a:pt x="150495" y="0"/>
                </a:cubicBezTo>
                <a:lnTo>
                  <a:pt x="1795907" y="0"/>
                </a:lnTo>
                <a:cubicBezTo>
                  <a:pt x="1878965" y="0"/>
                  <a:pt x="1946402" y="67436"/>
                  <a:pt x="1946402" y="150494"/>
                </a:cubicBezTo>
                <a:lnTo>
                  <a:pt x="1946402" y="752220"/>
                </a:lnTo>
                <a:cubicBezTo>
                  <a:pt x="1946402" y="835279"/>
                  <a:pt x="1878965" y="902716"/>
                  <a:pt x="1795907" y="902716"/>
                </a:cubicBezTo>
                <a:lnTo>
                  <a:pt x="150495" y="902716"/>
                </a:lnTo>
                <a:cubicBezTo>
                  <a:pt x="67310" y="902716"/>
                  <a:pt x="0" y="835279"/>
                  <a:pt x="0" y="752220"/>
                </a:cubicBezTo>
                <a:lnTo>
                  <a:pt x="0" y="150494"/>
                </a:lnTo>
              </a:path>
            </a:pathLst>
          </a:custGeom>
          <a:solidFill>
            <a:srgbClr val="F2F2F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6059042" y="1519682"/>
            <a:ext cx="1946402" cy="902589"/>
          </a:xfrm>
          <a:custGeom>
            <a:avLst/>
            <a:gdLst>
              <a:gd name="connsiteX0" fmla="*/ 0 w 1946402"/>
              <a:gd name="connsiteY0" fmla="*/ 150367 h 902589"/>
              <a:gd name="connsiteX1" fmla="*/ 150495 w 1946402"/>
              <a:gd name="connsiteY1" fmla="*/ 0 h 902589"/>
              <a:gd name="connsiteX2" fmla="*/ 1796034 w 1946402"/>
              <a:gd name="connsiteY2" fmla="*/ 0 h 902589"/>
              <a:gd name="connsiteX3" fmla="*/ 1946401 w 1946402"/>
              <a:gd name="connsiteY3" fmla="*/ 150367 h 902589"/>
              <a:gd name="connsiteX4" fmla="*/ 1946401 w 1946402"/>
              <a:gd name="connsiteY4" fmla="*/ 752094 h 902589"/>
              <a:gd name="connsiteX5" fmla="*/ 1796034 w 1946402"/>
              <a:gd name="connsiteY5" fmla="*/ 902588 h 902589"/>
              <a:gd name="connsiteX6" fmla="*/ 150495 w 1946402"/>
              <a:gd name="connsiteY6" fmla="*/ 902588 h 902589"/>
              <a:gd name="connsiteX7" fmla="*/ 0 w 1946402"/>
              <a:gd name="connsiteY7" fmla="*/ 752094 h 902589"/>
              <a:gd name="connsiteX8" fmla="*/ 0 w 1946402"/>
              <a:gd name="connsiteY8" fmla="*/ 150367 h 90258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946402" h="902589">
                <a:moveTo>
                  <a:pt x="0" y="150367"/>
                </a:moveTo>
                <a:cubicBezTo>
                  <a:pt x="0" y="67309"/>
                  <a:pt x="67436" y="0"/>
                  <a:pt x="150495" y="0"/>
                </a:cubicBezTo>
                <a:lnTo>
                  <a:pt x="1796034" y="0"/>
                </a:lnTo>
                <a:cubicBezTo>
                  <a:pt x="1879091" y="0"/>
                  <a:pt x="1946401" y="67309"/>
                  <a:pt x="1946401" y="150367"/>
                </a:cubicBezTo>
                <a:lnTo>
                  <a:pt x="1946401" y="752094"/>
                </a:lnTo>
                <a:cubicBezTo>
                  <a:pt x="1946401" y="835278"/>
                  <a:pt x="1879091" y="902588"/>
                  <a:pt x="1796034" y="902588"/>
                </a:cubicBezTo>
                <a:lnTo>
                  <a:pt x="150495" y="902588"/>
                </a:lnTo>
                <a:cubicBezTo>
                  <a:pt x="67436" y="902588"/>
                  <a:pt x="0" y="835278"/>
                  <a:pt x="0" y="752094"/>
                </a:cubicBezTo>
                <a:lnTo>
                  <a:pt x="0" y="150367"/>
                </a:lnTo>
              </a:path>
            </a:pathLst>
          </a:custGeom>
          <a:solidFill>
            <a:srgbClr val="F2F2F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3709923" y="1015746"/>
            <a:ext cx="1704085" cy="902588"/>
          </a:xfrm>
          <a:custGeom>
            <a:avLst/>
            <a:gdLst>
              <a:gd name="connsiteX0" fmla="*/ 0 w 1704085"/>
              <a:gd name="connsiteY0" fmla="*/ 150367 h 902588"/>
              <a:gd name="connsiteX1" fmla="*/ 150495 w 1704085"/>
              <a:gd name="connsiteY1" fmla="*/ 0 h 902588"/>
              <a:gd name="connsiteX2" fmla="*/ 1553717 w 1704085"/>
              <a:gd name="connsiteY2" fmla="*/ 0 h 902588"/>
              <a:gd name="connsiteX3" fmla="*/ 1704085 w 1704085"/>
              <a:gd name="connsiteY3" fmla="*/ 150367 h 902588"/>
              <a:gd name="connsiteX4" fmla="*/ 1704085 w 1704085"/>
              <a:gd name="connsiteY4" fmla="*/ 752221 h 902588"/>
              <a:gd name="connsiteX5" fmla="*/ 1553717 w 1704085"/>
              <a:gd name="connsiteY5" fmla="*/ 902588 h 902588"/>
              <a:gd name="connsiteX6" fmla="*/ 150495 w 1704085"/>
              <a:gd name="connsiteY6" fmla="*/ 902588 h 902588"/>
              <a:gd name="connsiteX7" fmla="*/ 0 w 1704085"/>
              <a:gd name="connsiteY7" fmla="*/ 752221 h 902588"/>
              <a:gd name="connsiteX8" fmla="*/ 0 w 1704085"/>
              <a:gd name="connsiteY8" fmla="*/ 150367 h 90258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704085" h="902588">
                <a:moveTo>
                  <a:pt x="0" y="150367"/>
                </a:moveTo>
                <a:cubicBezTo>
                  <a:pt x="0" y="67309"/>
                  <a:pt x="67310" y="0"/>
                  <a:pt x="150495" y="0"/>
                </a:cubicBezTo>
                <a:lnTo>
                  <a:pt x="1553717" y="0"/>
                </a:lnTo>
                <a:cubicBezTo>
                  <a:pt x="1636776" y="0"/>
                  <a:pt x="1704085" y="67309"/>
                  <a:pt x="1704085" y="150367"/>
                </a:cubicBezTo>
                <a:lnTo>
                  <a:pt x="1704085" y="752221"/>
                </a:lnTo>
                <a:cubicBezTo>
                  <a:pt x="1704085" y="835278"/>
                  <a:pt x="1636776" y="902588"/>
                  <a:pt x="1553717" y="902588"/>
                </a:cubicBezTo>
                <a:lnTo>
                  <a:pt x="150495" y="902588"/>
                </a:lnTo>
                <a:cubicBezTo>
                  <a:pt x="67310" y="902588"/>
                  <a:pt x="0" y="835278"/>
                  <a:pt x="0" y="752221"/>
                </a:cubicBezTo>
                <a:lnTo>
                  <a:pt x="0" y="150367"/>
                </a:lnTo>
              </a:path>
            </a:pathLst>
          </a:custGeom>
          <a:solidFill>
            <a:srgbClr val="F2F2F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1303019" y="1490599"/>
            <a:ext cx="2012188" cy="902588"/>
          </a:xfrm>
          <a:custGeom>
            <a:avLst/>
            <a:gdLst>
              <a:gd name="connsiteX0" fmla="*/ 0 w 2012188"/>
              <a:gd name="connsiteY0" fmla="*/ 150368 h 902588"/>
              <a:gd name="connsiteX1" fmla="*/ 150494 w 2012188"/>
              <a:gd name="connsiteY1" fmla="*/ 0 h 902588"/>
              <a:gd name="connsiteX2" fmla="*/ 1861693 w 2012188"/>
              <a:gd name="connsiteY2" fmla="*/ 0 h 902588"/>
              <a:gd name="connsiteX3" fmla="*/ 2012188 w 2012188"/>
              <a:gd name="connsiteY3" fmla="*/ 150368 h 902588"/>
              <a:gd name="connsiteX4" fmla="*/ 2012188 w 2012188"/>
              <a:gd name="connsiteY4" fmla="*/ 752093 h 902588"/>
              <a:gd name="connsiteX5" fmla="*/ 1861693 w 2012188"/>
              <a:gd name="connsiteY5" fmla="*/ 902588 h 902588"/>
              <a:gd name="connsiteX6" fmla="*/ 150494 w 2012188"/>
              <a:gd name="connsiteY6" fmla="*/ 902588 h 902588"/>
              <a:gd name="connsiteX7" fmla="*/ 0 w 2012188"/>
              <a:gd name="connsiteY7" fmla="*/ 752093 h 902588"/>
              <a:gd name="connsiteX8" fmla="*/ 0 w 2012188"/>
              <a:gd name="connsiteY8" fmla="*/ 150368 h 90258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012188" h="902588">
                <a:moveTo>
                  <a:pt x="0" y="150368"/>
                </a:moveTo>
                <a:cubicBezTo>
                  <a:pt x="0" y="67309"/>
                  <a:pt x="67437" y="0"/>
                  <a:pt x="150494" y="0"/>
                </a:cubicBezTo>
                <a:lnTo>
                  <a:pt x="1861693" y="0"/>
                </a:lnTo>
                <a:cubicBezTo>
                  <a:pt x="1944878" y="0"/>
                  <a:pt x="2012188" y="67309"/>
                  <a:pt x="2012188" y="150368"/>
                </a:cubicBezTo>
                <a:lnTo>
                  <a:pt x="2012188" y="752093"/>
                </a:lnTo>
                <a:cubicBezTo>
                  <a:pt x="2012188" y="835278"/>
                  <a:pt x="1944878" y="902588"/>
                  <a:pt x="1861693" y="902588"/>
                </a:cubicBezTo>
                <a:lnTo>
                  <a:pt x="150494" y="902588"/>
                </a:lnTo>
                <a:cubicBezTo>
                  <a:pt x="67437" y="902588"/>
                  <a:pt x="0" y="835278"/>
                  <a:pt x="0" y="752093"/>
                </a:cubicBezTo>
                <a:lnTo>
                  <a:pt x="0" y="150368"/>
                </a:lnTo>
              </a:path>
            </a:pathLst>
          </a:custGeom>
          <a:solidFill>
            <a:srgbClr val="F2F2F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344081" y="2625217"/>
            <a:ext cx="2205951" cy="902716"/>
          </a:xfrm>
          <a:custGeom>
            <a:avLst/>
            <a:gdLst>
              <a:gd name="connsiteX0" fmla="*/ 0 w 2205951"/>
              <a:gd name="connsiteY0" fmla="*/ 150494 h 902716"/>
              <a:gd name="connsiteX1" fmla="*/ 150444 w 2205951"/>
              <a:gd name="connsiteY1" fmla="*/ 0 h 902716"/>
              <a:gd name="connsiteX2" fmla="*/ 2055583 w 2205951"/>
              <a:gd name="connsiteY2" fmla="*/ 0 h 902716"/>
              <a:gd name="connsiteX3" fmla="*/ 2205951 w 2205951"/>
              <a:gd name="connsiteY3" fmla="*/ 150494 h 902716"/>
              <a:gd name="connsiteX4" fmla="*/ 2205951 w 2205951"/>
              <a:gd name="connsiteY4" fmla="*/ 752220 h 902716"/>
              <a:gd name="connsiteX5" fmla="*/ 2055583 w 2205951"/>
              <a:gd name="connsiteY5" fmla="*/ 902716 h 902716"/>
              <a:gd name="connsiteX6" fmla="*/ 150444 w 2205951"/>
              <a:gd name="connsiteY6" fmla="*/ 902716 h 902716"/>
              <a:gd name="connsiteX7" fmla="*/ 0 w 2205951"/>
              <a:gd name="connsiteY7" fmla="*/ 752220 h 902716"/>
              <a:gd name="connsiteX8" fmla="*/ 0 w 2205951"/>
              <a:gd name="connsiteY8" fmla="*/ 150494 h 9027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05951" h="902716">
                <a:moveTo>
                  <a:pt x="0" y="150494"/>
                </a:moveTo>
                <a:cubicBezTo>
                  <a:pt x="0" y="67436"/>
                  <a:pt x="67360" y="0"/>
                  <a:pt x="150444" y="0"/>
                </a:cubicBezTo>
                <a:lnTo>
                  <a:pt x="2055583" y="0"/>
                </a:lnTo>
                <a:cubicBezTo>
                  <a:pt x="2138641" y="0"/>
                  <a:pt x="2205951" y="67436"/>
                  <a:pt x="2205951" y="150494"/>
                </a:cubicBezTo>
                <a:lnTo>
                  <a:pt x="2205951" y="752220"/>
                </a:lnTo>
                <a:cubicBezTo>
                  <a:pt x="2205951" y="835279"/>
                  <a:pt x="2138641" y="902716"/>
                  <a:pt x="2055583" y="902716"/>
                </a:cubicBezTo>
                <a:lnTo>
                  <a:pt x="150444" y="902716"/>
                </a:lnTo>
                <a:cubicBezTo>
                  <a:pt x="67360" y="902716"/>
                  <a:pt x="0" y="835279"/>
                  <a:pt x="0" y="752220"/>
                </a:cubicBezTo>
                <a:lnTo>
                  <a:pt x="0" y="150494"/>
                </a:lnTo>
              </a:path>
            </a:pathLst>
          </a:custGeom>
          <a:solidFill>
            <a:srgbClr val="F2F2F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1927986" y="1707769"/>
            <a:ext cx="5286375" cy="3369462"/>
          </a:xfrm>
          <a:custGeom>
            <a:avLst/>
            <a:gdLst>
              <a:gd name="connsiteX0" fmla="*/ 5251450 w 5286375"/>
              <a:gd name="connsiteY0" fmla="*/ 1650238 h 3369462"/>
              <a:gd name="connsiteX1" fmla="*/ 5000752 w 5286375"/>
              <a:gd name="connsiteY1" fmla="*/ 1085850 h 3369462"/>
              <a:gd name="connsiteX2" fmla="*/ 4499483 w 5286375"/>
              <a:gd name="connsiteY2" fmla="*/ 571500 h 3369462"/>
              <a:gd name="connsiteX3" fmla="*/ 3858514 w 5286375"/>
              <a:gd name="connsiteY3" fmla="*/ 221488 h 3369462"/>
              <a:gd name="connsiteX4" fmla="*/ 3039872 w 5286375"/>
              <a:gd name="connsiteY4" fmla="*/ 21463 h 3369462"/>
              <a:gd name="connsiteX5" fmla="*/ 2643251 w 5286375"/>
              <a:gd name="connsiteY5" fmla="*/ 0 h 3369462"/>
              <a:gd name="connsiteX6" fmla="*/ 2246503 w 5286375"/>
              <a:gd name="connsiteY6" fmla="*/ 21463 h 3369462"/>
              <a:gd name="connsiteX7" fmla="*/ 1427860 w 5286375"/>
              <a:gd name="connsiteY7" fmla="*/ 221488 h 3369462"/>
              <a:gd name="connsiteX8" fmla="*/ 786892 w 5286375"/>
              <a:gd name="connsiteY8" fmla="*/ 571500 h 3369462"/>
              <a:gd name="connsiteX9" fmla="*/ 285623 w 5286375"/>
              <a:gd name="connsiteY9" fmla="*/ 1085850 h 3369462"/>
              <a:gd name="connsiteX10" fmla="*/ 34925 w 5286375"/>
              <a:gd name="connsiteY10" fmla="*/ 1650238 h 3369462"/>
              <a:gd name="connsiteX11" fmla="*/ 0 w 5286375"/>
              <a:gd name="connsiteY11" fmla="*/ 1983613 h 3369462"/>
              <a:gd name="connsiteX12" fmla="*/ 751967 w 5286375"/>
              <a:gd name="connsiteY12" fmla="*/ 3369462 h 3369462"/>
              <a:gd name="connsiteX13" fmla="*/ 859917 w 5286375"/>
              <a:gd name="connsiteY13" fmla="*/ 3369462 h 3369462"/>
              <a:gd name="connsiteX14" fmla="*/ 76200 w 5286375"/>
              <a:gd name="connsiteY14" fmla="*/ 1983613 h 3369462"/>
              <a:gd name="connsiteX15" fmla="*/ 111125 w 5286375"/>
              <a:gd name="connsiteY15" fmla="*/ 1664461 h 3369462"/>
              <a:gd name="connsiteX16" fmla="*/ 206248 w 5286375"/>
              <a:gd name="connsiteY16" fmla="*/ 1371600 h 3369462"/>
              <a:gd name="connsiteX17" fmla="*/ 355345 w 5286375"/>
              <a:gd name="connsiteY17" fmla="*/ 1107313 h 3369462"/>
              <a:gd name="connsiteX18" fmla="*/ 837692 w 5286375"/>
              <a:gd name="connsiteY18" fmla="*/ 614298 h 3369462"/>
              <a:gd name="connsiteX19" fmla="*/ 1139189 w 5286375"/>
              <a:gd name="connsiteY19" fmla="*/ 423798 h 3369462"/>
              <a:gd name="connsiteX20" fmla="*/ 1469135 w 5286375"/>
              <a:gd name="connsiteY20" fmla="*/ 269113 h 3369462"/>
              <a:gd name="connsiteX21" fmla="*/ 2252853 w 5286375"/>
              <a:gd name="connsiteY21" fmla="*/ 78613 h 3369462"/>
              <a:gd name="connsiteX22" fmla="*/ 2643251 w 5286375"/>
              <a:gd name="connsiteY22" fmla="*/ 57150 h 3369462"/>
              <a:gd name="connsiteX23" fmla="*/ 3033522 w 5286375"/>
              <a:gd name="connsiteY23" fmla="*/ 78613 h 3369462"/>
              <a:gd name="connsiteX24" fmla="*/ 3817239 w 5286375"/>
              <a:gd name="connsiteY24" fmla="*/ 269113 h 3369462"/>
              <a:gd name="connsiteX25" fmla="*/ 4147184 w 5286375"/>
              <a:gd name="connsiteY25" fmla="*/ 423798 h 3369462"/>
              <a:gd name="connsiteX26" fmla="*/ 4448683 w 5286375"/>
              <a:gd name="connsiteY26" fmla="*/ 614298 h 3369462"/>
              <a:gd name="connsiteX27" fmla="*/ 4931029 w 5286375"/>
              <a:gd name="connsiteY27" fmla="*/ 1107313 h 3369462"/>
              <a:gd name="connsiteX28" fmla="*/ 5080127 w 5286375"/>
              <a:gd name="connsiteY28" fmla="*/ 1371600 h 3369462"/>
              <a:gd name="connsiteX29" fmla="*/ 5175377 w 5286375"/>
              <a:gd name="connsiteY29" fmla="*/ 1664461 h 3369462"/>
              <a:gd name="connsiteX30" fmla="*/ 5210175 w 5286375"/>
              <a:gd name="connsiteY30" fmla="*/ 1983613 h 3369462"/>
              <a:gd name="connsiteX31" fmla="*/ 4426458 w 5286375"/>
              <a:gd name="connsiteY31" fmla="*/ 3369462 h 3369462"/>
              <a:gd name="connsiteX32" fmla="*/ 4534408 w 5286375"/>
              <a:gd name="connsiteY32" fmla="*/ 3369462 h 3369462"/>
              <a:gd name="connsiteX33" fmla="*/ 5286375 w 5286375"/>
              <a:gd name="connsiteY33" fmla="*/ 1983613 h 3369462"/>
              <a:gd name="connsiteX34" fmla="*/ 5251450 w 5286375"/>
              <a:gd name="connsiteY34" fmla="*/ 1650238 h 336946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Lst>
            <a:rect l="l" t="t" r="r" b="b"/>
            <a:pathLst>
              <a:path w="5286375" h="3369462">
                <a:moveTo>
                  <a:pt x="5251450" y="1650238"/>
                </a:moveTo>
                <a:cubicBezTo>
                  <a:pt x="5203825" y="1450213"/>
                  <a:pt x="5121402" y="1261998"/>
                  <a:pt x="5000752" y="1085850"/>
                </a:cubicBezTo>
                <a:cubicBezTo>
                  <a:pt x="4870704" y="895350"/>
                  <a:pt x="4699381" y="721486"/>
                  <a:pt x="4499483" y="571500"/>
                </a:cubicBezTo>
                <a:cubicBezTo>
                  <a:pt x="4309109" y="431038"/>
                  <a:pt x="4093336" y="314325"/>
                  <a:pt x="3858514" y="221488"/>
                </a:cubicBezTo>
                <a:cubicBezTo>
                  <a:pt x="3604641" y="123825"/>
                  <a:pt x="3331717" y="54736"/>
                  <a:pt x="3039872" y="21463"/>
                </a:cubicBezTo>
                <a:cubicBezTo>
                  <a:pt x="2909697" y="7111"/>
                  <a:pt x="2776473" y="0"/>
                  <a:pt x="2643251" y="0"/>
                </a:cubicBezTo>
                <a:cubicBezTo>
                  <a:pt x="2509901" y="0"/>
                  <a:pt x="2376678" y="7111"/>
                  <a:pt x="2246503" y="21463"/>
                </a:cubicBezTo>
                <a:cubicBezTo>
                  <a:pt x="1954657" y="54736"/>
                  <a:pt x="1681734" y="123825"/>
                  <a:pt x="1427860" y="221488"/>
                </a:cubicBezTo>
                <a:cubicBezTo>
                  <a:pt x="1193038" y="314325"/>
                  <a:pt x="977264" y="431038"/>
                  <a:pt x="786892" y="571500"/>
                </a:cubicBezTo>
                <a:cubicBezTo>
                  <a:pt x="586994" y="721486"/>
                  <a:pt x="415670" y="895350"/>
                  <a:pt x="285623" y="1085850"/>
                </a:cubicBezTo>
                <a:cubicBezTo>
                  <a:pt x="164973" y="1261998"/>
                  <a:pt x="82550" y="1450213"/>
                  <a:pt x="34925" y="1650238"/>
                </a:cubicBezTo>
                <a:cubicBezTo>
                  <a:pt x="12700" y="1757298"/>
                  <a:pt x="0" y="1869313"/>
                  <a:pt x="0" y="1983613"/>
                </a:cubicBezTo>
                <a:cubicBezTo>
                  <a:pt x="0" y="2521737"/>
                  <a:pt x="285623" y="3012275"/>
                  <a:pt x="751967" y="3369462"/>
                </a:cubicBezTo>
                <a:cubicBezTo>
                  <a:pt x="859917" y="3369462"/>
                  <a:pt x="859917" y="3369462"/>
                  <a:pt x="859917" y="3369462"/>
                </a:cubicBezTo>
                <a:cubicBezTo>
                  <a:pt x="374395" y="3019425"/>
                  <a:pt x="76200" y="2526500"/>
                  <a:pt x="76200" y="1983613"/>
                </a:cubicBezTo>
                <a:cubicBezTo>
                  <a:pt x="76200" y="1876425"/>
                  <a:pt x="85725" y="1769236"/>
                  <a:pt x="111125" y="1664461"/>
                </a:cubicBezTo>
                <a:cubicBezTo>
                  <a:pt x="133223" y="1564513"/>
                  <a:pt x="164973" y="1466850"/>
                  <a:pt x="206248" y="1371600"/>
                </a:cubicBezTo>
                <a:cubicBezTo>
                  <a:pt x="247523" y="1281048"/>
                  <a:pt x="298323" y="1193038"/>
                  <a:pt x="355345" y="1107313"/>
                </a:cubicBezTo>
                <a:cubicBezTo>
                  <a:pt x="482345" y="923925"/>
                  <a:pt x="644144" y="759586"/>
                  <a:pt x="837692" y="614298"/>
                </a:cubicBezTo>
                <a:cubicBezTo>
                  <a:pt x="929767" y="545338"/>
                  <a:pt x="1031239" y="480948"/>
                  <a:pt x="1139189" y="423798"/>
                </a:cubicBezTo>
                <a:cubicBezTo>
                  <a:pt x="1243838" y="366648"/>
                  <a:pt x="1354963" y="314325"/>
                  <a:pt x="1469135" y="269113"/>
                </a:cubicBezTo>
                <a:cubicBezTo>
                  <a:pt x="1710309" y="176148"/>
                  <a:pt x="1973707" y="109473"/>
                  <a:pt x="2252853" y="78613"/>
                </a:cubicBezTo>
                <a:cubicBezTo>
                  <a:pt x="2379853" y="64261"/>
                  <a:pt x="2509901" y="57150"/>
                  <a:pt x="2643251" y="57150"/>
                </a:cubicBezTo>
                <a:cubicBezTo>
                  <a:pt x="2776473" y="57150"/>
                  <a:pt x="2906522" y="64261"/>
                  <a:pt x="3033522" y="78613"/>
                </a:cubicBezTo>
                <a:cubicBezTo>
                  <a:pt x="3312667" y="109473"/>
                  <a:pt x="3576066" y="176148"/>
                  <a:pt x="3817239" y="269113"/>
                </a:cubicBezTo>
                <a:cubicBezTo>
                  <a:pt x="3931411" y="314325"/>
                  <a:pt x="4042536" y="366648"/>
                  <a:pt x="4147184" y="423798"/>
                </a:cubicBezTo>
                <a:cubicBezTo>
                  <a:pt x="4255134" y="480948"/>
                  <a:pt x="4356608" y="545338"/>
                  <a:pt x="4448683" y="614298"/>
                </a:cubicBezTo>
                <a:cubicBezTo>
                  <a:pt x="4642231" y="759586"/>
                  <a:pt x="4804029" y="923925"/>
                  <a:pt x="4931029" y="1107313"/>
                </a:cubicBezTo>
                <a:cubicBezTo>
                  <a:pt x="4988052" y="1193038"/>
                  <a:pt x="5038852" y="1281048"/>
                  <a:pt x="5080127" y="1371600"/>
                </a:cubicBezTo>
                <a:cubicBezTo>
                  <a:pt x="5121402" y="1466850"/>
                  <a:pt x="5153152" y="1564513"/>
                  <a:pt x="5175377" y="1664461"/>
                </a:cubicBezTo>
                <a:cubicBezTo>
                  <a:pt x="5200650" y="1769236"/>
                  <a:pt x="5210175" y="1876425"/>
                  <a:pt x="5210175" y="1983613"/>
                </a:cubicBezTo>
                <a:cubicBezTo>
                  <a:pt x="5210175" y="2526500"/>
                  <a:pt x="4908804" y="3019425"/>
                  <a:pt x="4426458" y="3369462"/>
                </a:cubicBezTo>
                <a:cubicBezTo>
                  <a:pt x="4534408" y="3369462"/>
                  <a:pt x="4534408" y="3369462"/>
                  <a:pt x="4534408" y="3369462"/>
                </a:cubicBezTo>
                <a:cubicBezTo>
                  <a:pt x="5000752" y="3012275"/>
                  <a:pt x="5286375" y="2521737"/>
                  <a:pt x="5286375" y="1983613"/>
                </a:cubicBezTo>
                <a:cubicBezTo>
                  <a:pt x="5286375" y="1869313"/>
                  <a:pt x="5273675" y="1757298"/>
                  <a:pt x="5251450" y="1650238"/>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2502280" y="2810764"/>
            <a:ext cx="769239" cy="596900"/>
          </a:xfrm>
          <a:custGeom>
            <a:avLst/>
            <a:gdLst>
              <a:gd name="connsiteX0" fmla="*/ 0 w 769239"/>
              <a:gd name="connsiteY0" fmla="*/ 298450 h 596900"/>
              <a:gd name="connsiteX1" fmla="*/ 384555 w 769239"/>
              <a:gd name="connsiteY1" fmla="*/ 0 h 596900"/>
              <a:gd name="connsiteX2" fmla="*/ 769239 w 769239"/>
              <a:gd name="connsiteY2" fmla="*/ 298450 h 596900"/>
              <a:gd name="connsiteX3" fmla="*/ 384555 w 769239"/>
              <a:gd name="connsiteY3" fmla="*/ 596900 h 596900"/>
              <a:gd name="connsiteX4" fmla="*/ 0 w 769239"/>
              <a:gd name="connsiteY4" fmla="*/ 298450 h 5969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69239" h="596900">
                <a:moveTo>
                  <a:pt x="0" y="298450"/>
                </a:moveTo>
                <a:cubicBezTo>
                  <a:pt x="0" y="133603"/>
                  <a:pt x="172211" y="0"/>
                  <a:pt x="384555" y="0"/>
                </a:cubicBezTo>
                <a:cubicBezTo>
                  <a:pt x="597026" y="0"/>
                  <a:pt x="769239" y="133603"/>
                  <a:pt x="769239" y="298450"/>
                </a:cubicBezTo>
                <a:cubicBezTo>
                  <a:pt x="769239" y="463295"/>
                  <a:pt x="597026" y="596900"/>
                  <a:pt x="384555" y="596900"/>
                </a:cubicBezTo>
                <a:cubicBezTo>
                  <a:pt x="172211" y="596900"/>
                  <a:pt x="0" y="463295"/>
                  <a:pt x="0" y="298450"/>
                </a:cubicBezTo>
              </a:path>
            </a:pathLst>
          </a:custGeom>
          <a:solidFill>
            <a:srgbClr val="00663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3234563" y="2064892"/>
            <a:ext cx="767715" cy="599313"/>
          </a:xfrm>
          <a:custGeom>
            <a:avLst/>
            <a:gdLst>
              <a:gd name="connsiteX0" fmla="*/ 0 w 767715"/>
              <a:gd name="connsiteY0" fmla="*/ 299592 h 599313"/>
              <a:gd name="connsiteX1" fmla="*/ 383794 w 767715"/>
              <a:gd name="connsiteY1" fmla="*/ 0 h 599313"/>
              <a:gd name="connsiteX2" fmla="*/ 767715 w 767715"/>
              <a:gd name="connsiteY2" fmla="*/ 299592 h 599313"/>
              <a:gd name="connsiteX3" fmla="*/ 383794 w 767715"/>
              <a:gd name="connsiteY3" fmla="*/ 599313 h 599313"/>
              <a:gd name="connsiteX4" fmla="*/ 0 w 767715"/>
              <a:gd name="connsiteY4" fmla="*/ 299592 h 59931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67715" h="599313">
                <a:moveTo>
                  <a:pt x="0" y="299592"/>
                </a:moveTo>
                <a:cubicBezTo>
                  <a:pt x="0" y="134111"/>
                  <a:pt x="171830" y="0"/>
                  <a:pt x="383794" y="0"/>
                </a:cubicBezTo>
                <a:cubicBezTo>
                  <a:pt x="595883" y="0"/>
                  <a:pt x="767715" y="134111"/>
                  <a:pt x="767715" y="299592"/>
                </a:cubicBezTo>
                <a:cubicBezTo>
                  <a:pt x="767715" y="465201"/>
                  <a:pt x="595883" y="599313"/>
                  <a:pt x="383794" y="599313"/>
                </a:cubicBezTo>
                <a:cubicBezTo>
                  <a:pt x="171830" y="599313"/>
                  <a:pt x="0" y="465201"/>
                  <a:pt x="0" y="299592"/>
                </a:cubicBezTo>
              </a:path>
            </a:pathLst>
          </a:custGeom>
          <a:solidFill>
            <a:srgbClr val="00663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4242053" y="1825370"/>
            <a:ext cx="770635" cy="596900"/>
          </a:xfrm>
          <a:custGeom>
            <a:avLst/>
            <a:gdLst>
              <a:gd name="connsiteX0" fmla="*/ 0 w 770635"/>
              <a:gd name="connsiteY0" fmla="*/ 298450 h 596900"/>
              <a:gd name="connsiteX1" fmla="*/ 385317 w 770635"/>
              <a:gd name="connsiteY1" fmla="*/ 0 h 596900"/>
              <a:gd name="connsiteX2" fmla="*/ 770636 w 770635"/>
              <a:gd name="connsiteY2" fmla="*/ 298450 h 596900"/>
              <a:gd name="connsiteX3" fmla="*/ 385317 w 770635"/>
              <a:gd name="connsiteY3" fmla="*/ 596900 h 596900"/>
              <a:gd name="connsiteX4" fmla="*/ 0 w 770635"/>
              <a:gd name="connsiteY4" fmla="*/ 298450 h 5969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70635" h="596900">
                <a:moveTo>
                  <a:pt x="0" y="298450"/>
                </a:moveTo>
                <a:cubicBezTo>
                  <a:pt x="0" y="133604"/>
                  <a:pt x="172466" y="0"/>
                  <a:pt x="385317" y="0"/>
                </a:cubicBezTo>
                <a:cubicBezTo>
                  <a:pt x="598170" y="0"/>
                  <a:pt x="770636" y="133604"/>
                  <a:pt x="770636" y="298450"/>
                </a:cubicBezTo>
                <a:cubicBezTo>
                  <a:pt x="770636" y="463296"/>
                  <a:pt x="598170" y="596900"/>
                  <a:pt x="385317" y="596900"/>
                </a:cubicBezTo>
                <a:cubicBezTo>
                  <a:pt x="172466" y="596900"/>
                  <a:pt x="0" y="463296"/>
                  <a:pt x="0" y="298450"/>
                </a:cubicBezTo>
              </a:path>
            </a:pathLst>
          </a:custGeom>
          <a:solidFill>
            <a:srgbClr val="00663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5415153" y="2056383"/>
            <a:ext cx="767714" cy="599313"/>
          </a:xfrm>
          <a:custGeom>
            <a:avLst/>
            <a:gdLst>
              <a:gd name="connsiteX0" fmla="*/ 0 w 767714"/>
              <a:gd name="connsiteY0" fmla="*/ 299592 h 599313"/>
              <a:gd name="connsiteX1" fmla="*/ 383920 w 767714"/>
              <a:gd name="connsiteY1" fmla="*/ 0 h 599313"/>
              <a:gd name="connsiteX2" fmla="*/ 767714 w 767714"/>
              <a:gd name="connsiteY2" fmla="*/ 299592 h 599313"/>
              <a:gd name="connsiteX3" fmla="*/ 383920 w 767714"/>
              <a:gd name="connsiteY3" fmla="*/ 599313 h 599313"/>
              <a:gd name="connsiteX4" fmla="*/ 0 w 767714"/>
              <a:gd name="connsiteY4" fmla="*/ 299592 h 59931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67714" h="599313">
                <a:moveTo>
                  <a:pt x="0" y="299592"/>
                </a:moveTo>
                <a:cubicBezTo>
                  <a:pt x="0" y="134111"/>
                  <a:pt x="171957" y="0"/>
                  <a:pt x="383920" y="0"/>
                </a:cubicBezTo>
                <a:cubicBezTo>
                  <a:pt x="595883" y="0"/>
                  <a:pt x="767714" y="134111"/>
                  <a:pt x="767714" y="299592"/>
                </a:cubicBezTo>
                <a:cubicBezTo>
                  <a:pt x="767714" y="465201"/>
                  <a:pt x="595883" y="599313"/>
                  <a:pt x="383920" y="599313"/>
                </a:cubicBezTo>
                <a:cubicBezTo>
                  <a:pt x="171957" y="599313"/>
                  <a:pt x="0" y="465201"/>
                  <a:pt x="0" y="299592"/>
                </a:cubicBezTo>
              </a:path>
            </a:pathLst>
          </a:custGeom>
          <a:solidFill>
            <a:srgbClr val="00663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6043295" y="2812795"/>
            <a:ext cx="744092" cy="597026"/>
          </a:xfrm>
          <a:custGeom>
            <a:avLst/>
            <a:gdLst>
              <a:gd name="connsiteX0" fmla="*/ 0 w 744092"/>
              <a:gd name="connsiteY0" fmla="*/ 298577 h 597026"/>
              <a:gd name="connsiteX1" fmla="*/ 371983 w 744092"/>
              <a:gd name="connsiteY1" fmla="*/ 0 h 597026"/>
              <a:gd name="connsiteX2" fmla="*/ 744092 w 744092"/>
              <a:gd name="connsiteY2" fmla="*/ 298577 h 597026"/>
              <a:gd name="connsiteX3" fmla="*/ 371983 w 744092"/>
              <a:gd name="connsiteY3" fmla="*/ 597026 h 597026"/>
              <a:gd name="connsiteX4" fmla="*/ 0 w 744092"/>
              <a:gd name="connsiteY4" fmla="*/ 298577 h 59702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44092" h="597026">
                <a:moveTo>
                  <a:pt x="0" y="298577"/>
                </a:moveTo>
                <a:cubicBezTo>
                  <a:pt x="0" y="133730"/>
                  <a:pt x="166496" y="0"/>
                  <a:pt x="371983" y="0"/>
                </a:cubicBezTo>
                <a:cubicBezTo>
                  <a:pt x="577469" y="0"/>
                  <a:pt x="744092" y="133730"/>
                  <a:pt x="744092" y="298577"/>
                </a:cubicBezTo>
                <a:cubicBezTo>
                  <a:pt x="744092" y="463423"/>
                  <a:pt x="577469" y="597026"/>
                  <a:pt x="371983" y="597026"/>
                </a:cubicBezTo>
                <a:cubicBezTo>
                  <a:pt x="166496" y="597026"/>
                  <a:pt x="0" y="463423"/>
                  <a:pt x="0" y="298577"/>
                </a:cubicBezTo>
              </a:path>
            </a:pathLst>
          </a:custGeom>
          <a:solidFill>
            <a:srgbClr val="006633">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1244600" y="1460500"/>
            <a:ext cx="2120900" cy="1016000"/>
          </a:xfrm>
          <a:prstGeom prst="rect">
            <a:avLst/>
          </a:prstGeom>
          <a:noFill/>
        </p:spPr>
      </p:pic>
      <p:pic>
        <p:nvPicPr>
          <p:cNvPr id="17" name="Picture 3"/>
          <p:cNvPicPr>
            <a:picLocks noChangeAspect="1" noChangeArrowheads="1"/>
          </p:cNvPicPr>
          <p:nvPr/>
        </p:nvPicPr>
        <p:blipFill>
          <a:blip r:embed="rId3"/>
          <a:srcRect/>
          <a:stretch>
            <a:fillRect/>
          </a:stretch>
        </p:blipFill>
        <p:spPr bwMode="auto">
          <a:xfrm>
            <a:off x="292100" y="2590800"/>
            <a:ext cx="2311400" cy="1016000"/>
          </a:xfrm>
          <a:prstGeom prst="rect">
            <a:avLst/>
          </a:prstGeom>
          <a:noFill/>
        </p:spPr>
      </p:pic>
      <p:pic>
        <p:nvPicPr>
          <p:cNvPr id="18" name="Picture 3"/>
          <p:cNvPicPr>
            <a:picLocks noChangeAspect="1" noChangeArrowheads="1"/>
          </p:cNvPicPr>
          <p:nvPr/>
        </p:nvPicPr>
        <p:blipFill>
          <a:blip r:embed="rId4"/>
          <a:srcRect/>
          <a:stretch>
            <a:fillRect/>
          </a:stretch>
        </p:blipFill>
        <p:spPr bwMode="auto">
          <a:xfrm>
            <a:off x="3657600" y="977900"/>
            <a:ext cx="1816100" cy="1016000"/>
          </a:xfrm>
          <a:prstGeom prst="rect">
            <a:avLst/>
          </a:prstGeom>
          <a:noFill/>
        </p:spPr>
      </p:pic>
      <p:pic>
        <p:nvPicPr>
          <p:cNvPr id="19" name="Picture 3"/>
          <p:cNvPicPr>
            <a:picLocks noChangeAspect="1" noChangeArrowheads="1"/>
          </p:cNvPicPr>
          <p:nvPr/>
        </p:nvPicPr>
        <p:blipFill>
          <a:blip r:embed="rId5"/>
          <a:srcRect/>
          <a:stretch>
            <a:fillRect/>
          </a:stretch>
        </p:blipFill>
        <p:spPr bwMode="auto">
          <a:xfrm>
            <a:off x="3390900" y="2527300"/>
            <a:ext cx="2527300" cy="1257300"/>
          </a:xfrm>
          <a:prstGeom prst="rect">
            <a:avLst/>
          </a:prstGeom>
          <a:noFill/>
        </p:spPr>
      </p:pic>
      <p:pic>
        <p:nvPicPr>
          <p:cNvPr id="20" name="Picture 3"/>
          <p:cNvPicPr>
            <a:picLocks noChangeAspect="1" noChangeArrowheads="1"/>
          </p:cNvPicPr>
          <p:nvPr/>
        </p:nvPicPr>
        <p:blipFill>
          <a:blip r:embed="rId6"/>
          <a:srcRect/>
          <a:stretch>
            <a:fillRect/>
          </a:stretch>
        </p:blipFill>
        <p:spPr bwMode="auto">
          <a:xfrm>
            <a:off x="6007100" y="1485900"/>
            <a:ext cx="2057400" cy="1016000"/>
          </a:xfrm>
          <a:prstGeom prst="rect">
            <a:avLst/>
          </a:prstGeom>
          <a:noFill/>
        </p:spPr>
      </p:pic>
      <p:pic>
        <p:nvPicPr>
          <p:cNvPr id="21" name="Picture 3"/>
          <p:cNvPicPr>
            <a:picLocks noChangeAspect="1" noChangeArrowheads="1"/>
          </p:cNvPicPr>
          <p:nvPr/>
        </p:nvPicPr>
        <p:blipFill>
          <a:blip r:embed="rId7"/>
          <a:srcRect/>
          <a:stretch>
            <a:fillRect/>
          </a:stretch>
        </p:blipFill>
        <p:spPr bwMode="auto">
          <a:xfrm>
            <a:off x="6692900" y="2603500"/>
            <a:ext cx="2044700" cy="1016000"/>
          </a:xfrm>
          <a:prstGeom prst="rect">
            <a:avLst/>
          </a:prstGeom>
          <a:noFill/>
        </p:spPr>
      </p:pic>
      <p:sp>
        <p:nvSpPr>
          <p:cNvPr id="2" name="TextBox 1"/>
          <p:cNvSpPr txBox="1"/>
          <p:nvPr/>
        </p:nvSpPr>
        <p:spPr>
          <a:xfrm>
            <a:off x="609600" y="4775200"/>
            <a:ext cx="3733800" cy="254000"/>
          </a:xfrm>
          <a:prstGeom prst="rect">
            <a:avLst/>
          </a:prstGeom>
          <a:noFill/>
        </p:spPr>
        <p:txBody>
          <a:bodyPr wrap="none" lIns="0" tIns="0" rIns="0" rtlCol="0">
            <a:spAutoFit/>
          </a:bodyPr>
          <a:lstStyle/>
          <a:p>
            <a:pPr>
              <a:lnSpc>
                <a:spcPts val="1000"/>
              </a:lnSpc>
              <a:tabLst/>
            </a:pPr>
            <a:r>
              <a:rPr lang="en-US" altLang="zh-CN" sz="803" dirty="0" smtClean="0">
                <a:solidFill>
                  <a:srgbClr val="000000"/>
                </a:solidFill>
                <a:latin typeface="微软雅黑" pitchFamily="18" charset="0"/>
                <a:cs typeface="微软雅黑" pitchFamily="18" charset="0"/>
              </a:rPr>
              <a:t>1、Rosin</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LM,</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et</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al.</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Clin</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Ophthalmol.</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2013;7:2131-5.</a:t>
            </a:r>
          </a:p>
          <a:p>
            <a:pPr>
              <a:lnSpc>
                <a:spcPts val="900"/>
              </a:lnSpc>
              <a:tabLst/>
            </a:pPr>
            <a:r>
              <a:rPr lang="en-US" altLang="zh-CN" sz="803" dirty="0" smtClean="0">
                <a:solidFill>
                  <a:srgbClr val="000000"/>
                </a:solidFill>
                <a:latin typeface="微软雅黑" pitchFamily="18" charset="0"/>
                <a:cs typeface="微软雅黑" pitchFamily="18" charset="0"/>
              </a:rPr>
              <a:t>2、</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Rasmussen</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CA,</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et</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al.</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J</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Ocul</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Pharmacol</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Ther.</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2014</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Mar-Apr;30(2-3):163-9.</a:t>
            </a:r>
          </a:p>
        </p:txBody>
      </p:sp>
      <p:sp>
        <p:nvSpPr>
          <p:cNvPr id="22" name="TextBox 1"/>
          <p:cNvSpPr txBox="1"/>
          <p:nvPr/>
        </p:nvSpPr>
        <p:spPr>
          <a:xfrm>
            <a:off x="2755900" y="2959100"/>
            <a:ext cx="254000" cy="419100"/>
          </a:xfrm>
          <a:prstGeom prst="rect">
            <a:avLst/>
          </a:prstGeom>
          <a:noFill/>
        </p:spPr>
        <p:txBody>
          <a:bodyPr wrap="none" lIns="0" tIns="0" rIns="0" rtlCol="0">
            <a:spAutoFit/>
          </a:bodyPr>
          <a:lstStyle/>
          <a:p>
            <a:pPr>
              <a:lnSpc>
                <a:spcPts val="3300"/>
              </a:lnSpc>
              <a:tabLst/>
            </a:pPr>
            <a:r>
              <a:rPr lang="en-US" altLang="zh-CN" sz="3602" b="1" dirty="0" smtClean="0">
                <a:solidFill>
                  <a:srgbClr val="FFFFFF"/>
                </a:solidFill>
                <a:latin typeface="Times New Roman" pitchFamily="18" charset="0"/>
                <a:cs typeface="Times New Roman" pitchFamily="18" charset="0"/>
              </a:rPr>
              <a:t>1</a:t>
            </a:r>
          </a:p>
        </p:txBody>
      </p:sp>
      <p:sp>
        <p:nvSpPr>
          <p:cNvPr id="23" name="TextBox 1"/>
          <p:cNvSpPr txBox="1"/>
          <p:nvPr/>
        </p:nvSpPr>
        <p:spPr>
          <a:xfrm>
            <a:off x="3479800" y="2209800"/>
            <a:ext cx="254000" cy="419100"/>
          </a:xfrm>
          <a:prstGeom prst="rect">
            <a:avLst/>
          </a:prstGeom>
          <a:noFill/>
        </p:spPr>
        <p:txBody>
          <a:bodyPr wrap="none" lIns="0" tIns="0" rIns="0" rtlCol="0">
            <a:spAutoFit/>
          </a:bodyPr>
          <a:lstStyle/>
          <a:p>
            <a:pPr>
              <a:lnSpc>
                <a:spcPts val="3300"/>
              </a:lnSpc>
              <a:tabLst/>
            </a:pPr>
            <a:r>
              <a:rPr lang="en-US" altLang="zh-CN" sz="3602" b="1" dirty="0" smtClean="0">
                <a:solidFill>
                  <a:srgbClr val="FFFFFF"/>
                </a:solidFill>
                <a:latin typeface="Times New Roman" pitchFamily="18" charset="0"/>
                <a:cs typeface="Times New Roman" pitchFamily="18" charset="0"/>
              </a:rPr>
              <a:t>2</a:t>
            </a:r>
          </a:p>
        </p:txBody>
      </p:sp>
      <p:sp>
        <p:nvSpPr>
          <p:cNvPr id="24" name="TextBox 1"/>
          <p:cNvSpPr txBox="1"/>
          <p:nvPr/>
        </p:nvSpPr>
        <p:spPr>
          <a:xfrm>
            <a:off x="4495800" y="1981200"/>
            <a:ext cx="254000" cy="419100"/>
          </a:xfrm>
          <a:prstGeom prst="rect">
            <a:avLst/>
          </a:prstGeom>
          <a:noFill/>
        </p:spPr>
        <p:txBody>
          <a:bodyPr wrap="none" lIns="0" tIns="0" rIns="0" rtlCol="0">
            <a:spAutoFit/>
          </a:bodyPr>
          <a:lstStyle/>
          <a:p>
            <a:pPr>
              <a:lnSpc>
                <a:spcPts val="3300"/>
              </a:lnSpc>
              <a:tabLst/>
            </a:pPr>
            <a:r>
              <a:rPr lang="en-US" altLang="zh-CN" sz="3602" b="1" dirty="0" smtClean="0">
                <a:solidFill>
                  <a:srgbClr val="FFFFFF"/>
                </a:solidFill>
                <a:latin typeface="Times New Roman" pitchFamily="18" charset="0"/>
                <a:cs typeface="Times New Roman" pitchFamily="18" charset="0"/>
              </a:rPr>
              <a:t>3</a:t>
            </a:r>
          </a:p>
        </p:txBody>
      </p:sp>
      <p:sp>
        <p:nvSpPr>
          <p:cNvPr id="25" name="TextBox 1"/>
          <p:cNvSpPr txBox="1"/>
          <p:nvPr/>
        </p:nvSpPr>
        <p:spPr>
          <a:xfrm>
            <a:off x="5664200" y="2209800"/>
            <a:ext cx="254000" cy="419100"/>
          </a:xfrm>
          <a:prstGeom prst="rect">
            <a:avLst/>
          </a:prstGeom>
          <a:noFill/>
        </p:spPr>
        <p:txBody>
          <a:bodyPr wrap="none" lIns="0" tIns="0" rIns="0" rtlCol="0">
            <a:spAutoFit/>
          </a:bodyPr>
          <a:lstStyle/>
          <a:p>
            <a:pPr>
              <a:lnSpc>
                <a:spcPts val="3300"/>
              </a:lnSpc>
              <a:tabLst/>
            </a:pPr>
            <a:r>
              <a:rPr lang="en-US" altLang="zh-CN" sz="3600" b="1" dirty="0" smtClean="0">
                <a:solidFill>
                  <a:srgbClr val="FFFFFF"/>
                </a:solidFill>
                <a:latin typeface="Times New Roman" pitchFamily="18" charset="0"/>
                <a:cs typeface="Times New Roman" pitchFamily="18" charset="0"/>
              </a:rPr>
              <a:t>4</a:t>
            </a:r>
          </a:p>
        </p:txBody>
      </p:sp>
      <p:sp>
        <p:nvSpPr>
          <p:cNvPr id="26" name="TextBox 1"/>
          <p:cNvSpPr txBox="1"/>
          <p:nvPr/>
        </p:nvSpPr>
        <p:spPr>
          <a:xfrm>
            <a:off x="6286500" y="2959100"/>
            <a:ext cx="254000" cy="419100"/>
          </a:xfrm>
          <a:prstGeom prst="rect">
            <a:avLst/>
          </a:prstGeom>
          <a:noFill/>
        </p:spPr>
        <p:txBody>
          <a:bodyPr wrap="none" lIns="0" tIns="0" rIns="0" rtlCol="0">
            <a:spAutoFit/>
          </a:bodyPr>
          <a:lstStyle/>
          <a:p>
            <a:pPr>
              <a:lnSpc>
                <a:spcPts val="3300"/>
              </a:lnSpc>
              <a:tabLst/>
            </a:pPr>
            <a:r>
              <a:rPr lang="en-US" altLang="zh-CN" sz="3602" b="1" dirty="0" smtClean="0">
                <a:solidFill>
                  <a:srgbClr val="FFFFFF"/>
                </a:solidFill>
                <a:latin typeface="Times New Roman" pitchFamily="18" charset="0"/>
                <a:cs typeface="Times New Roman" pitchFamily="18" charset="0"/>
              </a:rPr>
              <a:t>5</a:t>
            </a:r>
          </a:p>
        </p:txBody>
      </p:sp>
      <p:sp>
        <p:nvSpPr>
          <p:cNvPr id="27" name="TextBox 1"/>
          <p:cNvSpPr txBox="1"/>
          <p:nvPr/>
        </p:nvSpPr>
        <p:spPr>
          <a:xfrm>
            <a:off x="482600" y="2679700"/>
            <a:ext cx="1371600" cy="190500"/>
          </a:xfrm>
          <a:prstGeom prst="rect">
            <a:avLst/>
          </a:prstGeom>
          <a:noFill/>
        </p:spPr>
        <p:txBody>
          <a:bodyPr wrap="none" lIns="0" tIns="0" rIns="0" rtlCol="0">
            <a:spAutoFit/>
          </a:bodyPr>
          <a:lstStyle/>
          <a:p>
            <a:pPr>
              <a:lnSpc>
                <a:spcPts val="1500"/>
              </a:lnSpc>
              <a:tabLst/>
            </a:pPr>
            <a:r>
              <a:rPr lang="en-US" altLang="zh-CN" sz="1200" b="1" dirty="0" smtClean="0">
                <a:solidFill>
                  <a:srgbClr val="000000"/>
                </a:solidFill>
                <a:latin typeface="微软雅黑" pitchFamily="18" charset="0"/>
                <a:cs typeface="微软雅黑" pitchFamily="18" charset="0"/>
              </a:rPr>
              <a:t>对角膜和泪膜的影响</a:t>
            </a:r>
          </a:p>
        </p:txBody>
      </p:sp>
      <p:sp>
        <p:nvSpPr>
          <p:cNvPr id="28" name="TextBox 1"/>
          <p:cNvSpPr txBox="1"/>
          <p:nvPr/>
        </p:nvSpPr>
        <p:spPr>
          <a:xfrm>
            <a:off x="482600" y="2946400"/>
            <a:ext cx="1943100" cy="381000"/>
          </a:xfrm>
          <a:prstGeom prst="rect">
            <a:avLst/>
          </a:prstGeom>
          <a:noFill/>
        </p:spPr>
        <p:txBody>
          <a:bodyPr wrap="none" lIns="0" tIns="0" rIns="0" rtlCol="0">
            <a:spAutoFit/>
          </a:bodyPr>
          <a:lstStyle/>
          <a:p>
            <a:pPr>
              <a:lnSpc>
                <a:spcPts val="1500"/>
              </a:lnSpc>
              <a:tabLst/>
            </a:pPr>
            <a:r>
              <a:rPr lang="en-US" altLang="zh-CN" sz="996" dirty="0" smtClean="0">
                <a:solidFill>
                  <a:srgbClr val="000000"/>
                </a:solidFill>
                <a:latin typeface="微软雅黑" pitchFamily="18" charset="0"/>
                <a:cs typeface="微软雅黑" pitchFamily="18" charset="0"/>
              </a:rPr>
              <a:t>泪液生成减少、泪膜不稳定、</a:t>
            </a:r>
            <a:r>
              <a:rPr lang="en-US" altLang="zh-CN" sz="1200" b="1" dirty="0" smtClean="0">
                <a:solidFill>
                  <a:srgbClr val="FF0000"/>
                </a:solidFill>
                <a:latin typeface="微软雅黑" pitchFamily="18" charset="0"/>
                <a:cs typeface="微软雅黑" pitchFamily="18" charset="0"/>
              </a:rPr>
              <a:t>表面</a:t>
            </a:r>
          </a:p>
          <a:p>
            <a:pPr>
              <a:lnSpc>
                <a:spcPts val="1400"/>
              </a:lnSpc>
              <a:tabLst/>
            </a:pPr>
            <a:r>
              <a:rPr lang="en-US" altLang="zh-CN" sz="1200" b="1" dirty="0" smtClean="0">
                <a:solidFill>
                  <a:srgbClr val="FF0000"/>
                </a:solidFill>
                <a:latin typeface="微软雅黑" pitchFamily="18" charset="0"/>
                <a:cs typeface="微软雅黑" pitchFamily="18" charset="0"/>
              </a:rPr>
              <a:t>点状角膜炎</a:t>
            </a:r>
          </a:p>
        </p:txBody>
      </p:sp>
      <p:sp>
        <p:nvSpPr>
          <p:cNvPr id="29" name="TextBox 1"/>
          <p:cNvSpPr txBox="1"/>
          <p:nvPr/>
        </p:nvSpPr>
        <p:spPr>
          <a:xfrm>
            <a:off x="1536700" y="1612900"/>
            <a:ext cx="977900" cy="203200"/>
          </a:xfrm>
          <a:prstGeom prst="rect">
            <a:avLst/>
          </a:prstGeom>
          <a:noFill/>
        </p:spPr>
        <p:txBody>
          <a:bodyPr wrap="none" lIns="0" tIns="0" rIns="0" rtlCol="0">
            <a:spAutoFit/>
          </a:bodyPr>
          <a:lstStyle/>
          <a:p>
            <a:pPr>
              <a:lnSpc>
                <a:spcPts val="1600"/>
              </a:lnSpc>
              <a:tabLst/>
            </a:pPr>
            <a:r>
              <a:rPr lang="en-US" altLang="zh-CN" sz="1296" b="1" dirty="0" smtClean="0">
                <a:solidFill>
                  <a:srgbClr val="000000"/>
                </a:solidFill>
                <a:latin typeface="微软雅黑" pitchFamily="18" charset="0"/>
                <a:cs typeface="微软雅黑" pitchFamily="18" charset="0"/>
              </a:rPr>
              <a:t>对结膜的影响</a:t>
            </a:r>
          </a:p>
        </p:txBody>
      </p:sp>
      <p:sp>
        <p:nvSpPr>
          <p:cNvPr id="30" name="TextBox 1"/>
          <p:cNvSpPr txBox="1"/>
          <p:nvPr/>
        </p:nvSpPr>
        <p:spPr>
          <a:xfrm>
            <a:off x="1536700" y="1892300"/>
            <a:ext cx="1587500" cy="381000"/>
          </a:xfrm>
          <a:prstGeom prst="rect">
            <a:avLst/>
          </a:prstGeom>
          <a:noFill/>
        </p:spPr>
        <p:txBody>
          <a:bodyPr wrap="none" lIns="0" tIns="0" rIns="0" rtlCol="0">
            <a:spAutoFit/>
          </a:bodyPr>
          <a:lstStyle/>
          <a:p>
            <a:pPr>
              <a:lnSpc>
                <a:spcPts val="1700"/>
              </a:lnSpc>
              <a:tabLst/>
            </a:pPr>
            <a:r>
              <a:rPr lang="en-US" altLang="zh-CN" sz="1298" b="1" dirty="0" smtClean="0">
                <a:solidFill>
                  <a:srgbClr val="FF0000"/>
                </a:solidFill>
                <a:latin typeface="微软雅黑" pitchFamily="18" charset="0"/>
                <a:cs typeface="微软雅黑" pitchFamily="18" charset="0"/>
              </a:rPr>
              <a:t>炎症反应，如充血</a:t>
            </a:r>
            <a:r>
              <a:rPr lang="en-US" altLang="zh-CN" sz="1103" dirty="0" smtClean="0">
                <a:solidFill>
                  <a:srgbClr val="000000"/>
                </a:solidFill>
                <a:latin typeface="微软雅黑" pitchFamily="18" charset="0"/>
                <a:cs typeface="微软雅黑" pitchFamily="18" charset="0"/>
              </a:rPr>
              <a:t>、流</a:t>
            </a:r>
          </a:p>
          <a:p>
            <a:pPr>
              <a:lnSpc>
                <a:spcPts val="1300"/>
              </a:lnSpc>
              <a:tabLst/>
            </a:pPr>
            <a:r>
              <a:rPr lang="en-US" altLang="zh-CN" sz="1103" dirty="0" smtClean="0">
                <a:solidFill>
                  <a:srgbClr val="000000"/>
                </a:solidFill>
                <a:latin typeface="微软雅黑" pitchFamily="18" charset="0"/>
                <a:cs typeface="微软雅黑" pitchFamily="18" charset="0"/>
              </a:rPr>
              <a:t>泪、畏光、灼烧感</a:t>
            </a:r>
          </a:p>
        </p:txBody>
      </p:sp>
      <p:sp>
        <p:nvSpPr>
          <p:cNvPr id="31" name="TextBox 1"/>
          <p:cNvSpPr txBox="1"/>
          <p:nvPr/>
        </p:nvSpPr>
        <p:spPr>
          <a:xfrm>
            <a:off x="520700" y="304800"/>
            <a:ext cx="5867400" cy="1041400"/>
          </a:xfrm>
          <a:prstGeom prst="rect">
            <a:avLst/>
          </a:prstGeom>
          <a:noFill/>
        </p:spPr>
        <p:txBody>
          <a:bodyPr wrap="none" lIns="0" tIns="0" rIns="0" rtlCol="0">
            <a:spAutoFit/>
          </a:bodyPr>
          <a:lstStyle/>
          <a:p>
            <a:pPr>
              <a:lnSpc>
                <a:spcPts val="2600"/>
              </a:lnSpc>
              <a:tabLst>
                <a:tab pos="3416300" algn="l"/>
              </a:tabLst>
            </a:pPr>
            <a:r>
              <a:rPr lang="en-US" altLang="zh-CN" sz="2004" b="1" dirty="0" smtClean="0">
                <a:solidFill>
                  <a:srgbClr val="000000"/>
                </a:solidFill>
                <a:latin typeface="微软雅黑" pitchFamily="18" charset="0"/>
                <a:cs typeface="微软雅黑" pitchFamily="18" charset="0"/>
              </a:rPr>
              <a:t>BAK对眼表损害是多方面的，且呈剂量和时间依赖性</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500"/>
              </a:lnSpc>
              <a:tabLst>
                <a:tab pos="3416300" algn="l"/>
              </a:tabLst>
            </a:pPr>
            <a:r>
              <a:rPr lang="en-US" altLang="zh-CN" dirty="0" smtClean="0"/>
              <a:t>	</a:t>
            </a:r>
            <a:r>
              <a:rPr lang="en-US" altLang="zh-CN" sz="1296" b="1" dirty="0" smtClean="0">
                <a:solidFill>
                  <a:srgbClr val="000000"/>
                </a:solidFill>
                <a:latin typeface="微软雅黑" pitchFamily="18" charset="0"/>
                <a:cs typeface="微软雅黑" pitchFamily="18" charset="0"/>
              </a:rPr>
              <a:t>前房累积</a:t>
            </a:r>
          </a:p>
        </p:txBody>
      </p:sp>
      <p:sp>
        <p:nvSpPr>
          <p:cNvPr id="32" name="TextBox 1"/>
          <p:cNvSpPr txBox="1"/>
          <p:nvPr/>
        </p:nvSpPr>
        <p:spPr>
          <a:xfrm>
            <a:off x="3937000" y="1384300"/>
            <a:ext cx="1104900" cy="381000"/>
          </a:xfrm>
          <a:prstGeom prst="rect">
            <a:avLst/>
          </a:prstGeom>
          <a:noFill/>
        </p:spPr>
        <p:txBody>
          <a:bodyPr wrap="none" lIns="0" tIns="0" rIns="0" rtlCol="0">
            <a:spAutoFit/>
          </a:bodyPr>
          <a:lstStyle/>
          <a:p>
            <a:pPr>
              <a:lnSpc>
                <a:spcPts val="1400"/>
              </a:lnSpc>
              <a:tabLst/>
            </a:pPr>
            <a:r>
              <a:rPr lang="en-US" altLang="zh-CN" sz="1103" dirty="0" smtClean="0">
                <a:solidFill>
                  <a:srgbClr val="000000"/>
                </a:solidFill>
                <a:latin typeface="微软雅黑" pitchFamily="18" charset="0"/>
                <a:cs typeface="微软雅黑" pitchFamily="18" charset="0"/>
              </a:rPr>
              <a:t>BAK在前房累积，</a:t>
            </a:r>
          </a:p>
          <a:p>
            <a:pPr>
              <a:lnSpc>
                <a:spcPts val="1500"/>
              </a:lnSpc>
              <a:tabLst/>
            </a:pPr>
            <a:r>
              <a:rPr lang="en-US" altLang="zh-CN" sz="1296" b="1" dirty="0" smtClean="0">
                <a:solidFill>
                  <a:srgbClr val="FF0000"/>
                </a:solidFill>
                <a:latin typeface="微软雅黑" pitchFamily="18" charset="0"/>
                <a:cs typeface="微软雅黑" pitchFamily="18" charset="0"/>
              </a:rPr>
              <a:t>产生炎症</a:t>
            </a:r>
          </a:p>
        </p:txBody>
      </p:sp>
      <p:sp>
        <p:nvSpPr>
          <p:cNvPr id="33" name="TextBox 1"/>
          <p:cNvSpPr txBox="1"/>
          <p:nvPr/>
        </p:nvSpPr>
        <p:spPr>
          <a:xfrm>
            <a:off x="6959600" y="2717800"/>
            <a:ext cx="762000" cy="190500"/>
          </a:xfrm>
          <a:prstGeom prst="rect">
            <a:avLst/>
          </a:prstGeom>
          <a:noFill/>
        </p:spPr>
        <p:txBody>
          <a:bodyPr wrap="none" lIns="0" tIns="0" rIns="0" rtlCol="0">
            <a:spAutoFit/>
          </a:bodyPr>
          <a:lstStyle/>
          <a:p>
            <a:pPr>
              <a:lnSpc>
                <a:spcPts val="1500"/>
              </a:lnSpc>
              <a:tabLst/>
            </a:pPr>
            <a:r>
              <a:rPr lang="en-US" altLang="zh-CN" sz="1200" b="1" dirty="0" smtClean="0">
                <a:solidFill>
                  <a:srgbClr val="000000"/>
                </a:solidFill>
                <a:latin typeface="微软雅黑" pitchFamily="18" charset="0"/>
                <a:cs typeface="微软雅黑" pitchFamily="18" charset="0"/>
              </a:rPr>
              <a:t>非眼部影响</a:t>
            </a:r>
          </a:p>
        </p:txBody>
      </p:sp>
      <p:sp>
        <p:nvSpPr>
          <p:cNvPr id="34" name="TextBox 1"/>
          <p:cNvSpPr txBox="1"/>
          <p:nvPr/>
        </p:nvSpPr>
        <p:spPr>
          <a:xfrm>
            <a:off x="6959600" y="3009900"/>
            <a:ext cx="1257300" cy="330200"/>
          </a:xfrm>
          <a:prstGeom prst="rect">
            <a:avLst/>
          </a:prstGeom>
          <a:noFill/>
        </p:spPr>
        <p:txBody>
          <a:bodyPr wrap="none" lIns="0" tIns="0" rIns="0" rtlCol="0">
            <a:spAutoFit/>
          </a:bodyPr>
          <a:lstStyle/>
          <a:p>
            <a:pPr>
              <a:lnSpc>
                <a:spcPts val="1300"/>
              </a:lnSpc>
              <a:tabLst/>
            </a:pPr>
            <a:r>
              <a:rPr lang="en-US" altLang="zh-CN" sz="996" dirty="0" smtClean="0">
                <a:solidFill>
                  <a:srgbClr val="000000"/>
                </a:solidFill>
                <a:latin typeface="微软雅黑" pitchFamily="18" charset="0"/>
                <a:cs typeface="微软雅黑" pitchFamily="18" charset="0"/>
              </a:rPr>
              <a:t>BAK引起显著的非眼性</a:t>
            </a:r>
          </a:p>
          <a:p>
            <a:pPr>
              <a:lnSpc>
                <a:spcPts val="1300"/>
              </a:lnSpc>
              <a:tabLst/>
            </a:pPr>
            <a:r>
              <a:rPr lang="en-US" altLang="zh-CN" sz="996" dirty="0" smtClean="0">
                <a:solidFill>
                  <a:srgbClr val="000000"/>
                </a:solidFill>
                <a:latin typeface="微软雅黑" pitchFamily="18" charset="0"/>
                <a:cs typeface="微软雅黑" pitchFamily="18" charset="0"/>
              </a:rPr>
              <a:t>不良反应，如呼吸窘迫</a:t>
            </a:r>
          </a:p>
        </p:txBody>
      </p:sp>
      <p:sp>
        <p:nvSpPr>
          <p:cNvPr id="35" name="TextBox 1"/>
          <p:cNvSpPr txBox="1"/>
          <p:nvPr/>
        </p:nvSpPr>
        <p:spPr>
          <a:xfrm>
            <a:off x="6413500" y="1587500"/>
            <a:ext cx="762000" cy="190500"/>
          </a:xfrm>
          <a:prstGeom prst="rect">
            <a:avLst/>
          </a:prstGeom>
          <a:noFill/>
        </p:spPr>
        <p:txBody>
          <a:bodyPr wrap="none" lIns="0" tIns="0" rIns="0" rtlCol="0">
            <a:spAutoFit/>
          </a:bodyPr>
          <a:lstStyle/>
          <a:p>
            <a:pPr>
              <a:lnSpc>
                <a:spcPts val="1500"/>
              </a:lnSpc>
              <a:tabLst/>
            </a:pPr>
            <a:r>
              <a:rPr lang="en-US" altLang="zh-CN" sz="1200" b="1" dirty="0" smtClean="0">
                <a:solidFill>
                  <a:srgbClr val="000000"/>
                </a:solidFill>
                <a:latin typeface="微软雅黑" pitchFamily="18" charset="0"/>
                <a:cs typeface="微软雅黑" pitchFamily="18" charset="0"/>
              </a:rPr>
              <a:t>手术并发症</a:t>
            </a:r>
          </a:p>
        </p:txBody>
      </p:sp>
      <p:sp>
        <p:nvSpPr>
          <p:cNvPr id="36" name="TextBox 1"/>
          <p:cNvSpPr txBox="1"/>
          <p:nvPr/>
        </p:nvSpPr>
        <p:spPr>
          <a:xfrm>
            <a:off x="6413500" y="1866900"/>
            <a:ext cx="1257300" cy="469900"/>
          </a:xfrm>
          <a:prstGeom prst="rect">
            <a:avLst/>
          </a:prstGeom>
          <a:noFill/>
        </p:spPr>
        <p:txBody>
          <a:bodyPr wrap="none" lIns="0" tIns="0" rIns="0" rtlCol="0">
            <a:spAutoFit/>
          </a:bodyPr>
          <a:lstStyle/>
          <a:p>
            <a:pPr>
              <a:lnSpc>
                <a:spcPts val="1300"/>
              </a:lnSpc>
              <a:tabLst/>
            </a:pPr>
            <a:r>
              <a:rPr lang="en-US" altLang="zh-CN" sz="996" dirty="0" smtClean="0">
                <a:solidFill>
                  <a:srgbClr val="000000"/>
                </a:solidFill>
                <a:latin typeface="微软雅黑" pitchFamily="18" charset="0"/>
                <a:cs typeface="微软雅黑" pitchFamily="18" charset="0"/>
              </a:rPr>
              <a:t>BAK刺激晶状体上皮细</a:t>
            </a:r>
          </a:p>
          <a:p>
            <a:pPr>
              <a:lnSpc>
                <a:spcPts val="1200"/>
              </a:lnSpc>
              <a:tabLst/>
            </a:pPr>
            <a:r>
              <a:rPr lang="en-US" altLang="zh-CN" sz="996" dirty="0" smtClean="0">
                <a:solidFill>
                  <a:srgbClr val="000000"/>
                </a:solidFill>
                <a:latin typeface="微软雅黑" pitchFamily="18" charset="0"/>
                <a:cs typeface="微软雅黑" pitchFamily="18" charset="0"/>
              </a:rPr>
              <a:t>胞表达参与炎症和细胞</a:t>
            </a:r>
          </a:p>
          <a:p>
            <a:pPr>
              <a:lnSpc>
                <a:spcPts val="1200"/>
              </a:lnSpc>
              <a:tabLst/>
            </a:pPr>
            <a:r>
              <a:rPr lang="en-US" altLang="zh-CN" sz="996" dirty="0" smtClean="0">
                <a:solidFill>
                  <a:srgbClr val="000000"/>
                </a:solidFill>
                <a:latin typeface="微软雅黑" pitchFamily="18" charset="0"/>
                <a:cs typeface="微软雅黑" pitchFamily="18" charset="0"/>
              </a:rPr>
              <a:t>凋亡的介质</a:t>
            </a:r>
          </a:p>
        </p:txBody>
      </p:sp>
      <p:sp>
        <p:nvSpPr>
          <p:cNvPr id="37" name="TextBox 1"/>
          <p:cNvSpPr txBox="1"/>
          <p:nvPr/>
        </p:nvSpPr>
        <p:spPr>
          <a:xfrm>
            <a:off x="774700" y="3784600"/>
            <a:ext cx="114300" cy="711200"/>
          </a:xfrm>
          <a:prstGeom prst="rect">
            <a:avLst/>
          </a:prstGeom>
          <a:noFill/>
        </p:spPr>
        <p:txBody>
          <a:bodyPr wrap="none" lIns="0" tIns="0" rIns="0" rtlCol="0">
            <a:spAutoFit/>
          </a:bodyPr>
          <a:lstStyle/>
          <a:p>
            <a:pPr>
              <a:lnSpc>
                <a:spcPts val="1300"/>
              </a:lnSpc>
              <a:tabLst/>
            </a:pPr>
            <a:r>
              <a:rPr lang="en-US" altLang="zh-CN" sz="1202" dirty="0" smtClean="0">
                <a:solidFill>
                  <a:srgbClr val="000000"/>
                </a:solidFill>
                <a:latin typeface="Wingdings" pitchFamily="18" charset="0"/>
                <a:cs typeface="Wingdings" pitchFamily="18" charset="0"/>
              </a:rPr>
              <a:t></a:t>
            </a:r>
          </a:p>
          <a:p>
            <a:pPr>
              <a:lnSpc>
                <a:spcPts val="2100"/>
              </a:lnSpc>
              <a:tabLst/>
            </a:pPr>
            <a:r>
              <a:rPr lang="en-US" altLang="zh-CN" sz="1200" dirty="0" smtClean="0">
                <a:solidFill>
                  <a:srgbClr val="000000"/>
                </a:solidFill>
                <a:latin typeface="Wingdings" pitchFamily="18" charset="0"/>
                <a:cs typeface="Wingdings" pitchFamily="18" charset="0"/>
              </a:rPr>
              <a:t></a:t>
            </a:r>
          </a:p>
          <a:p>
            <a:pPr>
              <a:lnSpc>
                <a:spcPts val="2100"/>
              </a:lnSpc>
              <a:tabLst/>
            </a:pPr>
            <a:r>
              <a:rPr lang="en-US" altLang="zh-CN" sz="1200" dirty="0" smtClean="0">
                <a:solidFill>
                  <a:srgbClr val="000000"/>
                </a:solidFill>
                <a:latin typeface="Wingdings" pitchFamily="18" charset="0"/>
                <a:cs typeface="Wingdings" pitchFamily="18" charset="0"/>
              </a:rPr>
              <a:t></a:t>
            </a:r>
          </a:p>
        </p:txBody>
      </p:sp>
      <p:sp>
        <p:nvSpPr>
          <p:cNvPr id="38" name="TextBox 1"/>
          <p:cNvSpPr txBox="1"/>
          <p:nvPr/>
        </p:nvSpPr>
        <p:spPr>
          <a:xfrm>
            <a:off x="1054100" y="3759200"/>
            <a:ext cx="7150100" cy="736600"/>
          </a:xfrm>
          <a:prstGeom prst="rect">
            <a:avLst/>
          </a:prstGeom>
          <a:noFill/>
        </p:spPr>
        <p:txBody>
          <a:bodyPr wrap="none" lIns="0" tIns="0" rIns="0" rtlCol="0">
            <a:spAutoFit/>
          </a:bodyPr>
          <a:lstStyle/>
          <a:p>
            <a:pPr>
              <a:lnSpc>
                <a:spcPts val="1500"/>
              </a:lnSpc>
              <a:tabLst/>
            </a:pPr>
            <a:r>
              <a:rPr lang="en-US" altLang="zh-CN" sz="1202" dirty="0" smtClean="0">
                <a:solidFill>
                  <a:srgbClr val="000000"/>
                </a:solidFill>
                <a:latin typeface="微软雅黑" pitchFamily="18" charset="0"/>
                <a:cs typeface="微软雅黑" pitchFamily="18" charset="0"/>
              </a:rPr>
              <a:t>BAK可在角膜、晶状体，结膜，虹膜，睫状肌上皮和小梁网等多个眼表部位进行积聚，并对其产生不利影响</a:t>
            </a:r>
          </a:p>
          <a:p>
            <a:pPr>
              <a:lnSpc>
                <a:spcPts val="2100"/>
              </a:lnSpc>
              <a:tabLst/>
            </a:pPr>
            <a:r>
              <a:rPr lang="en-US" altLang="zh-CN" sz="1200" dirty="0" smtClean="0">
                <a:solidFill>
                  <a:srgbClr val="000000"/>
                </a:solidFill>
                <a:latin typeface="微软雅黑" pitchFamily="18" charset="0"/>
                <a:cs typeface="微软雅黑" pitchFamily="18" charset="0"/>
              </a:rPr>
              <a:t>BAK对角膜渗透性的影响呈</a:t>
            </a:r>
            <a:r>
              <a:rPr lang="en-US" altLang="zh-CN" sz="1200" b="1" dirty="0" smtClean="0">
                <a:solidFill>
                  <a:srgbClr val="FF0000"/>
                </a:solidFill>
                <a:latin typeface="微软雅黑" pitchFamily="18" charset="0"/>
                <a:cs typeface="微软雅黑" pitchFamily="18" charset="0"/>
              </a:rPr>
              <a:t>剂量和时间依赖性</a:t>
            </a:r>
          </a:p>
          <a:p>
            <a:pPr>
              <a:lnSpc>
                <a:spcPts val="2100"/>
              </a:lnSpc>
              <a:tabLst/>
            </a:pPr>
            <a:r>
              <a:rPr lang="en-US" altLang="zh-CN" sz="1200" dirty="0" smtClean="0">
                <a:solidFill>
                  <a:srgbClr val="000000"/>
                </a:solidFill>
                <a:latin typeface="微软雅黑" pitchFamily="18" charset="0"/>
                <a:cs typeface="微软雅黑" pitchFamily="18" charset="0"/>
              </a:rPr>
              <a:t>BAK导致结膜细胞凋亡</a:t>
            </a:r>
            <a:r>
              <a:rPr lang="en-US" altLang="zh-CN" sz="1200" b="1" dirty="0" smtClean="0">
                <a:solidFill>
                  <a:srgbClr val="FF0000"/>
                </a:solidFill>
                <a:latin typeface="微软雅黑" pitchFamily="18" charset="0"/>
                <a:cs typeface="微软雅黑" pitchFamily="18" charset="0"/>
              </a:rPr>
              <a:t>呈剂量依赖性</a:t>
            </a:r>
          </a:p>
        </p:txBody>
      </p:sp>
      <p:sp>
        <p:nvSpPr>
          <p:cNvPr id="39" name="TextBox 1"/>
          <p:cNvSpPr txBox="1"/>
          <p:nvPr/>
        </p:nvSpPr>
        <p:spPr>
          <a:xfrm>
            <a:off x="5092700" y="4775200"/>
            <a:ext cx="3708400" cy="254000"/>
          </a:xfrm>
          <a:prstGeom prst="rect">
            <a:avLst/>
          </a:prstGeom>
          <a:noFill/>
        </p:spPr>
        <p:txBody>
          <a:bodyPr wrap="none" lIns="0" tIns="0" rIns="0" rtlCol="0">
            <a:spAutoFit/>
          </a:bodyPr>
          <a:lstStyle/>
          <a:p>
            <a:pPr>
              <a:lnSpc>
                <a:spcPts val="1000"/>
              </a:lnSpc>
              <a:tabLst/>
            </a:pPr>
            <a:r>
              <a:rPr lang="en-US" altLang="zh-CN" sz="803" dirty="0" smtClean="0">
                <a:solidFill>
                  <a:srgbClr val="000000"/>
                </a:solidFill>
                <a:latin typeface="微软雅黑" pitchFamily="18" charset="0"/>
                <a:cs typeface="微软雅黑" pitchFamily="18" charset="0"/>
              </a:rPr>
              <a:t>3、Nakamura</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T,</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et</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al.</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Biol</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Pharm</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Bull.</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2007</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Dec;30(12):2360-4.</a:t>
            </a:r>
          </a:p>
          <a:p>
            <a:pPr>
              <a:lnSpc>
                <a:spcPts val="900"/>
              </a:lnSpc>
              <a:tabLst/>
            </a:pPr>
            <a:r>
              <a:rPr lang="en-US" altLang="zh-CN" sz="803" dirty="0" smtClean="0">
                <a:solidFill>
                  <a:srgbClr val="000000"/>
                </a:solidFill>
                <a:latin typeface="微软雅黑" pitchFamily="18" charset="0"/>
                <a:cs typeface="微软雅黑" pitchFamily="18" charset="0"/>
              </a:rPr>
              <a:t>4、De</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Saint</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Jean</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M,</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et</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al.</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Invest</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Ophthalmol</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Vis</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Sci.</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1999</a:t>
            </a:r>
            <a:r>
              <a:rPr lang="en-US" altLang="zh-CN" sz="803" dirty="0" smtClean="0">
                <a:latin typeface="Times New Roman" pitchFamily="18" charset="0"/>
                <a:cs typeface="Times New Roman" pitchFamily="18" charset="0"/>
              </a:rPr>
              <a:t> </a:t>
            </a:r>
            <a:r>
              <a:rPr lang="en-US" altLang="zh-CN" sz="803" dirty="0" smtClean="0">
                <a:solidFill>
                  <a:srgbClr val="000000"/>
                </a:solidFill>
                <a:latin typeface="微软雅黑" pitchFamily="18" charset="0"/>
                <a:cs typeface="微软雅黑" pitchFamily="18" charset="0"/>
              </a:rPr>
              <a:t>Mar;40(3):619-30.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2735960" y="1149350"/>
            <a:ext cx="6261481" cy="3460750"/>
          </a:xfrm>
          <a:custGeom>
            <a:avLst/>
            <a:gdLst>
              <a:gd name="connsiteX0" fmla="*/ 0 w 6261481"/>
              <a:gd name="connsiteY0" fmla="*/ 0 h 3460750"/>
              <a:gd name="connsiteX1" fmla="*/ 6261481 w 6261481"/>
              <a:gd name="connsiteY1" fmla="*/ 0 h 3460750"/>
              <a:gd name="connsiteX2" fmla="*/ 6261481 w 6261481"/>
              <a:gd name="connsiteY2" fmla="*/ 2883928 h 3460750"/>
              <a:gd name="connsiteX3" fmla="*/ 5684646 w 6261481"/>
              <a:gd name="connsiteY3" fmla="*/ 3460750 h 3460750"/>
              <a:gd name="connsiteX4" fmla="*/ 0 w 6261481"/>
              <a:gd name="connsiteY4" fmla="*/ 3460750 h 3460750"/>
              <a:gd name="connsiteX5" fmla="*/ 0 w 6261481"/>
              <a:gd name="connsiteY5" fmla="*/ 0 h 346075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261481" h="3460750">
                <a:moveTo>
                  <a:pt x="0" y="0"/>
                </a:moveTo>
                <a:lnTo>
                  <a:pt x="6261481" y="0"/>
                </a:lnTo>
                <a:lnTo>
                  <a:pt x="6261481" y="2883928"/>
                </a:lnTo>
                <a:lnTo>
                  <a:pt x="5684646" y="3460750"/>
                </a:lnTo>
                <a:lnTo>
                  <a:pt x="0" y="346075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8420607" y="4033278"/>
            <a:ext cx="576834" cy="576821"/>
          </a:xfrm>
          <a:custGeom>
            <a:avLst/>
            <a:gdLst>
              <a:gd name="connsiteX0" fmla="*/ 0 w 576834"/>
              <a:gd name="connsiteY0" fmla="*/ 576821 h 576821"/>
              <a:gd name="connsiteX1" fmla="*/ 115316 w 576834"/>
              <a:gd name="connsiteY1" fmla="*/ 115366 h 576821"/>
              <a:gd name="connsiteX2" fmla="*/ 576834 w 576834"/>
              <a:gd name="connsiteY2" fmla="*/ 0 h 576821"/>
              <a:gd name="connsiteX3" fmla="*/ 0 w 576834"/>
              <a:gd name="connsiteY3" fmla="*/ 576821 h 576821"/>
            </a:gdLst>
            <a:ahLst/>
            <a:cxnLst>
              <a:cxn ang="0">
                <a:pos x="connsiteX0" y="connsiteY0"/>
              </a:cxn>
              <a:cxn ang="1">
                <a:pos x="connsiteX1" y="connsiteY1"/>
              </a:cxn>
              <a:cxn ang="2">
                <a:pos x="connsiteX2" y="connsiteY2"/>
              </a:cxn>
              <a:cxn ang="3">
                <a:pos x="connsiteX3" y="connsiteY3"/>
              </a:cxn>
            </a:cxnLst>
            <a:rect l="l" t="t" r="r" b="b"/>
            <a:pathLst>
              <a:path w="576834" h="576821">
                <a:moveTo>
                  <a:pt x="0" y="576821"/>
                </a:moveTo>
                <a:lnTo>
                  <a:pt x="115316" y="115366"/>
                </a:lnTo>
                <a:lnTo>
                  <a:pt x="576834" y="0"/>
                </a:lnTo>
                <a:lnTo>
                  <a:pt x="0" y="576821"/>
                </a:lnTo>
              </a:path>
            </a:pathLst>
          </a:custGeom>
          <a:solidFill>
            <a:srgbClr val="CDCDC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5643245" y="4271733"/>
            <a:ext cx="813053" cy="292036"/>
          </a:xfrm>
          <a:custGeom>
            <a:avLst/>
            <a:gdLst>
              <a:gd name="connsiteX0" fmla="*/ 0 w 813053"/>
              <a:gd name="connsiteY0" fmla="*/ 48679 h 292036"/>
              <a:gd name="connsiteX1" fmla="*/ 48640 w 813053"/>
              <a:gd name="connsiteY1" fmla="*/ 0 h 292036"/>
              <a:gd name="connsiteX2" fmla="*/ 764285 w 813053"/>
              <a:gd name="connsiteY2" fmla="*/ 0 h 292036"/>
              <a:gd name="connsiteX3" fmla="*/ 813053 w 813053"/>
              <a:gd name="connsiteY3" fmla="*/ 48679 h 292036"/>
              <a:gd name="connsiteX4" fmla="*/ 813053 w 813053"/>
              <a:gd name="connsiteY4" fmla="*/ 243357 h 292036"/>
              <a:gd name="connsiteX5" fmla="*/ 764285 w 813053"/>
              <a:gd name="connsiteY5" fmla="*/ 292036 h 292036"/>
              <a:gd name="connsiteX6" fmla="*/ 48640 w 813053"/>
              <a:gd name="connsiteY6" fmla="*/ 292036 h 292036"/>
              <a:gd name="connsiteX7" fmla="*/ 0 w 813053"/>
              <a:gd name="connsiteY7" fmla="*/ 243357 h 292036"/>
              <a:gd name="connsiteX8" fmla="*/ 0 w 813053"/>
              <a:gd name="connsiteY8" fmla="*/ 48679 h 29203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813053" h="292036">
                <a:moveTo>
                  <a:pt x="0" y="48679"/>
                </a:moveTo>
                <a:cubicBezTo>
                  <a:pt x="0" y="21793"/>
                  <a:pt x="21716" y="0"/>
                  <a:pt x="48640" y="0"/>
                </a:cubicBezTo>
                <a:lnTo>
                  <a:pt x="764285" y="0"/>
                </a:lnTo>
                <a:cubicBezTo>
                  <a:pt x="791209" y="0"/>
                  <a:pt x="813053" y="21793"/>
                  <a:pt x="813053" y="48679"/>
                </a:cubicBezTo>
                <a:lnTo>
                  <a:pt x="813053" y="243357"/>
                </a:lnTo>
                <a:cubicBezTo>
                  <a:pt x="813053" y="270243"/>
                  <a:pt x="791209" y="292036"/>
                  <a:pt x="764285" y="292036"/>
                </a:cubicBezTo>
                <a:lnTo>
                  <a:pt x="48640" y="292036"/>
                </a:lnTo>
                <a:cubicBezTo>
                  <a:pt x="21716" y="292036"/>
                  <a:pt x="0" y="270243"/>
                  <a:pt x="0" y="243357"/>
                </a:cubicBezTo>
                <a:lnTo>
                  <a:pt x="0" y="48679"/>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5636895" y="4265383"/>
            <a:ext cx="825753" cy="304736"/>
          </a:xfrm>
          <a:custGeom>
            <a:avLst/>
            <a:gdLst>
              <a:gd name="connsiteX0" fmla="*/ 6350 w 825753"/>
              <a:gd name="connsiteY0" fmla="*/ 55029 h 304736"/>
              <a:gd name="connsiteX1" fmla="*/ 54990 w 825753"/>
              <a:gd name="connsiteY1" fmla="*/ 6350 h 304736"/>
              <a:gd name="connsiteX2" fmla="*/ 770635 w 825753"/>
              <a:gd name="connsiteY2" fmla="*/ 6350 h 304736"/>
              <a:gd name="connsiteX3" fmla="*/ 819403 w 825753"/>
              <a:gd name="connsiteY3" fmla="*/ 55029 h 304736"/>
              <a:gd name="connsiteX4" fmla="*/ 819403 w 825753"/>
              <a:gd name="connsiteY4" fmla="*/ 249707 h 304736"/>
              <a:gd name="connsiteX5" fmla="*/ 770635 w 825753"/>
              <a:gd name="connsiteY5" fmla="*/ 298386 h 304736"/>
              <a:gd name="connsiteX6" fmla="*/ 54990 w 825753"/>
              <a:gd name="connsiteY6" fmla="*/ 298386 h 304736"/>
              <a:gd name="connsiteX7" fmla="*/ 6350 w 825753"/>
              <a:gd name="connsiteY7" fmla="*/ 249707 h 304736"/>
              <a:gd name="connsiteX8" fmla="*/ 6350 w 825753"/>
              <a:gd name="connsiteY8" fmla="*/ 55029 h 30473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825753" h="304736">
                <a:moveTo>
                  <a:pt x="6350" y="55029"/>
                </a:moveTo>
                <a:cubicBezTo>
                  <a:pt x="6350" y="28143"/>
                  <a:pt x="28066" y="6350"/>
                  <a:pt x="54990" y="6350"/>
                </a:cubicBezTo>
                <a:lnTo>
                  <a:pt x="770635" y="6350"/>
                </a:lnTo>
                <a:cubicBezTo>
                  <a:pt x="797559" y="6350"/>
                  <a:pt x="819403" y="28143"/>
                  <a:pt x="819403" y="55029"/>
                </a:cubicBezTo>
                <a:lnTo>
                  <a:pt x="819403" y="249707"/>
                </a:lnTo>
                <a:cubicBezTo>
                  <a:pt x="819403" y="276593"/>
                  <a:pt x="797559" y="298386"/>
                  <a:pt x="770635" y="298386"/>
                </a:cubicBezTo>
                <a:lnTo>
                  <a:pt x="54990" y="298386"/>
                </a:lnTo>
                <a:cubicBezTo>
                  <a:pt x="28066" y="298386"/>
                  <a:pt x="6350" y="276593"/>
                  <a:pt x="6350" y="249707"/>
                </a:cubicBezTo>
                <a:lnTo>
                  <a:pt x="6350" y="55029"/>
                </a:lnTo>
              </a:path>
            </a:pathLst>
          </a:custGeom>
          <a:solidFill>
            <a:srgbClr val="000000">
              <a:alpha val="0"/>
            </a:srgbClr>
          </a:solidFill>
          <a:ln w="12700">
            <a:solidFill>
              <a:srgbClr val="7F7F7F">
                <a:alpha val="10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5643245" y="4007065"/>
            <a:ext cx="813053" cy="235305"/>
          </a:xfrm>
          <a:custGeom>
            <a:avLst/>
            <a:gdLst>
              <a:gd name="connsiteX0" fmla="*/ 0 w 813053"/>
              <a:gd name="connsiteY0" fmla="*/ 39217 h 235305"/>
              <a:gd name="connsiteX1" fmla="*/ 39115 w 813053"/>
              <a:gd name="connsiteY1" fmla="*/ 0 h 235305"/>
              <a:gd name="connsiteX2" fmla="*/ 773810 w 813053"/>
              <a:gd name="connsiteY2" fmla="*/ 0 h 235305"/>
              <a:gd name="connsiteX3" fmla="*/ 813053 w 813053"/>
              <a:gd name="connsiteY3" fmla="*/ 39217 h 235305"/>
              <a:gd name="connsiteX4" fmla="*/ 813053 w 813053"/>
              <a:gd name="connsiteY4" fmla="*/ 196088 h 235305"/>
              <a:gd name="connsiteX5" fmla="*/ 773810 w 813053"/>
              <a:gd name="connsiteY5" fmla="*/ 235305 h 235305"/>
              <a:gd name="connsiteX6" fmla="*/ 39115 w 813053"/>
              <a:gd name="connsiteY6" fmla="*/ 235305 h 235305"/>
              <a:gd name="connsiteX7" fmla="*/ 0 w 813053"/>
              <a:gd name="connsiteY7" fmla="*/ 196088 h 235305"/>
              <a:gd name="connsiteX8" fmla="*/ 0 w 813053"/>
              <a:gd name="connsiteY8" fmla="*/ 39217 h 23530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813053" h="235305">
                <a:moveTo>
                  <a:pt x="0" y="39217"/>
                </a:moveTo>
                <a:cubicBezTo>
                  <a:pt x="0" y="17564"/>
                  <a:pt x="17526" y="0"/>
                  <a:pt x="39115" y="0"/>
                </a:cubicBezTo>
                <a:lnTo>
                  <a:pt x="773810" y="0"/>
                </a:lnTo>
                <a:cubicBezTo>
                  <a:pt x="795401" y="0"/>
                  <a:pt x="813053" y="17564"/>
                  <a:pt x="813053" y="39217"/>
                </a:cubicBezTo>
                <a:lnTo>
                  <a:pt x="813053" y="196088"/>
                </a:lnTo>
                <a:cubicBezTo>
                  <a:pt x="813053" y="217741"/>
                  <a:pt x="795401" y="235305"/>
                  <a:pt x="773810" y="235305"/>
                </a:cubicBezTo>
                <a:lnTo>
                  <a:pt x="39115" y="235305"/>
                </a:lnTo>
                <a:cubicBezTo>
                  <a:pt x="17526" y="235305"/>
                  <a:pt x="0" y="217741"/>
                  <a:pt x="0" y="196088"/>
                </a:cubicBezTo>
                <a:lnTo>
                  <a:pt x="0" y="39217"/>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5636895" y="4000715"/>
            <a:ext cx="825753" cy="248005"/>
          </a:xfrm>
          <a:custGeom>
            <a:avLst/>
            <a:gdLst>
              <a:gd name="connsiteX0" fmla="*/ 6350 w 825753"/>
              <a:gd name="connsiteY0" fmla="*/ 45567 h 248005"/>
              <a:gd name="connsiteX1" fmla="*/ 45465 w 825753"/>
              <a:gd name="connsiteY1" fmla="*/ 6350 h 248005"/>
              <a:gd name="connsiteX2" fmla="*/ 780160 w 825753"/>
              <a:gd name="connsiteY2" fmla="*/ 6350 h 248005"/>
              <a:gd name="connsiteX3" fmla="*/ 819403 w 825753"/>
              <a:gd name="connsiteY3" fmla="*/ 45567 h 248005"/>
              <a:gd name="connsiteX4" fmla="*/ 819403 w 825753"/>
              <a:gd name="connsiteY4" fmla="*/ 202438 h 248005"/>
              <a:gd name="connsiteX5" fmla="*/ 780160 w 825753"/>
              <a:gd name="connsiteY5" fmla="*/ 241655 h 248005"/>
              <a:gd name="connsiteX6" fmla="*/ 45465 w 825753"/>
              <a:gd name="connsiteY6" fmla="*/ 241655 h 248005"/>
              <a:gd name="connsiteX7" fmla="*/ 6350 w 825753"/>
              <a:gd name="connsiteY7" fmla="*/ 202438 h 248005"/>
              <a:gd name="connsiteX8" fmla="*/ 6350 w 825753"/>
              <a:gd name="connsiteY8" fmla="*/ 45567 h 24800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825753" h="248005">
                <a:moveTo>
                  <a:pt x="6350" y="45567"/>
                </a:moveTo>
                <a:cubicBezTo>
                  <a:pt x="6350" y="23914"/>
                  <a:pt x="23876" y="6350"/>
                  <a:pt x="45465" y="6350"/>
                </a:cubicBezTo>
                <a:lnTo>
                  <a:pt x="780160" y="6350"/>
                </a:lnTo>
                <a:cubicBezTo>
                  <a:pt x="801751" y="6350"/>
                  <a:pt x="819403" y="23914"/>
                  <a:pt x="819403" y="45567"/>
                </a:cubicBezTo>
                <a:lnTo>
                  <a:pt x="819403" y="202438"/>
                </a:lnTo>
                <a:cubicBezTo>
                  <a:pt x="819403" y="224091"/>
                  <a:pt x="801751" y="241655"/>
                  <a:pt x="780160" y="241655"/>
                </a:cubicBezTo>
                <a:lnTo>
                  <a:pt x="45465" y="241655"/>
                </a:lnTo>
                <a:cubicBezTo>
                  <a:pt x="23876" y="241655"/>
                  <a:pt x="6350" y="224091"/>
                  <a:pt x="6350" y="202438"/>
                </a:cubicBezTo>
                <a:lnTo>
                  <a:pt x="6350" y="45567"/>
                </a:lnTo>
              </a:path>
            </a:pathLst>
          </a:custGeom>
          <a:solidFill>
            <a:srgbClr val="000000">
              <a:alpha val="0"/>
            </a:srgbClr>
          </a:solidFill>
          <a:ln w="12700">
            <a:solidFill>
              <a:srgbClr val="7F7F7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3527425" y="3740658"/>
            <a:ext cx="1937003" cy="235267"/>
          </a:xfrm>
          <a:custGeom>
            <a:avLst/>
            <a:gdLst>
              <a:gd name="connsiteX0" fmla="*/ 0 w 1937003"/>
              <a:gd name="connsiteY0" fmla="*/ 39242 h 235267"/>
              <a:gd name="connsiteX1" fmla="*/ 39242 w 1937003"/>
              <a:gd name="connsiteY1" fmla="*/ 0 h 235267"/>
              <a:gd name="connsiteX2" fmla="*/ 1897760 w 1937003"/>
              <a:gd name="connsiteY2" fmla="*/ 0 h 235267"/>
              <a:gd name="connsiteX3" fmla="*/ 1937003 w 1937003"/>
              <a:gd name="connsiteY3" fmla="*/ 39242 h 235267"/>
              <a:gd name="connsiteX4" fmla="*/ 1937003 w 1937003"/>
              <a:gd name="connsiteY4" fmla="*/ 196049 h 235267"/>
              <a:gd name="connsiteX5" fmla="*/ 1897760 w 1937003"/>
              <a:gd name="connsiteY5" fmla="*/ 235267 h 235267"/>
              <a:gd name="connsiteX6" fmla="*/ 39242 w 1937003"/>
              <a:gd name="connsiteY6" fmla="*/ 235267 h 235267"/>
              <a:gd name="connsiteX7" fmla="*/ 0 w 1937003"/>
              <a:gd name="connsiteY7" fmla="*/ 196049 h 235267"/>
              <a:gd name="connsiteX8" fmla="*/ 0 w 1937003"/>
              <a:gd name="connsiteY8" fmla="*/ 39242 h 23526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937003" h="235267">
                <a:moveTo>
                  <a:pt x="0" y="39242"/>
                </a:moveTo>
                <a:cubicBezTo>
                  <a:pt x="0" y="17526"/>
                  <a:pt x="17526" y="0"/>
                  <a:pt x="39242" y="0"/>
                </a:cubicBezTo>
                <a:lnTo>
                  <a:pt x="1897760" y="0"/>
                </a:lnTo>
                <a:cubicBezTo>
                  <a:pt x="1919351" y="0"/>
                  <a:pt x="1937003" y="17526"/>
                  <a:pt x="1937003" y="39242"/>
                </a:cubicBezTo>
                <a:lnTo>
                  <a:pt x="1937003" y="196049"/>
                </a:lnTo>
                <a:cubicBezTo>
                  <a:pt x="1937003" y="217716"/>
                  <a:pt x="1919351" y="235267"/>
                  <a:pt x="1897760" y="235267"/>
                </a:cubicBezTo>
                <a:lnTo>
                  <a:pt x="39242" y="235267"/>
                </a:lnTo>
                <a:cubicBezTo>
                  <a:pt x="17526" y="235267"/>
                  <a:pt x="0" y="217716"/>
                  <a:pt x="0" y="196049"/>
                </a:cubicBezTo>
                <a:lnTo>
                  <a:pt x="0" y="39242"/>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3521075" y="3734308"/>
            <a:ext cx="1949703" cy="247967"/>
          </a:xfrm>
          <a:custGeom>
            <a:avLst/>
            <a:gdLst>
              <a:gd name="connsiteX0" fmla="*/ 6350 w 1949703"/>
              <a:gd name="connsiteY0" fmla="*/ 45592 h 247967"/>
              <a:gd name="connsiteX1" fmla="*/ 45592 w 1949703"/>
              <a:gd name="connsiteY1" fmla="*/ 6350 h 247967"/>
              <a:gd name="connsiteX2" fmla="*/ 1904110 w 1949703"/>
              <a:gd name="connsiteY2" fmla="*/ 6350 h 247967"/>
              <a:gd name="connsiteX3" fmla="*/ 1943353 w 1949703"/>
              <a:gd name="connsiteY3" fmla="*/ 45592 h 247967"/>
              <a:gd name="connsiteX4" fmla="*/ 1943353 w 1949703"/>
              <a:gd name="connsiteY4" fmla="*/ 202399 h 247967"/>
              <a:gd name="connsiteX5" fmla="*/ 1904110 w 1949703"/>
              <a:gd name="connsiteY5" fmla="*/ 241617 h 247967"/>
              <a:gd name="connsiteX6" fmla="*/ 45592 w 1949703"/>
              <a:gd name="connsiteY6" fmla="*/ 241617 h 247967"/>
              <a:gd name="connsiteX7" fmla="*/ 6350 w 1949703"/>
              <a:gd name="connsiteY7" fmla="*/ 202399 h 247967"/>
              <a:gd name="connsiteX8" fmla="*/ 6350 w 1949703"/>
              <a:gd name="connsiteY8" fmla="*/ 45592 h 24796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949703" h="247967">
                <a:moveTo>
                  <a:pt x="6350" y="45592"/>
                </a:moveTo>
                <a:cubicBezTo>
                  <a:pt x="6350" y="23876"/>
                  <a:pt x="23876" y="6350"/>
                  <a:pt x="45592" y="6350"/>
                </a:cubicBezTo>
                <a:lnTo>
                  <a:pt x="1904110" y="6350"/>
                </a:lnTo>
                <a:cubicBezTo>
                  <a:pt x="1925701" y="6350"/>
                  <a:pt x="1943353" y="23876"/>
                  <a:pt x="1943353" y="45592"/>
                </a:cubicBezTo>
                <a:lnTo>
                  <a:pt x="1943353" y="202399"/>
                </a:lnTo>
                <a:cubicBezTo>
                  <a:pt x="1943353" y="224066"/>
                  <a:pt x="1925701" y="241617"/>
                  <a:pt x="1904110" y="241617"/>
                </a:cubicBezTo>
                <a:lnTo>
                  <a:pt x="45592" y="241617"/>
                </a:lnTo>
                <a:cubicBezTo>
                  <a:pt x="23876" y="241617"/>
                  <a:pt x="6350" y="224066"/>
                  <a:pt x="6350" y="202399"/>
                </a:cubicBezTo>
                <a:lnTo>
                  <a:pt x="6350" y="45592"/>
                </a:lnTo>
              </a:path>
            </a:pathLst>
          </a:custGeom>
          <a:solidFill>
            <a:srgbClr val="000000">
              <a:alpha val="0"/>
            </a:srgbClr>
          </a:solidFill>
          <a:ln w="12700">
            <a:solidFill>
              <a:srgbClr val="E2CAAA">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6353428" y="3450335"/>
            <a:ext cx="1595628" cy="235330"/>
          </a:xfrm>
          <a:custGeom>
            <a:avLst/>
            <a:gdLst>
              <a:gd name="connsiteX0" fmla="*/ 0 w 1595628"/>
              <a:gd name="connsiteY0" fmla="*/ 39242 h 235330"/>
              <a:gd name="connsiteX1" fmla="*/ 39116 w 1595628"/>
              <a:gd name="connsiteY1" fmla="*/ 0 h 235330"/>
              <a:gd name="connsiteX2" fmla="*/ 1556385 w 1595628"/>
              <a:gd name="connsiteY2" fmla="*/ 0 h 235330"/>
              <a:gd name="connsiteX3" fmla="*/ 1595627 w 1595628"/>
              <a:gd name="connsiteY3" fmla="*/ 39242 h 235330"/>
              <a:gd name="connsiteX4" fmla="*/ 1595627 w 1595628"/>
              <a:gd name="connsiteY4" fmla="*/ 196088 h 235330"/>
              <a:gd name="connsiteX5" fmla="*/ 1556385 w 1595628"/>
              <a:gd name="connsiteY5" fmla="*/ 235330 h 235330"/>
              <a:gd name="connsiteX6" fmla="*/ 39116 w 1595628"/>
              <a:gd name="connsiteY6" fmla="*/ 235330 h 235330"/>
              <a:gd name="connsiteX7" fmla="*/ 0 w 1595628"/>
              <a:gd name="connsiteY7" fmla="*/ 196088 h 235330"/>
              <a:gd name="connsiteX8" fmla="*/ 0 w 1595628"/>
              <a:gd name="connsiteY8" fmla="*/ 39242 h 23533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595628" h="235330">
                <a:moveTo>
                  <a:pt x="0" y="39242"/>
                </a:moveTo>
                <a:cubicBezTo>
                  <a:pt x="0" y="17653"/>
                  <a:pt x="17526" y="0"/>
                  <a:pt x="39116" y="0"/>
                </a:cubicBezTo>
                <a:lnTo>
                  <a:pt x="1556385" y="0"/>
                </a:lnTo>
                <a:cubicBezTo>
                  <a:pt x="1578102" y="0"/>
                  <a:pt x="1595627" y="17653"/>
                  <a:pt x="1595627" y="39242"/>
                </a:cubicBezTo>
                <a:lnTo>
                  <a:pt x="1595627" y="196088"/>
                </a:lnTo>
                <a:cubicBezTo>
                  <a:pt x="1595627" y="217804"/>
                  <a:pt x="1578102" y="235330"/>
                  <a:pt x="1556385" y="235330"/>
                </a:cubicBezTo>
                <a:lnTo>
                  <a:pt x="39116" y="235330"/>
                </a:lnTo>
                <a:cubicBezTo>
                  <a:pt x="17526" y="235330"/>
                  <a:pt x="0" y="217804"/>
                  <a:pt x="0" y="196088"/>
                </a:cubicBezTo>
                <a:lnTo>
                  <a:pt x="0" y="39242"/>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6347078" y="3443985"/>
            <a:ext cx="1608328" cy="248030"/>
          </a:xfrm>
          <a:custGeom>
            <a:avLst/>
            <a:gdLst>
              <a:gd name="connsiteX0" fmla="*/ 6350 w 1608328"/>
              <a:gd name="connsiteY0" fmla="*/ 45592 h 248030"/>
              <a:gd name="connsiteX1" fmla="*/ 45466 w 1608328"/>
              <a:gd name="connsiteY1" fmla="*/ 6350 h 248030"/>
              <a:gd name="connsiteX2" fmla="*/ 1562735 w 1608328"/>
              <a:gd name="connsiteY2" fmla="*/ 6350 h 248030"/>
              <a:gd name="connsiteX3" fmla="*/ 1601977 w 1608328"/>
              <a:gd name="connsiteY3" fmla="*/ 45592 h 248030"/>
              <a:gd name="connsiteX4" fmla="*/ 1601977 w 1608328"/>
              <a:gd name="connsiteY4" fmla="*/ 202438 h 248030"/>
              <a:gd name="connsiteX5" fmla="*/ 1562735 w 1608328"/>
              <a:gd name="connsiteY5" fmla="*/ 241680 h 248030"/>
              <a:gd name="connsiteX6" fmla="*/ 45466 w 1608328"/>
              <a:gd name="connsiteY6" fmla="*/ 241680 h 248030"/>
              <a:gd name="connsiteX7" fmla="*/ 6350 w 1608328"/>
              <a:gd name="connsiteY7" fmla="*/ 202438 h 248030"/>
              <a:gd name="connsiteX8" fmla="*/ 6350 w 1608328"/>
              <a:gd name="connsiteY8" fmla="*/ 45592 h 24803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608328" h="248030">
                <a:moveTo>
                  <a:pt x="6350" y="45592"/>
                </a:moveTo>
                <a:cubicBezTo>
                  <a:pt x="6350" y="24003"/>
                  <a:pt x="23876" y="6350"/>
                  <a:pt x="45466" y="6350"/>
                </a:cubicBezTo>
                <a:lnTo>
                  <a:pt x="1562735" y="6350"/>
                </a:lnTo>
                <a:cubicBezTo>
                  <a:pt x="1584452" y="6350"/>
                  <a:pt x="1601977" y="24003"/>
                  <a:pt x="1601977" y="45592"/>
                </a:cubicBezTo>
                <a:lnTo>
                  <a:pt x="1601977" y="202438"/>
                </a:lnTo>
                <a:cubicBezTo>
                  <a:pt x="1601977" y="224154"/>
                  <a:pt x="1584452" y="241680"/>
                  <a:pt x="1562735" y="241680"/>
                </a:cubicBezTo>
                <a:lnTo>
                  <a:pt x="45466" y="241680"/>
                </a:lnTo>
                <a:cubicBezTo>
                  <a:pt x="23876" y="241680"/>
                  <a:pt x="6350" y="224154"/>
                  <a:pt x="6350" y="202438"/>
                </a:cubicBezTo>
                <a:lnTo>
                  <a:pt x="6350" y="45592"/>
                </a:lnTo>
              </a:path>
            </a:pathLst>
          </a:custGeom>
          <a:solidFill>
            <a:srgbClr val="000000">
              <a:alpha val="0"/>
            </a:srgbClr>
          </a:solidFill>
          <a:ln w="12700">
            <a:solidFill>
              <a:srgbClr val="C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3626358" y="3431794"/>
            <a:ext cx="1595754" cy="235203"/>
          </a:xfrm>
          <a:custGeom>
            <a:avLst/>
            <a:gdLst>
              <a:gd name="connsiteX0" fmla="*/ 0 w 1595754"/>
              <a:gd name="connsiteY0" fmla="*/ 39115 h 235203"/>
              <a:gd name="connsiteX1" fmla="*/ 39242 w 1595754"/>
              <a:gd name="connsiteY1" fmla="*/ 0 h 235203"/>
              <a:gd name="connsiteX2" fmla="*/ 1556511 w 1595754"/>
              <a:gd name="connsiteY2" fmla="*/ 0 h 235203"/>
              <a:gd name="connsiteX3" fmla="*/ 1595754 w 1595754"/>
              <a:gd name="connsiteY3" fmla="*/ 39115 h 235203"/>
              <a:gd name="connsiteX4" fmla="*/ 1595754 w 1595754"/>
              <a:gd name="connsiteY4" fmla="*/ 196088 h 235203"/>
              <a:gd name="connsiteX5" fmla="*/ 1556511 w 1595754"/>
              <a:gd name="connsiteY5" fmla="*/ 235203 h 235203"/>
              <a:gd name="connsiteX6" fmla="*/ 39242 w 1595754"/>
              <a:gd name="connsiteY6" fmla="*/ 235203 h 235203"/>
              <a:gd name="connsiteX7" fmla="*/ 0 w 1595754"/>
              <a:gd name="connsiteY7" fmla="*/ 196088 h 235203"/>
              <a:gd name="connsiteX8" fmla="*/ 0 w 1595754"/>
              <a:gd name="connsiteY8" fmla="*/ 39115 h 23520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595754" h="235203">
                <a:moveTo>
                  <a:pt x="0" y="39115"/>
                </a:moveTo>
                <a:cubicBezTo>
                  <a:pt x="0" y="17526"/>
                  <a:pt x="17526" y="0"/>
                  <a:pt x="39242" y="0"/>
                </a:cubicBezTo>
                <a:lnTo>
                  <a:pt x="1556511" y="0"/>
                </a:lnTo>
                <a:cubicBezTo>
                  <a:pt x="1578101" y="0"/>
                  <a:pt x="1595754" y="17526"/>
                  <a:pt x="1595754" y="39115"/>
                </a:cubicBezTo>
                <a:lnTo>
                  <a:pt x="1595754" y="196088"/>
                </a:lnTo>
                <a:cubicBezTo>
                  <a:pt x="1595754" y="217677"/>
                  <a:pt x="1578101" y="235203"/>
                  <a:pt x="1556511" y="235203"/>
                </a:cubicBezTo>
                <a:lnTo>
                  <a:pt x="39242" y="235203"/>
                </a:lnTo>
                <a:cubicBezTo>
                  <a:pt x="17526" y="235203"/>
                  <a:pt x="0" y="217677"/>
                  <a:pt x="0" y="196088"/>
                </a:cubicBezTo>
                <a:lnTo>
                  <a:pt x="0" y="39115"/>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
          <p:cNvSpPr/>
          <p:nvPr/>
        </p:nvSpPr>
        <p:spPr>
          <a:xfrm>
            <a:off x="3620008" y="3425444"/>
            <a:ext cx="1608454" cy="247903"/>
          </a:xfrm>
          <a:custGeom>
            <a:avLst/>
            <a:gdLst>
              <a:gd name="connsiteX0" fmla="*/ 6350 w 1608454"/>
              <a:gd name="connsiteY0" fmla="*/ 45465 h 247903"/>
              <a:gd name="connsiteX1" fmla="*/ 45592 w 1608454"/>
              <a:gd name="connsiteY1" fmla="*/ 6350 h 247903"/>
              <a:gd name="connsiteX2" fmla="*/ 1562861 w 1608454"/>
              <a:gd name="connsiteY2" fmla="*/ 6350 h 247903"/>
              <a:gd name="connsiteX3" fmla="*/ 1602104 w 1608454"/>
              <a:gd name="connsiteY3" fmla="*/ 45465 h 247903"/>
              <a:gd name="connsiteX4" fmla="*/ 1602104 w 1608454"/>
              <a:gd name="connsiteY4" fmla="*/ 202438 h 247903"/>
              <a:gd name="connsiteX5" fmla="*/ 1562861 w 1608454"/>
              <a:gd name="connsiteY5" fmla="*/ 241553 h 247903"/>
              <a:gd name="connsiteX6" fmla="*/ 45592 w 1608454"/>
              <a:gd name="connsiteY6" fmla="*/ 241553 h 247903"/>
              <a:gd name="connsiteX7" fmla="*/ 6350 w 1608454"/>
              <a:gd name="connsiteY7" fmla="*/ 202438 h 247903"/>
              <a:gd name="connsiteX8" fmla="*/ 6350 w 1608454"/>
              <a:gd name="connsiteY8" fmla="*/ 45465 h 24790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608454" h="247903">
                <a:moveTo>
                  <a:pt x="6350" y="45465"/>
                </a:moveTo>
                <a:cubicBezTo>
                  <a:pt x="6350" y="23876"/>
                  <a:pt x="23876" y="6350"/>
                  <a:pt x="45592" y="6350"/>
                </a:cubicBezTo>
                <a:lnTo>
                  <a:pt x="1562861" y="6350"/>
                </a:lnTo>
                <a:cubicBezTo>
                  <a:pt x="1584451" y="6350"/>
                  <a:pt x="1602104" y="23876"/>
                  <a:pt x="1602104" y="45465"/>
                </a:cubicBezTo>
                <a:lnTo>
                  <a:pt x="1602104" y="202438"/>
                </a:lnTo>
                <a:cubicBezTo>
                  <a:pt x="1602104" y="224027"/>
                  <a:pt x="1584451" y="241553"/>
                  <a:pt x="1562861" y="241553"/>
                </a:cubicBezTo>
                <a:lnTo>
                  <a:pt x="45592" y="241553"/>
                </a:lnTo>
                <a:cubicBezTo>
                  <a:pt x="23876" y="241553"/>
                  <a:pt x="6350" y="224027"/>
                  <a:pt x="6350" y="202438"/>
                </a:cubicBezTo>
                <a:lnTo>
                  <a:pt x="6350" y="45465"/>
                </a:lnTo>
              </a:path>
            </a:pathLst>
          </a:custGeom>
          <a:solidFill>
            <a:srgbClr val="000000">
              <a:alpha val="0"/>
            </a:srgbClr>
          </a:solidFill>
          <a:ln w="12700">
            <a:solidFill>
              <a:srgbClr val="C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4751323" y="3073907"/>
            <a:ext cx="2282444" cy="235204"/>
          </a:xfrm>
          <a:custGeom>
            <a:avLst/>
            <a:gdLst>
              <a:gd name="connsiteX0" fmla="*/ 0 w 2282444"/>
              <a:gd name="connsiteY0" fmla="*/ 39243 h 235204"/>
              <a:gd name="connsiteX1" fmla="*/ 39116 w 2282444"/>
              <a:gd name="connsiteY1" fmla="*/ 0 h 235204"/>
              <a:gd name="connsiteX2" fmla="*/ 2243201 w 2282444"/>
              <a:gd name="connsiteY2" fmla="*/ 0 h 235204"/>
              <a:gd name="connsiteX3" fmla="*/ 2282444 w 2282444"/>
              <a:gd name="connsiteY3" fmla="*/ 39243 h 235204"/>
              <a:gd name="connsiteX4" fmla="*/ 2282444 w 2282444"/>
              <a:gd name="connsiteY4" fmla="*/ 196088 h 235204"/>
              <a:gd name="connsiteX5" fmla="*/ 2243201 w 2282444"/>
              <a:gd name="connsiteY5" fmla="*/ 235204 h 235204"/>
              <a:gd name="connsiteX6" fmla="*/ 39116 w 2282444"/>
              <a:gd name="connsiteY6" fmla="*/ 235204 h 235204"/>
              <a:gd name="connsiteX7" fmla="*/ 0 w 2282444"/>
              <a:gd name="connsiteY7" fmla="*/ 196088 h 235204"/>
              <a:gd name="connsiteX8" fmla="*/ 0 w 2282444"/>
              <a:gd name="connsiteY8" fmla="*/ 39243 h 23520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82444" h="235204">
                <a:moveTo>
                  <a:pt x="0" y="39243"/>
                </a:moveTo>
                <a:cubicBezTo>
                  <a:pt x="0" y="17526"/>
                  <a:pt x="17526" y="0"/>
                  <a:pt x="39116" y="0"/>
                </a:cubicBezTo>
                <a:lnTo>
                  <a:pt x="2243201" y="0"/>
                </a:lnTo>
                <a:cubicBezTo>
                  <a:pt x="2264918" y="0"/>
                  <a:pt x="2282444" y="17526"/>
                  <a:pt x="2282444" y="39243"/>
                </a:cubicBezTo>
                <a:lnTo>
                  <a:pt x="2282444" y="196088"/>
                </a:lnTo>
                <a:cubicBezTo>
                  <a:pt x="2282444" y="217677"/>
                  <a:pt x="2264918" y="235204"/>
                  <a:pt x="2243201" y="235204"/>
                </a:cubicBezTo>
                <a:lnTo>
                  <a:pt x="39116" y="235204"/>
                </a:lnTo>
                <a:cubicBezTo>
                  <a:pt x="17526" y="235204"/>
                  <a:pt x="0" y="217677"/>
                  <a:pt x="0" y="196088"/>
                </a:cubicBezTo>
                <a:lnTo>
                  <a:pt x="0" y="39243"/>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3"/>
          <p:cNvSpPr/>
          <p:nvPr/>
        </p:nvSpPr>
        <p:spPr>
          <a:xfrm>
            <a:off x="4744973" y="3067557"/>
            <a:ext cx="2295144" cy="247904"/>
          </a:xfrm>
          <a:custGeom>
            <a:avLst/>
            <a:gdLst>
              <a:gd name="connsiteX0" fmla="*/ 6350 w 2295144"/>
              <a:gd name="connsiteY0" fmla="*/ 45593 h 247904"/>
              <a:gd name="connsiteX1" fmla="*/ 45466 w 2295144"/>
              <a:gd name="connsiteY1" fmla="*/ 6350 h 247904"/>
              <a:gd name="connsiteX2" fmla="*/ 2249551 w 2295144"/>
              <a:gd name="connsiteY2" fmla="*/ 6350 h 247904"/>
              <a:gd name="connsiteX3" fmla="*/ 2288794 w 2295144"/>
              <a:gd name="connsiteY3" fmla="*/ 45593 h 247904"/>
              <a:gd name="connsiteX4" fmla="*/ 2288794 w 2295144"/>
              <a:gd name="connsiteY4" fmla="*/ 202438 h 247904"/>
              <a:gd name="connsiteX5" fmla="*/ 2249551 w 2295144"/>
              <a:gd name="connsiteY5" fmla="*/ 241554 h 247904"/>
              <a:gd name="connsiteX6" fmla="*/ 45466 w 2295144"/>
              <a:gd name="connsiteY6" fmla="*/ 241554 h 247904"/>
              <a:gd name="connsiteX7" fmla="*/ 6350 w 2295144"/>
              <a:gd name="connsiteY7" fmla="*/ 202438 h 247904"/>
              <a:gd name="connsiteX8" fmla="*/ 6350 w 2295144"/>
              <a:gd name="connsiteY8" fmla="*/ 45593 h 24790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95144" h="247904">
                <a:moveTo>
                  <a:pt x="6350" y="45593"/>
                </a:moveTo>
                <a:cubicBezTo>
                  <a:pt x="6350" y="23876"/>
                  <a:pt x="23876" y="6350"/>
                  <a:pt x="45466" y="6350"/>
                </a:cubicBezTo>
                <a:lnTo>
                  <a:pt x="2249551" y="6350"/>
                </a:lnTo>
                <a:cubicBezTo>
                  <a:pt x="2271268" y="6350"/>
                  <a:pt x="2288794" y="23876"/>
                  <a:pt x="2288794" y="45593"/>
                </a:cubicBezTo>
                <a:lnTo>
                  <a:pt x="2288794" y="202438"/>
                </a:lnTo>
                <a:cubicBezTo>
                  <a:pt x="2288794" y="224027"/>
                  <a:pt x="2271268" y="241554"/>
                  <a:pt x="2249551" y="241554"/>
                </a:cubicBezTo>
                <a:lnTo>
                  <a:pt x="45466" y="241554"/>
                </a:lnTo>
                <a:cubicBezTo>
                  <a:pt x="23876" y="241554"/>
                  <a:pt x="6350" y="224027"/>
                  <a:pt x="6350" y="202438"/>
                </a:cubicBezTo>
                <a:lnTo>
                  <a:pt x="6350" y="45593"/>
                </a:lnTo>
              </a:path>
            </a:pathLst>
          </a:custGeom>
          <a:solidFill>
            <a:srgbClr val="000000">
              <a:alpha val="0"/>
            </a:srgbClr>
          </a:solidFill>
          <a:ln w="12700">
            <a:solidFill>
              <a:srgbClr val="7F7F7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a:off x="4697603" y="2325116"/>
            <a:ext cx="2282444" cy="235204"/>
          </a:xfrm>
          <a:custGeom>
            <a:avLst/>
            <a:gdLst>
              <a:gd name="connsiteX0" fmla="*/ 0 w 2282444"/>
              <a:gd name="connsiteY0" fmla="*/ 39116 h 235204"/>
              <a:gd name="connsiteX1" fmla="*/ 39242 w 2282444"/>
              <a:gd name="connsiteY1" fmla="*/ 0 h 235204"/>
              <a:gd name="connsiteX2" fmla="*/ 2243328 w 2282444"/>
              <a:gd name="connsiteY2" fmla="*/ 0 h 235204"/>
              <a:gd name="connsiteX3" fmla="*/ 2282443 w 2282444"/>
              <a:gd name="connsiteY3" fmla="*/ 39116 h 235204"/>
              <a:gd name="connsiteX4" fmla="*/ 2282443 w 2282444"/>
              <a:gd name="connsiteY4" fmla="*/ 196088 h 235204"/>
              <a:gd name="connsiteX5" fmla="*/ 2243328 w 2282444"/>
              <a:gd name="connsiteY5" fmla="*/ 235204 h 235204"/>
              <a:gd name="connsiteX6" fmla="*/ 39242 w 2282444"/>
              <a:gd name="connsiteY6" fmla="*/ 235204 h 235204"/>
              <a:gd name="connsiteX7" fmla="*/ 0 w 2282444"/>
              <a:gd name="connsiteY7" fmla="*/ 196088 h 235204"/>
              <a:gd name="connsiteX8" fmla="*/ 0 w 2282444"/>
              <a:gd name="connsiteY8" fmla="*/ 39116 h 23520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82444" h="235204">
                <a:moveTo>
                  <a:pt x="0" y="39116"/>
                </a:moveTo>
                <a:cubicBezTo>
                  <a:pt x="0" y="17526"/>
                  <a:pt x="17525" y="0"/>
                  <a:pt x="39242" y="0"/>
                </a:cubicBezTo>
                <a:lnTo>
                  <a:pt x="2243328" y="0"/>
                </a:lnTo>
                <a:cubicBezTo>
                  <a:pt x="2264917" y="0"/>
                  <a:pt x="2282443" y="17526"/>
                  <a:pt x="2282443" y="39116"/>
                </a:cubicBezTo>
                <a:lnTo>
                  <a:pt x="2282443" y="196088"/>
                </a:lnTo>
                <a:cubicBezTo>
                  <a:pt x="2282443" y="217677"/>
                  <a:pt x="2264917" y="235204"/>
                  <a:pt x="2243328" y="235204"/>
                </a:cubicBezTo>
                <a:lnTo>
                  <a:pt x="39242" y="235204"/>
                </a:lnTo>
                <a:cubicBezTo>
                  <a:pt x="17525" y="235204"/>
                  <a:pt x="0" y="217677"/>
                  <a:pt x="0" y="196088"/>
                </a:cubicBezTo>
                <a:lnTo>
                  <a:pt x="0" y="39116"/>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
          <p:cNvSpPr/>
          <p:nvPr/>
        </p:nvSpPr>
        <p:spPr>
          <a:xfrm>
            <a:off x="4691253" y="2318766"/>
            <a:ext cx="2295144" cy="247904"/>
          </a:xfrm>
          <a:custGeom>
            <a:avLst/>
            <a:gdLst>
              <a:gd name="connsiteX0" fmla="*/ 6350 w 2295144"/>
              <a:gd name="connsiteY0" fmla="*/ 45466 h 247904"/>
              <a:gd name="connsiteX1" fmla="*/ 45592 w 2295144"/>
              <a:gd name="connsiteY1" fmla="*/ 6350 h 247904"/>
              <a:gd name="connsiteX2" fmla="*/ 2249678 w 2295144"/>
              <a:gd name="connsiteY2" fmla="*/ 6350 h 247904"/>
              <a:gd name="connsiteX3" fmla="*/ 2288793 w 2295144"/>
              <a:gd name="connsiteY3" fmla="*/ 45466 h 247904"/>
              <a:gd name="connsiteX4" fmla="*/ 2288793 w 2295144"/>
              <a:gd name="connsiteY4" fmla="*/ 202438 h 247904"/>
              <a:gd name="connsiteX5" fmla="*/ 2249678 w 2295144"/>
              <a:gd name="connsiteY5" fmla="*/ 241554 h 247904"/>
              <a:gd name="connsiteX6" fmla="*/ 45592 w 2295144"/>
              <a:gd name="connsiteY6" fmla="*/ 241554 h 247904"/>
              <a:gd name="connsiteX7" fmla="*/ 6350 w 2295144"/>
              <a:gd name="connsiteY7" fmla="*/ 202438 h 247904"/>
              <a:gd name="connsiteX8" fmla="*/ 6350 w 2295144"/>
              <a:gd name="connsiteY8" fmla="*/ 45466 h 24790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95144" h="247904">
                <a:moveTo>
                  <a:pt x="6350" y="45466"/>
                </a:moveTo>
                <a:cubicBezTo>
                  <a:pt x="6350" y="23876"/>
                  <a:pt x="23875" y="6350"/>
                  <a:pt x="45592" y="6350"/>
                </a:cubicBezTo>
                <a:lnTo>
                  <a:pt x="2249678" y="6350"/>
                </a:lnTo>
                <a:cubicBezTo>
                  <a:pt x="2271267" y="6350"/>
                  <a:pt x="2288793" y="23876"/>
                  <a:pt x="2288793" y="45466"/>
                </a:cubicBezTo>
                <a:lnTo>
                  <a:pt x="2288793" y="202438"/>
                </a:lnTo>
                <a:cubicBezTo>
                  <a:pt x="2288793" y="224027"/>
                  <a:pt x="2271267" y="241554"/>
                  <a:pt x="2249678" y="241554"/>
                </a:cubicBezTo>
                <a:lnTo>
                  <a:pt x="45592" y="241554"/>
                </a:lnTo>
                <a:cubicBezTo>
                  <a:pt x="23875" y="241554"/>
                  <a:pt x="6350" y="224027"/>
                  <a:pt x="6350" y="202438"/>
                </a:cubicBezTo>
                <a:lnTo>
                  <a:pt x="6350" y="45466"/>
                </a:lnTo>
              </a:path>
            </a:pathLst>
          </a:custGeom>
          <a:solidFill>
            <a:srgbClr val="000000">
              <a:alpha val="0"/>
            </a:srgbClr>
          </a:solidFill>
          <a:ln w="12700">
            <a:solidFill>
              <a:srgbClr val="7F7F7F">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
          <p:cNvSpPr/>
          <p:nvPr/>
        </p:nvSpPr>
        <p:spPr>
          <a:xfrm>
            <a:off x="3175889" y="1921929"/>
            <a:ext cx="5353050" cy="324573"/>
          </a:xfrm>
          <a:custGeom>
            <a:avLst/>
            <a:gdLst>
              <a:gd name="connsiteX0" fmla="*/ 0 w 5353050"/>
              <a:gd name="connsiteY0" fmla="*/ 324573 h 324573"/>
              <a:gd name="connsiteX1" fmla="*/ 5353050 w 5353050"/>
              <a:gd name="connsiteY1" fmla="*/ 324573 h 324573"/>
              <a:gd name="connsiteX2" fmla="*/ 5353050 w 5353050"/>
              <a:gd name="connsiteY2" fmla="*/ 0 h 324573"/>
              <a:gd name="connsiteX3" fmla="*/ 0 w 5353050"/>
              <a:gd name="connsiteY3" fmla="*/ 0 h 324573"/>
              <a:gd name="connsiteX4" fmla="*/ 0 w 5353050"/>
              <a:gd name="connsiteY4" fmla="*/ 324573 h 32457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353050" h="324573">
                <a:moveTo>
                  <a:pt x="0" y="324573"/>
                </a:moveTo>
                <a:lnTo>
                  <a:pt x="5353050" y="324573"/>
                </a:lnTo>
                <a:lnTo>
                  <a:pt x="5353050" y="0"/>
                </a:lnTo>
                <a:lnTo>
                  <a:pt x="0" y="0"/>
                </a:lnTo>
                <a:lnTo>
                  <a:pt x="0" y="324573"/>
                </a:lnTo>
              </a:path>
            </a:pathLst>
          </a:custGeom>
          <a:solidFill>
            <a:srgbClr val="F2F2F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
          <p:cNvSpPr/>
          <p:nvPr/>
        </p:nvSpPr>
        <p:spPr>
          <a:xfrm>
            <a:off x="4755007" y="2619298"/>
            <a:ext cx="2307082" cy="415493"/>
          </a:xfrm>
          <a:custGeom>
            <a:avLst/>
            <a:gdLst>
              <a:gd name="connsiteX0" fmla="*/ 0 w 2307082"/>
              <a:gd name="connsiteY0" fmla="*/ 415493 h 415493"/>
              <a:gd name="connsiteX1" fmla="*/ 2307082 w 2307082"/>
              <a:gd name="connsiteY1" fmla="*/ 415493 h 415493"/>
              <a:gd name="connsiteX2" fmla="*/ 2307082 w 2307082"/>
              <a:gd name="connsiteY2" fmla="*/ 0 h 415493"/>
              <a:gd name="connsiteX3" fmla="*/ 0 w 2307082"/>
              <a:gd name="connsiteY3" fmla="*/ 0 h 415493"/>
              <a:gd name="connsiteX4" fmla="*/ 0 w 2307082"/>
              <a:gd name="connsiteY4" fmla="*/ 415493 h 41549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307082" h="415493">
                <a:moveTo>
                  <a:pt x="0" y="415493"/>
                </a:moveTo>
                <a:lnTo>
                  <a:pt x="2307082" y="415493"/>
                </a:lnTo>
                <a:lnTo>
                  <a:pt x="2307082" y="0"/>
                </a:lnTo>
                <a:lnTo>
                  <a:pt x="0" y="0"/>
                </a:lnTo>
                <a:lnTo>
                  <a:pt x="0" y="415493"/>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3"/>
          <p:cNvSpPr/>
          <p:nvPr/>
        </p:nvSpPr>
        <p:spPr>
          <a:xfrm>
            <a:off x="8231758" y="1921979"/>
            <a:ext cx="297180" cy="334429"/>
          </a:xfrm>
          <a:custGeom>
            <a:avLst/>
            <a:gdLst>
              <a:gd name="connsiteX0" fmla="*/ 0 w 297180"/>
              <a:gd name="connsiteY0" fmla="*/ 334429 h 334429"/>
              <a:gd name="connsiteX1" fmla="*/ 297180 w 297180"/>
              <a:gd name="connsiteY1" fmla="*/ 334429 h 334429"/>
              <a:gd name="connsiteX2" fmla="*/ 297180 w 297180"/>
              <a:gd name="connsiteY2" fmla="*/ 0 h 334429"/>
              <a:gd name="connsiteX3" fmla="*/ 0 w 297180"/>
              <a:gd name="connsiteY3" fmla="*/ 0 h 334429"/>
              <a:gd name="connsiteX4" fmla="*/ 0 w 297180"/>
              <a:gd name="connsiteY4" fmla="*/ 334429 h 33442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7180" h="334429">
                <a:moveTo>
                  <a:pt x="0" y="334429"/>
                </a:moveTo>
                <a:lnTo>
                  <a:pt x="297180" y="334429"/>
                </a:lnTo>
                <a:lnTo>
                  <a:pt x="297180" y="0"/>
                </a:lnTo>
                <a:lnTo>
                  <a:pt x="0" y="0"/>
                </a:lnTo>
                <a:lnTo>
                  <a:pt x="0" y="334429"/>
                </a:lnTo>
              </a:path>
            </a:pathLst>
          </a:custGeom>
          <a:solidFill>
            <a:srgbClr val="0070C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3"/>
          <p:cNvSpPr/>
          <p:nvPr/>
        </p:nvSpPr>
        <p:spPr>
          <a:xfrm>
            <a:off x="289852" y="1149350"/>
            <a:ext cx="2560701" cy="3460750"/>
          </a:xfrm>
          <a:custGeom>
            <a:avLst/>
            <a:gdLst>
              <a:gd name="connsiteX0" fmla="*/ 0 w 2560701"/>
              <a:gd name="connsiteY0" fmla="*/ 3460750 h 3460750"/>
              <a:gd name="connsiteX1" fmla="*/ 2560701 w 2560701"/>
              <a:gd name="connsiteY1" fmla="*/ 3460750 h 3460750"/>
              <a:gd name="connsiteX2" fmla="*/ 2560701 w 2560701"/>
              <a:gd name="connsiteY2" fmla="*/ 0 h 3460750"/>
              <a:gd name="connsiteX3" fmla="*/ 0 w 2560701"/>
              <a:gd name="connsiteY3" fmla="*/ 0 h 3460750"/>
              <a:gd name="connsiteX4" fmla="*/ 0 w 2560701"/>
              <a:gd name="connsiteY4" fmla="*/ 3460750 h 34607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560701" h="3460750">
                <a:moveTo>
                  <a:pt x="0" y="3460750"/>
                </a:moveTo>
                <a:lnTo>
                  <a:pt x="2560701" y="3460750"/>
                </a:lnTo>
                <a:lnTo>
                  <a:pt x="2560701" y="0"/>
                </a:lnTo>
                <a:lnTo>
                  <a:pt x="0" y="0"/>
                </a:lnTo>
                <a:lnTo>
                  <a:pt x="0" y="3460750"/>
                </a:lnTo>
              </a:path>
            </a:pathLst>
          </a:custGeom>
          <a:solidFill>
            <a:srgbClr val="F2F2F2">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54000" y="1104900"/>
            <a:ext cx="8839200" cy="3594100"/>
          </a:xfrm>
          <a:prstGeom prst="rect">
            <a:avLst/>
          </a:prstGeom>
          <a:noFill/>
        </p:spPr>
      </p:pic>
      <p:sp>
        <p:nvSpPr>
          <p:cNvPr id="2" name="TextBox 1"/>
          <p:cNvSpPr txBox="1"/>
          <p:nvPr/>
        </p:nvSpPr>
        <p:spPr>
          <a:xfrm>
            <a:off x="4699000" y="2032000"/>
            <a:ext cx="2387600" cy="1295400"/>
          </a:xfrm>
          <a:prstGeom prst="rect">
            <a:avLst/>
          </a:prstGeom>
          <a:noFill/>
        </p:spPr>
        <p:txBody>
          <a:bodyPr wrap="none" lIns="0" tIns="0" rIns="0" rtlCol="0">
            <a:spAutoFit/>
          </a:bodyPr>
          <a:lstStyle/>
          <a:p>
            <a:pPr>
              <a:lnSpc>
                <a:spcPts val="1800"/>
              </a:lnSpc>
              <a:tabLst>
                <a:tab pos="152400" algn="l"/>
                <a:tab pos="723900" algn="l"/>
                <a:tab pos="774700" algn="l"/>
                <a:tab pos="850900" algn="l"/>
                <a:tab pos="939800" algn="l"/>
              </a:tabLst>
            </a:pPr>
            <a:r>
              <a:rPr lang="en-US" altLang="zh-CN" sz="1403" dirty="0" smtClean="0">
                <a:solidFill>
                  <a:srgbClr val="000000"/>
                </a:solidFill>
                <a:latin typeface="微软雅黑" pitchFamily="18" charset="0"/>
                <a:cs typeface="微软雅黑" pitchFamily="18" charset="0"/>
              </a:rPr>
              <a:t>流程图</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Times New Roman" pitchFamily="18" charset="0"/>
                <a:cs typeface="Times New Roman" pitchFamily="18" charset="0"/>
              </a:rPr>
              <a:t>Ⅷ</a:t>
            </a:r>
            <a:r>
              <a:rPr lang="en-US" altLang="zh-CN" sz="1403" dirty="0" smtClean="0">
                <a:solidFill>
                  <a:srgbClr val="000000"/>
                </a:solidFill>
                <a:latin typeface="微软雅黑" pitchFamily="18" charset="0"/>
                <a:cs typeface="微软雅黑" pitchFamily="18" charset="0"/>
              </a:rPr>
              <a:t>-药物治疗-选择疗法</a:t>
            </a:r>
          </a:p>
          <a:p>
            <a:pPr>
              <a:lnSpc>
                <a:spcPts val="1000"/>
              </a:lnSpc>
            </a:pPr>
            <a:endParaRPr lang="en-US" altLang="zh-CN" dirty="0" smtClean="0"/>
          </a:p>
          <a:p>
            <a:pPr>
              <a:lnSpc>
                <a:spcPts val="1700"/>
              </a:lnSpc>
              <a:tabLst>
                <a:tab pos="152400" algn="l"/>
                <a:tab pos="723900" algn="l"/>
                <a:tab pos="774700" algn="l"/>
                <a:tab pos="850900" algn="l"/>
                <a:tab pos="939800" algn="l"/>
              </a:tabLst>
            </a:pPr>
            <a:r>
              <a:rPr lang="en-US" altLang="zh-CN" dirty="0" smtClean="0"/>
              <a:t>			</a:t>
            </a:r>
            <a:r>
              <a:rPr lang="en-US" altLang="zh-CN" sz="1103" dirty="0" smtClean="0">
                <a:solidFill>
                  <a:srgbClr val="000000"/>
                </a:solidFill>
                <a:latin typeface="微软雅黑" pitchFamily="18" charset="0"/>
                <a:cs typeface="微软雅黑" pitchFamily="18" charset="0"/>
              </a:rPr>
              <a:t>系统性禁忌症</a:t>
            </a:r>
          </a:p>
          <a:p>
            <a:pPr>
              <a:lnSpc>
                <a:spcPts val="1500"/>
              </a:lnSpc>
              <a:tabLst>
                <a:tab pos="152400" algn="l"/>
                <a:tab pos="723900" algn="l"/>
                <a:tab pos="774700" algn="l"/>
                <a:tab pos="850900" algn="l"/>
                <a:tab pos="939800" algn="l"/>
              </a:tabLst>
            </a:pPr>
            <a:r>
              <a:rPr lang="en-US" altLang="zh-CN" dirty="0" smtClean="0"/>
              <a:t>					</a:t>
            </a:r>
            <a:r>
              <a:rPr lang="en-US" altLang="zh-CN" sz="696" dirty="0" smtClean="0">
                <a:solidFill>
                  <a:srgbClr val="000000"/>
                </a:solidFill>
                <a:latin typeface="微软雅黑" pitchFamily="18" charset="0"/>
                <a:cs typeface="微软雅黑" pitchFamily="18" charset="0"/>
              </a:rPr>
              <a:t>排除药物过敏</a:t>
            </a:r>
          </a:p>
          <a:p>
            <a:pPr>
              <a:lnSpc>
                <a:spcPts val="800"/>
              </a:lnSpc>
              <a:tabLst>
                <a:tab pos="152400" algn="l"/>
                <a:tab pos="723900" algn="l"/>
                <a:tab pos="774700" algn="l"/>
                <a:tab pos="850900" algn="l"/>
                <a:tab pos="939800" algn="l"/>
              </a:tabLst>
            </a:pPr>
            <a:r>
              <a:rPr lang="en-US" altLang="zh-CN" dirty="0" smtClean="0"/>
              <a:t>	</a:t>
            </a:r>
            <a:r>
              <a:rPr lang="en-US" altLang="zh-CN" sz="696" dirty="0" smtClean="0">
                <a:solidFill>
                  <a:srgbClr val="000000"/>
                </a:solidFill>
                <a:latin typeface="微软雅黑" pitchFamily="18" charset="0"/>
                <a:cs typeface="微软雅黑" pitchFamily="18" charset="0"/>
              </a:rPr>
              <a:t>询问关于某些特定疾病的病史：哮喘、心律失常等……</a:t>
            </a:r>
          </a:p>
          <a:p>
            <a:pPr>
              <a:lnSpc>
                <a:spcPts val="800"/>
              </a:lnSpc>
              <a:tabLst>
                <a:tab pos="152400" algn="l"/>
                <a:tab pos="723900" algn="l"/>
                <a:tab pos="774700" algn="l"/>
                <a:tab pos="850900" algn="l"/>
                <a:tab pos="939800" algn="l"/>
              </a:tabLst>
            </a:pPr>
            <a:r>
              <a:rPr lang="en-US" altLang="zh-CN" dirty="0" smtClean="0"/>
              <a:t>		</a:t>
            </a:r>
            <a:r>
              <a:rPr lang="en-US" altLang="zh-CN" sz="696" dirty="0" smtClean="0">
                <a:solidFill>
                  <a:srgbClr val="000000"/>
                </a:solidFill>
                <a:latin typeface="微软雅黑" pitchFamily="18" charset="0"/>
                <a:cs typeface="微软雅黑" pitchFamily="18" charset="0"/>
              </a:rPr>
              <a:t>记录同时伴随使用的药物</a:t>
            </a:r>
          </a:p>
          <a:p>
            <a:pPr>
              <a:lnSpc>
                <a:spcPts val="1000"/>
              </a:lnSpc>
            </a:pPr>
            <a:endParaRPr lang="en-US" altLang="zh-CN" dirty="0" smtClean="0"/>
          </a:p>
          <a:p>
            <a:pPr>
              <a:lnSpc>
                <a:spcPts val="1500"/>
              </a:lnSpc>
              <a:tabLst>
                <a:tab pos="152400" algn="l"/>
                <a:tab pos="723900" algn="l"/>
                <a:tab pos="774700" algn="l"/>
                <a:tab pos="850900" algn="l"/>
                <a:tab pos="939800" algn="l"/>
              </a:tabLst>
            </a:pPr>
            <a:r>
              <a:rPr lang="en-US" altLang="zh-CN" dirty="0" smtClean="0"/>
              <a:t>				</a:t>
            </a:r>
            <a:r>
              <a:rPr lang="en-US" altLang="zh-CN" sz="1103" dirty="0" smtClean="0">
                <a:solidFill>
                  <a:srgbClr val="000000"/>
                </a:solidFill>
                <a:latin typeface="微软雅黑" pitchFamily="18" charset="0"/>
                <a:cs typeface="微软雅黑" pitchFamily="18" charset="0"/>
              </a:rPr>
              <a:t>眼部特征</a:t>
            </a:r>
          </a:p>
        </p:txBody>
      </p:sp>
      <p:sp>
        <p:nvSpPr>
          <p:cNvPr id="26" name="TextBox 1"/>
          <p:cNvSpPr txBox="1"/>
          <p:nvPr/>
        </p:nvSpPr>
        <p:spPr>
          <a:xfrm>
            <a:off x="6515100" y="3505200"/>
            <a:ext cx="1257300" cy="177800"/>
          </a:xfrm>
          <a:prstGeom prst="rect">
            <a:avLst/>
          </a:prstGeom>
          <a:noFill/>
        </p:spPr>
        <p:txBody>
          <a:bodyPr wrap="none" lIns="0" tIns="0" rIns="0" rtlCol="0">
            <a:spAutoFit/>
          </a:bodyPr>
          <a:lstStyle/>
          <a:p>
            <a:pPr>
              <a:lnSpc>
                <a:spcPts val="1400"/>
              </a:lnSpc>
              <a:tabLst/>
            </a:pPr>
            <a:r>
              <a:rPr lang="en-US" altLang="zh-CN" sz="1103" dirty="0" smtClean="0">
                <a:solidFill>
                  <a:srgbClr val="000000"/>
                </a:solidFill>
                <a:latin typeface="微软雅黑" pitchFamily="18" charset="0"/>
                <a:cs typeface="微软雅黑" pitchFamily="18" charset="0"/>
              </a:rPr>
              <a:t>伴随发生的眼部疾病</a:t>
            </a:r>
          </a:p>
        </p:txBody>
      </p:sp>
      <p:sp>
        <p:nvSpPr>
          <p:cNvPr id="27" name="TextBox 1"/>
          <p:cNvSpPr txBox="1"/>
          <p:nvPr/>
        </p:nvSpPr>
        <p:spPr>
          <a:xfrm>
            <a:off x="3632200" y="3505200"/>
            <a:ext cx="1714500" cy="469900"/>
          </a:xfrm>
          <a:prstGeom prst="rect">
            <a:avLst/>
          </a:prstGeom>
          <a:noFill/>
        </p:spPr>
        <p:txBody>
          <a:bodyPr wrap="none" lIns="0" tIns="0" rIns="0" rtlCol="0">
            <a:spAutoFit/>
          </a:bodyPr>
          <a:lstStyle/>
          <a:p>
            <a:pPr>
              <a:lnSpc>
                <a:spcPts val="1400"/>
              </a:lnSpc>
              <a:tabLst>
                <a:tab pos="508000" algn="l"/>
              </a:tabLst>
            </a:pPr>
            <a:r>
              <a:rPr lang="en-US" altLang="zh-CN" dirty="0" smtClean="0"/>
              <a:t>	</a:t>
            </a:r>
            <a:r>
              <a:rPr lang="en-US" altLang="zh-CN" sz="1103" dirty="0" smtClean="0">
                <a:solidFill>
                  <a:srgbClr val="000000"/>
                </a:solidFill>
                <a:latin typeface="微软雅黑" pitchFamily="18" charset="0"/>
                <a:cs typeface="微软雅黑" pitchFamily="18" charset="0"/>
              </a:rPr>
              <a:t>眼表情况</a:t>
            </a:r>
          </a:p>
          <a:p>
            <a:pPr>
              <a:lnSpc>
                <a:spcPts val="1000"/>
              </a:lnSpc>
            </a:pPr>
            <a:endParaRPr lang="en-US" altLang="zh-CN" dirty="0" smtClean="0"/>
          </a:p>
          <a:p>
            <a:pPr>
              <a:lnSpc>
                <a:spcPts val="1300"/>
              </a:lnSpc>
              <a:tabLst>
                <a:tab pos="508000" algn="l"/>
              </a:tabLst>
            </a:pPr>
            <a:r>
              <a:rPr lang="en-US" altLang="zh-CN" sz="900" dirty="0" smtClean="0">
                <a:solidFill>
                  <a:srgbClr val="000000"/>
                </a:solidFill>
                <a:latin typeface="微软雅黑" pitchFamily="18" charset="0"/>
                <a:cs typeface="微软雅黑" pitchFamily="18" charset="0"/>
              </a:rPr>
              <a:t>对一部分患者选用无防腐剂滴眼液</a:t>
            </a:r>
          </a:p>
        </p:txBody>
      </p:sp>
      <p:sp>
        <p:nvSpPr>
          <p:cNvPr id="28" name="TextBox 1"/>
          <p:cNvSpPr txBox="1"/>
          <p:nvPr/>
        </p:nvSpPr>
        <p:spPr>
          <a:xfrm>
            <a:off x="5740400" y="4064000"/>
            <a:ext cx="609600" cy="228600"/>
          </a:xfrm>
          <a:prstGeom prst="rect">
            <a:avLst/>
          </a:prstGeom>
          <a:noFill/>
        </p:spPr>
        <p:txBody>
          <a:bodyPr wrap="none" lIns="0" tIns="0" rIns="0" rtlCol="0">
            <a:spAutoFit/>
          </a:bodyPr>
          <a:lstStyle/>
          <a:p>
            <a:pPr>
              <a:lnSpc>
                <a:spcPts val="900"/>
              </a:lnSpc>
              <a:tabLst>
                <a:tab pos="38100" algn="l"/>
              </a:tabLst>
            </a:pPr>
            <a:r>
              <a:rPr lang="en-US" altLang="zh-CN" sz="696" dirty="0" smtClean="0">
                <a:solidFill>
                  <a:srgbClr val="000000"/>
                </a:solidFill>
                <a:latin typeface="微软雅黑" pitchFamily="18" charset="0"/>
                <a:cs typeface="微软雅黑" pitchFamily="18" charset="0"/>
              </a:rPr>
              <a:t>前列腺素衍生物</a:t>
            </a:r>
          </a:p>
          <a:p>
            <a:pPr>
              <a:lnSpc>
                <a:spcPts val="900"/>
              </a:lnSpc>
              <a:tabLst>
                <a:tab pos="38100" algn="l"/>
              </a:tabLst>
            </a:pPr>
            <a:r>
              <a:rPr lang="en-US" altLang="zh-CN" dirty="0" smtClean="0"/>
              <a:t>	</a:t>
            </a:r>
            <a:r>
              <a:rPr lang="en-US" altLang="zh-CN" sz="803" dirty="0" smtClean="0">
                <a:solidFill>
                  <a:srgbClr val="000000"/>
                </a:solidFill>
                <a:latin typeface="Times New Roman" pitchFamily="18" charset="0"/>
                <a:cs typeface="Times New Roman" pitchFamily="18" charset="0"/>
              </a:rPr>
              <a:t>Β-</a:t>
            </a:r>
            <a:r>
              <a:rPr lang="en-US" altLang="zh-CN" sz="696" dirty="0" smtClean="0">
                <a:solidFill>
                  <a:srgbClr val="000000"/>
                </a:solidFill>
                <a:latin typeface="微软雅黑" pitchFamily="18" charset="0"/>
                <a:cs typeface="微软雅黑" pitchFamily="18" charset="0"/>
              </a:rPr>
              <a:t>受体阻滞剂</a:t>
            </a:r>
          </a:p>
        </p:txBody>
      </p:sp>
      <p:sp>
        <p:nvSpPr>
          <p:cNvPr id="29" name="TextBox 1"/>
          <p:cNvSpPr txBox="1"/>
          <p:nvPr/>
        </p:nvSpPr>
        <p:spPr>
          <a:xfrm>
            <a:off x="406400" y="4330700"/>
            <a:ext cx="5943600" cy="685800"/>
          </a:xfrm>
          <a:prstGeom prst="rect">
            <a:avLst/>
          </a:prstGeom>
          <a:noFill/>
        </p:spPr>
        <p:txBody>
          <a:bodyPr wrap="none" lIns="0" tIns="0" rIns="0" rtlCol="0">
            <a:spAutoFit/>
          </a:bodyPr>
          <a:lstStyle/>
          <a:p>
            <a:pPr>
              <a:lnSpc>
                <a:spcPts val="1000"/>
              </a:lnSpc>
              <a:tabLst>
                <a:tab pos="5334000" algn="l"/>
                <a:tab pos="5359400" algn="l"/>
                <a:tab pos="5549900" algn="l"/>
              </a:tabLst>
            </a:pPr>
            <a:r>
              <a:rPr lang="en-US" altLang="zh-CN" dirty="0" smtClean="0"/>
              <a:t>		</a:t>
            </a:r>
            <a:r>
              <a:rPr lang="en-US" altLang="zh-CN" sz="803" dirty="0" smtClean="0">
                <a:solidFill>
                  <a:srgbClr val="000000"/>
                </a:solidFill>
                <a:latin typeface="Cambria Math" pitchFamily="18" charset="0"/>
                <a:cs typeface="Cambria Math" pitchFamily="18" charset="0"/>
              </a:rPr>
              <a:t>⍺</a:t>
            </a:r>
            <a:r>
              <a:rPr lang="en-US" altLang="zh-CN" sz="528" dirty="0" smtClean="0">
                <a:solidFill>
                  <a:srgbClr val="000000"/>
                </a:solidFill>
                <a:latin typeface="微软雅黑" pitchFamily="18" charset="0"/>
                <a:cs typeface="微软雅黑" pitchFamily="18" charset="0"/>
              </a:rPr>
              <a:t>2-</a:t>
            </a:r>
            <a:r>
              <a:rPr lang="en-US" altLang="zh-CN" sz="696" dirty="0" smtClean="0">
                <a:solidFill>
                  <a:srgbClr val="000000"/>
                </a:solidFill>
                <a:latin typeface="微软雅黑" pitchFamily="18" charset="0"/>
                <a:cs typeface="微软雅黑" pitchFamily="18" charset="0"/>
              </a:rPr>
              <a:t>受体阻滞剂</a:t>
            </a:r>
          </a:p>
          <a:p>
            <a:pPr>
              <a:lnSpc>
                <a:spcPts val="700"/>
              </a:lnSpc>
              <a:tabLst>
                <a:tab pos="5334000" algn="l"/>
                <a:tab pos="5359400" algn="l"/>
                <a:tab pos="5549900" algn="l"/>
              </a:tabLst>
            </a:pPr>
            <a:r>
              <a:rPr lang="en-US" altLang="zh-CN" dirty="0" smtClean="0"/>
              <a:t>	</a:t>
            </a:r>
            <a:r>
              <a:rPr lang="en-US" altLang="zh-CN" sz="696" dirty="0" smtClean="0">
                <a:solidFill>
                  <a:srgbClr val="000000"/>
                </a:solidFill>
                <a:latin typeface="微软雅黑" pitchFamily="18" charset="0"/>
                <a:cs typeface="微软雅黑" pitchFamily="18" charset="0"/>
              </a:rPr>
              <a:t>碳酸酐酶抑制剂</a:t>
            </a:r>
          </a:p>
          <a:p>
            <a:pPr>
              <a:lnSpc>
                <a:spcPts val="800"/>
              </a:lnSpc>
              <a:tabLst>
                <a:tab pos="5334000" algn="l"/>
                <a:tab pos="5359400" algn="l"/>
                <a:tab pos="5549900" algn="l"/>
              </a:tabLst>
            </a:pPr>
            <a:r>
              <a:rPr lang="en-US" altLang="zh-CN" dirty="0" smtClean="0"/>
              <a:t>			</a:t>
            </a:r>
            <a:r>
              <a:rPr lang="en-US" altLang="zh-CN" sz="698" dirty="0" smtClean="0">
                <a:solidFill>
                  <a:srgbClr val="000000"/>
                </a:solidFill>
                <a:latin typeface="微软雅黑" pitchFamily="18" charset="0"/>
                <a:cs typeface="微软雅黑" pitchFamily="18" charset="0"/>
              </a:rPr>
              <a:t>其他</a:t>
            </a:r>
          </a:p>
          <a:p>
            <a:pPr>
              <a:lnSpc>
                <a:spcPts val="2700"/>
              </a:lnSpc>
              <a:tabLst>
                <a:tab pos="5334000" algn="l"/>
                <a:tab pos="5359400" algn="l"/>
                <a:tab pos="5549900" algn="l"/>
              </a:tabLst>
            </a:pPr>
            <a:r>
              <a:rPr lang="en-US" altLang="zh-CN" sz="1403" dirty="0" smtClean="0">
                <a:solidFill>
                  <a:srgbClr val="000000"/>
                </a:solidFill>
                <a:latin typeface="微软雅黑" pitchFamily="18" charset="0"/>
                <a:cs typeface="微软雅黑" pitchFamily="18" charset="0"/>
              </a:rPr>
              <a:t>Terminology</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微软雅黑" pitchFamily="18" charset="0"/>
                <a:cs typeface="微软雅黑" pitchFamily="18" charset="0"/>
              </a:rPr>
              <a:t>and</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微软雅黑" pitchFamily="18" charset="0"/>
                <a:cs typeface="微软雅黑" pitchFamily="18" charset="0"/>
              </a:rPr>
              <a:t>Guidelines</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微软雅黑" pitchFamily="18" charset="0"/>
                <a:cs typeface="微软雅黑" pitchFamily="18" charset="0"/>
              </a:rPr>
              <a:t>for</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微软雅黑" pitchFamily="18" charset="0"/>
                <a:cs typeface="微软雅黑" pitchFamily="18" charset="0"/>
              </a:rPr>
              <a:t>Glaucoma</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微软雅黑" pitchFamily="18" charset="0"/>
                <a:cs typeface="微软雅黑" pitchFamily="18" charset="0"/>
              </a:rPr>
              <a:t>4th</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微软雅黑" pitchFamily="18" charset="0"/>
                <a:cs typeface="微软雅黑" pitchFamily="18" charset="0"/>
              </a:rPr>
              <a:t>edition,</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微软雅黑" pitchFamily="18" charset="0"/>
                <a:cs typeface="微软雅黑" pitchFamily="18" charset="0"/>
              </a:rPr>
              <a:t>2014.</a:t>
            </a:r>
          </a:p>
        </p:txBody>
      </p:sp>
      <p:sp>
        <p:nvSpPr>
          <p:cNvPr id="30" name="TextBox 1"/>
          <p:cNvSpPr txBox="1"/>
          <p:nvPr/>
        </p:nvSpPr>
        <p:spPr>
          <a:xfrm>
            <a:off x="381000" y="1587500"/>
            <a:ext cx="88900" cy="11811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100"/>
              </a:lnSpc>
              <a:tabLst/>
            </a:pPr>
            <a:r>
              <a:rPr lang="en-US" altLang="zh-CN" sz="1043" dirty="0" smtClean="0">
                <a:solidFill>
                  <a:srgbClr val="CC9900"/>
                </a:solidFill>
                <a:latin typeface="Wingdings" pitchFamily="18" charset="0"/>
                <a:cs typeface="Wingdings" pitchFamily="18" charset="0"/>
              </a:rPr>
              <a:t></a:t>
            </a:r>
          </a:p>
        </p:txBody>
      </p:sp>
      <p:sp>
        <p:nvSpPr>
          <p:cNvPr id="31" name="TextBox 1"/>
          <p:cNvSpPr txBox="1"/>
          <p:nvPr/>
        </p:nvSpPr>
        <p:spPr>
          <a:xfrm>
            <a:off x="723900" y="1511300"/>
            <a:ext cx="2019300" cy="1778000"/>
          </a:xfrm>
          <a:prstGeom prst="rect">
            <a:avLst/>
          </a:prstGeom>
          <a:noFill/>
        </p:spPr>
        <p:txBody>
          <a:bodyPr wrap="none" lIns="0" tIns="0" rIns="0" rtlCol="0">
            <a:spAutoFit/>
          </a:bodyPr>
          <a:lstStyle/>
          <a:p>
            <a:pPr>
              <a:lnSpc>
                <a:spcPts val="2000"/>
              </a:lnSpc>
              <a:tabLst/>
            </a:pPr>
            <a:r>
              <a:rPr lang="en-US" altLang="zh-CN" sz="1596" b="1" dirty="0" smtClean="0">
                <a:solidFill>
                  <a:srgbClr val="000000"/>
                </a:solidFill>
                <a:latin typeface="微软雅黑" pitchFamily="18" charset="0"/>
                <a:cs typeface="微软雅黑" pitchFamily="18" charset="0"/>
              </a:rPr>
              <a:t>长期使用抗青光眼药物</a:t>
            </a:r>
          </a:p>
          <a:p>
            <a:pPr>
              <a:lnSpc>
                <a:spcPts val="1900"/>
              </a:lnSpc>
              <a:tabLst/>
            </a:pPr>
            <a:r>
              <a:rPr lang="en-US" altLang="zh-CN" sz="1596" b="1" dirty="0" smtClean="0">
                <a:solidFill>
                  <a:srgbClr val="000000"/>
                </a:solidFill>
                <a:latin typeface="微软雅黑" pitchFamily="18" charset="0"/>
                <a:cs typeface="微软雅黑" pitchFamily="18" charset="0"/>
              </a:rPr>
              <a:t>和/或防腐剂BAK之后</a:t>
            </a:r>
          </a:p>
          <a:p>
            <a:pPr>
              <a:lnSpc>
                <a:spcPts val="1900"/>
              </a:lnSpc>
              <a:tabLst/>
            </a:pPr>
            <a:r>
              <a:rPr lang="en-US" altLang="zh-CN" sz="1596" b="1" dirty="0" smtClean="0">
                <a:solidFill>
                  <a:srgbClr val="000000"/>
                </a:solidFill>
                <a:latin typeface="微软雅黑" pitchFamily="18" charset="0"/>
                <a:cs typeface="微软雅黑" pitchFamily="18" charset="0"/>
              </a:rPr>
              <a:t>可出现OSD(眼表疾病)</a:t>
            </a:r>
          </a:p>
          <a:p>
            <a:pPr>
              <a:lnSpc>
                <a:spcPts val="1000"/>
              </a:lnSpc>
            </a:pPr>
            <a:endParaRPr lang="en-US" altLang="zh-CN" dirty="0" smtClean="0"/>
          </a:p>
          <a:p>
            <a:pPr>
              <a:lnSpc>
                <a:spcPts val="1000"/>
              </a:lnSpc>
            </a:pPr>
            <a:endParaRPr lang="en-US" altLang="zh-CN" dirty="0" smtClean="0"/>
          </a:p>
          <a:p>
            <a:pPr>
              <a:lnSpc>
                <a:spcPts val="2300"/>
              </a:lnSpc>
              <a:tabLst/>
            </a:pPr>
            <a:r>
              <a:rPr lang="en-US" altLang="zh-CN" sz="1596" b="1" dirty="0" smtClean="0">
                <a:solidFill>
                  <a:srgbClr val="FF0000"/>
                </a:solidFill>
                <a:latin typeface="微软雅黑" pitchFamily="18" charset="0"/>
                <a:cs typeface="微软雅黑" pitchFamily="18" charset="0"/>
              </a:rPr>
              <a:t>无防腐剂或无BAK</a:t>
            </a:r>
            <a:r>
              <a:rPr lang="en-US" altLang="zh-CN" sz="1596" b="1" dirty="0" smtClean="0">
                <a:solidFill>
                  <a:srgbClr val="000000"/>
                </a:solidFill>
                <a:latin typeface="微软雅黑" pitchFamily="18" charset="0"/>
                <a:cs typeface="微软雅黑" pitchFamily="18" charset="0"/>
              </a:rPr>
              <a:t>的</a:t>
            </a:r>
          </a:p>
          <a:p>
            <a:pPr>
              <a:lnSpc>
                <a:spcPts val="1900"/>
              </a:lnSpc>
              <a:tabLst/>
            </a:pPr>
            <a:r>
              <a:rPr lang="en-US" altLang="zh-CN" sz="1596" b="1" dirty="0" smtClean="0">
                <a:solidFill>
                  <a:srgbClr val="000000"/>
                </a:solidFill>
                <a:latin typeface="微软雅黑" pitchFamily="18" charset="0"/>
                <a:cs typeface="微软雅黑" pitchFamily="18" charset="0"/>
              </a:rPr>
              <a:t>药物，可减少OSD的</a:t>
            </a:r>
          </a:p>
          <a:p>
            <a:pPr>
              <a:lnSpc>
                <a:spcPts val="1900"/>
              </a:lnSpc>
              <a:tabLst/>
            </a:pPr>
            <a:r>
              <a:rPr lang="en-US" altLang="zh-CN" sz="1598" b="1" dirty="0" smtClean="0">
                <a:solidFill>
                  <a:srgbClr val="000000"/>
                </a:solidFill>
                <a:latin typeface="微软雅黑" pitchFamily="18" charset="0"/>
                <a:cs typeface="微软雅黑" pitchFamily="18" charset="0"/>
              </a:rPr>
              <a:t>体征和症状</a:t>
            </a:r>
          </a:p>
        </p:txBody>
      </p:sp>
      <p:sp>
        <p:nvSpPr>
          <p:cNvPr id="32" name="TextBox 1"/>
          <p:cNvSpPr txBox="1"/>
          <p:nvPr/>
        </p:nvSpPr>
        <p:spPr>
          <a:xfrm>
            <a:off x="381000" y="3619500"/>
            <a:ext cx="88900" cy="139700"/>
          </a:xfrm>
          <a:prstGeom prst="rect">
            <a:avLst/>
          </a:prstGeom>
          <a:noFill/>
        </p:spPr>
        <p:txBody>
          <a:bodyPr wrap="none" lIns="0" tIns="0" rIns="0" rtlCol="0">
            <a:spAutoFit/>
          </a:bodyPr>
          <a:lstStyle/>
          <a:p>
            <a:pPr>
              <a:lnSpc>
                <a:spcPts val="1100"/>
              </a:lnSpc>
              <a:tabLst/>
            </a:pPr>
            <a:r>
              <a:rPr lang="en-US" altLang="zh-CN" sz="1043" dirty="0" smtClean="0">
                <a:solidFill>
                  <a:srgbClr val="CC9900"/>
                </a:solidFill>
                <a:latin typeface="Wingdings" pitchFamily="18" charset="0"/>
                <a:cs typeface="Wingdings" pitchFamily="18" charset="0"/>
              </a:rPr>
              <a:t></a:t>
            </a:r>
          </a:p>
        </p:txBody>
      </p:sp>
      <p:sp>
        <p:nvSpPr>
          <p:cNvPr id="33" name="TextBox 1"/>
          <p:cNvSpPr txBox="1"/>
          <p:nvPr/>
        </p:nvSpPr>
        <p:spPr>
          <a:xfrm>
            <a:off x="723900" y="3556000"/>
            <a:ext cx="2019300" cy="749300"/>
          </a:xfrm>
          <a:prstGeom prst="rect">
            <a:avLst/>
          </a:prstGeom>
          <a:noFill/>
        </p:spPr>
        <p:txBody>
          <a:bodyPr wrap="none" lIns="0" tIns="0" rIns="0" rtlCol="0">
            <a:spAutoFit/>
          </a:bodyPr>
          <a:lstStyle/>
          <a:p>
            <a:pPr>
              <a:lnSpc>
                <a:spcPts val="2000"/>
              </a:lnSpc>
              <a:tabLst/>
            </a:pPr>
            <a:r>
              <a:rPr lang="en-US" altLang="zh-CN" sz="1596" b="1" dirty="0" smtClean="0">
                <a:solidFill>
                  <a:srgbClr val="000000"/>
                </a:solidFill>
                <a:latin typeface="微软雅黑" pitchFamily="18" charset="0"/>
                <a:cs typeface="微软雅黑" pitchFamily="18" charset="0"/>
              </a:rPr>
              <a:t>EMEA建议：在长期治</a:t>
            </a:r>
          </a:p>
          <a:p>
            <a:pPr>
              <a:lnSpc>
                <a:spcPts val="1900"/>
              </a:lnSpc>
              <a:tabLst/>
            </a:pPr>
            <a:r>
              <a:rPr lang="en-US" altLang="zh-CN" sz="1596" b="1" dirty="0" smtClean="0">
                <a:solidFill>
                  <a:srgbClr val="000000"/>
                </a:solidFill>
                <a:latin typeface="微软雅黑" pitchFamily="18" charset="0"/>
                <a:cs typeface="微软雅黑" pitchFamily="18" charset="0"/>
              </a:rPr>
              <a:t>疗中应避免使用防腐剂</a:t>
            </a:r>
          </a:p>
          <a:p>
            <a:pPr>
              <a:lnSpc>
                <a:spcPts val="1900"/>
              </a:lnSpc>
              <a:tabLst/>
            </a:pPr>
            <a:r>
              <a:rPr lang="en-US" altLang="zh-CN" sz="1596" b="1" dirty="0" smtClean="0">
                <a:solidFill>
                  <a:srgbClr val="000000"/>
                </a:solidFill>
                <a:latin typeface="微软雅黑" pitchFamily="18" charset="0"/>
                <a:cs typeface="微软雅黑" pitchFamily="18" charset="0"/>
              </a:rPr>
              <a:t>或使用最低浓度的药物</a:t>
            </a:r>
          </a:p>
        </p:txBody>
      </p:sp>
      <p:sp>
        <p:nvSpPr>
          <p:cNvPr id="34" name="TextBox 1"/>
          <p:cNvSpPr txBox="1"/>
          <p:nvPr/>
        </p:nvSpPr>
        <p:spPr>
          <a:xfrm>
            <a:off x="546100" y="254000"/>
            <a:ext cx="7302500" cy="1016000"/>
          </a:xfrm>
          <a:prstGeom prst="rect">
            <a:avLst/>
          </a:prstGeom>
          <a:noFill/>
        </p:spPr>
        <p:txBody>
          <a:bodyPr wrap="none" lIns="0" tIns="0" rIns="0" rtlCol="0">
            <a:spAutoFit/>
          </a:bodyPr>
          <a:lstStyle/>
          <a:p>
            <a:pPr>
              <a:lnSpc>
                <a:spcPts val="3100"/>
              </a:lnSpc>
              <a:tabLst>
                <a:tab pos="3416300" algn="l"/>
              </a:tabLst>
            </a:pPr>
            <a:r>
              <a:rPr lang="en-US" altLang="zh-CN" sz="2400" b="1" dirty="0" smtClean="0">
                <a:solidFill>
                  <a:srgbClr val="000000"/>
                </a:solidFill>
                <a:latin typeface="微软雅黑" pitchFamily="18" charset="0"/>
                <a:cs typeface="微软雅黑" pitchFamily="18" charset="0"/>
              </a:rPr>
              <a:t>EGS指南2014：应用无防腐剂或无BAK的滴眼液，</a:t>
            </a:r>
          </a:p>
          <a:p>
            <a:pPr>
              <a:lnSpc>
                <a:spcPts val="2800"/>
              </a:lnSpc>
              <a:tabLst>
                <a:tab pos="3416300" algn="l"/>
              </a:tabLst>
            </a:pPr>
            <a:r>
              <a:rPr lang="en-US" altLang="zh-CN" sz="2400" b="1" dirty="0" smtClean="0">
                <a:solidFill>
                  <a:srgbClr val="000000"/>
                </a:solidFill>
                <a:latin typeface="微软雅黑" pitchFamily="18" charset="0"/>
                <a:cs typeface="微软雅黑" pitchFamily="18" charset="0"/>
              </a:rPr>
              <a:t>可减少OSD的体征</a:t>
            </a:r>
          </a:p>
          <a:p>
            <a:pPr>
              <a:lnSpc>
                <a:spcPts val="2000"/>
              </a:lnSpc>
              <a:tabLst>
                <a:tab pos="3416300" algn="l"/>
              </a:tabLst>
            </a:pPr>
            <a:r>
              <a:rPr lang="en-US" altLang="zh-CN" dirty="0" smtClean="0"/>
              <a:t>	</a:t>
            </a:r>
            <a:r>
              <a:rPr lang="en-US" altLang="zh-CN" sz="1406" b="1" dirty="0" smtClean="0">
                <a:solidFill>
                  <a:srgbClr val="000000"/>
                </a:solidFill>
                <a:latin typeface="微软雅黑" pitchFamily="18" charset="0"/>
                <a:cs typeface="微软雅黑" pitchFamily="18" charset="0"/>
              </a:rPr>
              <a:t>EGS：欧洲青光眼学会；EMEA：欧洲药事管理局</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3029585" y="1014094"/>
            <a:ext cx="3304413" cy="2474086"/>
          </a:xfrm>
          <a:custGeom>
            <a:avLst/>
            <a:gdLst>
              <a:gd name="connsiteX0" fmla="*/ 810894 w 3304413"/>
              <a:gd name="connsiteY0" fmla="*/ 0 h 2474086"/>
              <a:gd name="connsiteX1" fmla="*/ 1621917 w 3304413"/>
              <a:gd name="connsiteY1" fmla="*/ 722503 h 2474086"/>
              <a:gd name="connsiteX2" fmla="*/ 1615058 w 3304413"/>
              <a:gd name="connsiteY2" fmla="*/ 811656 h 2474086"/>
              <a:gd name="connsiteX3" fmla="*/ 1665224 w 3304413"/>
              <a:gd name="connsiteY3" fmla="*/ 853059 h 2474086"/>
              <a:gd name="connsiteX4" fmla="*/ 1998472 w 3304413"/>
              <a:gd name="connsiteY4" fmla="*/ 964565 h 2474086"/>
              <a:gd name="connsiteX5" fmla="*/ 2294636 w 3304413"/>
              <a:gd name="connsiteY5" fmla="*/ 882650 h 2474086"/>
              <a:gd name="connsiteX6" fmla="*/ 2798191 w 3304413"/>
              <a:gd name="connsiteY6" fmla="*/ 478536 h 2474086"/>
              <a:gd name="connsiteX7" fmla="*/ 3304412 w 3304413"/>
              <a:gd name="connsiteY7" fmla="*/ 929640 h 2474086"/>
              <a:gd name="connsiteX8" fmla="*/ 2798191 w 3304413"/>
              <a:gd name="connsiteY8" fmla="*/ 1380744 h 2474086"/>
              <a:gd name="connsiteX9" fmla="*/ 2386837 w 3304413"/>
              <a:gd name="connsiteY9" fmla="*/ 1191894 h 2474086"/>
              <a:gd name="connsiteX10" fmla="*/ 2299207 w 3304413"/>
              <a:gd name="connsiteY10" fmla="*/ 1168400 h 2474086"/>
              <a:gd name="connsiteX11" fmla="*/ 2134235 w 3304413"/>
              <a:gd name="connsiteY11" fmla="*/ 1315338 h 2474086"/>
              <a:gd name="connsiteX12" fmla="*/ 2152523 w 3304413"/>
              <a:gd name="connsiteY12" fmla="*/ 1379981 h 2474086"/>
              <a:gd name="connsiteX13" fmla="*/ 2510536 w 3304413"/>
              <a:gd name="connsiteY13" fmla="*/ 1896109 h 2474086"/>
              <a:gd name="connsiteX14" fmla="*/ 1861819 w 3304413"/>
              <a:gd name="connsiteY14" fmla="*/ 2474087 h 2474086"/>
              <a:gd name="connsiteX15" fmla="*/ 1213104 w 3304413"/>
              <a:gd name="connsiteY15" fmla="*/ 1896109 h 2474086"/>
              <a:gd name="connsiteX16" fmla="*/ 1718182 w 3304413"/>
              <a:gd name="connsiteY16" fmla="*/ 1332865 h 2474086"/>
              <a:gd name="connsiteX17" fmla="*/ 1762886 w 3304413"/>
              <a:gd name="connsiteY17" fmla="*/ 1233805 h 2474086"/>
              <a:gd name="connsiteX18" fmla="*/ 1597913 w 3304413"/>
              <a:gd name="connsiteY18" fmla="*/ 1086738 h 2474086"/>
              <a:gd name="connsiteX19" fmla="*/ 1460499 w 3304413"/>
              <a:gd name="connsiteY19" fmla="*/ 1153668 h 2474086"/>
              <a:gd name="connsiteX20" fmla="*/ 810894 w 3304413"/>
              <a:gd name="connsiteY20" fmla="*/ 1444878 h 2474086"/>
              <a:gd name="connsiteX21" fmla="*/ 0 w 3304413"/>
              <a:gd name="connsiteY21" fmla="*/ 722503 h 2474086"/>
              <a:gd name="connsiteX22" fmla="*/ 810894 w 3304413"/>
              <a:gd name="connsiteY22" fmla="*/ 0 h 247408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Lst>
            <a:rect l="l" t="t" r="r" b="b"/>
            <a:pathLst>
              <a:path w="3304413" h="2474086">
                <a:moveTo>
                  <a:pt x="810894" y="0"/>
                </a:moveTo>
                <a:cubicBezTo>
                  <a:pt x="1258824" y="0"/>
                  <a:pt x="1621917" y="323469"/>
                  <a:pt x="1621917" y="722503"/>
                </a:cubicBezTo>
                <a:cubicBezTo>
                  <a:pt x="1621917" y="752728"/>
                  <a:pt x="1619757" y="782447"/>
                  <a:pt x="1615058" y="811656"/>
                </a:cubicBezTo>
                <a:cubicBezTo>
                  <a:pt x="1631823" y="822325"/>
                  <a:pt x="1648332" y="836168"/>
                  <a:pt x="1665224" y="853059"/>
                </a:cubicBezTo>
                <a:cubicBezTo>
                  <a:pt x="1735581" y="920369"/>
                  <a:pt x="1858644" y="964565"/>
                  <a:pt x="1998472" y="964565"/>
                </a:cubicBezTo>
                <a:cubicBezTo>
                  <a:pt x="2116455" y="964565"/>
                  <a:pt x="2222499" y="933196"/>
                  <a:pt x="2294636" y="882650"/>
                </a:cubicBezTo>
                <a:cubicBezTo>
                  <a:pt x="2320924" y="655574"/>
                  <a:pt x="2536317" y="478536"/>
                  <a:pt x="2798191" y="478536"/>
                </a:cubicBezTo>
                <a:cubicBezTo>
                  <a:pt x="3077844" y="478536"/>
                  <a:pt x="3304412" y="680465"/>
                  <a:pt x="3304412" y="929640"/>
                </a:cubicBezTo>
                <a:cubicBezTo>
                  <a:pt x="3304412" y="1178813"/>
                  <a:pt x="3077844" y="1380744"/>
                  <a:pt x="2798191" y="1380744"/>
                </a:cubicBezTo>
                <a:cubicBezTo>
                  <a:pt x="2628518" y="1380744"/>
                  <a:pt x="2478277" y="1306322"/>
                  <a:pt x="2386837" y="1191894"/>
                </a:cubicBezTo>
                <a:cubicBezTo>
                  <a:pt x="2361945" y="1176655"/>
                  <a:pt x="2331719" y="1168400"/>
                  <a:pt x="2299207" y="1168400"/>
                </a:cubicBezTo>
                <a:cubicBezTo>
                  <a:pt x="2208149" y="1168400"/>
                  <a:pt x="2134235" y="1234186"/>
                  <a:pt x="2134235" y="1315338"/>
                </a:cubicBezTo>
                <a:cubicBezTo>
                  <a:pt x="2134235" y="1338706"/>
                  <a:pt x="2140457" y="1360931"/>
                  <a:pt x="2152523" y="1379981"/>
                </a:cubicBezTo>
                <a:cubicBezTo>
                  <a:pt x="2364993" y="1474469"/>
                  <a:pt x="2510536" y="1670177"/>
                  <a:pt x="2510536" y="1896109"/>
                </a:cubicBezTo>
                <a:cubicBezTo>
                  <a:pt x="2510536" y="2215387"/>
                  <a:pt x="2220086" y="2474087"/>
                  <a:pt x="1861819" y="2474087"/>
                </a:cubicBezTo>
                <a:cubicBezTo>
                  <a:pt x="1503552" y="2474087"/>
                  <a:pt x="1213104" y="2215387"/>
                  <a:pt x="1213104" y="1896109"/>
                </a:cubicBezTo>
                <a:cubicBezTo>
                  <a:pt x="1213104" y="1620900"/>
                  <a:pt x="1429004" y="1390650"/>
                  <a:pt x="1718182" y="1332865"/>
                </a:cubicBezTo>
                <a:cubicBezTo>
                  <a:pt x="1746123" y="1307337"/>
                  <a:pt x="1762886" y="1272286"/>
                  <a:pt x="1762886" y="1233805"/>
                </a:cubicBezTo>
                <a:cubicBezTo>
                  <a:pt x="1762886" y="1152525"/>
                  <a:pt x="1688973" y="1086738"/>
                  <a:pt x="1597913" y="1086738"/>
                </a:cubicBezTo>
                <a:cubicBezTo>
                  <a:pt x="1540129" y="1086738"/>
                  <a:pt x="1489201" y="1113281"/>
                  <a:pt x="1460499" y="1153668"/>
                </a:cubicBezTo>
                <a:cubicBezTo>
                  <a:pt x="1313306" y="1330706"/>
                  <a:pt x="1077086" y="1444878"/>
                  <a:pt x="810894" y="1444878"/>
                </a:cubicBezTo>
                <a:cubicBezTo>
                  <a:pt x="363093" y="1444878"/>
                  <a:pt x="0" y="1121537"/>
                  <a:pt x="0" y="722503"/>
                </a:cubicBezTo>
                <a:cubicBezTo>
                  <a:pt x="0" y="323469"/>
                  <a:pt x="363093" y="0"/>
                  <a:pt x="810894" y="0"/>
                </a:cubicBezTo>
              </a:path>
            </a:pathLst>
          </a:custGeom>
          <a:solidFill>
            <a:srgbClr val="0070C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3224529" y="1201927"/>
            <a:ext cx="1224280" cy="1092200"/>
          </a:xfrm>
          <a:custGeom>
            <a:avLst/>
            <a:gdLst>
              <a:gd name="connsiteX0" fmla="*/ 0 w 1224280"/>
              <a:gd name="connsiteY0" fmla="*/ 546100 h 1092200"/>
              <a:gd name="connsiteX1" fmla="*/ 612140 w 1224280"/>
              <a:gd name="connsiteY1" fmla="*/ 0 h 1092200"/>
              <a:gd name="connsiteX2" fmla="*/ 1224279 w 1224280"/>
              <a:gd name="connsiteY2" fmla="*/ 546100 h 1092200"/>
              <a:gd name="connsiteX3" fmla="*/ 612140 w 1224280"/>
              <a:gd name="connsiteY3" fmla="*/ 1092200 h 1092200"/>
              <a:gd name="connsiteX4" fmla="*/ 0 w 1224280"/>
              <a:gd name="connsiteY4" fmla="*/ 546100 h 10922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224280" h="1092200">
                <a:moveTo>
                  <a:pt x="0" y="546100"/>
                </a:moveTo>
                <a:cubicBezTo>
                  <a:pt x="0" y="244475"/>
                  <a:pt x="274066" y="0"/>
                  <a:pt x="612140" y="0"/>
                </a:cubicBezTo>
                <a:cubicBezTo>
                  <a:pt x="950214" y="0"/>
                  <a:pt x="1224279" y="244475"/>
                  <a:pt x="1224279" y="546100"/>
                </a:cubicBezTo>
                <a:cubicBezTo>
                  <a:pt x="1224279" y="847725"/>
                  <a:pt x="950214" y="1092200"/>
                  <a:pt x="612140" y="1092200"/>
                </a:cubicBezTo>
                <a:cubicBezTo>
                  <a:pt x="274066" y="1092200"/>
                  <a:pt x="0" y="847725"/>
                  <a:pt x="0" y="546100"/>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5423280" y="1581403"/>
            <a:ext cx="818642" cy="729741"/>
          </a:xfrm>
          <a:custGeom>
            <a:avLst/>
            <a:gdLst>
              <a:gd name="connsiteX0" fmla="*/ 0 w 818642"/>
              <a:gd name="connsiteY0" fmla="*/ 364871 h 729741"/>
              <a:gd name="connsiteX1" fmla="*/ 409321 w 818642"/>
              <a:gd name="connsiteY1" fmla="*/ 0 h 729741"/>
              <a:gd name="connsiteX2" fmla="*/ 818641 w 818642"/>
              <a:gd name="connsiteY2" fmla="*/ 364871 h 729741"/>
              <a:gd name="connsiteX3" fmla="*/ 409321 w 818642"/>
              <a:gd name="connsiteY3" fmla="*/ 729741 h 729741"/>
              <a:gd name="connsiteX4" fmla="*/ 0 w 818642"/>
              <a:gd name="connsiteY4" fmla="*/ 364871 h 72974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818642" h="729741">
                <a:moveTo>
                  <a:pt x="0" y="364871"/>
                </a:moveTo>
                <a:cubicBezTo>
                  <a:pt x="0" y="163322"/>
                  <a:pt x="183260" y="0"/>
                  <a:pt x="409321" y="0"/>
                </a:cubicBezTo>
                <a:cubicBezTo>
                  <a:pt x="635380" y="0"/>
                  <a:pt x="818641" y="163322"/>
                  <a:pt x="818641" y="364871"/>
                </a:cubicBezTo>
                <a:cubicBezTo>
                  <a:pt x="818641" y="566419"/>
                  <a:pt x="635380" y="729741"/>
                  <a:pt x="409321" y="729741"/>
                </a:cubicBezTo>
                <a:cubicBezTo>
                  <a:pt x="183260" y="729741"/>
                  <a:pt x="0" y="566419"/>
                  <a:pt x="0" y="364871"/>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4367276" y="2431033"/>
            <a:ext cx="1065529" cy="949579"/>
          </a:xfrm>
          <a:custGeom>
            <a:avLst/>
            <a:gdLst>
              <a:gd name="connsiteX0" fmla="*/ 0 w 1065529"/>
              <a:gd name="connsiteY0" fmla="*/ 474726 h 949579"/>
              <a:gd name="connsiteX1" fmla="*/ 532764 w 1065529"/>
              <a:gd name="connsiteY1" fmla="*/ 0 h 949579"/>
              <a:gd name="connsiteX2" fmla="*/ 1065529 w 1065529"/>
              <a:gd name="connsiteY2" fmla="*/ 474726 h 949579"/>
              <a:gd name="connsiteX3" fmla="*/ 532764 w 1065529"/>
              <a:gd name="connsiteY3" fmla="*/ 949579 h 949579"/>
              <a:gd name="connsiteX4" fmla="*/ 0 w 1065529"/>
              <a:gd name="connsiteY4" fmla="*/ 474726 h 94957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065529" h="949579">
                <a:moveTo>
                  <a:pt x="0" y="474726"/>
                </a:moveTo>
                <a:cubicBezTo>
                  <a:pt x="0" y="212470"/>
                  <a:pt x="238505" y="0"/>
                  <a:pt x="532764" y="0"/>
                </a:cubicBezTo>
                <a:cubicBezTo>
                  <a:pt x="827023" y="0"/>
                  <a:pt x="1065529" y="212470"/>
                  <a:pt x="1065529" y="474726"/>
                </a:cubicBezTo>
                <a:cubicBezTo>
                  <a:pt x="1065529" y="736980"/>
                  <a:pt x="827023" y="949579"/>
                  <a:pt x="532764" y="949579"/>
                </a:cubicBezTo>
                <a:cubicBezTo>
                  <a:pt x="238505" y="949579"/>
                  <a:pt x="0" y="736980"/>
                  <a:pt x="0" y="474726"/>
                </a:cubicBez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358622" y="1836927"/>
            <a:ext cx="2277643" cy="1251585"/>
          </a:xfrm>
          <a:custGeom>
            <a:avLst/>
            <a:gdLst>
              <a:gd name="connsiteX0" fmla="*/ 12700 w 2277643"/>
              <a:gd name="connsiteY0" fmla="*/ 217042 h 1251585"/>
              <a:gd name="connsiteX1" fmla="*/ 217068 w 2277643"/>
              <a:gd name="connsiteY1" fmla="*/ 12700 h 1251585"/>
              <a:gd name="connsiteX2" fmla="*/ 2060600 w 2277643"/>
              <a:gd name="connsiteY2" fmla="*/ 12700 h 1251585"/>
              <a:gd name="connsiteX3" fmla="*/ 2264943 w 2277643"/>
              <a:gd name="connsiteY3" fmla="*/ 217042 h 1251585"/>
              <a:gd name="connsiteX4" fmla="*/ 2264943 w 2277643"/>
              <a:gd name="connsiteY4" fmla="*/ 1034542 h 1251585"/>
              <a:gd name="connsiteX5" fmla="*/ 2060600 w 2277643"/>
              <a:gd name="connsiteY5" fmla="*/ 1238885 h 1251585"/>
              <a:gd name="connsiteX6" fmla="*/ 217068 w 2277643"/>
              <a:gd name="connsiteY6" fmla="*/ 1238885 h 1251585"/>
              <a:gd name="connsiteX7" fmla="*/ 12700 w 2277643"/>
              <a:gd name="connsiteY7" fmla="*/ 1034542 h 1251585"/>
              <a:gd name="connsiteX8" fmla="*/ 12700 w 2277643"/>
              <a:gd name="connsiteY8" fmla="*/ 217042 h 125158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77643" h="1251585">
                <a:moveTo>
                  <a:pt x="12700" y="217042"/>
                </a:moveTo>
                <a:cubicBezTo>
                  <a:pt x="12700" y="104267"/>
                  <a:pt x="104203" y="12700"/>
                  <a:pt x="217068" y="12700"/>
                </a:cubicBezTo>
                <a:lnTo>
                  <a:pt x="2060600" y="12700"/>
                </a:lnTo>
                <a:cubicBezTo>
                  <a:pt x="2173503" y="12700"/>
                  <a:pt x="2264943" y="104267"/>
                  <a:pt x="2264943" y="217042"/>
                </a:cubicBezTo>
                <a:lnTo>
                  <a:pt x="2264943" y="1034542"/>
                </a:lnTo>
                <a:cubicBezTo>
                  <a:pt x="2264943" y="1147445"/>
                  <a:pt x="2173503" y="1238885"/>
                  <a:pt x="2060600" y="1238885"/>
                </a:cubicBezTo>
                <a:lnTo>
                  <a:pt x="217068" y="1238885"/>
                </a:lnTo>
                <a:cubicBezTo>
                  <a:pt x="104203" y="1238885"/>
                  <a:pt x="12700" y="1147445"/>
                  <a:pt x="12700" y="1034542"/>
                </a:cubicBezTo>
                <a:lnTo>
                  <a:pt x="12700" y="217042"/>
                </a:lnTo>
              </a:path>
            </a:pathLst>
          </a:custGeom>
          <a:solidFill>
            <a:srgbClr val="000000">
              <a:alpha val="0"/>
            </a:srgbClr>
          </a:solidFill>
          <a:ln w="25400">
            <a:solidFill>
              <a:srgbClr val="F89646">
                <a:alpha val="100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372478" y="3176142"/>
            <a:ext cx="2263787" cy="1280516"/>
          </a:xfrm>
          <a:custGeom>
            <a:avLst/>
            <a:gdLst>
              <a:gd name="connsiteX0" fmla="*/ 12700 w 2263787"/>
              <a:gd name="connsiteY0" fmla="*/ 221869 h 1280516"/>
              <a:gd name="connsiteX1" fmla="*/ 221894 w 2263787"/>
              <a:gd name="connsiteY1" fmla="*/ 12700 h 1280516"/>
              <a:gd name="connsiteX2" fmla="*/ 2041918 w 2263787"/>
              <a:gd name="connsiteY2" fmla="*/ 12700 h 1280516"/>
              <a:gd name="connsiteX3" fmla="*/ 2251087 w 2263787"/>
              <a:gd name="connsiteY3" fmla="*/ 221869 h 1280516"/>
              <a:gd name="connsiteX4" fmla="*/ 2251087 w 2263787"/>
              <a:gd name="connsiteY4" fmla="*/ 1058621 h 1280516"/>
              <a:gd name="connsiteX5" fmla="*/ 2041918 w 2263787"/>
              <a:gd name="connsiteY5" fmla="*/ 1267815 h 1280516"/>
              <a:gd name="connsiteX6" fmla="*/ 221894 w 2263787"/>
              <a:gd name="connsiteY6" fmla="*/ 1267815 h 1280516"/>
              <a:gd name="connsiteX7" fmla="*/ 12700 w 2263787"/>
              <a:gd name="connsiteY7" fmla="*/ 1058621 h 1280516"/>
              <a:gd name="connsiteX8" fmla="*/ 12700 w 2263787"/>
              <a:gd name="connsiteY8" fmla="*/ 221869 h 12805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3787" h="1280516">
                <a:moveTo>
                  <a:pt x="12700" y="221869"/>
                </a:moveTo>
                <a:cubicBezTo>
                  <a:pt x="12700" y="106298"/>
                  <a:pt x="106362" y="12700"/>
                  <a:pt x="221894" y="12700"/>
                </a:cubicBezTo>
                <a:lnTo>
                  <a:pt x="2041918" y="12700"/>
                </a:lnTo>
                <a:cubicBezTo>
                  <a:pt x="2157488" y="12700"/>
                  <a:pt x="2251087" y="106298"/>
                  <a:pt x="2251087" y="221869"/>
                </a:cubicBezTo>
                <a:lnTo>
                  <a:pt x="2251087" y="1058621"/>
                </a:lnTo>
                <a:cubicBezTo>
                  <a:pt x="2251087" y="1174153"/>
                  <a:pt x="2157488" y="1267815"/>
                  <a:pt x="2041918" y="1267815"/>
                </a:cubicBezTo>
                <a:lnTo>
                  <a:pt x="221894" y="1267815"/>
                </a:lnTo>
                <a:cubicBezTo>
                  <a:pt x="106362" y="1267815"/>
                  <a:pt x="12700" y="1174153"/>
                  <a:pt x="12700" y="1058621"/>
                </a:cubicBezTo>
                <a:lnTo>
                  <a:pt x="12700" y="221869"/>
                </a:lnTo>
              </a:path>
            </a:pathLst>
          </a:custGeom>
          <a:solidFill>
            <a:srgbClr val="000000">
              <a:alpha val="0"/>
            </a:srgbClr>
          </a:solidFill>
          <a:ln w="25400">
            <a:solidFill>
              <a:srgbClr val="F89646">
                <a:alpha val="100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2853563" y="3765041"/>
            <a:ext cx="1840991" cy="835634"/>
          </a:xfrm>
          <a:custGeom>
            <a:avLst/>
            <a:gdLst>
              <a:gd name="connsiteX0" fmla="*/ 12700 w 1840991"/>
              <a:gd name="connsiteY0" fmla="*/ 147789 h 835634"/>
              <a:gd name="connsiteX1" fmla="*/ 147827 w 1840991"/>
              <a:gd name="connsiteY1" fmla="*/ 12700 h 835634"/>
              <a:gd name="connsiteX2" fmla="*/ 1693290 w 1840991"/>
              <a:gd name="connsiteY2" fmla="*/ 12700 h 835634"/>
              <a:gd name="connsiteX3" fmla="*/ 1828291 w 1840991"/>
              <a:gd name="connsiteY3" fmla="*/ 147789 h 835634"/>
              <a:gd name="connsiteX4" fmla="*/ 1828291 w 1840991"/>
              <a:gd name="connsiteY4" fmla="*/ 687895 h 835634"/>
              <a:gd name="connsiteX5" fmla="*/ 1693290 w 1840991"/>
              <a:gd name="connsiteY5" fmla="*/ 822934 h 835634"/>
              <a:gd name="connsiteX6" fmla="*/ 147827 w 1840991"/>
              <a:gd name="connsiteY6" fmla="*/ 822934 h 835634"/>
              <a:gd name="connsiteX7" fmla="*/ 12700 w 1840991"/>
              <a:gd name="connsiteY7" fmla="*/ 687895 h 835634"/>
              <a:gd name="connsiteX8" fmla="*/ 12700 w 1840991"/>
              <a:gd name="connsiteY8" fmla="*/ 147789 h 83563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840991" h="835634">
                <a:moveTo>
                  <a:pt x="12700" y="147789"/>
                </a:moveTo>
                <a:cubicBezTo>
                  <a:pt x="12700" y="73152"/>
                  <a:pt x="73151" y="12700"/>
                  <a:pt x="147827" y="12700"/>
                </a:cubicBezTo>
                <a:lnTo>
                  <a:pt x="1693290" y="12700"/>
                </a:lnTo>
                <a:cubicBezTo>
                  <a:pt x="1767840" y="12700"/>
                  <a:pt x="1828291" y="73152"/>
                  <a:pt x="1828291" y="147789"/>
                </a:cubicBezTo>
                <a:lnTo>
                  <a:pt x="1828291" y="687895"/>
                </a:lnTo>
                <a:cubicBezTo>
                  <a:pt x="1828291" y="762470"/>
                  <a:pt x="1767840" y="822934"/>
                  <a:pt x="1693290" y="822934"/>
                </a:cubicBezTo>
                <a:lnTo>
                  <a:pt x="147827" y="822934"/>
                </a:lnTo>
                <a:cubicBezTo>
                  <a:pt x="73151" y="822934"/>
                  <a:pt x="12700" y="762470"/>
                  <a:pt x="12700" y="687895"/>
                </a:cubicBezTo>
                <a:lnTo>
                  <a:pt x="12700" y="147789"/>
                </a:lnTo>
              </a:path>
            </a:pathLst>
          </a:custGeom>
          <a:solidFill>
            <a:srgbClr val="000000">
              <a:alpha val="0"/>
            </a:srgbClr>
          </a:solidFill>
          <a:ln w="25400">
            <a:solidFill>
              <a:srgbClr val="F89646">
                <a:alpha val="100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5164328" y="3765041"/>
            <a:ext cx="2706369" cy="835634"/>
          </a:xfrm>
          <a:custGeom>
            <a:avLst/>
            <a:gdLst>
              <a:gd name="connsiteX0" fmla="*/ 12700 w 2706369"/>
              <a:gd name="connsiteY0" fmla="*/ 147789 h 835634"/>
              <a:gd name="connsiteX1" fmla="*/ 147700 w 2706369"/>
              <a:gd name="connsiteY1" fmla="*/ 12700 h 835634"/>
              <a:gd name="connsiteX2" fmla="*/ 2558668 w 2706369"/>
              <a:gd name="connsiteY2" fmla="*/ 12700 h 835634"/>
              <a:gd name="connsiteX3" fmla="*/ 2693669 w 2706369"/>
              <a:gd name="connsiteY3" fmla="*/ 147789 h 835634"/>
              <a:gd name="connsiteX4" fmla="*/ 2693669 w 2706369"/>
              <a:gd name="connsiteY4" fmla="*/ 687895 h 835634"/>
              <a:gd name="connsiteX5" fmla="*/ 2558668 w 2706369"/>
              <a:gd name="connsiteY5" fmla="*/ 822934 h 835634"/>
              <a:gd name="connsiteX6" fmla="*/ 147700 w 2706369"/>
              <a:gd name="connsiteY6" fmla="*/ 822934 h 835634"/>
              <a:gd name="connsiteX7" fmla="*/ 12700 w 2706369"/>
              <a:gd name="connsiteY7" fmla="*/ 687895 h 835634"/>
              <a:gd name="connsiteX8" fmla="*/ 12700 w 2706369"/>
              <a:gd name="connsiteY8" fmla="*/ 147789 h 83563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706369" h="835634">
                <a:moveTo>
                  <a:pt x="12700" y="147789"/>
                </a:moveTo>
                <a:cubicBezTo>
                  <a:pt x="12700" y="73152"/>
                  <a:pt x="73151" y="12700"/>
                  <a:pt x="147700" y="12700"/>
                </a:cubicBezTo>
                <a:lnTo>
                  <a:pt x="2558668" y="12700"/>
                </a:lnTo>
                <a:cubicBezTo>
                  <a:pt x="2633217" y="12700"/>
                  <a:pt x="2693669" y="73152"/>
                  <a:pt x="2693669" y="147789"/>
                </a:cubicBezTo>
                <a:lnTo>
                  <a:pt x="2693669" y="687895"/>
                </a:lnTo>
                <a:cubicBezTo>
                  <a:pt x="2693669" y="762470"/>
                  <a:pt x="2633217" y="822934"/>
                  <a:pt x="2558668" y="822934"/>
                </a:cubicBezTo>
                <a:lnTo>
                  <a:pt x="147700" y="822934"/>
                </a:lnTo>
                <a:cubicBezTo>
                  <a:pt x="73151" y="822934"/>
                  <a:pt x="12700" y="762470"/>
                  <a:pt x="12700" y="687895"/>
                </a:cubicBezTo>
                <a:lnTo>
                  <a:pt x="12700" y="147789"/>
                </a:lnTo>
              </a:path>
            </a:pathLst>
          </a:custGeom>
          <a:solidFill>
            <a:srgbClr val="000000">
              <a:alpha val="0"/>
            </a:srgbClr>
          </a:solidFill>
          <a:ln w="25400">
            <a:solidFill>
              <a:srgbClr val="F89646">
                <a:alpha val="100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6695058" y="1334897"/>
            <a:ext cx="2285872" cy="1205738"/>
          </a:xfrm>
          <a:custGeom>
            <a:avLst/>
            <a:gdLst>
              <a:gd name="connsiteX0" fmla="*/ 12700 w 2285872"/>
              <a:gd name="connsiteY0" fmla="*/ 209422 h 1205738"/>
              <a:gd name="connsiteX1" fmla="*/ 209422 w 2285872"/>
              <a:gd name="connsiteY1" fmla="*/ 12700 h 1205738"/>
              <a:gd name="connsiteX2" fmla="*/ 2076450 w 2285872"/>
              <a:gd name="connsiteY2" fmla="*/ 12700 h 1205738"/>
              <a:gd name="connsiteX3" fmla="*/ 2273172 w 2285872"/>
              <a:gd name="connsiteY3" fmla="*/ 209422 h 1205738"/>
              <a:gd name="connsiteX4" fmla="*/ 2273172 w 2285872"/>
              <a:gd name="connsiteY4" fmla="*/ 996314 h 1205738"/>
              <a:gd name="connsiteX5" fmla="*/ 2076450 w 2285872"/>
              <a:gd name="connsiteY5" fmla="*/ 1193038 h 1205738"/>
              <a:gd name="connsiteX6" fmla="*/ 209422 w 2285872"/>
              <a:gd name="connsiteY6" fmla="*/ 1193038 h 1205738"/>
              <a:gd name="connsiteX7" fmla="*/ 12700 w 2285872"/>
              <a:gd name="connsiteY7" fmla="*/ 996314 h 1205738"/>
              <a:gd name="connsiteX8" fmla="*/ 12700 w 2285872"/>
              <a:gd name="connsiteY8" fmla="*/ 209422 h 120573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85872" h="1205738">
                <a:moveTo>
                  <a:pt x="12700" y="209422"/>
                </a:moveTo>
                <a:cubicBezTo>
                  <a:pt x="12700" y="100838"/>
                  <a:pt x="100838" y="12700"/>
                  <a:pt x="209422" y="12700"/>
                </a:cubicBezTo>
                <a:lnTo>
                  <a:pt x="2076450" y="12700"/>
                </a:lnTo>
                <a:cubicBezTo>
                  <a:pt x="2185161" y="12700"/>
                  <a:pt x="2273172" y="100838"/>
                  <a:pt x="2273172" y="209422"/>
                </a:cubicBezTo>
                <a:lnTo>
                  <a:pt x="2273172" y="996314"/>
                </a:lnTo>
                <a:cubicBezTo>
                  <a:pt x="2273172" y="1105026"/>
                  <a:pt x="2185161" y="1193038"/>
                  <a:pt x="2076450" y="1193038"/>
                </a:cubicBezTo>
                <a:lnTo>
                  <a:pt x="209422" y="1193038"/>
                </a:lnTo>
                <a:cubicBezTo>
                  <a:pt x="100838" y="1193038"/>
                  <a:pt x="12700" y="1105026"/>
                  <a:pt x="12700" y="996314"/>
                </a:cubicBezTo>
                <a:lnTo>
                  <a:pt x="12700" y="209422"/>
                </a:lnTo>
              </a:path>
            </a:pathLst>
          </a:custGeom>
          <a:solidFill>
            <a:srgbClr val="000000">
              <a:alpha val="0"/>
            </a:srgbClr>
          </a:solidFill>
          <a:ln w="25400">
            <a:solidFill>
              <a:srgbClr val="F89646">
                <a:alpha val="100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330911" y="797813"/>
            <a:ext cx="2263825" cy="950213"/>
          </a:xfrm>
          <a:custGeom>
            <a:avLst/>
            <a:gdLst>
              <a:gd name="connsiteX0" fmla="*/ 12700 w 2263825"/>
              <a:gd name="connsiteY0" fmla="*/ 166750 h 950213"/>
              <a:gd name="connsiteX1" fmla="*/ 166839 w 2263825"/>
              <a:gd name="connsiteY1" fmla="*/ 12700 h 950213"/>
              <a:gd name="connsiteX2" fmla="*/ 2096947 w 2263825"/>
              <a:gd name="connsiteY2" fmla="*/ 12700 h 950213"/>
              <a:gd name="connsiteX3" fmla="*/ 2251125 w 2263825"/>
              <a:gd name="connsiteY3" fmla="*/ 166750 h 950213"/>
              <a:gd name="connsiteX4" fmla="*/ 2251125 w 2263825"/>
              <a:gd name="connsiteY4" fmla="*/ 783336 h 950213"/>
              <a:gd name="connsiteX5" fmla="*/ 2096947 w 2263825"/>
              <a:gd name="connsiteY5" fmla="*/ 937513 h 950213"/>
              <a:gd name="connsiteX6" fmla="*/ 166839 w 2263825"/>
              <a:gd name="connsiteY6" fmla="*/ 937513 h 950213"/>
              <a:gd name="connsiteX7" fmla="*/ 12700 w 2263825"/>
              <a:gd name="connsiteY7" fmla="*/ 783336 h 950213"/>
              <a:gd name="connsiteX8" fmla="*/ 12700 w 2263825"/>
              <a:gd name="connsiteY8" fmla="*/ 166750 h 95021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3825" h="950213">
                <a:moveTo>
                  <a:pt x="12700" y="166750"/>
                </a:moveTo>
                <a:cubicBezTo>
                  <a:pt x="12700" y="81661"/>
                  <a:pt x="81711" y="12700"/>
                  <a:pt x="166839" y="12700"/>
                </a:cubicBezTo>
                <a:lnTo>
                  <a:pt x="2096947" y="12700"/>
                </a:lnTo>
                <a:cubicBezTo>
                  <a:pt x="2182037" y="12700"/>
                  <a:pt x="2251125" y="81661"/>
                  <a:pt x="2251125" y="166750"/>
                </a:cubicBezTo>
                <a:lnTo>
                  <a:pt x="2251125" y="783336"/>
                </a:lnTo>
                <a:cubicBezTo>
                  <a:pt x="2251125" y="868425"/>
                  <a:pt x="2182037" y="937513"/>
                  <a:pt x="2096947" y="937513"/>
                </a:cubicBezTo>
                <a:lnTo>
                  <a:pt x="166839" y="937513"/>
                </a:lnTo>
                <a:cubicBezTo>
                  <a:pt x="81711" y="937513"/>
                  <a:pt x="12700" y="868425"/>
                  <a:pt x="12700" y="783336"/>
                </a:cubicBezTo>
                <a:lnTo>
                  <a:pt x="12700" y="166750"/>
                </a:lnTo>
              </a:path>
            </a:pathLst>
          </a:custGeom>
          <a:solidFill>
            <a:srgbClr val="000000">
              <a:alpha val="0"/>
            </a:srgbClr>
          </a:solidFill>
          <a:ln w="25400">
            <a:solidFill>
              <a:srgbClr val="F89646">
                <a:alpha val="100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2616200" y="800100"/>
            <a:ext cx="431800" cy="2438400"/>
          </a:xfrm>
          <a:prstGeom prst="rect">
            <a:avLst/>
          </a:prstGeom>
          <a:noFill/>
        </p:spPr>
      </p:pic>
      <p:pic>
        <p:nvPicPr>
          <p:cNvPr id="16" name="Picture 3"/>
          <p:cNvPicPr>
            <a:picLocks noChangeAspect="1" noChangeArrowheads="1"/>
          </p:cNvPicPr>
          <p:nvPr/>
        </p:nvPicPr>
        <p:blipFill>
          <a:blip r:embed="rId3"/>
          <a:srcRect/>
          <a:stretch>
            <a:fillRect/>
          </a:stretch>
        </p:blipFill>
        <p:spPr bwMode="auto">
          <a:xfrm>
            <a:off x="3721100" y="3390900"/>
            <a:ext cx="2400300" cy="317500"/>
          </a:xfrm>
          <a:prstGeom prst="rect">
            <a:avLst/>
          </a:prstGeom>
          <a:noFill/>
        </p:spPr>
      </p:pic>
      <p:pic>
        <p:nvPicPr>
          <p:cNvPr id="17" name="Picture 3"/>
          <p:cNvPicPr>
            <a:picLocks noChangeAspect="1" noChangeArrowheads="1"/>
          </p:cNvPicPr>
          <p:nvPr/>
        </p:nvPicPr>
        <p:blipFill>
          <a:blip r:embed="rId4"/>
          <a:srcRect/>
          <a:stretch>
            <a:fillRect/>
          </a:stretch>
        </p:blipFill>
        <p:spPr bwMode="auto">
          <a:xfrm>
            <a:off x="6337300" y="1422400"/>
            <a:ext cx="355600" cy="1028700"/>
          </a:xfrm>
          <a:prstGeom prst="rect">
            <a:avLst/>
          </a:prstGeom>
          <a:noFill/>
        </p:spPr>
      </p:pic>
      <p:sp>
        <p:nvSpPr>
          <p:cNvPr id="2" name="TextBox 1"/>
          <p:cNvSpPr txBox="1"/>
          <p:nvPr/>
        </p:nvSpPr>
        <p:spPr>
          <a:xfrm>
            <a:off x="533400" y="4762500"/>
            <a:ext cx="3517900" cy="304800"/>
          </a:xfrm>
          <a:prstGeom prst="rect">
            <a:avLst/>
          </a:prstGeom>
          <a:noFill/>
        </p:spPr>
        <p:txBody>
          <a:bodyPr wrap="none" lIns="0" tIns="0" rIns="0" rtlCol="0">
            <a:spAutoFit/>
          </a:bodyPr>
          <a:lstStyle/>
          <a:p>
            <a:pPr>
              <a:lnSpc>
                <a:spcPts val="900"/>
              </a:lnSpc>
              <a:tabLst/>
            </a:pPr>
            <a:r>
              <a:rPr lang="en-US" altLang="zh-CN" sz="996" dirty="0" smtClean="0">
                <a:solidFill>
                  <a:srgbClr val="000000"/>
                </a:solidFill>
                <a:latin typeface="Times New Roman" pitchFamily="18" charset="0"/>
                <a:cs typeface="Times New Roman" pitchFamily="18" charset="0"/>
              </a:rPr>
              <a:t>1.</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Anwar</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Z,</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et</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al.</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Curr</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Opin</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Ophthalmol.</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2013;</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24(2):</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136-43.</a:t>
            </a:r>
          </a:p>
          <a:p>
            <a:pPr>
              <a:lnSpc>
                <a:spcPts val="1400"/>
              </a:lnSpc>
              <a:tabLst/>
            </a:pPr>
            <a:r>
              <a:rPr lang="en-US" altLang="zh-CN" sz="996" dirty="0" smtClean="0">
                <a:solidFill>
                  <a:srgbClr val="000000"/>
                </a:solidFill>
                <a:latin typeface="Times New Roman" pitchFamily="18" charset="0"/>
                <a:cs typeface="Times New Roman" pitchFamily="18" charset="0"/>
              </a:rPr>
              <a:t>2.</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微软雅黑" pitchFamily="18" charset="0"/>
                <a:cs typeface="微软雅黑" pitchFamily="18" charset="0"/>
              </a:rPr>
              <a:t>陈曦</a:t>
            </a:r>
            <a:r>
              <a:rPr lang="en-US" altLang="zh-CN" sz="996" dirty="0" smtClean="0">
                <a:solidFill>
                  <a:srgbClr val="000000"/>
                </a:solidFill>
                <a:latin typeface="Times New Roman" pitchFamily="18" charset="0"/>
                <a:cs typeface="Times New Roman" pitchFamily="18" charset="0"/>
              </a:rPr>
              <a:t>,</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微软雅黑" pitchFamily="18" charset="0"/>
                <a:cs typeface="微软雅黑" pitchFamily="18" charset="0"/>
              </a:rPr>
              <a:t>刘美欣</a:t>
            </a:r>
            <a:r>
              <a:rPr lang="en-US" altLang="zh-CN" sz="996" dirty="0" smtClean="0">
                <a:solidFill>
                  <a:srgbClr val="000000"/>
                </a:solidFill>
                <a:latin typeface="Times New Roman" pitchFamily="18" charset="0"/>
                <a:cs typeface="Times New Roman" pitchFamily="18" charset="0"/>
              </a:rPr>
              <a:t>.</a:t>
            </a:r>
            <a:r>
              <a:rPr lang="en-US" altLang="zh-CN" sz="996" dirty="0" smtClean="0">
                <a:solidFill>
                  <a:srgbClr val="000000"/>
                </a:solidFill>
                <a:latin typeface="微软雅黑" pitchFamily="18" charset="0"/>
                <a:cs typeface="微软雅黑" pitchFamily="18" charset="0"/>
              </a:rPr>
              <a:t>天津药学</a:t>
            </a:r>
            <a:r>
              <a:rPr lang="en-US" altLang="zh-CN" sz="996" dirty="0" smtClean="0">
                <a:solidFill>
                  <a:srgbClr val="000000"/>
                </a:solidFill>
                <a:latin typeface="Times New Roman" pitchFamily="18" charset="0"/>
                <a:cs typeface="Times New Roman" pitchFamily="18" charset="0"/>
              </a:rPr>
              <a:t>.</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2013;</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25(5):</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54-59.</a:t>
            </a:r>
          </a:p>
        </p:txBody>
      </p:sp>
      <p:sp>
        <p:nvSpPr>
          <p:cNvPr id="18" name="TextBox 1"/>
          <p:cNvSpPr txBox="1"/>
          <p:nvPr/>
        </p:nvSpPr>
        <p:spPr>
          <a:xfrm>
            <a:off x="4254500" y="4749800"/>
            <a:ext cx="3149600" cy="317500"/>
          </a:xfrm>
          <a:prstGeom prst="rect">
            <a:avLst/>
          </a:prstGeom>
          <a:noFill/>
        </p:spPr>
        <p:txBody>
          <a:bodyPr wrap="none" lIns="0" tIns="0" rIns="0" rtlCol="0">
            <a:spAutoFit/>
          </a:bodyPr>
          <a:lstStyle/>
          <a:p>
            <a:pPr>
              <a:lnSpc>
                <a:spcPts val="1300"/>
              </a:lnSpc>
              <a:tabLst/>
            </a:pPr>
            <a:r>
              <a:rPr lang="en-US" altLang="zh-CN" sz="996" dirty="0" smtClean="0">
                <a:solidFill>
                  <a:srgbClr val="000000"/>
                </a:solidFill>
                <a:latin typeface="Times New Roman" pitchFamily="18" charset="0"/>
                <a:cs typeface="Times New Roman" pitchFamily="18" charset="0"/>
              </a:rPr>
              <a:t>3.</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微软雅黑" pitchFamily="18" charset="0"/>
                <a:cs typeface="微软雅黑" pitchFamily="18" charset="0"/>
              </a:rPr>
              <a:t>陈祖基</a:t>
            </a:r>
            <a:r>
              <a:rPr lang="en-US" altLang="zh-CN" sz="996" dirty="0" smtClean="0">
                <a:solidFill>
                  <a:srgbClr val="000000"/>
                </a:solidFill>
                <a:latin typeface="Times New Roman" pitchFamily="18" charset="0"/>
                <a:cs typeface="Times New Roman" pitchFamily="18" charset="0"/>
              </a:rPr>
              <a:t>.</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微软雅黑" pitchFamily="18" charset="0"/>
                <a:cs typeface="微软雅黑" pitchFamily="18" charset="0"/>
              </a:rPr>
              <a:t>中华实验眼科杂志</a:t>
            </a:r>
            <a:r>
              <a:rPr lang="en-US" altLang="zh-CN" sz="996" dirty="0" smtClean="0">
                <a:solidFill>
                  <a:srgbClr val="000000"/>
                </a:solidFill>
                <a:latin typeface="Times New Roman" pitchFamily="18" charset="0"/>
                <a:cs typeface="Times New Roman" pitchFamily="18" charset="0"/>
              </a:rPr>
              <a:t>.</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2013;</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31(11):</a:t>
            </a:r>
            <a:r>
              <a:rPr lang="en-US" altLang="zh-CN" sz="996" dirty="0" smtClean="0">
                <a:latin typeface="Times New Roman" pitchFamily="18" charset="0"/>
                <a:cs typeface="Times New Roman" pitchFamily="18" charset="0"/>
              </a:rPr>
              <a:t> </a:t>
            </a:r>
            <a:r>
              <a:rPr lang="en-US" altLang="zh-CN" sz="996" dirty="0" smtClean="0">
                <a:solidFill>
                  <a:srgbClr val="000000"/>
                </a:solidFill>
                <a:latin typeface="Times New Roman" pitchFamily="18" charset="0"/>
                <a:cs typeface="Times New Roman" pitchFamily="18" charset="0"/>
              </a:rPr>
              <a:t>1003-1005</a:t>
            </a:r>
          </a:p>
          <a:p>
            <a:pPr>
              <a:lnSpc>
                <a:spcPts val="1200"/>
              </a:lnSpc>
              <a:tabLst/>
            </a:pPr>
            <a:r>
              <a:rPr lang="en-US" altLang="zh-CN" sz="998" dirty="0" smtClean="0">
                <a:solidFill>
                  <a:srgbClr val="000000"/>
                </a:solidFill>
                <a:latin typeface="Times New Roman" pitchFamily="18" charset="0"/>
                <a:cs typeface="Times New Roman" pitchFamily="18" charset="0"/>
              </a:rPr>
              <a:t>4.</a:t>
            </a:r>
            <a:r>
              <a:rPr lang="en-US" altLang="zh-CN" sz="998" dirty="0" smtClean="0">
                <a:latin typeface="Times New Roman" pitchFamily="18" charset="0"/>
                <a:cs typeface="Times New Roman" pitchFamily="18" charset="0"/>
              </a:rPr>
              <a:t>    </a:t>
            </a:r>
            <a:r>
              <a:rPr lang="en-US" altLang="zh-CN" sz="998" dirty="0" smtClean="0">
                <a:solidFill>
                  <a:srgbClr val="000000"/>
                </a:solidFill>
                <a:latin typeface="微软雅黑" pitchFamily="18" charset="0"/>
                <a:cs typeface="微软雅黑" pitchFamily="18" charset="0"/>
              </a:rPr>
              <a:t>徐岩</a:t>
            </a:r>
            <a:r>
              <a:rPr lang="en-US" altLang="zh-CN" sz="998" dirty="0" smtClean="0">
                <a:solidFill>
                  <a:srgbClr val="000000"/>
                </a:solidFill>
                <a:latin typeface="Times New Roman" pitchFamily="18" charset="0"/>
                <a:cs typeface="Times New Roman" pitchFamily="18" charset="0"/>
              </a:rPr>
              <a:t>,</a:t>
            </a:r>
            <a:r>
              <a:rPr lang="en-US" altLang="zh-CN" sz="998" dirty="0" smtClean="0">
                <a:latin typeface="Times New Roman" pitchFamily="18" charset="0"/>
                <a:cs typeface="Times New Roman" pitchFamily="18" charset="0"/>
              </a:rPr>
              <a:t> </a:t>
            </a:r>
            <a:r>
              <a:rPr lang="en-US" altLang="zh-CN" sz="998" dirty="0" smtClean="0">
                <a:solidFill>
                  <a:srgbClr val="000000"/>
                </a:solidFill>
                <a:latin typeface="微软雅黑" pitchFamily="18" charset="0"/>
                <a:cs typeface="微软雅黑" pitchFamily="18" charset="0"/>
              </a:rPr>
              <a:t>等</a:t>
            </a:r>
            <a:r>
              <a:rPr lang="en-US" altLang="zh-CN" sz="998" dirty="0" smtClean="0">
                <a:solidFill>
                  <a:srgbClr val="000000"/>
                </a:solidFill>
                <a:latin typeface="Times New Roman" pitchFamily="18" charset="0"/>
                <a:cs typeface="Times New Roman" pitchFamily="18" charset="0"/>
              </a:rPr>
              <a:t>.</a:t>
            </a:r>
            <a:r>
              <a:rPr lang="en-US" altLang="zh-CN" sz="998" dirty="0" smtClean="0">
                <a:latin typeface="Times New Roman" pitchFamily="18" charset="0"/>
                <a:cs typeface="Times New Roman" pitchFamily="18" charset="0"/>
              </a:rPr>
              <a:t> </a:t>
            </a:r>
            <a:r>
              <a:rPr lang="en-US" altLang="zh-CN" sz="998" dirty="0" smtClean="0">
                <a:solidFill>
                  <a:srgbClr val="000000"/>
                </a:solidFill>
                <a:latin typeface="微软雅黑" pitchFamily="18" charset="0"/>
                <a:cs typeface="微软雅黑" pitchFamily="18" charset="0"/>
              </a:rPr>
              <a:t>中华眼科杂志</a:t>
            </a:r>
            <a:r>
              <a:rPr lang="en-US" altLang="zh-CN" sz="998" dirty="0" smtClean="0">
                <a:solidFill>
                  <a:srgbClr val="000000"/>
                </a:solidFill>
                <a:latin typeface="Times New Roman" pitchFamily="18" charset="0"/>
                <a:cs typeface="Times New Roman" pitchFamily="18" charset="0"/>
              </a:rPr>
              <a:t>.</a:t>
            </a:r>
            <a:r>
              <a:rPr lang="en-US" altLang="zh-CN" sz="998" dirty="0" smtClean="0">
                <a:latin typeface="Times New Roman" pitchFamily="18" charset="0"/>
                <a:cs typeface="Times New Roman" pitchFamily="18" charset="0"/>
              </a:rPr>
              <a:t> </a:t>
            </a:r>
            <a:r>
              <a:rPr lang="en-US" altLang="zh-CN" sz="998" dirty="0" smtClean="0">
                <a:solidFill>
                  <a:srgbClr val="000000"/>
                </a:solidFill>
                <a:latin typeface="Times New Roman" pitchFamily="18" charset="0"/>
                <a:cs typeface="Times New Roman" pitchFamily="18" charset="0"/>
              </a:rPr>
              <a:t>2014;</a:t>
            </a:r>
            <a:r>
              <a:rPr lang="en-US" altLang="zh-CN" sz="998" dirty="0" smtClean="0">
                <a:latin typeface="Times New Roman" pitchFamily="18" charset="0"/>
                <a:cs typeface="Times New Roman" pitchFamily="18" charset="0"/>
              </a:rPr>
              <a:t> </a:t>
            </a:r>
            <a:r>
              <a:rPr lang="en-US" altLang="zh-CN" sz="998" dirty="0" smtClean="0">
                <a:solidFill>
                  <a:srgbClr val="000000"/>
                </a:solidFill>
                <a:latin typeface="Times New Roman" pitchFamily="18" charset="0"/>
                <a:cs typeface="Times New Roman" pitchFamily="18" charset="0"/>
              </a:rPr>
              <a:t>50(12):</a:t>
            </a:r>
            <a:r>
              <a:rPr lang="en-US" altLang="zh-CN" sz="998" dirty="0" smtClean="0">
                <a:latin typeface="Times New Roman" pitchFamily="18" charset="0"/>
                <a:cs typeface="Times New Roman" pitchFamily="18" charset="0"/>
              </a:rPr>
              <a:t> </a:t>
            </a:r>
            <a:r>
              <a:rPr lang="en-US" altLang="zh-CN" sz="998" dirty="0" smtClean="0">
                <a:solidFill>
                  <a:srgbClr val="000000"/>
                </a:solidFill>
                <a:latin typeface="Times New Roman" pitchFamily="18" charset="0"/>
                <a:cs typeface="Times New Roman" pitchFamily="18" charset="0"/>
              </a:rPr>
              <a:t>946-951.</a:t>
            </a:r>
          </a:p>
        </p:txBody>
      </p:sp>
      <p:sp>
        <p:nvSpPr>
          <p:cNvPr id="19" name="TextBox 1"/>
          <p:cNvSpPr txBox="1"/>
          <p:nvPr/>
        </p:nvSpPr>
        <p:spPr>
          <a:xfrm>
            <a:off x="3441700" y="1409700"/>
            <a:ext cx="787400" cy="546100"/>
          </a:xfrm>
          <a:prstGeom prst="rect">
            <a:avLst/>
          </a:prstGeom>
          <a:noFill/>
        </p:spPr>
        <p:txBody>
          <a:bodyPr wrap="none" lIns="0" tIns="0" rIns="0" rtlCol="0">
            <a:spAutoFit/>
          </a:bodyPr>
          <a:lstStyle/>
          <a:p>
            <a:pPr>
              <a:lnSpc>
                <a:spcPts val="2000"/>
              </a:lnSpc>
              <a:tabLst>
                <a:tab pos="190500" algn="l"/>
              </a:tabLst>
            </a:pPr>
            <a:r>
              <a:rPr lang="en-US" altLang="zh-CN" dirty="0" smtClean="0"/>
              <a:t>	</a:t>
            </a:r>
            <a:r>
              <a:rPr lang="en-US" altLang="zh-CN" sz="1596" b="1" dirty="0" smtClean="0">
                <a:solidFill>
                  <a:srgbClr val="000000"/>
                </a:solidFill>
                <a:latin typeface="微软雅黑" pitchFamily="18" charset="0"/>
                <a:cs typeface="微软雅黑" pitchFamily="18" charset="0"/>
              </a:rPr>
              <a:t>新型</a:t>
            </a:r>
          </a:p>
          <a:p>
            <a:pPr>
              <a:lnSpc>
                <a:spcPts val="2300"/>
              </a:lnSpc>
              <a:tabLst>
                <a:tab pos="190500" algn="l"/>
              </a:tabLst>
            </a:pPr>
            <a:r>
              <a:rPr lang="en-US" altLang="zh-CN" sz="1596" b="1" dirty="0" smtClean="0">
                <a:solidFill>
                  <a:srgbClr val="000000"/>
                </a:solidFill>
                <a:latin typeface="微软雅黑" pitchFamily="18" charset="0"/>
                <a:cs typeface="微软雅黑" pitchFamily="18" charset="0"/>
              </a:rPr>
              <a:t>防腐剂</a:t>
            </a:r>
            <a:r>
              <a:rPr lang="en-US" altLang="zh-CN" sz="1068" b="1" dirty="0" smtClean="0">
                <a:solidFill>
                  <a:srgbClr val="000000"/>
                </a:solidFill>
                <a:latin typeface="Times New Roman" pitchFamily="18" charset="0"/>
                <a:cs typeface="Times New Roman" pitchFamily="18" charset="0"/>
              </a:rPr>
              <a:t>1,3</a:t>
            </a:r>
          </a:p>
        </p:txBody>
      </p:sp>
      <p:sp>
        <p:nvSpPr>
          <p:cNvPr id="20" name="TextBox 1"/>
          <p:cNvSpPr txBox="1"/>
          <p:nvPr/>
        </p:nvSpPr>
        <p:spPr>
          <a:xfrm>
            <a:off x="444500" y="3276600"/>
            <a:ext cx="1333500" cy="444500"/>
          </a:xfrm>
          <a:prstGeom prst="rect">
            <a:avLst/>
          </a:prstGeom>
          <a:noFill/>
        </p:spPr>
        <p:txBody>
          <a:bodyPr wrap="none" lIns="0" tIns="0" rIns="0" rtlCol="0">
            <a:spAutoFit/>
          </a:bodyPr>
          <a:lstStyle/>
          <a:p>
            <a:pPr>
              <a:lnSpc>
                <a:spcPts val="1400"/>
              </a:lnSpc>
              <a:tabLst>
                <a:tab pos="762000" algn="l"/>
              </a:tabLst>
            </a:pPr>
            <a:r>
              <a:rPr lang="en-US" altLang="zh-CN" dirty="0" smtClean="0"/>
              <a:t>	</a:t>
            </a:r>
            <a:r>
              <a:rPr lang="en-US" altLang="zh-CN" sz="1596" b="1" dirty="0" smtClean="0">
                <a:solidFill>
                  <a:srgbClr val="000000"/>
                </a:solidFill>
                <a:latin typeface="Times New Roman" pitchFamily="18" charset="0"/>
                <a:cs typeface="Times New Roman" pitchFamily="18" charset="0"/>
              </a:rPr>
              <a:t>Purite</a:t>
            </a:r>
          </a:p>
          <a:p>
            <a:pPr>
              <a:lnSpc>
                <a:spcPts val="2000"/>
              </a:lnSpc>
              <a:tabLst>
                <a:tab pos="762000" algn="l"/>
              </a:tabLst>
            </a:pPr>
            <a:r>
              <a:rPr lang="en-US" altLang="zh-CN" sz="1200" dirty="0" smtClean="0">
                <a:solidFill>
                  <a:srgbClr val="000000"/>
                </a:solidFill>
                <a:latin typeface="Times New Roman" pitchFamily="18" charset="0"/>
                <a:cs typeface="Times New Roman" pitchFamily="18" charset="0"/>
              </a:rPr>
              <a:t>•</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微软雅黑" pitchFamily="18" charset="0"/>
                <a:cs typeface="微软雅黑" pitchFamily="18" charset="0"/>
              </a:rPr>
              <a:t>国内获批上市</a:t>
            </a:r>
          </a:p>
        </p:txBody>
      </p:sp>
      <p:sp>
        <p:nvSpPr>
          <p:cNvPr id="21" name="TextBox 1"/>
          <p:cNvSpPr txBox="1"/>
          <p:nvPr/>
        </p:nvSpPr>
        <p:spPr>
          <a:xfrm>
            <a:off x="444500" y="3746500"/>
            <a:ext cx="2146300" cy="635000"/>
          </a:xfrm>
          <a:prstGeom prst="rect">
            <a:avLst/>
          </a:prstGeom>
          <a:noFill/>
        </p:spPr>
        <p:txBody>
          <a:bodyPr wrap="none" lIns="0" tIns="0" rIns="0" rtlCol="0">
            <a:spAutoFit/>
          </a:bodyPr>
          <a:lstStyle/>
          <a:p>
            <a:pPr>
              <a:lnSpc>
                <a:spcPts val="1500"/>
              </a:lnSpc>
              <a:tabLst>
                <a:tab pos="165100" algn="l"/>
              </a:tabLst>
            </a:pPr>
            <a:r>
              <a:rPr lang="en-US" altLang="zh-CN" sz="1200" dirty="0" smtClean="0">
                <a:solidFill>
                  <a:srgbClr val="000000"/>
                </a:solidFill>
                <a:latin typeface="Times New Roman" pitchFamily="18" charset="0"/>
                <a:cs typeface="Times New Roman" pitchFamily="18" charset="0"/>
              </a:rPr>
              <a:t>•</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微软雅黑" pitchFamily="18" charset="0"/>
                <a:cs typeface="微软雅黑" pitchFamily="18" charset="0"/>
              </a:rPr>
              <a:t>纯氯氧复合物，滴入结膜囊</a:t>
            </a:r>
          </a:p>
          <a:p>
            <a:pPr>
              <a:lnSpc>
                <a:spcPts val="1700"/>
              </a:lnSpc>
              <a:tabLst>
                <a:tab pos="165100" algn="l"/>
              </a:tabLst>
            </a:pPr>
            <a:r>
              <a:rPr lang="en-US" altLang="zh-CN" dirty="0" smtClean="0"/>
              <a:t>	</a:t>
            </a:r>
            <a:r>
              <a:rPr lang="en-US" altLang="zh-CN" sz="1200" dirty="0" smtClean="0">
                <a:solidFill>
                  <a:srgbClr val="000000"/>
                </a:solidFill>
                <a:latin typeface="微软雅黑" pitchFamily="18" charset="0"/>
                <a:cs typeface="微软雅黑" pitchFamily="18" charset="0"/>
              </a:rPr>
              <a:t>后即转化成泪液的正常成分，</a:t>
            </a:r>
          </a:p>
          <a:p>
            <a:pPr>
              <a:lnSpc>
                <a:spcPts val="1700"/>
              </a:lnSpc>
              <a:tabLst>
                <a:tab pos="165100" algn="l"/>
              </a:tabLst>
            </a:pPr>
            <a:r>
              <a:rPr lang="en-US" altLang="zh-CN" dirty="0" smtClean="0"/>
              <a:t>	</a:t>
            </a:r>
            <a:r>
              <a:rPr lang="en-US" altLang="zh-CN" sz="1202" dirty="0" smtClean="0">
                <a:solidFill>
                  <a:srgbClr val="000000"/>
                </a:solidFill>
                <a:latin typeface="微软雅黑" pitchFamily="18" charset="0"/>
                <a:cs typeface="微软雅黑" pitchFamily="18" charset="0"/>
              </a:rPr>
              <a:t>温和防腐</a:t>
            </a:r>
          </a:p>
        </p:txBody>
      </p:sp>
      <p:sp>
        <p:nvSpPr>
          <p:cNvPr id="22" name="TextBox 1"/>
          <p:cNvSpPr txBox="1"/>
          <p:nvPr/>
        </p:nvSpPr>
        <p:spPr>
          <a:xfrm>
            <a:off x="4419600" y="2755900"/>
            <a:ext cx="990600" cy="254000"/>
          </a:xfrm>
          <a:prstGeom prst="rect">
            <a:avLst/>
          </a:prstGeom>
          <a:noFill/>
        </p:spPr>
        <p:txBody>
          <a:bodyPr wrap="none" lIns="0" tIns="0" rIns="0" rtlCol="0">
            <a:spAutoFit/>
          </a:bodyPr>
          <a:lstStyle/>
          <a:p>
            <a:pPr>
              <a:lnSpc>
                <a:spcPts val="2000"/>
              </a:lnSpc>
              <a:tabLst/>
            </a:pPr>
            <a:r>
              <a:rPr lang="en-US" altLang="zh-CN" sz="1596" b="1" dirty="0" smtClean="0">
                <a:solidFill>
                  <a:srgbClr val="000000"/>
                </a:solidFill>
                <a:latin typeface="微软雅黑" pitchFamily="18" charset="0"/>
                <a:cs typeface="微软雅黑" pitchFamily="18" charset="0"/>
              </a:rPr>
              <a:t>无防腐剂</a:t>
            </a:r>
            <a:r>
              <a:rPr lang="en-US" altLang="zh-CN" sz="1068" b="1" dirty="0" smtClean="0">
                <a:solidFill>
                  <a:srgbClr val="000000"/>
                </a:solidFill>
                <a:latin typeface="Times New Roman" pitchFamily="18" charset="0"/>
                <a:cs typeface="Times New Roman" pitchFamily="18" charset="0"/>
              </a:rPr>
              <a:t>2,3</a:t>
            </a:r>
          </a:p>
        </p:txBody>
      </p:sp>
      <p:sp>
        <p:nvSpPr>
          <p:cNvPr id="23" name="TextBox 1"/>
          <p:cNvSpPr txBox="1"/>
          <p:nvPr/>
        </p:nvSpPr>
        <p:spPr>
          <a:xfrm>
            <a:off x="2984500" y="3873500"/>
            <a:ext cx="1536700" cy="711200"/>
          </a:xfrm>
          <a:prstGeom prst="rect">
            <a:avLst/>
          </a:prstGeom>
          <a:noFill/>
        </p:spPr>
        <p:txBody>
          <a:bodyPr wrap="none" lIns="0" tIns="0" rIns="0" rtlCol="0">
            <a:spAutoFit/>
          </a:bodyPr>
          <a:lstStyle/>
          <a:p>
            <a:pPr>
              <a:lnSpc>
                <a:spcPts val="2000"/>
              </a:lnSpc>
              <a:tabLst>
                <a:tab pos="165100" algn="l"/>
                <a:tab pos="215900" algn="l"/>
              </a:tabLst>
            </a:pPr>
            <a:r>
              <a:rPr lang="en-US" altLang="zh-CN" dirty="0" smtClean="0"/>
              <a:t>		</a:t>
            </a:r>
            <a:r>
              <a:rPr lang="en-US" altLang="zh-CN" sz="1596" b="1" dirty="0" smtClean="0">
                <a:solidFill>
                  <a:srgbClr val="000000"/>
                </a:solidFill>
                <a:latin typeface="微软雅黑" pitchFamily="18" charset="0"/>
                <a:cs typeface="微软雅黑" pitchFamily="18" charset="0"/>
              </a:rPr>
              <a:t>单剂量包装</a:t>
            </a:r>
          </a:p>
          <a:p>
            <a:pPr>
              <a:lnSpc>
                <a:spcPts val="1800"/>
              </a:lnSpc>
              <a:tabLst>
                <a:tab pos="165100" algn="l"/>
                <a:tab pos="215900" algn="l"/>
              </a:tabLst>
            </a:pPr>
            <a:r>
              <a:rPr lang="en-US" altLang="zh-CN" sz="1200" dirty="0" smtClean="0">
                <a:solidFill>
                  <a:srgbClr val="000000"/>
                </a:solidFill>
                <a:latin typeface="Times New Roman" pitchFamily="18" charset="0"/>
                <a:cs typeface="Times New Roman" pitchFamily="18" charset="0"/>
              </a:rPr>
              <a:t>•</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微软雅黑" pitchFamily="18" charset="0"/>
                <a:cs typeface="微软雅黑" pitchFamily="18" charset="0"/>
              </a:rPr>
              <a:t>一次应用后即抛弃，</a:t>
            </a:r>
          </a:p>
          <a:p>
            <a:pPr>
              <a:lnSpc>
                <a:spcPts val="1700"/>
              </a:lnSpc>
              <a:tabLst>
                <a:tab pos="165100" algn="l"/>
                <a:tab pos="215900" algn="l"/>
              </a:tabLst>
            </a:pPr>
            <a:r>
              <a:rPr lang="en-US" altLang="zh-CN" dirty="0" smtClean="0"/>
              <a:t>	</a:t>
            </a:r>
            <a:r>
              <a:rPr lang="en-US" altLang="zh-CN" sz="1200" dirty="0" smtClean="0">
                <a:solidFill>
                  <a:srgbClr val="000000"/>
                </a:solidFill>
                <a:latin typeface="微软雅黑" pitchFamily="18" charset="0"/>
                <a:cs typeface="微软雅黑" pitchFamily="18" charset="0"/>
              </a:rPr>
              <a:t>无污染风险</a:t>
            </a:r>
          </a:p>
        </p:txBody>
      </p:sp>
      <p:sp>
        <p:nvSpPr>
          <p:cNvPr id="24" name="TextBox 1"/>
          <p:cNvSpPr txBox="1"/>
          <p:nvPr/>
        </p:nvSpPr>
        <p:spPr>
          <a:xfrm>
            <a:off x="5283200" y="3873500"/>
            <a:ext cx="2451100" cy="711200"/>
          </a:xfrm>
          <a:prstGeom prst="rect">
            <a:avLst/>
          </a:prstGeom>
          <a:noFill/>
        </p:spPr>
        <p:txBody>
          <a:bodyPr wrap="none" lIns="0" tIns="0" rIns="0" rtlCol="0">
            <a:spAutoFit/>
          </a:bodyPr>
          <a:lstStyle/>
          <a:p>
            <a:pPr>
              <a:lnSpc>
                <a:spcPts val="2000"/>
              </a:lnSpc>
              <a:tabLst>
                <a:tab pos="177800" algn="l"/>
                <a:tab pos="241300" algn="l"/>
              </a:tabLst>
            </a:pPr>
            <a:r>
              <a:rPr lang="en-US" altLang="zh-CN" dirty="0" smtClean="0"/>
              <a:t>		</a:t>
            </a:r>
            <a:r>
              <a:rPr lang="en-US" altLang="zh-CN" sz="1596" b="1" dirty="0" smtClean="0">
                <a:solidFill>
                  <a:srgbClr val="000000"/>
                </a:solidFill>
                <a:latin typeface="微软雅黑" pitchFamily="18" charset="0"/>
                <a:cs typeface="微软雅黑" pitchFamily="18" charset="0"/>
              </a:rPr>
              <a:t>特殊给药装置</a:t>
            </a:r>
          </a:p>
          <a:p>
            <a:pPr>
              <a:lnSpc>
                <a:spcPts val="1800"/>
              </a:lnSpc>
              <a:tabLst>
                <a:tab pos="177800" algn="l"/>
                <a:tab pos="241300" algn="l"/>
              </a:tabLst>
            </a:pPr>
            <a:r>
              <a:rPr lang="en-US" altLang="zh-CN" sz="1200" dirty="0" smtClean="0">
                <a:solidFill>
                  <a:srgbClr val="000000"/>
                </a:solidFill>
                <a:latin typeface="Times New Roman" pitchFamily="18" charset="0"/>
                <a:cs typeface="Times New Roman" pitchFamily="18" charset="0"/>
              </a:rPr>
              <a:t>•</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微软雅黑" pitchFamily="18" charset="0"/>
                <a:cs typeface="微软雅黑" pitchFamily="18" charset="0"/>
              </a:rPr>
              <a:t>防止药液回吸及从外界带入的细菌</a:t>
            </a:r>
          </a:p>
          <a:p>
            <a:pPr>
              <a:lnSpc>
                <a:spcPts val="1700"/>
              </a:lnSpc>
              <a:tabLst>
                <a:tab pos="177800" algn="l"/>
                <a:tab pos="241300" algn="l"/>
              </a:tabLst>
            </a:pPr>
            <a:r>
              <a:rPr lang="en-US" altLang="zh-CN" dirty="0" smtClean="0"/>
              <a:t>	</a:t>
            </a:r>
            <a:r>
              <a:rPr lang="en-US" altLang="zh-CN" sz="1200" dirty="0" smtClean="0">
                <a:solidFill>
                  <a:srgbClr val="000000"/>
                </a:solidFill>
                <a:latin typeface="微软雅黑" pitchFamily="18" charset="0"/>
                <a:cs typeface="微软雅黑" pitchFamily="18" charset="0"/>
              </a:rPr>
              <a:t>感染瓶内药液的滤膜、滤芯装置</a:t>
            </a:r>
          </a:p>
        </p:txBody>
      </p:sp>
      <p:sp>
        <p:nvSpPr>
          <p:cNvPr id="25" name="TextBox 1"/>
          <p:cNvSpPr txBox="1"/>
          <p:nvPr/>
        </p:nvSpPr>
        <p:spPr>
          <a:xfrm>
            <a:off x="5422900" y="1701800"/>
            <a:ext cx="800100" cy="546100"/>
          </a:xfrm>
          <a:prstGeom prst="rect">
            <a:avLst/>
          </a:prstGeom>
          <a:noFill/>
        </p:spPr>
        <p:txBody>
          <a:bodyPr wrap="none" lIns="0" tIns="0" rIns="0" rtlCol="0">
            <a:spAutoFit/>
          </a:bodyPr>
          <a:lstStyle/>
          <a:p>
            <a:pPr>
              <a:lnSpc>
                <a:spcPts val="2000"/>
              </a:lnSpc>
              <a:tabLst>
                <a:tab pos="101600" algn="l"/>
              </a:tabLst>
            </a:pPr>
            <a:r>
              <a:rPr lang="en-US" altLang="zh-CN" sz="1596" b="1" dirty="0" smtClean="0">
                <a:solidFill>
                  <a:srgbClr val="000000"/>
                </a:solidFill>
                <a:latin typeface="微软雅黑" pitchFamily="18" charset="0"/>
                <a:cs typeface="微软雅黑" pitchFamily="18" charset="0"/>
              </a:rPr>
              <a:t>长效缓释</a:t>
            </a:r>
          </a:p>
          <a:p>
            <a:pPr>
              <a:lnSpc>
                <a:spcPts val="2300"/>
              </a:lnSpc>
              <a:tabLst>
                <a:tab pos="101600" algn="l"/>
              </a:tabLst>
            </a:pPr>
            <a:r>
              <a:rPr lang="en-US" altLang="zh-CN" dirty="0" smtClean="0"/>
              <a:t>	</a:t>
            </a:r>
            <a:r>
              <a:rPr lang="en-US" altLang="zh-CN" sz="1596" b="1" dirty="0" smtClean="0">
                <a:solidFill>
                  <a:srgbClr val="000000"/>
                </a:solidFill>
                <a:latin typeface="微软雅黑" pitchFamily="18" charset="0"/>
                <a:cs typeface="微软雅黑" pitchFamily="18" charset="0"/>
              </a:rPr>
              <a:t>制剂</a:t>
            </a:r>
            <a:r>
              <a:rPr lang="en-US" altLang="zh-CN" sz="1068" b="1" dirty="0" smtClean="0">
                <a:solidFill>
                  <a:srgbClr val="000000"/>
                </a:solidFill>
                <a:latin typeface="Times New Roman" pitchFamily="18" charset="0"/>
                <a:cs typeface="Times New Roman" pitchFamily="18" charset="0"/>
              </a:rPr>
              <a:t>3,4</a:t>
            </a:r>
          </a:p>
        </p:txBody>
      </p:sp>
      <p:sp>
        <p:nvSpPr>
          <p:cNvPr id="26" name="TextBox 1"/>
          <p:cNvSpPr txBox="1"/>
          <p:nvPr/>
        </p:nvSpPr>
        <p:spPr>
          <a:xfrm>
            <a:off x="6934200" y="1498600"/>
            <a:ext cx="1536700" cy="927100"/>
          </a:xfrm>
          <a:prstGeom prst="rect">
            <a:avLst/>
          </a:prstGeom>
          <a:noFill/>
        </p:spPr>
        <p:txBody>
          <a:bodyPr wrap="none" lIns="0" tIns="0" rIns="0" rtlCol="0">
            <a:spAutoFit/>
          </a:bodyPr>
          <a:lstStyle/>
          <a:p>
            <a:pPr>
              <a:lnSpc>
                <a:spcPts val="1500"/>
              </a:lnSpc>
              <a:tabLst>
                <a:tab pos="177800" algn="l"/>
              </a:tabLst>
            </a:pPr>
            <a:r>
              <a:rPr lang="en-US" altLang="zh-CN" sz="1200" dirty="0" smtClean="0">
                <a:solidFill>
                  <a:srgbClr val="000000"/>
                </a:solidFill>
                <a:latin typeface="Times New Roman" pitchFamily="18" charset="0"/>
                <a:cs typeface="Times New Roman" pitchFamily="18" charset="0"/>
              </a:rPr>
              <a:t>•</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微软雅黑" pitchFamily="18" charset="0"/>
                <a:cs typeface="微软雅黑" pitchFamily="18" charset="0"/>
              </a:rPr>
              <a:t>释滴眼液、膜控释药</a:t>
            </a:r>
          </a:p>
          <a:p>
            <a:pPr>
              <a:lnSpc>
                <a:spcPts val="1700"/>
              </a:lnSpc>
              <a:tabLst>
                <a:tab pos="177800" algn="l"/>
              </a:tabLst>
            </a:pPr>
            <a:r>
              <a:rPr lang="en-US" altLang="zh-CN" dirty="0" smtClean="0"/>
              <a:t>	</a:t>
            </a:r>
            <a:r>
              <a:rPr lang="en-US" altLang="zh-CN" sz="1200" dirty="0" smtClean="0">
                <a:solidFill>
                  <a:srgbClr val="000000"/>
                </a:solidFill>
                <a:latin typeface="微软雅黑" pitchFamily="18" charset="0"/>
                <a:cs typeface="微软雅黑" pitchFamily="18" charset="0"/>
              </a:rPr>
              <a:t>系统、眼植人剂等</a:t>
            </a:r>
          </a:p>
          <a:p>
            <a:pPr>
              <a:lnSpc>
                <a:spcPts val="2300"/>
              </a:lnSpc>
              <a:tabLst>
                <a:tab pos="177800" algn="l"/>
              </a:tabLst>
            </a:pPr>
            <a:r>
              <a:rPr lang="en-US" altLang="zh-CN" sz="1200" dirty="0" smtClean="0">
                <a:solidFill>
                  <a:srgbClr val="000000"/>
                </a:solidFill>
                <a:latin typeface="Times New Roman" pitchFamily="18" charset="0"/>
                <a:cs typeface="Times New Roman" pitchFamily="18" charset="0"/>
              </a:rPr>
              <a:t>•</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微软雅黑" pitchFamily="18" charset="0"/>
                <a:cs typeface="微软雅黑" pitchFamily="18" charset="0"/>
              </a:rPr>
              <a:t>减少使用频率，降低</a:t>
            </a:r>
          </a:p>
          <a:p>
            <a:pPr>
              <a:lnSpc>
                <a:spcPts val="1700"/>
              </a:lnSpc>
              <a:tabLst>
                <a:tab pos="177800" algn="l"/>
              </a:tabLst>
            </a:pPr>
            <a:r>
              <a:rPr lang="en-US" altLang="zh-CN" dirty="0" smtClean="0"/>
              <a:t>	</a:t>
            </a:r>
            <a:r>
              <a:rPr lang="en-US" altLang="zh-CN" sz="1202" dirty="0" smtClean="0">
                <a:solidFill>
                  <a:srgbClr val="000000"/>
                </a:solidFill>
                <a:latin typeface="微软雅黑" pitchFamily="18" charset="0"/>
                <a:cs typeface="微软雅黑" pitchFamily="18" charset="0"/>
              </a:rPr>
              <a:t>毒性接触</a:t>
            </a:r>
          </a:p>
        </p:txBody>
      </p:sp>
      <p:sp>
        <p:nvSpPr>
          <p:cNvPr id="27" name="TextBox 1"/>
          <p:cNvSpPr txBox="1"/>
          <p:nvPr/>
        </p:nvSpPr>
        <p:spPr>
          <a:xfrm>
            <a:off x="558800" y="241300"/>
            <a:ext cx="3543300" cy="825500"/>
          </a:xfrm>
          <a:prstGeom prst="rect">
            <a:avLst/>
          </a:prstGeom>
          <a:noFill/>
        </p:spPr>
        <p:txBody>
          <a:bodyPr wrap="none" lIns="0" tIns="0" rIns="0" rtlCol="0">
            <a:spAutoFit/>
          </a:bodyPr>
          <a:lstStyle/>
          <a:p>
            <a:pPr>
              <a:lnSpc>
                <a:spcPts val="3600"/>
              </a:lnSpc>
              <a:tabLst>
                <a:tab pos="457200" algn="l"/>
              </a:tabLst>
            </a:pPr>
            <a:r>
              <a:rPr lang="en-US" altLang="zh-CN" sz="2795" b="1" dirty="0" smtClean="0">
                <a:solidFill>
                  <a:srgbClr val="000000"/>
                </a:solidFill>
                <a:latin typeface="微软雅黑" pitchFamily="18" charset="0"/>
                <a:cs typeface="微软雅黑" pitchFamily="18" charset="0"/>
              </a:rPr>
              <a:t>减少防腐剂影响的方式</a:t>
            </a:r>
          </a:p>
          <a:p>
            <a:pPr>
              <a:lnSpc>
                <a:spcPts val="1000"/>
              </a:lnSpc>
            </a:pPr>
            <a:endParaRPr lang="en-US" altLang="zh-CN" dirty="0" smtClean="0"/>
          </a:p>
          <a:p>
            <a:pPr>
              <a:lnSpc>
                <a:spcPts val="1900"/>
              </a:lnSpc>
              <a:tabLst>
                <a:tab pos="457200" algn="l"/>
              </a:tabLst>
            </a:pPr>
            <a:r>
              <a:rPr lang="en-US" altLang="zh-CN" dirty="0" smtClean="0"/>
              <a:t>	</a:t>
            </a:r>
            <a:r>
              <a:rPr lang="en-US" altLang="zh-CN" sz="1596" b="1" dirty="0" smtClean="0">
                <a:solidFill>
                  <a:srgbClr val="000000"/>
                </a:solidFill>
                <a:latin typeface="Times New Roman" pitchFamily="18" charset="0"/>
                <a:cs typeface="Times New Roman" pitchFamily="18" charset="0"/>
              </a:rPr>
              <a:t>Polyquad</a:t>
            </a:r>
          </a:p>
        </p:txBody>
      </p:sp>
      <p:sp>
        <p:nvSpPr>
          <p:cNvPr id="28" name="TextBox 1"/>
          <p:cNvSpPr txBox="1"/>
          <p:nvPr/>
        </p:nvSpPr>
        <p:spPr>
          <a:xfrm>
            <a:off x="444500" y="1193800"/>
            <a:ext cx="2082800" cy="1879600"/>
          </a:xfrm>
          <a:prstGeom prst="rect">
            <a:avLst/>
          </a:prstGeom>
          <a:noFill/>
        </p:spPr>
        <p:txBody>
          <a:bodyPr wrap="none" lIns="0" tIns="0" rIns="0" rtlCol="0">
            <a:spAutoFit/>
          </a:bodyPr>
          <a:lstStyle/>
          <a:p>
            <a:pPr>
              <a:lnSpc>
                <a:spcPts val="1500"/>
              </a:lnSpc>
              <a:tabLst>
                <a:tab pos="165100" algn="l"/>
                <a:tab pos="177800" algn="l"/>
                <a:tab pos="685800" algn="l"/>
              </a:tabLst>
            </a:pPr>
            <a:r>
              <a:rPr lang="en-US" altLang="zh-CN" sz="1200" dirty="0" smtClean="0">
                <a:solidFill>
                  <a:srgbClr val="000000"/>
                </a:solidFill>
                <a:latin typeface="Times New Roman" pitchFamily="18" charset="0"/>
                <a:cs typeface="Times New Roman" pitchFamily="18" charset="0"/>
              </a:rPr>
              <a:t>•</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微软雅黑" pitchFamily="18" charset="0"/>
                <a:cs typeface="微软雅黑" pitchFamily="18" charset="0"/>
              </a:rPr>
              <a:t>多季铵结构的阳离子多聚体</a:t>
            </a:r>
          </a:p>
          <a:p>
            <a:pPr>
              <a:lnSpc>
                <a:spcPts val="1400"/>
              </a:lnSpc>
              <a:tabLst>
                <a:tab pos="165100" algn="l"/>
                <a:tab pos="177800" algn="l"/>
                <a:tab pos="685800" algn="l"/>
              </a:tabLst>
            </a:pPr>
            <a:r>
              <a:rPr lang="en-US" altLang="zh-CN" sz="1202" dirty="0" smtClean="0">
                <a:solidFill>
                  <a:srgbClr val="000000"/>
                </a:solidFill>
                <a:latin typeface="Times New Roman" pitchFamily="18" charset="0"/>
                <a:cs typeface="Times New Roman" pitchFamily="18" charset="0"/>
              </a:rPr>
              <a:t>•</a:t>
            </a:r>
            <a:r>
              <a:rPr lang="en-US" altLang="zh-CN" sz="1202" dirty="0" smtClean="0">
                <a:latin typeface="Times New Roman" pitchFamily="18" charset="0"/>
                <a:cs typeface="Times New Roman" pitchFamily="18" charset="0"/>
              </a:rPr>
              <a:t>   </a:t>
            </a:r>
            <a:r>
              <a:rPr lang="en-US" altLang="zh-CN" sz="1202" dirty="0" smtClean="0">
                <a:solidFill>
                  <a:srgbClr val="000000"/>
                </a:solidFill>
                <a:latin typeface="微软雅黑" pitchFamily="18" charset="0"/>
                <a:cs typeface="微软雅黑" pitchFamily="18" charset="0"/>
              </a:rPr>
              <a:t>低毒、无刺激性，为非氧化</a:t>
            </a:r>
          </a:p>
          <a:p>
            <a:pPr>
              <a:lnSpc>
                <a:spcPts val="1400"/>
              </a:lnSpc>
              <a:tabLst>
                <a:tab pos="165100" algn="l"/>
                <a:tab pos="177800" algn="l"/>
                <a:tab pos="685800" algn="l"/>
              </a:tabLst>
            </a:pPr>
            <a:r>
              <a:rPr lang="en-US" altLang="zh-CN" dirty="0" smtClean="0"/>
              <a:t>	</a:t>
            </a:r>
            <a:r>
              <a:rPr lang="en-US" altLang="zh-CN" sz="1200" dirty="0" smtClean="0">
                <a:solidFill>
                  <a:srgbClr val="000000"/>
                </a:solidFill>
                <a:latin typeface="微软雅黑" pitchFamily="18" charset="0"/>
                <a:cs typeface="微软雅黑" pitchFamily="18" charset="0"/>
              </a:rPr>
              <a:t>性杀生物剂</a:t>
            </a:r>
          </a:p>
          <a:p>
            <a:pPr>
              <a:lnSpc>
                <a:spcPts val="1000"/>
              </a:lnSpc>
            </a:pPr>
            <a:endParaRPr lang="en-US" altLang="zh-CN" dirty="0" smtClean="0"/>
          </a:p>
          <a:p>
            <a:pPr>
              <a:lnSpc>
                <a:spcPts val="2000"/>
              </a:lnSpc>
              <a:tabLst>
                <a:tab pos="165100" algn="l"/>
                <a:tab pos="177800" algn="l"/>
                <a:tab pos="685800" algn="l"/>
              </a:tabLst>
            </a:pPr>
            <a:r>
              <a:rPr lang="en-US" altLang="zh-CN" dirty="0" smtClean="0"/>
              <a:t>			</a:t>
            </a:r>
            <a:r>
              <a:rPr lang="en-US" altLang="zh-CN" sz="1596" b="1" dirty="0" smtClean="0">
                <a:solidFill>
                  <a:srgbClr val="000000"/>
                </a:solidFill>
                <a:latin typeface="Times New Roman" pitchFamily="18" charset="0"/>
                <a:cs typeface="Times New Roman" pitchFamily="18" charset="0"/>
              </a:rPr>
              <a:t>sofZia</a:t>
            </a:r>
          </a:p>
          <a:p>
            <a:pPr>
              <a:lnSpc>
                <a:spcPts val="1600"/>
              </a:lnSpc>
              <a:tabLst>
                <a:tab pos="165100" algn="l"/>
                <a:tab pos="177800" algn="l"/>
                <a:tab pos="685800" algn="l"/>
              </a:tabLst>
            </a:pPr>
            <a:r>
              <a:rPr lang="en-US" altLang="zh-CN" sz="1200" dirty="0" smtClean="0">
                <a:solidFill>
                  <a:srgbClr val="000000"/>
                </a:solidFill>
                <a:latin typeface="Times New Roman" pitchFamily="18" charset="0"/>
                <a:cs typeface="Times New Roman" pitchFamily="18" charset="0"/>
              </a:rPr>
              <a:t>•</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Times New Roman" pitchFamily="18" charset="0"/>
                <a:cs typeface="Times New Roman" pitchFamily="18" charset="0"/>
              </a:rPr>
              <a:t>2009</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微软雅黑" pitchFamily="18" charset="0"/>
                <a:cs typeface="微软雅黑" pitchFamily="18" charset="0"/>
              </a:rPr>
              <a:t>年美国上市，国内尚无</a:t>
            </a:r>
          </a:p>
          <a:p>
            <a:pPr>
              <a:lnSpc>
                <a:spcPts val="1400"/>
              </a:lnSpc>
              <a:tabLst>
                <a:tab pos="165100" algn="l"/>
                <a:tab pos="177800" algn="l"/>
                <a:tab pos="685800" algn="l"/>
              </a:tabLst>
            </a:pPr>
            <a:r>
              <a:rPr lang="en-US" altLang="zh-CN" sz="1200" dirty="0" smtClean="0">
                <a:solidFill>
                  <a:srgbClr val="000000"/>
                </a:solidFill>
                <a:latin typeface="Times New Roman" pitchFamily="18" charset="0"/>
                <a:cs typeface="Times New Roman" pitchFamily="18" charset="0"/>
              </a:rPr>
              <a:t>•</a:t>
            </a:r>
            <a:r>
              <a:rPr lang="en-US" altLang="zh-CN" sz="1200" dirty="0" smtClean="0">
                <a:latin typeface="Times New Roman" pitchFamily="18" charset="0"/>
                <a:cs typeface="Times New Roman" pitchFamily="18" charset="0"/>
              </a:rPr>
              <a:t>   </a:t>
            </a:r>
            <a:r>
              <a:rPr lang="en-US" altLang="zh-CN" sz="1200" dirty="0" smtClean="0">
                <a:solidFill>
                  <a:srgbClr val="000000"/>
                </a:solidFill>
                <a:latin typeface="微软雅黑" pitchFamily="18" charset="0"/>
                <a:cs typeface="微软雅黑" pitchFamily="18" charset="0"/>
              </a:rPr>
              <a:t>离子平衡溶液与眼表面阳离</a:t>
            </a:r>
          </a:p>
          <a:p>
            <a:pPr>
              <a:lnSpc>
                <a:spcPts val="1400"/>
              </a:lnSpc>
              <a:tabLst>
                <a:tab pos="165100" algn="l"/>
                <a:tab pos="177800" algn="l"/>
                <a:tab pos="685800" algn="l"/>
              </a:tabLst>
            </a:pPr>
            <a:r>
              <a:rPr lang="en-US" altLang="zh-CN" dirty="0" smtClean="0"/>
              <a:t>		</a:t>
            </a:r>
            <a:r>
              <a:rPr lang="en-US" altLang="zh-CN" sz="1200" dirty="0" smtClean="0">
                <a:solidFill>
                  <a:srgbClr val="000000"/>
                </a:solidFill>
                <a:latin typeface="微软雅黑" pitchFamily="18" charset="0"/>
                <a:cs typeface="微软雅黑" pitchFamily="18" charset="0"/>
              </a:rPr>
              <a:t>子接触后降解为氧气和水，</a:t>
            </a:r>
          </a:p>
          <a:p>
            <a:pPr>
              <a:lnSpc>
                <a:spcPts val="1400"/>
              </a:lnSpc>
              <a:tabLst>
                <a:tab pos="165100" algn="l"/>
                <a:tab pos="177800" algn="l"/>
                <a:tab pos="685800" algn="l"/>
              </a:tabLst>
            </a:pPr>
            <a:r>
              <a:rPr lang="en-US" altLang="zh-CN" dirty="0" smtClean="0"/>
              <a:t>		</a:t>
            </a:r>
            <a:r>
              <a:rPr lang="en-US" altLang="zh-CN" sz="1200" dirty="0" smtClean="0">
                <a:solidFill>
                  <a:srgbClr val="000000"/>
                </a:solidFill>
                <a:latin typeface="微软雅黑" pitchFamily="18" charset="0"/>
                <a:cs typeface="微软雅黑" pitchFamily="18" charset="0"/>
              </a:rPr>
              <a:t>无毒副产物，有效抑菌，眼</a:t>
            </a:r>
          </a:p>
          <a:p>
            <a:pPr>
              <a:lnSpc>
                <a:spcPts val="1400"/>
              </a:lnSpc>
              <a:tabLst>
                <a:tab pos="165100" algn="l"/>
                <a:tab pos="177800" algn="l"/>
                <a:tab pos="685800" algn="l"/>
              </a:tabLst>
            </a:pPr>
            <a:r>
              <a:rPr lang="en-US" altLang="zh-CN" dirty="0" smtClean="0"/>
              <a:t>		</a:t>
            </a:r>
            <a:r>
              <a:rPr lang="en-US" altLang="zh-CN" sz="1202" dirty="0" smtClean="0">
                <a:solidFill>
                  <a:srgbClr val="000000"/>
                </a:solidFill>
                <a:latin typeface="微软雅黑" pitchFamily="18" charset="0"/>
                <a:cs typeface="微软雅黑" pitchFamily="18" charset="0"/>
              </a:rPr>
              <a:t>表毒性低</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4139946" y="2136013"/>
            <a:ext cx="5004053" cy="857250"/>
          </a:xfrm>
          <a:custGeom>
            <a:avLst/>
            <a:gdLst>
              <a:gd name="connsiteX0" fmla="*/ 0 w 5004053"/>
              <a:gd name="connsiteY0" fmla="*/ 857250 h 857250"/>
              <a:gd name="connsiteX1" fmla="*/ 5004053 w 5004053"/>
              <a:gd name="connsiteY1" fmla="*/ 857250 h 857250"/>
              <a:gd name="connsiteX2" fmla="*/ 5004053 w 5004053"/>
              <a:gd name="connsiteY2" fmla="*/ 0 h 857250"/>
              <a:gd name="connsiteX3" fmla="*/ 0 w 5004053"/>
              <a:gd name="connsiteY3" fmla="*/ 0 h 857250"/>
              <a:gd name="connsiteX4" fmla="*/ 0 w 5004053"/>
              <a:gd name="connsiteY4" fmla="*/ 857250 h 8572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5004053" h="857250">
                <a:moveTo>
                  <a:pt x="0" y="857250"/>
                </a:moveTo>
                <a:lnTo>
                  <a:pt x="5004053" y="857250"/>
                </a:lnTo>
                <a:lnTo>
                  <a:pt x="5004053" y="0"/>
                </a:lnTo>
                <a:lnTo>
                  <a:pt x="0" y="0"/>
                </a:lnTo>
                <a:lnTo>
                  <a:pt x="0" y="857250"/>
                </a:lnTo>
              </a:path>
            </a:pathLst>
          </a:custGeom>
          <a:solidFill>
            <a:srgbClr val="00206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3124200" y="2362200"/>
            <a:ext cx="762000" cy="622300"/>
          </a:xfrm>
          <a:prstGeom prst="rect">
            <a:avLst/>
          </a:prstGeom>
          <a:noFill/>
        </p:spPr>
        <p:txBody>
          <a:bodyPr wrap="none" lIns="0" tIns="0" rIns="0" rtlCol="0">
            <a:spAutoFit/>
          </a:bodyPr>
          <a:lstStyle/>
          <a:p>
            <a:pPr>
              <a:lnSpc>
                <a:spcPts val="4900"/>
              </a:lnSpc>
              <a:tabLst/>
            </a:pPr>
            <a:r>
              <a:rPr lang="en-US" altLang="zh-CN" sz="5402" b="1" dirty="0" smtClean="0">
                <a:solidFill>
                  <a:srgbClr val="000000"/>
                </a:solidFill>
                <a:latin typeface="Times New Roman" pitchFamily="18" charset="0"/>
                <a:cs typeface="Times New Roman" pitchFamily="18" charset="0"/>
              </a:rPr>
              <a:t>05</a:t>
            </a:r>
          </a:p>
        </p:txBody>
      </p:sp>
      <p:sp>
        <p:nvSpPr>
          <p:cNvPr id="7" name="TextBox 1"/>
          <p:cNvSpPr txBox="1"/>
          <p:nvPr/>
        </p:nvSpPr>
        <p:spPr>
          <a:xfrm>
            <a:off x="4279900" y="2222500"/>
            <a:ext cx="3657600" cy="533400"/>
          </a:xfrm>
          <a:prstGeom prst="rect">
            <a:avLst/>
          </a:prstGeom>
          <a:noFill/>
        </p:spPr>
        <p:txBody>
          <a:bodyPr wrap="none" lIns="0" tIns="0" rIns="0" rtlCol="0">
            <a:spAutoFit/>
          </a:bodyPr>
          <a:lstStyle/>
          <a:p>
            <a:pPr>
              <a:lnSpc>
                <a:spcPts val="4200"/>
              </a:lnSpc>
              <a:tabLst/>
            </a:pPr>
            <a:r>
              <a:rPr lang="en-US" altLang="zh-CN" sz="3204" b="1" dirty="0" smtClean="0">
                <a:solidFill>
                  <a:srgbClr val="FFFFFF"/>
                </a:solidFill>
                <a:latin typeface="微软雅黑" pitchFamily="18" charset="0"/>
                <a:cs typeface="微软雅黑" pitchFamily="18" charset="0"/>
              </a:rPr>
              <a:t>青光眼药物应用原则</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TextBox 1"/>
          <p:cNvSpPr txBox="1"/>
          <p:nvPr/>
        </p:nvSpPr>
        <p:spPr>
          <a:xfrm>
            <a:off x="698500" y="215900"/>
            <a:ext cx="4572000" cy="596900"/>
          </a:xfrm>
          <a:prstGeom prst="rect">
            <a:avLst/>
          </a:prstGeom>
          <a:noFill/>
        </p:spPr>
        <p:txBody>
          <a:bodyPr wrap="none" lIns="0" tIns="0" rIns="0" rtlCol="0">
            <a:spAutoFit/>
          </a:bodyPr>
          <a:lstStyle/>
          <a:p>
            <a:pPr>
              <a:lnSpc>
                <a:spcPts val="4700"/>
              </a:lnSpc>
              <a:tabLst/>
            </a:pPr>
            <a:r>
              <a:rPr lang="en-US" altLang="zh-CN" sz="3600" b="1" dirty="0" smtClean="0">
                <a:solidFill>
                  <a:srgbClr val="000000"/>
                </a:solidFill>
                <a:latin typeface="微软雅黑" pitchFamily="18" charset="0"/>
                <a:cs typeface="微软雅黑" pitchFamily="18" charset="0"/>
              </a:rPr>
              <a:t>青光眼药物应用的原则</a:t>
            </a:r>
          </a:p>
        </p:txBody>
      </p:sp>
      <p:sp>
        <p:nvSpPr>
          <p:cNvPr id="6" name="TextBox 1"/>
          <p:cNvSpPr txBox="1"/>
          <p:nvPr/>
        </p:nvSpPr>
        <p:spPr>
          <a:xfrm>
            <a:off x="698500" y="1562100"/>
            <a:ext cx="139700" cy="2552700"/>
          </a:xfrm>
          <a:prstGeom prst="rect">
            <a:avLst/>
          </a:prstGeom>
          <a:noFill/>
        </p:spPr>
        <p:txBody>
          <a:bodyPr wrap="none" lIns="0" tIns="0" rIns="0" rtlCol="0">
            <a:spAutoFit/>
          </a:bodyPr>
          <a:lstStyle/>
          <a:p>
            <a:pPr>
              <a:lnSpc>
                <a:spcPts val="1700"/>
              </a:lnSpc>
              <a:tabLst/>
            </a:pPr>
            <a:r>
              <a:rPr lang="en-US" altLang="zh-CN" sz="1560"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300"/>
              </a:lnSpc>
              <a:tabLst/>
            </a:pPr>
            <a:r>
              <a:rPr lang="en-US" altLang="zh-CN" sz="1560" dirty="0" smtClean="0">
                <a:solidFill>
                  <a:srgbClr val="CC9900"/>
                </a:solidFill>
                <a:latin typeface="Wingdings" pitchFamily="18" charset="0"/>
                <a:cs typeface="Wingdings" pitchFamily="18" charset="0"/>
              </a:rPr>
              <a:t></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100"/>
              </a:lnSpc>
              <a:tabLst/>
            </a:pPr>
            <a:r>
              <a:rPr lang="en-US" altLang="zh-CN" sz="1560" dirty="0" smtClean="0">
                <a:solidFill>
                  <a:srgbClr val="CC9900"/>
                </a:solidFill>
                <a:latin typeface="Wingdings" pitchFamily="18" charset="0"/>
                <a:cs typeface="Wingdings" pitchFamily="18" charset="0"/>
              </a:rPr>
              <a:t></a:t>
            </a:r>
          </a:p>
        </p:txBody>
      </p:sp>
      <p:sp>
        <p:nvSpPr>
          <p:cNvPr id="7" name="TextBox 1"/>
          <p:cNvSpPr txBox="1"/>
          <p:nvPr/>
        </p:nvSpPr>
        <p:spPr>
          <a:xfrm>
            <a:off x="1041400" y="1422400"/>
            <a:ext cx="6705600" cy="2730500"/>
          </a:xfrm>
          <a:prstGeom prst="rect">
            <a:avLst/>
          </a:prstGeom>
          <a:noFill/>
        </p:spPr>
        <p:txBody>
          <a:bodyPr wrap="none" lIns="0" tIns="0" rIns="0" rtlCol="0">
            <a:spAutoFit/>
          </a:bodyPr>
          <a:lstStyle/>
          <a:p>
            <a:pPr>
              <a:lnSpc>
                <a:spcPts val="3100"/>
              </a:lnSpc>
              <a:tabLst/>
            </a:pPr>
            <a:r>
              <a:rPr lang="en-US" altLang="zh-CN" sz="2402" dirty="0" smtClean="0">
                <a:solidFill>
                  <a:srgbClr val="000000"/>
                </a:solidFill>
                <a:latin typeface="微软雅黑" pitchFamily="18" charset="0"/>
                <a:cs typeface="微软雅黑" pitchFamily="18" charset="0"/>
              </a:rPr>
              <a:t>能用一种药不用多种药</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300"/>
              </a:lnSpc>
              <a:tabLst/>
            </a:pPr>
            <a:r>
              <a:rPr lang="en-US" altLang="zh-CN" sz="2400" dirty="0" smtClean="0">
                <a:solidFill>
                  <a:srgbClr val="000000"/>
                </a:solidFill>
                <a:latin typeface="微软雅黑" pitchFamily="18" charset="0"/>
                <a:cs typeface="微软雅黑" pitchFamily="18" charset="0"/>
              </a:rPr>
              <a:t>用增加房水排出的药物联合减少房水生成的效果好</a:t>
            </a:r>
          </a:p>
          <a:p>
            <a:pPr>
              <a:lnSpc>
                <a:spcPts val="1000"/>
              </a:lnSpc>
            </a:pPr>
            <a:endParaRPr lang="en-US" altLang="zh-CN" dirty="0" smtClean="0"/>
          </a:p>
          <a:p>
            <a:pPr>
              <a:lnSpc>
                <a:spcPts val="1000"/>
              </a:lnSpc>
            </a:pPr>
            <a:endParaRPr lang="en-US" altLang="zh-CN" dirty="0" smtClean="0"/>
          </a:p>
          <a:p>
            <a:pPr>
              <a:lnSpc>
                <a:spcPts val="3700"/>
              </a:lnSpc>
              <a:tabLst/>
            </a:pPr>
            <a:r>
              <a:rPr lang="en-US" altLang="zh-CN" sz="2400" dirty="0" smtClean="0">
                <a:solidFill>
                  <a:srgbClr val="000000"/>
                </a:solidFill>
                <a:latin typeface="微软雅黑" pitchFamily="18" charset="0"/>
                <a:cs typeface="微软雅黑" pitchFamily="18" charset="0"/>
              </a:rPr>
              <a:t>（固定联合制剂）</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300"/>
              </a:lnSpc>
              <a:tabLst/>
            </a:pPr>
            <a:r>
              <a:rPr lang="en-US" altLang="zh-CN" sz="2402" dirty="0" smtClean="0">
                <a:solidFill>
                  <a:srgbClr val="000000"/>
                </a:solidFill>
                <a:latin typeface="微软雅黑" pitchFamily="18" charset="0"/>
                <a:cs typeface="微软雅黑" pitchFamily="18" charset="0"/>
              </a:rPr>
              <a:t>前列腺素类药作为一线药</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2255901" y="267461"/>
            <a:ext cx="2952369" cy="432054"/>
          </a:xfrm>
          <a:custGeom>
            <a:avLst/>
            <a:gdLst>
              <a:gd name="connsiteX0" fmla="*/ 0 w 2952369"/>
              <a:gd name="connsiteY0" fmla="*/ 432054 h 432054"/>
              <a:gd name="connsiteX1" fmla="*/ 2952369 w 2952369"/>
              <a:gd name="connsiteY1" fmla="*/ 432054 h 432054"/>
              <a:gd name="connsiteX2" fmla="*/ 2952369 w 2952369"/>
              <a:gd name="connsiteY2" fmla="*/ 0 h 432054"/>
              <a:gd name="connsiteX3" fmla="*/ 0 w 2952369"/>
              <a:gd name="connsiteY3" fmla="*/ 0 h 432054"/>
              <a:gd name="connsiteX4" fmla="*/ 0 w 2952369"/>
              <a:gd name="connsiteY4" fmla="*/ 432054 h 43205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52369" h="432054">
                <a:moveTo>
                  <a:pt x="0" y="432054"/>
                </a:moveTo>
                <a:lnTo>
                  <a:pt x="2952369" y="432054"/>
                </a:lnTo>
                <a:lnTo>
                  <a:pt x="2952369" y="0"/>
                </a:lnTo>
                <a:lnTo>
                  <a:pt x="0" y="0"/>
                </a:lnTo>
                <a:lnTo>
                  <a:pt x="0" y="432054"/>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2243201" y="254761"/>
            <a:ext cx="2977769" cy="457454"/>
          </a:xfrm>
          <a:custGeom>
            <a:avLst/>
            <a:gdLst>
              <a:gd name="connsiteX0" fmla="*/ 12700 w 2977769"/>
              <a:gd name="connsiteY0" fmla="*/ 444754 h 457454"/>
              <a:gd name="connsiteX1" fmla="*/ 2965069 w 2977769"/>
              <a:gd name="connsiteY1" fmla="*/ 444754 h 457454"/>
              <a:gd name="connsiteX2" fmla="*/ 2965069 w 2977769"/>
              <a:gd name="connsiteY2" fmla="*/ 12700 h 457454"/>
              <a:gd name="connsiteX3" fmla="*/ 12700 w 2977769"/>
              <a:gd name="connsiteY3" fmla="*/ 12700 h 457454"/>
              <a:gd name="connsiteX4" fmla="*/ 12700 w 2977769"/>
              <a:gd name="connsiteY4" fmla="*/ 444754 h 45745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977769" h="457454">
                <a:moveTo>
                  <a:pt x="12700" y="444754"/>
                </a:moveTo>
                <a:lnTo>
                  <a:pt x="2965069" y="444754"/>
                </a:lnTo>
                <a:lnTo>
                  <a:pt x="2965069" y="12700"/>
                </a:lnTo>
                <a:lnTo>
                  <a:pt x="12700" y="12700"/>
                </a:lnTo>
                <a:lnTo>
                  <a:pt x="12700" y="444754"/>
                </a:lnTo>
              </a:path>
            </a:pathLst>
          </a:custGeom>
          <a:solidFill>
            <a:srgbClr val="000000">
              <a:alpha val="0"/>
            </a:srgbClr>
          </a:solidFill>
          <a:ln w="25400">
            <a:solidFill>
              <a:srgbClr val="00206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755573" y="987552"/>
            <a:ext cx="2448305" cy="432053"/>
          </a:xfrm>
          <a:custGeom>
            <a:avLst/>
            <a:gdLst>
              <a:gd name="connsiteX0" fmla="*/ 0 w 2448305"/>
              <a:gd name="connsiteY0" fmla="*/ 432053 h 432053"/>
              <a:gd name="connsiteX1" fmla="*/ 2448306 w 2448305"/>
              <a:gd name="connsiteY1" fmla="*/ 432053 h 432053"/>
              <a:gd name="connsiteX2" fmla="*/ 2448306 w 2448305"/>
              <a:gd name="connsiteY2" fmla="*/ 0 h 432053"/>
              <a:gd name="connsiteX3" fmla="*/ 0 w 2448305"/>
              <a:gd name="connsiteY3" fmla="*/ 0 h 432053"/>
              <a:gd name="connsiteX4" fmla="*/ 0 w 2448305"/>
              <a:gd name="connsiteY4" fmla="*/ 432053 h 4320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448305" h="432053">
                <a:moveTo>
                  <a:pt x="0" y="432053"/>
                </a:moveTo>
                <a:lnTo>
                  <a:pt x="2448306" y="432053"/>
                </a:lnTo>
                <a:lnTo>
                  <a:pt x="2448306" y="0"/>
                </a:lnTo>
                <a:lnTo>
                  <a:pt x="0" y="0"/>
                </a:lnTo>
                <a:lnTo>
                  <a:pt x="0" y="432053"/>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
          <p:cNvSpPr/>
          <p:nvPr/>
        </p:nvSpPr>
        <p:spPr>
          <a:xfrm>
            <a:off x="742873" y="974852"/>
            <a:ext cx="2473705" cy="457453"/>
          </a:xfrm>
          <a:custGeom>
            <a:avLst/>
            <a:gdLst>
              <a:gd name="connsiteX0" fmla="*/ 12700 w 2473705"/>
              <a:gd name="connsiteY0" fmla="*/ 444753 h 457453"/>
              <a:gd name="connsiteX1" fmla="*/ 2461006 w 2473705"/>
              <a:gd name="connsiteY1" fmla="*/ 444753 h 457453"/>
              <a:gd name="connsiteX2" fmla="*/ 2461006 w 2473705"/>
              <a:gd name="connsiteY2" fmla="*/ 12700 h 457453"/>
              <a:gd name="connsiteX3" fmla="*/ 12700 w 2473705"/>
              <a:gd name="connsiteY3" fmla="*/ 12700 h 457453"/>
              <a:gd name="connsiteX4" fmla="*/ 12700 w 2473705"/>
              <a:gd name="connsiteY4" fmla="*/ 444753 h 4574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473705" h="457453">
                <a:moveTo>
                  <a:pt x="12700" y="444753"/>
                </a:moveTo>
                <a:lnTo>
                  <a:pt x="2461006" y="444753"/>
                </a:lnTo>
                <a:lnTo>
                  <a:pt x="2461006" y="12700"/>
                </a:lnTo>
                <a:lnTo>
                  <a:pt x="12700" y="12700"/>
                </a:lnTo>
                <a:lnTo>
                  <a:pt x="12700" y="444753"/>
                </a:lnTo>
              </a:path>
            </a:pathLst>
          </a:custGeom>
          <a:solidFill>
            <a:srgbClr val="000000">
              <a:alpha val="0"/>
            </a:srgbClr>
          </a:solidFill>
          <a:ln w="25400">
            <a:solidFill>
              <a:srgbClr val="00206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4246498" y="1059561"/>
            <a:ext cx="2482850" cy="432053"/>
          </a:xfrm>
          <a:custGeom>
            <a:avLst/>
            <a:gdLst>
              <a:gd name="connsiteX0" fmla="*/ 0 w 2482850"/>
              <a:gd name="connsiteY0" fmla="*/ 432053 h 432053"/>
              <a:gd name="connsiteX1" fmla="*/ 2482850 w 2482850"/>
              <a:gd name="connsiteY1" fmla="*/ 432053 h 432053"/>
              <a:gd name="connsiteX2" fmla="*/ 2482850 w 2482850"/>
              <a:gd name="connsiteY2" fmla="*/ 0 h 432053"/>
              <a:gd name="connsiteX3" fmla="*/ 0 w 2482850"/>
              <a:gd name="connsiteY3" fmla="*/ 0 h 432053"/>
              <a:gd name="connsiteX4" fmla="*/ 0 w 2482850"/>
              <a:gd name="connsiteY4" fmla="*/ 432053 h 4320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482850" h="432053">
                <a:moveTo>
                  <a:pt x="0" y="432053"/>
                </a:moveTo>
                <a:lnTo>
                  <a:pt x="2482850" y="432053"/>
                </a:lnTo>
                <a:lnTo>
                  <a:pt x="2482850" y="0"/>
                </a:lnTo>
                <a:lnTo>
                  <a:pt x="0" y="0"/>
                </a:lnTo>
                <a:lnTo>
                  <a:pt x="0" y="432053"/>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4233798" y="1046861"/>
            <a:ext cx="2508250" cy="457453"/>
          </a:xfrm>
          <a:custGeom>
            <a:avLst/>
            <a:gdLst>
              <a:gd name="connsiteX0" fmla="*/ 12700 w 2508250"/>
              <a:gd name="connsiteY0" fmla="*/ 444753 h 457453"/>
              <a:gd name="connsiteX1" fmla="*/ 2495550 w 2508250"/>
              <a:gd name="connsiteY1" fmla="*/ 444753 h 457453"/>
              <a:gd name="connsiteX2" fmla="*/ 2495550 w 2508250"/>
              <a:gd name="connsiteY2" fmla="*/ 12700 h 457453"/>
              <a:gd name="connsiteX3" fmla="*/ 12700 w 2508250"/>
              <a:gd name="connsiteY3" fmla="*/ 12700 h 457453"/>
              <a:gd name="connsiteX4" fmla="*/ 12700 w 2508250"/>
              <a:gd name="connsiteY4" fmla="*/ 444753 h 45745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508250" h="457453">
                <a:moveTo>
                  <a:pt x="12700" y="444753"/>
                </a:moveTo>
                <a:lnTo>
                  <a:pt x="2495550" y="444753"/>
                </a:lnTo>
                <a:lnTo>
                  <a:pt x="2495550" y="12700"/>
                </a:lnTo>
                <a:lnTo>
                  <a:pt x="12700" y="12700"/>
                </a:lnTo>
                <a:lnTo>
                  <a:pt x="12700" y="444753"/>
                </a:lnTo>
              </a:path>
            </a:pathLst>
          </a:custGeom>
          <a:solidFill>
            <a:srgbClr val="000000">
              <a:alpha val="0"/>
            </a:srgbClr>
          </a:solidFill>
          <a:ln w="25400">
            <a:solidFill>
              <a:srgbClr val="00206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
          <p:cNvSpPr/>
          <p:nvPr/>
        </p:nvSpPr>
        <p:spPr>
          <a:xfrm>
            <a:off x="2233167" y="1923630"/>
            <a:ext cx="2013330" cy="351955"/>
          </a:xfrm>
          <a:custGeom>
            <a:avLst/>
            <a:gdLst>
              <a:gd name="connsiteX0" fmla="*/ 0 w 2013330"/>
              <a:gd name="connsiteY0" fmla="*/ 351955 h 351955"/>
              <a:gd name="connsiteX1" fmla="*/ 2013330 w 2013330"/>
              <a:gd name="connsiteY1" fmla="*/ 351955 h 351955"/>
              <a:gd name="connsiteX2" fmla="*/ 2013330 w 2013330"/>
              <a:gd name="connsiteY2" fmla="*/ 0 h 351955"/>
              <a:gd name="connsiteX3" fmla="*/ 0 w 2013330"/>
              <a:gd name="connsiteY3" fmla="*/ 0 h 351955"/>
              <a:gd name="connsiteX4" fmla="*/ 0 w 2013330"/>
              <a:gd name="connsiteY4" fmla="*/ 351955 h 35195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13330" h="351955">
                <a:moveTo>
                  <a:pt x="0" y="351955"/>
                </a:moveTo>
                <a:lnTo>
                  <a:pt x="2013330" y="351955"/>
                </a:lnTo>
                <a:lnTo>
                  <a:pt x="2013330" y="0"/>
                </a:lnTo>
                <a:lnTo>
                  <a:pt x="0" y="0"/>
                </a:lnTo>
                <a:lnTo>
                  <a:pt x="0" y="351955"/>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2220467" y="1910930"/>
            <a:ext cx="2038730" cy="377355"/>
          </a:xfrm>
          <a:custGeom>
            <a:avLst/>
            <a:gdLst>
              <a:gd name="connsiteX0" fmla="*/ 12700 w 2038730"/>
              <a:gd name="connsiteY0" fmla="*/ 364655 h 377355"/>
              <a:gd name="connsiteX1" fmla="*/ 2026030 w 2038730"/>
              <a:gd name="connsiteY1" fmla="*/ 364655 h 377355"/>
              <a:gd name="connsiteX2" fmla="*/ 2026030 w 2038730"/>
              <a:gd name="connsiteY2" fmla="*/ 12700 h 377355"/>
              <a:gd name="connsiteX3" fmla="*/ 12700 w 2038730"/>
              <a:gd name="connsiteY3" fmla="*/ 12700 h 377355"/>
              <a:gd name="connsiteX4" fmla="*/ 12700 w 2038730"/>
              <a:gd name="connsiteY4" fmla="*/ 364655 h 37735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38730" h="377355">
                <a:moveTo>
                  <a:pt x="12700" y="364655"/>
                </a:moveTo>
                <a:lnTo>
                  <a:pt x="2026030" y="364655"/>
                </a:lnTo>
                <a:lnTo>
                  <a:pt x="2026030" y="12700"/>
                </a:lnTo>
                <a:lnTo>
                  <a:pt x="12700" y="12700"/>
                </a:lnTo>
                <a:lnTo>
                  <a:pt x="12700" y="364655"/>
                </a:lnTo>
              </a:path>
            </a:pathLst>
          </a:custGeom>
          <a:solidFill>
            <a:srgbClr val="000000">
              <a:alpha val="0"/>
            </a:srgbClr>
          </a:solidFill>
          <a:ln w="25400">
            <a:solidFill>
              <a:srgbClr val="C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2270632" y="2499741"/>
            <a:ext cx="2013331" cy="288036"/>
          </a:xfrm>
          <a:custGeom>
            <a:avLst/>
            <a:gdLst>
              <a:gd name="connsiteX0" fmla="*/ 0 w 2013331"/>
              <a:gd name="connsiteY0" fmla="*/ 288035 h 288036"/>
              <a:gd name="connsiteX1" fmla="*/ 2013331 w 2013331"/>
              <a:gd name="connsiteY1" fmla="*/ 288035 h 288036"/>
              <a:gd name="connsiteX2" fmla="*/ 2013331 w 2013331"/>
              <a:gd name="connsiteY2" fmla="*/ 0 h 288036"/>
              <a:gd name="connsiteX3" fmla="*/ 0 w 2013331"/>
              <a:gd name="connsiteY3" fmla="*/ 0 h 288036"/>
              <a:gd name="connsiteX4" fmla="*/ 0 w 2013331"/>
              <a:gd name="connsiteY4" fmla="*/ 288035 h 28803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13331" h="288036">
                <a:moveTo>
                  <a:pt x="0" y="288035"/>
                </a:moveTo>
                <a:lnTo>
                  <a:pt x="2013331" y="288035"/>
                </a:lnTo>
                <a:lnTo>
                  <a:pt x="2013331" y="0"/>
                </a:lnTo>
                <a:lnTo>
                  <a:pt x="0" y="0"/>
                </a:lnTo>
                <a:lnTo>
                  <a:pt x="0" y="288035"/>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
          <p:cNvSpPr/>
          <p:nvPr/>
        </p:nvSpPr>
        <p:spPr>
          <a:xfrm>
            <a:off x="2257932" y="2487041"/>
            <a:ext cx="2038731" cy="313436"/>
          </a:xfrm>
          <a:custGeom>
            <a:avLst/>
            <a:gdLst>
              <a:gd name="connsiteX0" fmla="*/ 12700 w 2038731"/>
              <a:gd name="connsiteY0" fmla="*/ 300735 h 313436"/>
              <a:gd name="connsiteX1" fmla="*/ 2026031 w 2038731"/>
              <a:gd name="connsiteY1" fmla="*/ 300735 h 313436"/>
              <a:gd name="connsiteX2" fmla="*/ 2026031 w 2038731"/>
              <a:gd name="connsiteY2" fmla="*/ 12700 h 313436"/>
              <a:gd name="connsiteX3" fmla="*/ 12700 w 2038731"/>
              <a:gd name="connsiteY3" fmla="*/ 12700 h 313436"/>
              <a:gd name="connsiteX4" fmla="*/ 12700 w 2038731"/>
              <a:gd name="connsiteY4" fmla="*/ 300735 h 313436"/>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38731" h="313436">
                <a:moveTo>
                  <a:pt x="12700" y="300735"/>
                </a:moveTo>
                <a:lnTo>
                  <a:pt x="2026031" y="300735"/>
                </a:lnTo>
                <a:lnTo>
                  <a:pt x="2026031" y="12700"/>
                </a:lnTo>
                <a:lnTo>
                  <a:pt x="12700" y="12700"/>
                </a:lnTo>
                <a:lnTo>
                  <a:pt x="12700" y="300735"/>
                </a:lnTo>
              </a:path>
            </a:pathLst>
          </a:custGeom>
          <a:solidFill>
            <a:srgbClr val="000000">
              <a:alpha val="0"/>
            </a:srgbClr>
          </a:solidFill>
          <a:ln w="25400">
            <a:solidFill>
              <a:srgbClr val="00206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4718430" y="2003767"/>
            <a:ext cx="2625598" cy="567982"/>
          </a:xfrm>
          <a:custGeom>
            <a:avLst/>
            <a:gdLst>
              <a:gd name="connsiteX0" fmla="*/ 0 w 2625598"/>
              <a:gd name="connsiteY0" fmla="*/ 567982 h 567982"/>
              <a:gd name="connsiteX1" fmla="*/ 2625598 w 2625598"/>
              <a:gd name="connsiteY1" fmla="*/ 567982 h 567982"/>
              <a:gd name="connsiteX2" fmla="*/ 2625598 w 2625598"/>
              <a:gd name="connsiteY2" fmla="*/ 0 h 567982"/>
              <a:gd name="connsiteX3" fmla="*/ 0 w 2625598"/>
              <a:gd name="connsiteY3" fmla="*/ 0 h 567982"/>
              <a:gd name="connsiteX4" fmla="*/ 0 w 2625598"/>
              <a:gd name="connsiteY4" fmla="*/ 567982 h 56798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625598" h="567982">
                <a:moveTo>
                  <a:pt x="0" y="567982"/>
                </a:moveTo>
                <a:lnTo>
                  <a:pt x="2625598" y="567982"/>
                </a:lnTo>
                <a:lnTo>
                  <a:pt x="2625598" y="0"/>
                </a:lnTo>
                <a:lnTo>
                  <a:pt x="0" y="0"/>
                </a:lnTo>
                <a:lnTo>
                  <a:pt x="0" y="567982"/>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
          <p:cNvSpPr/>
          <p:nvPr/>
        </p:nvSpPr>
        <p:spPr>
          <a:xfrm>
            <a:off x="4705730" y="1991067"/>
            <a:ext cx="2650998" cy="593382"/>
          </a:xfrm>
          <a:custGeom>
            <a:avLst/>
            <a:gdLst>
              <a:gd name="connsiteX0" fmla="*/ 12700 w 2650998"/>
              <a:gd name="connsiteY0" fmla="*/ 580682 h 593382"/>
              <a:gd name="connsiteX1" fmla="*/ 2638298 w 2650998"/>
              <a:gd name="connsiteY1" fmla="*/ 580682 h 593382"/>
              <a:gd name="connsiteX2" fmla="*/ 2638298 w 2650998"/>
              <a:gd name="connsiteY2" fmla="*/ 12700 h 593382"/>
              <a:gd name="connsiteX3" fmla="*/ 12700 w 2650998"/>
              <a:gd name="connsiteY3" fmla="*/ 12700 h 593382"/>
              <a:gd name="connsiteX4" fmla="*/ 12700 w 2650998"/>
              <a:gd name="connsiteY4" fmla="*/ 580682 h 59338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650998" h="593382">
                <a:moveTo>
                  <a:pt x="12700" y="580682"/>
                </a:moveTo>
                <a:lnTo>
                  <a:pt x="2638298" y="580682"/>
                </a:lnTo>
                <a:lnTo>
                  <a:pt x="2638298" y="12700"/>
                </a:lnTo>
                <a:lnTo>
                  <a:pt x="12700" y="12700"/>
                </a:lnTo>
                <a:lnTo>
                  <a:pt x="12700" y="580682"/>
                </a:lnTo>
              </a:path>
            </a:pathLst>
          </a:custGeom>
          <a:solidFill>
            <a:srgbClr val="000000">
              <a:alpha val="0"/>
            </a:srgbClr>
          </a:solidFill>
          <a:ln w="25400">
            <a:solidFill>
              <a:srgbClr val="00206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3"/>
          <p:cNvSpPr/>
          <p:nvPr/>
        </p:nvSpPr>
        <p:spPr>
          <a:xfrm>
            <a:off x="38403" y="2860294"/>
            <a:ext cx="1725295" cy="287527"/>
          </a:xfrm>
          <a:custGeom>
            <a:avLst/>
            <a:gdLst>
              <a:gd name="connsiteX0" fmla="*/ 0 w 1725295"/>
              <a:gd name="connsiteY0" fmla="*/ 287527 h 287527"/>
              <a:gd name="connsiteX1" fmla="*/ 1725295 w 1725295"/>
              <a:gd name="connsiteY1" fmla="*/ 287527 h 287527"/>
              <a:gd name="connsiteX2" fmla="*/ 1725295 w 1725295"/>
              <a:gd name="connsiteY2" fmla="*/ 0 h 287527"/>
              <a:gd name="connsiteX3" fmla="*/ 0 w 1725295"/>
              <a:gd name="connsiteY3" fmla="*/ 0 h 287527"/>
              <a:gd name="connsiteX4" fmla="*/ 0 w 1725295"/>
              <a:gd name="connsiteY4" fmla="*/ 287527 h 28752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725295" h="287527">
                <a:moveTo>
                  <a:pt x="0" y="287527"/>
                </a:moveTo>
                <a:lnTo>
                  <a:pt x="1725295" y="287527"/>
                </a:lnTo>
                <a:lnTo>
                  <a:pt x="1725295" y="0"/>
                </a:lnTo>
                <a:lnTo>
                  <a:pt x="0" y="0"/>
                </a:lnTo>
                <a:lnTo>
                  <a:pt x="0" y="287527"/>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3"/>
          <p:cNvSpPr/>
          <p:nvPr/>
        </p:nvSpPr>
        <p:spPr>
          <a:xfrm>
            <a:off x="25703" y="2847594"/>
            <a:ext cx="1750695" cy="312927"/>
          </a:xfrm>
          <a:custGeom>
            <a:avLst/>
            <a:gdLst>
              <a:gd name="connsiteX0" fmla="*/ 12700 w 1750695"/>
              <a:gd name="connsiteY0" fmla="*/ 300227 h 312927"/>
              <a:gd name="connsiteX1" fmla="*/ 1737995 w 1750695"/>
              <a:gd name="connsiteY1" fmla="*/ 300227 h 312927"/>
              <a:gd name="connsiteX2" fmla="*/ 1737995 w 1750695"/>
              <a:gd name="connsiteY2" fmla="*/ 12700 h 312927"/>
              <a:gd name="connsiteX3" fmla="*/ 12700 w 1750695"/>
              <a:gd name="connsiteY3" fmla="*/ 12700 h 312927"/>
              <a:gd name="connsiteX4" fmla="*/ 12700 w 1750695"/>
              <a:gd name="connsiteY4" fmla="*/ 300227 h 31292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750695" h="312927">
                <a:moveTo>
                  <a:pt x="12700" y="300227"/>
                </a:moveTo>
                <a:lnTo>
                  <a:pt x="1737995" y="300227"/>
                </a:lnTo>
                <a:lnTo>
                  <a:pt x="1737995" y="12700"/>
                </a:lnTo>
                <a:lnTo>
                  <a:pt x="12700" y="12700"/>
                </a:lnTo>
                <a:lnTo>
                  <a:pt x="12700" y="300227"/>
                </a:lnTo>
              </a:path>
            </a:pathLst>
          </a:custGeom>
          <a:solidFill>
            <a:srgbClr val="000000">
              <a:alpha val="0"/>
            </a:srgbClr>
          </a:solidFill>
          <a:ln w="25400">
            <a:solidFill>
              <a:srgbClr val="00206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a:off x="38334" y="3435822"/>
            <a:ext cx="2013330" cy="1656207"/>
          </a:xfrm>
          <a:custGeom>
            <a:avLst/>
            <a:gdLst>
              <a:gd name="connsiteX0" fmla="*/ 0 w 2013330"/>
              <a:gd name="connsiteY0" fmla="*/ 1656207 h 1656207"/>
              <a:gd name="connsiteX1" fmla="*/ 2013330 w 2013330"/>
              <a:gd name="connsiteY1" fmla="*/ 1656207 h 1656207"/>
              <a:gd name="connsiteX2" fmla="*/ 2013330 w 2013330"/>
              <a:gd name="connsiteY2" fmla="*/ 0 h 1656207"/>
              <a:gd name="connsiteX3" fmla="*/ 0 w 2013330"/>
              <a:gd name="connsiteY3" fmla="*/ 0 h 1656207"/>
              <a:gd name="connsiteX4" fmla="*/ 0 w 2013330"/>
              <a:gd name="connsiteY4" fmla="*/ 1656207 h 165620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13330" h="1656207">
                <a:moveTo>
                  <a:pt x="0" y="1656207"/>
                </a:moveTo>
                <a:lnTo>
                  <a:pt x="2013330" y="1656207"/>
                </a:lnTo>
                <a:lnTo>
                  <a:pt x="2013330" y="0"/>
                </a:lnTo>
                <a:lnTo>
                  <a:pt x="0" y="0"/>
                </a:lnTo>
                <a:lnTo>
                  <a:pt x="0" y="1656207"/>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
          <p:cNvSpPr/>
          <p:nvPr/>
        </p:nvSpPr>
        <p:spPr>
          <a:xfrm>
            <a:off x="25634" y="3423122"/>
            <a:ext cx="2038730" cy="1681607"/>
          </a:xfrm>
          <a:custGeom>
            <a:avLst/>
            <a:gdLst>
              <a:gd name="connsiteX0" fmla="*/ 12700 w 2038730"/>
              <a:gd name="connsiteY0" fmla="*/ 1668907 h 1681607"/>
              <a:gd name="connsiteX1" fmla="*/ 2026030 w 2038730"/>
              <a:gd name="connsiteY1" fmla="*/ 1668907 h 1681607"/>
              <a:gd name="connsiteX2" fmla="*/ 2026030 w 2038730"/>
              <a:gd name="connsiteY2" fmla="*/ 12700 h 1681607"/>
              <a:gd name="connsiteX3" fmla="*/ 12700 w 2038730"/>
              <a:gd name="connsiteY3" fmla="*/ 12700 h 1681607"/>
              <a:gd name="connsiteX4" fmla="*/ 12700 w 2038730"/>
              <a:gd name="connsiteY4" fmla="*/ 1668907 h 168160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38730" h="1681607">
                <a:moveTo>
                  <a:pt x="12700" y="1668907"/>
                </a:moveTo>
                <a:lnTo>
                  <a:pt x="2026030" y="1668907"/>
                </a:lnTo>
                <a:lnTo>
                  <a:pt x="2026030" y="12700"/>
                </a:lnTo>
                <a:lnTo>
                  <a:pt x="12700" y="12700"/>
                </a:lnTo>
                <a:lnTo>
                  <a:pt x="12700" y="1668907"/>
                </a:lnTo>
              </a:path>
            </a:pathLst>
          </a:custGeom>
          <a:solidFill>
            <a:srgbClr val="000000">
              <a:alpha val="0"/>
            </a:srgbClr>
          </a:solidFill>
          <a:ln w="25400">
            <a:solidFill>
              <a:srgbClr val="00206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
          <p:cNvSpPr/>
          <p:nvPr/>
        </p:nvSpPr>
        <p:spPr>
          <a:xfrm>
            <a:off x="3882897" y="3219323"/>
            <a:ext cx="2561336" cy="360552"/>
          </a:xfrm>
          <a:custGeom>
            <a:avLst/>
            <a:gdLst>
              <a:gd name="connsiteX0" fmla="*/ 0 w 2561336"/>
              <a:gd name="connsiteY0" fmla="*/ 360552 h 360552"/>
              <a:gd name="connsiteX1" fmla="*/ 2561336 w 2561336"/>
              <a:gd name="connsiteY1" fmla="*/ 360552 h 360552"/>
              <a:gd name="connsiteX2" fmla="*/ 2561336 w 2561336"/>
              <a:gd name="connsiteY2" fmla="*/ 0 h 360552"/>
              <a:gd name="connsiteX3" fmla="*/ 0 w 2561336"/>
              <a:gd name="connsiteY3" fmla="*/ 0 h 360552"/>
              <a:gd name="connsiteX4" fmla="*/ 0 w 2561336"/>
              <a:gd name="connsiteY4" fmla="*/ 360552 h 3605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561336" h="360552">
                <a:moveTo>
                  <a:pt x="0" y="360552"/>
                </a:moveTo>
                <a:lnTo>
                  <a:pt x="2561336" y="360552"/>
                </a:lnTo>
                <a:lnTo>
                  <a:pt x="2561336" y="0"/>
                </a:lnTo>
                <a:lnTo>
                  <a:pt x="0" y="0"/>
                </a:lnTo>
                <a:lnTo>
                  <a:pt x="0" y="360552"/>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
          <p:cNvSpPr/>
          <p:nvPr/>
        </p:nvSpPr>
        <p:spPr>
          <a:xfrm>
            <a:off x="3870197" y="3206623"/>
            <a:ext cx="2586736" cy="385952"/>
          </a:xfrm>
          <a:custGeom>
            <a:avLst/>
            <a:gdLst>
              <a:gd name="connsiteX0" fmla="*/ 12700 w 2586736"/>
              <a:gd name="connsiteY0" fmla="*/ 373252 h 385952"/>
              <a:gd name="connsiteX1" fmla="*/ 2574036 w 2586736"/>
              <a:gd name="connsiteY1" fmla="*/ 373252 h 385952"/>
              <a:gd name="connsiteX2" fmla="*/ 2574036 w 2586736"/>
              <a:gd name="connsiteY2" fmla="*/ 12700 h 385952"/>
              <a:gd name="connsiteX3" fmla="*/ 12700 w 2586736"/>
              <a:gd name="connsiteY3" fmla="*/ 12700 h 385952"/>
              <a:gd name="connsiteX4" fmla="*/ 12700 w 2586736"/>
              <a:gd name="connsiteY4" fmla="*/ 373252 h 3859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586736" h="385952">
                <a:moveTo>
                  <a:pt x="12700" y="373252"/>
                </a:moveTo>
                <a:lnTo>
                  <a:pt x="2574036" y="373252"/>
                </a:lnTo>
                <a:lnTo>
                  <a:pt x="2574036" y="12700"/>
                </a:lnTo>
                <a:lnTo>
                  <a:pt x="12700" y="12700"/>
                </a:lnTo>
                <a:lnTo>
                  <a:pt x="12700" y="373252"/>
                </a:lnTo>
              </a:path>
            </a:pathLst>
          </a:custGeom>
          <a:solidFill>
            <a:srgbClr val="000000">
              <a:alpha val="0"/>
            </a:srgbClr>
          </a:solidFill>
          <a:ln w="25400">
            <a:solidFill>
              <a:srgbClr val="C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3"/>
          <p:cNvSpPr/>
          <p:nvPr/>
        </p:nvSpPr>
        <p:spPr>
          <a:xfrm>
            <a:off x="2570098" y="3875976"/>
            <a:ext cx="2625597" cy="639991"/>
          </a:xfrm>
          <a:custGeom>
            <a:avLst/>
            <a:gdLst>
              <a:gd name="connsiteX0" fmla="*/ 0 w 2625597"/>
              <a:gd name="connsiteY0" fmla="*/ 639991 h 639991"/>
              <a:gd name="connsiteX1" fmla="*/ 2625597 w 2625597"/>
              <a:gd name="connsiteY1" fmla="*/ 639991 h 639991"/>
              <a:gd name="connsiteX2" fmla="*/ 2625597 w 2625597"/>
              <a:gd name="connsiteY2" fmla="*/ 0 h 639991"/>
              <a:gd name="connsiteX3" fmla="*/ 0 w 2625597"/>
              <a:gd name="connsiteY3" fmla="*/ 0 h 639991"/>
              <a:gd name="connsiteX4" fmla="*/ 0 w 2625597"/>
              <a:gd name="connsiteY4" fmla="*/ 639991 h 63999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625597" h="639991">
                <a:moveTo>
                  <a:pt x="0" y="639991"/>
                </a:moveTo>
                <a:lnTo>
                  <a:pt x="2625597" y="639991"/>
                </a:lnTo>
                <a:lnTo>
                  <a:pt x="2625597" y="0"/>
                </a:lnTo>
                <a:lnTo>
                  <a:pt x="0" y="0"/>
                </a:lnTo>
                <a:lnTo>
                  <a:pt x="0" y="639991"/>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3"/>
          <p:cNvSpPr/>
          <p:nvPr/>
        </p:nvSpPr>
        <p:spPr>
          <a:xfrm>
            <a:off x="2557398" y="3863276"/>
            <a:ext cx="2650997" cy="665391"/>
          </a:xfrm>
          <a:custGeom>
            <a:avLst/>
            <a:gdLst>
              <a:gd name="connsiteX0" fmla="*/ 12700 w 2650997"/>
              <a:gd name="connsiteY0" fmla="*/ 652691 h 665391"/>
              <a:gd name="connsiteX1" fmla="*/ 2638297 w 2650997"/>
              <a:gd name="connsiteY1" fmla="*/ 652691 h 665391"/>
              <a:gd name="connsiteX2" fmla="*/ 2638297 w 2650997"/>
              <a:gd name="connsiteY2" fmla="*/ 12700 h 665391"/>
              <a:gd name="connsiteX3" fmla="*/ 12700 w 2650997"/>
              <a:gd name="connsiteY3" fmla="*/ 12700 h 665391"/>
              <a:gd name="connsiteX4" fmla="*/ 12700 w 2650997"/>
              <a:gd name="connsiteY4" fmla="*/ 652691 h 66539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650997" h="665391">
                <a:moveTo>
                  <a:pt x="12700" y="652691"/>
                </a:moveTo>
                <a:lnTo>
                  <a:pt x="2638297" y="652691"/>
                </a:lnTo>
                <a:lnTo>
                  <a:pt x="2638297" y="12700"/>
                </a:lnTo>
                <a:lnTo>
                  <a:pt x="12700" y="12700"/>
                </a:lnTo>
                <a:lnTo>
                  <a:pt x="12700" y="652691"/>
                </a:lnTo>
              </a:path>
            </a:pathLst>
          </a:custGeom>
          <a:solidFill>
            <a:srgbClr val="000000">
              <a:alpha val="0"/>
            </a:srgbClr>
          </a:solidFill>
          <a:ln w="25400">
            <a:solidFill>
              <a:srgbClr val="00206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
          <p:cNvSpPr/>
          <p:nvPr/>
        </p:nvSpPr>
        <p:spPr>
          <a:xfrm>
            <a:off x="5580126" y="3875976"/>
            <a:ext cx="2232279" cy="639991"/>
          </a:xfrm>
          <a:custGeom>
            <a:avLst/>
            <a:gdLst>
              <a:gd name="connsiteX0" fmla="*/ 0 w 2232279"/>
              <a:gd name="connsiteY0" fmla="*/ 639991 h 639991"/>
              <a:gd name="connsiteX1" fmla="*/ 2232279 w 2232279"/>
              <a:gd name="connsiteY1" fmla="*/ 639991 h 639991"/>
              <a:gd name="connsiteX2" fmla="*/ 2232279 w 2232279"/>
              <a:gd name="connsiteY2" fmla="*/ 0 h 639991"/>
              <a:gd name="connsiteX3" fmla="*/ 0 w 2232279"/>
              <a:gd name="connsiteY3" fmla="*/ 0 h 639991"/>
              <a:gd name="connsiteX4" fmla="*/ 0 w 2232279"/>
              <a:gd name="connsiteY4" fmla="*/ 639991 h 63999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32279" h="639991">
                <a:moveTo>
                  <a:pt x="0" y="639991"/>
                </a:moveTo>
                <a:lnTo>
                  <a:pt x="2232279" y="639991"/>
                </a:lnTo>
                <a:lnTo>
                  <a:pt x="2232279" y="0"/>
                </a:lnTo>
                <a:lnTo>
                  <a:pt x="0" y="0"/>
                </a:lnTo>
                <a:lnTo>
                  <a:pt x="0" y="639991"/>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3"/>
          <p:cNvSpPr/>
          <p:nvPr/>
        </p:nvSpPr>
        <p:spPr>
          <a:xfrm>
            <a:off x="5567426" y="3863276"/>
            <a:ext cx="2257679" cy="665391"/>
          </a:xfrm>
          <a:custGeom>
            <a:avLst/>
            <a:gdLst>
              <a:gd name="connsiteX0" fmla="*/ 12700 w 2257679"/>
              <a:gd name="connsiteY0" fmla="*/ 652691 h 665391"/>
              <a:gd name="connsiteX1" fmla="*/ 2244979 w 2257679"/>
              <a:gd name="connsiteY1" fmla="*/ 652691 h 665391"/>
              <a:gd name="connsiteX2" fmla="*/ 2244979 w 2257679"/>
              <a:gd name="connsiteY2" fmla="*/ 12700 h 665391"/>
              <a:gd name="connsiteX3" fmla="*/ 12700 w 2257679"/>
              <a:gd name="connsiteY3" fmla="*/ 12700 h 665391"/>
              <a:gd name="connsiteX4" fmla="*/ 12700 w 2257679"/>
              <a:gd name="connsiteY4" fmla="*/ 652691 h 66539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57679" h="665391">
                <a:moveTo>
                  <a:pt x="12700" y="652691"/>
                </a:moveTo>
                <a:lnTo>
                  <a:pt x="2244979" y="652691"/>
                </a:lnTo>
                <a:lnTo>
                  <a:pt x="2244979" y="12700"/>
                </a:lnTo>
                <a:lnTo>
                  <a:pt x="12700" y="12700"/>
                </a:lnTo>
                <a:lnTo>
                  <a:pt x="12700" y="652691"/>
                </a:lnTo>
              </a:path>
            </a:pathLst>
          </a:custGeom>
          <a:solidFill>
            <a:srgbClr val="000000">
              <a:alpha val="0"/>
            </a:srgbClr>
          </a:solidFill>
          <a:ln w="25400">
            <a:solidFill>
              <a:srgbClr val="00206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3"/>
          <p:cNvSpPr/>
          <p:nvPr/>
        </p:nvSpPr>
        <p:spPr>
          <a:xfrm>
            <a:off x="3551173" y="1190878"/>
            <a:ext cx="1179957" cy="825626"/>
          </a:xfrm>
          <a:custGeom>
            <a:avLst/>
            <a:gdLst>
              <a:gd name="connsiteX0" fmla="*/ 12700 w 1179957"/>
              <a:gd name="connsiteY0" fmla="*/ 12700 h 825626"/>
              <a:gd name="connsiteX1" fmla="*/ 1167257 w 1179957"/>
              <a:gd name="connsiteY1" fmla="*/ 812927 h 825626"/>
            </a:gdLst>
            <a:ahLst/>
            <a:cxnLst>
              <a:cxn ang="0">
                <a:pos x="connsiteX0" y="connsiteY0"/>
              </a:cxn>
              <a:cxn ang="1">
                <a:pos x="connsiteX1" y="connsiteY1"/>
              </a:cxn>
            </a:cxnLst>
            <a:rect l="l" t="t" r="r" b="b"/>
            <a:pathLst>
              <a:path w="1179957" h="825626">
                <a:moveTo>
                  <a:pt x="12700" y="12700"/>
                </a:moveTo>
                <a:lnTo>
                  <a:pt x="1167257" y="812927"/>
                </a:lnTo>
              </a:path>
            </a:pathLst>
          </a:custGeom>
          <a:ln w="25400">
            <a:solidFill>
              <a:srgbClr val="00206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9" name="Freeform 3"/>
          <p:cNvSpPr/>
          <p:nvPr/>
        </p:nvSpPr>
        <p:spPr>
          <a:xfrm>
            <a:off x="1966976" y="1406905"/>
            <a:ext cx="50800" cy="229743"/>
          </a:xfrm>
          <a:custGeom>
            <a:avLst/>
            <a:gdLst>
              <a:gd name="connsiteX0" fmla="*/ 12700 w 50800"/>
              <a:gd name="connsiteY0" fmla="*/ 12700 h 229743"/>
              <a:gd name="connsiteX1" fmla="*/ 12700 w 50800"/>
              <a:gd name="connsiteY1" fmla="*/ 217043 h 229743"/>
            </a:gdLst>
            <a:ahLst/>
            <a:cxnLst>
              <a:cxn ang="0">
                <a:pos x="connsiteX0" y="connsiteY0"/>
              </a:cxn>
              <a:cxn ang="1">
                <a:pos x="connsiteX1" y="connsiteY1"/>
              </a:cxn>
            </a:cxnLst>
            <a:rect l="l" t="t" r="r" b="b"/>
            <a:pathLst>
              <a:path w="50800" h="229743">
                <a:moveTo>
                  <a:pt x="12700" y="12700"/>
                </a:moveTo>
                <a:lnTo>
                  <a:pt x="12700" y="217043"/>
                </a:lnTo>
              </a:path>
            </a:pathLst>
          </a:custGeom>
          <a:ln w="25400">
            <a:solidFill>
              <a:srgbClr val="00206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0" name="Freeform 3"/>
          <p:cNvSpPr/>
          <p:nvPr/>
        </p:nvSpPr>
        <p:spPr>
          <a:xfrm>
            <a:off x="874077" y="1622932"/>
            <a:ext cx="2342451" cy="50800"/>
          </a:xfrm>
          <a:custGeom>
            <a:avLst/>
            <a:gdLst>
              <a:gd name="connsiteX0" fmla="*/ 12700 w 2342451"/>
              <a:gd name="connsiteY0" fmla="*/ 21971 h 50800"/>
              <a:gd name="connsiteX1" fmla="*/ 2329751 w 2342451"/>
              <a:gd name="connsiteY1" fmla="*/ 12700 h 50800"/>
            </a:gdLst>
            <a:ahLst/>
            <a:cxnLst>
              <a:cxn ang="0">
                <a:pos x="connsiteX0" y="connsiteY0"/>
              </a:cxn>
              <a:cxn ang="1">
                <a:pos x="connsiteX1" y="connsiteY1"/>
              </a:cxn>
            </a:cxnLst>
            <a:rect l="l" t="t" r="r" b="b"/>
            <a:pathLst>
              <a:path w="2342451" h="50800">
                <a:moveTo>
                  <a:pt x="12700" y="21971"/>
                </a:moveTo>
                <a:lnTo>
                  <a:pt x="2329751" y="12700"/>
                </a:lnTo>
              </a:path>
            </a:pathLst>
          </a:custGeom>
          <a:ln w="25400">
            <a:solidFill>
              <a:srgbClr val="00206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Freeform 3"/>
          <p:cNvSpPr/>
          <p:nvPr/>
        </p:nvSpPr>
        <p:spPr>
          <a:xfrm>
            <a:off x="3237610" y="2775076"/>
            <a:ext cx="50800" cy="229743"/>
          </a:xfrm>
          <a:custGeom>
            <a:avLst/>
            <a:gdLst>
              <a:gd name="connsiteX0" fmla="*/ 12700 w 50800"/>
              <a:gd name="connsiteY0" fmla="*/ 12700 h 229743"/>
              <a:gd name="connsiteX1" fmla="*/ 12700 w 50800"/>
              <a:gd name="connsiteY1" fmla="*/ 217043 h 229743"/>
            </a:gdLst>
            <a:ahLst/>
            <a:cxnLst>
              <a:cxn ang="0">
                <a:pos x="connsiteX0" y="connsiteY0"/>
              </a:cxn>
              <a:cxn ang="1">
                <a:pos x="connsiteX1" y="connsiteY1"/>
              </a:cxn>
            </a:cxnLst>
            <a:rect l="l" t="t" r="r" b="b"/>
            <a:pathLst>
              <a:path w="50800" h="229743">
                <a:moveTo>
                  <a:pt x="12700" y="12700"/>
                </a:moveTo>
                <a:lnTo>
                  <a:pt x="12700" y="217043"/>
                </a:lnTo>
              </a:path>
            </a:pathLst>
          </a:custGeom>
          <a:ln w="25400">
            <a:solidFill>
              <a:srgbClr val="00206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2" name="Freeform 3"/>
          <p:cNvSpPr/>
          <p:nvPr/>
        </p:nvSpPr>
        <p:spPr>
          <a:xfrm>
            <a:off x="6876288" y="267461"/>
            <a:ext cx="2267711" cy="1254379"/>
          </a:xfrm>
          <a:custGeom>
            <a:avLst/>
            <a:gdLst>
              <a:gd name="connsiteX0" fmla="*/ 0 w 2267711"/>
              <a:gd name="connsiteY0" fmla="*/ 209042 h 1254379"/>
              <a:gd name="connsiteX1" fmla="*/ 209042 w 2267711"/>
              <a:gd name="connsiteY1" fmla="*/ 0 h 1254379"/>
              <a:gd name="connsiteX2" fmla="*/ 2058669 w 2267711"/>
              <a:gd name="connsiteY2" fmla="*/ 0 h 1254379"/>
              <a:gd name="connsiteX3" fmla="*/ 2267711 w 2267711"/>
              <a:gd name="connsiteY3" fmla="*/ 209042 h 1254379"/>
              <a:gd name="connsiteX4" fmla="*/ 2267711 w 2267711"/>
              <a:gd name="connsiteY4" fmla="*/ 1045337 h 1254379"/>
              <a:gd name="connsiteX5" fmla="*/ 2058669 w 2267711"/>
              <a:gd name="connsiteY5" fmla="*/ 1254379 h 1254379"/>
              <a:gd name="connsiteX6" fmla="*/ 209042 w 2267711"/>
              <a:gd name="connsiteY6" fmla="*/ 1254379 h 1254379"/>
              <a:gd name="connsiteX7" fmla="*/ 0 w 2267711"/>
              <a:gd name="connsiteY7" fmla="*/ 1045337 h 1254379"/>
              <a:gd name="connsiteX8" fmla="*/ 0 w 2267711"/>
              <a:gd name="connsiteY8" fmla="*/ 209042 h 125437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7711" h="1254379">
                <a:moveTo>
                  <a:pt x="0" y="209042"/>
                </a:moveTo>
                <a:cubicBezTo>
                  <a:pt x="0" y="93599"/>
                  <a:pt x="93598" y="0"/>
                  <a:pt x="209042" y="0"/>
                </a:cubicBezTo>
                <a:lnTo>
                  <a:pt x="2058669" y="0"/>
                </a:lnTo>
                <a:cubicBezTo>
                  <a:pt x="2174113" y="0"/>
                  <a:pt x="2267711" y="93599"/>
                  <a:pt x="2267711" y="209042"/>
                </a:cubicBezTo>
                <a:lnTo>
                  <a:pt x="2267711" y="1045337"/>
                </a:lnTo>
                <a:cubicBezTo>
                  <a:pt x="2267711" y="1160779"/>
                  <a:pt x="2174113" y="1254379"/>
                  <a:pt x="2058669" y="1254379"/>
                </a:cubicBezTo>
                <a:lnTo>
                  <a:pt x="209042" y="1254379"/>
                </a:lnTo>
                <a:cubicBezTo>
                  <a:pt x="93598" y="1254379"/>
                  <a:pt x="0" y="1160779"/>
                  <a:pt x="0" y="1045337"/>
                </a:cubicBezTo>
                <a:lnTo>
                  <a:pt x="0" y="209042"/>
                </a:lnTo>
              </a:path>
            </a:pathLst>
          </a:custGeom>
          <a:solidFill>
            <a:srgbClr val="D7E8F5">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3"/>
          <p:cNvSpPr/>
          <p:nvPr/>
        </p:nvSpPr>
        <p:spPr>
          <a:xfrm>
            <a:off x="6863588" y="254761"/>
            <a:ext cx="2293111" cy="1279779"/>
          </a:xfrm>
          <a:custGeom>
            <a:avLst/>
            <a:gdLst>
              <a:gd name="connsiteX0" fmla="*/ 12700 w 2293111"/>
              <a:gd name="connsiteY0" fmla="*/ 221742 h 1279779"/>
              <a:gd name="connsiteX1" fmla="*/ 221742 w 2293111"/>
              <a:gd name="connsiteY1" fmla="*/ 12700 h 1279779"/>
              <a:gd name="connsiteX2" fmla="*/ 2071369 w 2293111"/>
              <a:gd name="connsiteY2" fmla="*/ 12700 h 1279779"/>
              <a:gd name="connsiteX3" fmla="*/ 2280411 w 2293111"/>
              <a:gd name="connsiteY3" fmla="*/ 221742 h 1279779"/>
              <a:gd name="connsiteX4" fmla="*/ 2280411 w 2293111"/>
              <a:gd name="connsiteY4" fmla="*/ 1058037 h 1279779"/>
              <a:gd name="connsiteX5" fmla="*/ 2071369 w 2293111"/>
              <a:gd name="connsiteY5" fmla="*/ 1267079 h 1279779"/>
              <a:gd name="connsiteX6" fmla="*/ 221742 w 2293111"/>
              <a:gd name="connsiteY6" fmla="*/ 1267079 h 1279779"/>
              <a:gd name="connsiteX7" fmla="*/ 12700 w 2293111"/>
              <a:gd name="connsiteY7" fmla="*/ 1058037 h 1279779"/>
              <a:gd name="connsiteX8" fmla="*/ 12700 w 2293111"/>
              <a:gd name="connsiteY8" fmla="*/ 221742 h 127977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93111" h="1279779">
                <a:moveTo>
                  <a:pt x="12700" y="221742"/>
                </a:moveTo>
                <a:cubicBezTo>
                  <a:pt x="12700" y="106299"/>
                  <a:pt x="106298" y="12700"/>
                  <a:pt x="221742" y="12700"/>
                </a:cubicBezTo>
                <a:lnTo>
                  <a:pt x="2071369" y="12700"/>
                </a:lnTo>
                <a:cubicBezTo>
                  <a:pt x="2186813" y="12700"/>
                  <a:pt x="2280411" y="106299"/>
                  <a:pt x="2280411" y="221742"/>
                </a:cubicBezTo>
                <a:lnTo>
                  <a:pt x="2280411" y="1058037"/>
                </a:lnTo>
                <a:cubicBezTo>
                  <a:pt x="2280411" y="1173479"/>
                  <a:pt x="2186813" y="1267079"/>
                  <a:pt x="2071369" y="1267079"/>
                </a:cubicBezTo>
                <a:lnTo>
                  <a:pt x="221742" y="1267079"/>
                </a:lnTo>
                <a:cubicBezTo>
                  <a:pt x="106298" y="1267079"/>
                  <a:pt x="12700" y="1173479"/>
                  <a:pt x="12700" y="1058037"/>
                </a:cubicBezTo>
                <a:lnTo>
                  <a:pt x="12700" y="221742"/>
                </a:lnTo>
              </a:path>
            </a:pathLst>
          </a:custGeom>
          <a:solidFill>
            <a:srgbClr val="000000">
              <a:alpha val="0"/>
            </a:srgbClr>
          </a:solidFill>
          <a:ln w="25400">
            <a:solidFill>
              <a:srgbClr val="956F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825500" y="1638300"/>
            <a:ext cx="139700" cy="1231900"/>
          </a:xfrm>
          <a:prstGeom prst="rect">
            <a:avLst/>
          </a:prstGeom>
          <a:noFill/>
        </p:spPr>
      </p:pic>
      <p:pic>
        <p:nvPicPr>
          <p:cNvPr id="34" name="Picture 3"/>
          <p:cNvPicPr>
            <a:picLocks noChangeAspect="1" noChangeArrowheads="1"/>
          </p:cNvPicPr>
          <p:nvPr/>
        </p:nvPicPr>
        <p:blipFill>
          <a:blip r:embed="rId3"/>
          <a:srcRect/>
          <a:stretch>
            <a:fillRect/>
          </a:stretch>
        </p:blipFill>
        <p:spPr bwMode="auto">
          <a:xfrm>
            <a:off x="838200" y="3136900"/>
            <a:ext cx="127000" cy="292100"/>
          </a:xfrm>
          <a:prstGeom prst="rect">
            <a:avLst/>
          </a:prstGeom>
          <a:noFill/>
        </p:spPr>
      </p:pic>
      <p:pic>
        <p:nvPicPr>
          <p:cNvPr id="35" name="Picture 3"/>
          <p:cNvPicPr>
            <a:picLocks noChangeAspect="1" noChangeArrowheads="1"/>
          </p:cNvPicPr>
          <p:nvPr/>
        </p:nvPicPr>
        <p:blipFill>
          <a:blip r:embed="rId4"/>
          <a:srcRect/>
          <a:stretch>
            <a:fillRect/>
          </a:stretch>
        </p:blipFill>
        <p:spPr bwMode="auto">
          <a:xfrm>
            <a:off x="2501900" y="698500"/>
            <a:ext cx="139700" cy="304800"/>
          </a:xfrm>
          <a:prstGeom prst="rect">
            <a:avLst/>
          </a:prstGeom>
          <a:noFill/>
        </p:spPr>
      </p:pic>
      <p:pic>
        <p:nvPicPr>
          <p:cNvPr id="36" name="Picture 3"/>
          <p:cNvPicPr>
            <a:picLocks noChangeAspect="1" noChangeArrowheads="1"/>
          </p:cNvPicPr>
          <p:nvPr/>
        </p:nvPicPr>
        <p:blipFill>
          <a:blip r:embed="rId5"/>
          <a:srcRect/>
          <a:stretch>
            <a:fillRect/>
          </a:stretch>
        </p:blipFill>
        <p:spPr bwMode="auto">
          <a:xfrm>
            <a:off x="4724400" y="685800"/>
            <a:ext cx="127000" cy="317500"/>
          </a:xfrm>
          <a:prstGeom prst="rect">
            <a:avLst/>
          </a:prstGeom>
          <a:noFill/>
        </p:spPr>
      </p:pic>
      <p:pic>
        <p:nvPicPr>
          <p:cNvPr id="37" name="Picture 3"/>
          <p:cNvPicPr>
            <a:picLocks noChangeAspect="1" noChangeArrowheads="1"/>
          </p:cNvPicPr>
          <p:nvPr/>
        </p:nvPicPr>
        <p:blipFill>
          <a:blip r:embed="rId6"/>
          <a:srcRect/>
          <a:stretch>
            <a:fillRect/>
          </a:stretch>
        </p:blipFill>
        <p:spPr bwMode="auto">
          <a:xfrm>
            <a:off x="3187700" y="1130300"/>
            <a:ext cx="393700" cy="139700"/>
          </a:xfrm>
          <a:prstGeom prst="rect">
            <a:avLst/>
          </a:prstGeom>
          <a:noFill/>
        </p:spPr>
      </p:pic>
      <p:pic>
        <p:nvPicPr>
          <p:cNvPr id="38" name="Picture 3"/>
          <p:cNvPicPr>
            <a:picLocks noChangeAspect="1" noChangeArrowheads="1"/>
          </p:cNvPicPr>
          <p:nvPr/>
        </p:nvPicPr>
        <p:blipFill>
          <a:blip r:embed="rId7"/>
          <a:srcRect/>
          <a:stretch>
            <a:fillRect/>
          </a:stretch>
        </p:blipFill>
        <p:spPr bwMode="auto">
          <a:xfrm>
            <a:off x="3136900" y="1625600"/>
            <a:ext cx="139700" cy="330200"/>
          </a:xfrm>
          <a:prstGeom prst="rect">
            <a:avLst/>
          </a:prstGeom>
          <a:noFill/>
        </p:spPr>
      </p:pic>
      <p:pic>
        <p:nvPicPr>
          <p:cNvPr id="39" name="Picture 3"/>
          <p:cNvPicPr>
            <a:picLocks noChangeAspect="1" noChangeArrowheads="1"/>
          </p:cNvPicPr>
          <p:nvPr/>
        </p:nvPicPr>
        <p:blipFill>
          <a:blip r:embed="rId8"/>
          <a:srcRect/>
          <a:stretch>
            <a:fillRect/>
          </a:stretch>
        </p:blipFill>
        <p:spPr bwMode="auto">
          <a:xfrm>
            <a:off x="4229100" y="2108200"/>
            <a:ext cx="508000" cy="139700"/>
          </a:xfrm>
          <a:prstGeom prst="rect">
            <a:avLst/>
          </a:prstGeom>
          <a:noFill/>
        </p:spPr>
      </p:pic>
      <p:pic>
        <p:nvPicPr>
          <p:cNvPr id="40" name="Picture 3"/>
          <p:cNvPicPr>
            <a:picLocks noChangeAspect="1" noChangeArrowheads="1"/>
          </p:cNvPicPr>
          <p:nvPr/>
        </p:nvPicPr>
        <p:blipFill>
          <a:blip r:embed="rId9"/>
          <a:srcRect/>
          <a:stretch>
            <a:fillRect/>
          </a:stretch>
        </p:blipFill>
        <p:spPr bwMode="auto">
          <a:xfrm>
            <a:off x="3136900" y="2273300"/>
            <a:ext cx="139700" cy="241300"/>
          </a:xfrm>
          <a:prstGeom prst="rect">
            <a:avLst/>
          </a:prstGeom>
          <a:noFill/>
        </p:spPr>
      </p:pic>
      <p:pic>
        <p:nvPicPr>
          <p:cNvPr id="41" name="Picture 3"/>
          <p:cNvPicPr>
            <a:picLocks noChangeAspect="1" noChangeArrowheads="1"/>
          </p:cNvPicPr>
          <p:nvPr/>
        </p:nvPicPr>
        <p:blipFill>
          <a:blip r:embed="rId10"/>
          <a:srcRect/>
          <a:stretch>
            <a:fillRect/>
          </a:stretch>
        </p:blipFill>
        <p:spPr bwMode="auto">
          <a:xfrm>
            <a:off x="1778000" y="2933700"/>
            <a:ext cx="3492500" cy="292100"/>
          </a:xfrm>
          <a:prstGeom prst="rect">
            <a:avLst/>
          </a:prstGeom>
          <a:noFill/>
        </p:spPr>
      </p:pic>
      <p:pic>
        <p:nvPicPr>
          <p:cNvPr id="42" name="Picture 3"/>
          <p:cNvPicPr>
            <a:picLocks noChangeAspect="1" noChangeArrowheads="1"/>
          </p:cNvPicPr>
          <p:nvPr/>
        </p:nvPicPr>
        <p:blipFill>
          <a:blip r:embed="rId11"/>
          <a:srcRect/>
          <a:stretch>
            <a:fillRect/>
          </a:stretch>
        </p:blipFill>
        <p:spPr bwMode="auto">
          <a:xfrm>
            <a:off x="4076700" y="3594100"/>
            <a:ext cx="127000" cy="292100"/>
          </a:xfrm>
          <a:prstGeom prst="rect">
            <a:avLst/>
          </a:prstGeom>
          <a:noFill/>
        </p:spPr>
      </p:pic>
      <p:pic>
        <p:nvPicPr>
          <p:cNvPr id="43" name="Picture 3"/>
          <p:cNvPicPr>
            <a:picLocks noChangeAspect="1" noChangeArrowheads="1"/>
          </p:cNvPicPr>
          <p:nvPr/>
        </p:nvPicPr>
        <p:blipFill>
          <a:blip r:embed="rId12"/>
          <a:srcRect/>
          <a:stretch>
            <a:fillRect/>
          </a:stretch>
        </p:blipFill>
        <p:spPr bwMode="auto">
          <a:xfrm>
            <a:off x="5765800" y="1536700"/>
            <a:ext cx="139700" cy="317500"/>
          </a:xfrm>
          <a:prstGeom prst="rect">
            <a:avLst/>
          </a:prstGeom>
          <a:noFill/>
        </p:spPr>
      </p:pic>
      <p:pic>
        <p:nvPicPr>
          <p:cNvPr id="44" name="Picture 3"/>
          <p:cNvPicPr>
            <a:picLocks noChangeAspect="1" noChangeArrowheads="1"/>
          </p:cNvPicPr>
          <p:nvPr/>
        </p:nvPicPr>
        <p:blipFill>
          <a:blip r:embed="rId13"/>
          <a:srcRect/>
          <a:stretch>
            <a:fillRect/>
          </a:stretch>
        </p:blipFill>
        <p:spPr bwMode="auto">
          <a:xfrm>
            <a:off x="6083300" y="3594100"/>
            <a:ext cx="139700" cy="292100"/>
          </a:xfrm>
          <a:prstGeom prst="rect">
            <a:avLst/>
          </a:prstGeom>
          <a:noFill/>
        </p:spPr>
      </p:pic>
      <p:sp>
        <p:nvSpPr>
          <p:cNvPr id="2" name="TextBox 1"/>
          <p:cNvSpPr txBox="1"/>
          <p:nvPr/>
        </p:nvSpPr>
        <p:spPr>
          <a:xfrm>
            <a:off x="7035800" y="368300"/>
            <a:ext cx="1993900" cy="698500"/>
          </a:xfrm>
          <a:prstGeom prst="rect">
            <a:avLst/>
          </a:prstGeom>
          <a:noFill/>
        </p:spPr>
        <p:txBody>
          <a:bodyPr wrap="none" lIns="0" tIns="0" rIns="0" rtlCol="0">
            <a:spAutoFit/>
          </a:bodyPr>
          <a:lstStyle/>
          <a:p>
            <a:pPr>
              <a:lnSpc>
                <a:spcPts val="2600"/>
              </a:lnSpc>
              <a:tabLst/>
            </a:pPr>
            <a:r>
              <a:rPr lang="en-US" altLang="zh-CN" sz="2004" dirty="0" smtClean="0">
                <a:solidFill>
                  <a:srgbClr val="C00000"/>
                </a:solidFill>
                <a:latin typeface="微软雅黑" pitchFamily="18" charset="0"/>
                <a:cs typeface="微软雅黑" pitchFamily="18" charset="0"/>
              </a:rPr>
              <a:t>青光眼治疗方案--</a:t>
            </a:r>
          </a:p>
          <a:p>
            <a:pPr>
              <a:lnSpc>
                <a:spcPts val="2900"/>
              </a:lnSpc>
              <a:tabLst/>
            </a:pPr>
            <a:r>
              <a:rPr lang="en-US" altLang="zh-CN" sz="1596" b="1" dirty="0" smtClean="0">
                <a:solidFill>
                  <a:srgbClr val="002060"/>
                </a:solidFill>
                <a:latin typeface="微软雅黑" pitchFamily="18" charset="0"/>
                <a:cs typeface="微软雅黑" pitchFamily="18" charset="0"/>
              </a:rPr>
              <a:t>欧洲青光眼指南第四</a:t>
            </a:r>
          </a:p>
        </p:txBody>
      </p:sp>
      <p:sp>
        <p:nvSpPr>
          <p:cNvPr id="45" name="TextBox 1"/>
          <p:cNvSpPr txBox="1"/>
          <p:nvPr/>
        </p:nvSpPr>
        <p:spPr>
          <a:xfrm>
            <a:off x="7035800" y="1168400"/>
            <a:ext cx="1104900" cy="254000"/>
          </a:xfrm>
          <a:prstGeom prst="rect">
            <a:avLst/>
          </a:prstGeom>
          <a:noFill/>
        </p:spPr>
        <p:txBody>
          <a:bodyPr wrap="none" lIns="0" tIns="0" rIns="0" rtlCol="0">
            <a:spAutoFit/>
          </a:bodyPr>
          <a:lstStyle/>
          <a:p>
            <a:pPr>
              <a:lnSpc>
                <a:spcPts val="2000"/>
              </a:lnSpc>
              <a:tabLst/>
            </a:pPr>
            <a:r>
              <a:rPr lang="en-US" altLang="zh-CN" sz="1596" b="1" dirty="0" smtClean="0">
                <a:solidFill>
                  <a:srgbClr val="002060"/>
                </a:solidFill>
                <a:latin typeface="微软雅黑" pitchFamily="18" charset="0"/>
                <a:cs typeface="微软雅黑" pitchFamily="18" charset="0"/>
              </a:rPr>
              <a:t>版（2014）</a:t>
            </a:r>
          </a:p>
        </p:txBody>
      </p:sp>
      <p:sp>
        <p:nvSpPr>
          <p:cNvPr id="46" name="TextBox 1"/>
          <p:cNvSpPr txBox="1"/>
          <p:nvPr/>
        </p:nvSpPr>
        <p:spPr>
          <a:xfrm>
            <a:off x="2692400" y="381000"/>
            <a:ext cx="2057400" cy="228600"/>
          </a:xfrm>
          <a:prstGeom prst="rect">
            <a:avLst/>
          </a:prstGeom>
          <a:noFill/>
        </p:spPr>
        <p:txBody>
          <a:bodyPr wrap="none" lIns="0" tIns="0" rIns="0" rtlCol="0">
            <a:spAutoFit/>
          </a:bodyPr>
          <a:lstStyle/>
          <a:p>
            <a:pPr>
              <a:lnSpc>
                <a:spcPts val="1800"/>
              </a:lnSpc>
              <a:tabLst/>
            </a:pPr>
            <a:r>
              <a:rPr lang="en-US" altLang="zh-CN" sz="1800" dirty="0" smtClean="0">
                <a:solidFill>
                  <a:srgbClr val="000000"/>
                </a:solidFill>
                <a:latin typeface="黑体" pitchFamily="18" charset="0"/>
                <a:cs typeface="黑体" pitchFamily="18" charset="0"/>
              </a:rPr>
              <a:t>首选一种降眼压药物</a:t>
            </a:r>
          </a:p>
        </p:txBody>
      </p:sp>
      <p:sp>
        <p:nvSpPr>
          <p:cNvPr id="47" name="TextBox 1"/>
          <p:cNvSpPr txBox="1"/>
          <p:nvPr/>
        </p:nvSpPr>
        <p:spPr>
          <a:xfrm>
            <a:off x="850900" y="1104900"/>
            <a:ext cx="2222500" cy="190500"/>
          </a:xfrm>
          <a:prstGeom prst="rect">
            <a:avLst/>
          </a:prstGeom>
          <a:noFill/>
        </p:spPr>
        <p:txBody>
          <a:bodyPr wrap="none" lIns="0" tIns="0" rIns="0" rtlCol="0">
            <a:spAutoFit/>
          </a:bodyPr>
          <a:lstStyle/>
          <a:p>
            <a:pPr>
              <a:lnSpc>
                <a:spcPts val="1500"/>
              </a:lnSpc>
              <a:tabLst/>
            </a:pPr>
            <a:r>
              <a:rPr lang="en-US" altLang="zh-CN" sz="1596" dirty="0" smtClean="0">
                <a:solidFill>
                  <a:srgbClr val="000000"/>
                </a:solidFill>
                <a:latin typeface="黑体" pitchFamily="18" charset="0"/>
                <a:cs typeface="黑体" pitchFamily="18" charset="0"/>
              </a:rPr>
              <a:t>耐受性好，降眼压效果好</a:t>
            </a:r>
          </a:p>
        </p:txBody>
      </p:sp>
      <p:sp>
        <p:nvSpPr>
          <p:cNvPr id="48" name="TextBox 1"/>
          <p:cNvSpPr txBox="1"/>
          <p:nvPr/>
        </p:nvSpPr>
        <p:spPr>
          <a:xfrm>
            <a:off x="4368800" y="1181100"/>
            <a:ext cx="2222500" cy="190500"/>
          </a:xfrm>
          <a:prstGeom prst="rect">
            <a:avLst/>
          </a:prstGeom>
          <a:noFill/>
        </p:spPr>
        <p:txBody>
          <a:bodyPr wrap="none" lIns="0" tIns="0" rIns="0" rtlCol="0">
            <a:spAutoFit/>
          </a:bodyPr>
          <a:lstStyle/>
          <a:p>
            <a:pPr>
              <a:lnSpc>
                <a:spcPts val="1500"/>
              </a:lnSpc>
              <a:tabLst/>
            </a:pPr>
            <a:r>
              <a:rPr lang="en-US" altLang="zh-CN" sz="1596" dirty="0" smtClean="0">
                <a:solidFill>
                  <a:srgbClr val="000000"/>
                </a:solidFill>
                <a:latin typeface="黑体" pitchFamily="18" charset="0"/>
                <a:cs typeface="黑体" pitchFamily="18" charset="0"/>
              </a:rPr>
              <a:t>耐受性差，降眼压效果差</a:t>
            </a:r>
          </a:p>
        </p:txBody>
      </p:sp>
      <p:sp>
        <p:nvSpPr>
          <p:cNvPr id="49" name="TextBox 1"/>
          <p:cNvSpPr txBox="1"/>
          <p:nvPr/>
        </p:nvSpPr>
        <p:spPr>
          <a:xfrm>
            <a:off x="2425700" y="2006600"/>
            <a:ext cx="1612900" cy="190500"/>
          </a:xfrm>
          <a:prstGeom prst="rect">
            <a:avLst/>
          </a:prstGeom>
          <a:noFill/>
        </p:spPr>
        <p:txBody>
          <a:bodyPr wrap="none" lIns="0" tIns="0" rIns="0" rtlCol="0">
            <a:spAutoFit/>
          </a:bodyPr>
          <a:lstStyle/>
          <a:p>
            <a:pPr>
              <a:lnSpc>
                <a:spcPts val="1500"/>
              </a:lnSpc>
              <a:tabLst/>
            </a:pPr>
            <a:r>
              <a:rPr lang="en-US" altLang="zh-CN" sz="1596" dirty="0" smtClean="0">
                <a:solidFill>
                  <a:srgbClr val="000000"/>
                </a:solidFill>
                <a:latin typeface="黑体" pitchFamily="18" charset="0"/>
                <a:cs typeface="黑体" pitchFamily="18" charset="0"/>
              </a:rPr>
              <a:t>未到达目标眼压值</a:t>
            </a:r>
          </a:p>
        </p:txBody>
      </p:sp>
      <p:sp>
        <p:nvSpPr>
          <p:cNvPr id="50" name="TextBox 1"/>
          <p:cNvSpPr txBox="1"/>
          <p:nvPr/>
        </p:nvSpPr>
        <p:spPr>
          <a:xfrm>
            <a:off x="4876800" y="2070100"/>
            <a:ext cx="2286000" cy="215900"/>
          </a:xfrm>
          <a:prstGeom prst="rect">
            <a:avLst/>
          </a:prstGeom>
          <a:noFill/>
        </p:spPr>
        <p:txBody>
          <a:bodyPr wrap="none" lIns="0" tIns="0" rIns="0" rtlCol="0">
            <a:spAutoFit/>
          </a:bodyPr>
          <a:lstStyle/>
          <a:p>
            <a:pPr>
              <a:lnSpc>
                <a:spcPts val="1700"/>
              </a:lnSpc>
              <a:tabLst/>
            </a:pPr>
            <a:r>
              <a:rPr lang="en-US" altLang="zh-CN" sz="1596" dirty="0" smtClean="0">
                <a:solidFill>
                  <a:srgbClr val="000000"/>
                </a:solidFill>
                <a:latin typeface="黑体" pitchFamily="18" charset="0"/>
                <a:cs typeface="黑体" pitchFamily="18" charset="0"/>
              </a:rPr>
              <a:t>替换为另一种降眼压药</a:t>
            </a:r>
            <a:r>
              <a:rPr lang="en-US" altLang="zh-CN" sz="1596" dirty="0" smtClean="0">
                <a:solidFill>
                  <a:srgbClr val="000000"/>
                </a:solidFill>
                <a:latin typeface="Times New Roman" pitchFamily="18" charset="0"/>
                <a:cs typeface="Times New Roman" pitchFamily="18" charset="0"/>
              </a:rPr>
              <a:t>/</a:t>
            </a:r>
            <a:r>
              <a:rPr lang="en-US" altLang="zh-CN" sz="1596" dirty="0" smtClean="0">
                <a:solidFill>
                  <a:srgbClr val="000000"/>
                </a:solidFill>
                <a:latin typeface="黑体" pitchFamily="18" charset="0"/>
                <a:cs typeface="黑体" pitchFamily="18" charset="0"/>
              </a:rPr>
              <a:t>激</a:t>
            </a:r>
          </a:p>
        </p:txBody>
      </p:sp>
      <p:sp>
        <p:nvSpPr>
          <p:cNvPr id="51" name="TextBox 1"/>
          <p:cNvSpPr txBox="1"/>
          <p:nvPr/>
        </p:nvSpPr>
        <p:spPr>
          <a:xfrm>
            <a:off x="127000" y="3924300"/>
            <a:ext cx="635000" cy="508000"/>
          </a:xfrm>
          <a:prstGeom prst="rect">
            <a:avLst/>
          </a:prstGeom>
          <a:noFill/>
        </p:spPr>
        <p:txBody>
          <a:bodyPr wrap="none" lIns="0" tIns="0" rIns="0" rtlCol="0">
            <a:spAutoFit/>
          </a:bodyPr>
          <a:lstStyle/>
          <a:p>
            <a:pPr>
              <a:lnSpc>
                <a:spcPts val="1500"/>
              </a:lnSpc>
              <a:tabLst/>
            </a:pPr>
            <a:r>
              <a:rPr lang="en-US" altLang="zh-CN" sz="1403" dirty="0" smtClean="0">
                <a:solidFill>
                  <a:srgbClr val="000000"/>
                </a:solidFill>
                <a:latin typeface="Wingdings" pitchFamily="18" charset="0"/>
                <a:cs typeface="Wingdings" pitchFamily="18" charset="0"/>
              </a:rPr>
              <a:t></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黑体" pitchFamily="18" charset="0"/>
                <a:cs typeface="黑体" pitchFamily="18" charset="0"/>
              </a:rPr>
              <a:t>视野</a:t>
            </a:r>
          </a:p>
          <a:p>
            <a:pPr>
              <a:lnSpc>
                <a:spcPts val="2500"/>
              </a:lnSpc>
              <a:tabLst/>
            </a:pPr>
            <a:r>
              <a:rPr lang="en-US" altLang="zh-CN" sz="1403" dirty="0" smtClean="0">
                <a:solidFill>
                  <a:srgbClr val="000000"/>
                </a:solidFill>
                <a:latin typeface="Wingdings" pitchFamily="18" charset="0"/>
                <a:cs typeface="Wingdings" pitchFamily="18" charset="0"/>
              </a:rPr>
              <a:t></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黑体" pitchFamily="18" charset="0"/>
                <a:cs typeface="黑体" pitchFamily="18" charset="0"/>
              </a:rPr>
              <a:t>视盘</a:t>
            </a:r>
          </a:p>
        </p:txBody>
      </p:sp>
      <p:sp>
        <p:nvSpPr>
          <p:cNvPr id="52" name="TextBox 1"/>
          <p:cNvSpPr txBox="1"/>
          <p:nvPr/>
        </p:nvSpPr>
        <p:spPr>
          <a:xfrm>
            <a:off x="127000" y="4559300"/>
            <a:ext cx="990600" cy="508000"/>
          </a:xfrm>
          <a:prstGeom prst="rect">
            <a:avLst/>
          </a:prstGeom>
          <a:noFill/>
        </p:spPr>
        <p:txBody>
          <a:bodyPr wrap="none" lIns="0" tIns="0" rIns="0" rtlCol="0">
            <a:spAutoFit/>
          </a:bodyPr>
          <a:lstStyle/>
          <a:p>
            <a:pPr>
              <a:lnSpc>
                <a:spcPts val="1500"/>
              </a:lnSpc>
              <a:tabLst/>
            </a:pPr>
            <a:r>
              <a:rPr lang="en-US" altLang="zh-CN" sz="1403" dirty="0" smtClean="0">
                <a:solidFill>
                  <a:srgbClr val="000000"/>
                </a:solidFill>
                <a:latin typeface="Wingdings" pitchFamily="18" charset="0"/>
                <a:cs typeface="Wingdings" pitchFamily="18" charset="0"/>
              </a:rPr>
              <a:t></a:t>
            </a:r>
            <a:r>
              <a:rPr lang="en-US" altLang="zh-CN" sz="1403" dirty="0" smtClean="0">
                <a:latin typeface="Times New Roman" pitchFamily="18" charset="0"/>
                <a:cs typeface="Times New Roman" pitchFamily="18" charset="0"/>
              </a:rPr>
              <a:t>    </a:t>
            </a:r>
            <a:r>
              <a:rPr lang="en-US" altLang="zh-CN" sz="1403" dirty="0" smtClean="0">
                <a:solidFill>
                  <a:srgbClr val="000000"/>
                </a:solidFill>
                <a:latin typeface="黑体" pitchFamily="18" charset="0"/>
                <a:cs typeface="黑体" pitchFamily="18" charset="0"/>
              </a:rPr>
              <a:t>眼压</a:t>
            </a:r>
          </a:p>
          <a:p>
            <a:pPr>
              <a:lnSpc>
                <a:spcPts val="2500"/>
              </a:lnSpc>
              <a:tabLst/>
            </a:pPr>
            <a:r>
              <a:rPr lang="en-US" altLang="zh-CN" sz="1406" dirty="0" smtClean="0">
                <a:solidFill>
                  <a:srgbClr val="000000"/>
                </a:solidFill>
                <a:latin typeface="Wingdings" pitchFamily="18" charset="0"/>
                <a:cs typeface="Wingdings" pitchFamily="18" charset="0"/>
              </a:rPr>
              <a:t></a:t>
            </a:r>
            <a:r>
              <a:rPr lang="en-US" altLang="zh-CN" sz="1406" dirty="0" smtClean="0">
                <a:latin typeface="Times New Roman" pitchFamily="18" charset="0"/>
                <a:cs typeface="Times New Roman" pitchFamily="18" charset="0"/>
              </a:rPr>
              <a:t>    </a:t>
            </a:r>
            <a:r>
              <a:rPr lang="en-US" altLang="zh-CN" sz="1406" dirty="0" smtClean="0">
                <a:solidFill>
                  <a:srgbClr val="000000"/>
                </a:solidFill>
                <a:latin typeface="黑体" pitchFamily="18" charset="0"/>
                <a:cs typeface="黑体" pitchFamily="18" charset="0"/>
              </a:rPr>
              <a:t>生活质量</a:t>
            </a:r>
          </a:p>
        </p:txBody>
      </p:sp>
      <p:sp>
        <p:nvSpPr>
          <p:cNvPr id="53" name="TextBox 1"/>
          <p:cNvSpPr txBox="1"/>
          <p:nvPr/>
        </p:nvSpPr>
        <p:spPr>
          <a:xfrm>
            <a:off x="127000" y="2362200"/>
            <a:ext cx="6197600" cy="1435100"/>
          </a:xfrm>
          <a:prstGeom prst="rect">
            <a:avLst/>
          </a:prstGeom>
          <a:noFill/>
        </p:spPr>
        <p:txBody>
          <a:bodyPr wrap="none" lIns="0" tIns="0" rIns="0" rtlCol="0">
            <a:spAutoFit/>
          </a:bodyPr>
          <a:lstStyle/>
          <a:p>
            <a:pPr>
              <a:lnSpc>
                <a:spcPts val="1500"/>
              </a:lnSpc>
              <a:tabLst>
                <a:tab pos="50800" algn="l"/>
                <a:tab pos="2336800" algn="l"/>
                <a:tab pos="4216400" algn="l"/>
                <a:tab pos="5588000" algn="l"/>
              </a:tabLst>
            </a:pPr>
            <a:r>
              <a:rPr lang="en-US" altLang="zh-CN" dirty="0" smtClean="0"/>
              <a:t>				</a:t>
            </a:r>
            <a:r>
              <a:rPr lang="en-US" altLang="zh-CN" sz="1596" dirty="0" smtClean="0">
                <a:solidFill>
                  <a:srgbClr val="000000"/>
                </a:solidFill>
                <a:latin typeface="黑体" pitchFamily="18" charset="0"/>
                <a:cs typeface="黑体" pitchFamily="18" charset="0"/>
              </a:rPr>
              <a:t>光治疗</a:t>
            </a:r>
          </a:p>
          <a:p>
            <a:pPr>
              <a:lnSpc>
                <a:spcPts val="1800"/>
              </a:lnSpc>
              <a:tabLst>
                <a:tab pos="50800" algn="l"/>
                <a:tab pos="2336800" algn="l"/>
                <a:tab pos="4216400" algn="l"/>
                <a:tab pos="5588000" algn="l"/>
              </a:tabLst>
            </a:pPr>
            <a:r>
              <a:rPr lang="en-US" altLang="zh-CN" dirty="0" smtClean="0"/>
              <a:t>		</a:t>
            </a:r>
            <a:r>
              <a:rPr lang="en-US" altLang="zh-CN" sz="1596" dirty="0" smtClean="0">
                <a:solidFill>
                  <a:srgbClr val="000000"/>
                </a:solidFill>
                <a:latin typeface="黑体" pitchFamily="18" charset="0"/>
                <a:cs typeface="黑体" pitchFamily="18" charset="0"/>
              </a:rPr>
              <a:t>增加一种降眼压药</a:t>
            </a:r>
          </a:p>
          <a:p>
            <a:pPr>
              <a:lnSpc>
                <a:spcPts val="1000"/>
              </a:lnSpc>
            </a:pPr>
            <a:endParaRPr lang="en-US" altLang="zh-CN" dirty="0" smtClean="0"/>
          </a:p>
          <a:p>
            <a:pPr>
              <a:lnSpc>
                <a:spcPts val="1800"/>
              </a:lnSpc>
              <a:tabLst>
                <a:tab pos="50800" algn="l"/>
                <a:tab pos="2336800" algn="l"/>
                <a:tab pos="4216400" algn="l"/>
                <a:tab pos="5588000" algn="l"/>
              </a:tabLst>
            </a:pPr>
            <a:r>
              <a:rPr lang="en-US" altLang="zh-CN" dirty="0" smtClean="0"/>
              <a:t>	</a:t>
            </a:r>
            <a:r>
              <a:rPr lang="en-US" altLang="zh-CN" sz="1596" dirty="0" smtClean="0">
                <a:solidFill>
                  <a:srgbClr val="000000"/>
                </a:solidFill>
                <a:latin typeface="黑体" pitchFamily="18" charset="0"/>
                <a:cs typeface="黑体" pitchFamily="18" charset="0"/>
              </a:rPr>
              <a:t>达到目标眼压值</a:t>
            </a:r>
          </a:p>
          <a:p>
            <a:pPr>
              <a:lnSpc>
                <a:spcPts val="1000"/>
              </a:lnSpc>
            </a:pPr>
            <a:endParaRPr lang="en-US" altLang="zh-CN" dirty="0" smtClean="0"/>
          </a:p>
          <a:p>
            <a:pPr>
              <a:lnSpc>
                <a:spcPts val="2100"/>
              </a:lnSpc>
              <a:tabLst>
                <a:tab pos="50800" algn="l"/>
                <a:tab pos="2336800" algn="l"/>
                <a:tab pos="4216400" algn="l"/>
                <a:tab pos="5588000" algn="l"/>
              </a:tabLst>
            </a:pPr>
            <a:r>
              <a:rPr lang="en-US" altLang="zh-CN" dirty="0" smtClean="0"/>
              <a:t>			</a:t>
            </a:r>
            <a:r>
              <a:rPr lang="en-US" altLang="zh-CN" sz="1596" dirty="0" smtClean="0">
                <a:solidFill>
                  <a:srgbClr val="000000"/>
                </a:solidFill>
                <a:latin typeface="黑体" pitchFamily="18" charset="0"/>
                <a:cs typeface="黑体" pitchFamily="18" charset="0"/>
              </a:rPr>
              <a:t>未到达目标眼压值</a:t>
            </a:r>
          </a:p>
          <a:p>
            <a:pPr>
              <a:lnSpc>
                <a:spcPts val="2000"/>
              </a:lnSpc>
              <a:tabLst>
                <a:tab pos="50800" algn="l"/>
                <a:tab pos="2336800" algn="l"/>
                <a:tab pos="4216400" algn="l"/>
                <a:tab pos="5588000" algn="l"/>
              </a:tabLst>
            </a:pPr>
            <a:r>
              <a:rPr lang="en-US" altLang="zh-CN" sz="1800" dirty="0" smtClean="0">
                <a:solidFill>
                  <a:srgbClr val="000000"/>
                </a:solidFill>
                <a:latin typeface="黑体" pitchFamily="18" charset="0"/>
                <a:cs typeface="黑体" pitchFamily="18" charset="0"/>
              </a:rPr>
              <a:t>定期检查</a:t>
            </a:r>
          </a:p>
        </p:txBody>
      </p:sp>
      <p:sp>
        <p:nvSpPr>
          <p:cNvPr id="54" name="TextBox 1"/>
          <p:cNvSpPr txBox="1"/>
          <p:nvPr/>
        </p:nvSpPr>
        <p:spPr>
          <a:xfrm>
            <a:off x="2654300" y="4000500"/>
            <a:ext cx="2425700" cy="431800"/>
          </a:xfrm>
          <a:prstGeom prst="rect">
            <a:avLst/>
          </a:prstGeom>
          <a:noFill/>
        </p:spPr>
        <p:txBody>
          <a:bodyPr wrap="none" lIns="0" tIns="0" rIns="0" rtlCol="0">
            <a:spAutoFit/>
          </a:bodyPr>
          <a:lstStyle/>
          <a:p>
            <a:pPr>
              <a:lnSpc>
                <a:spcPts val="1500"/>
              </a:lnSpc>
              <a:tabLst>
                <a:tab pos="406400" algn="l"/>
              </a:tabLst>
            </a:pPr>
            <a:r>
              <a:rPr lang="en-US" altLang="zh-CN" sz="1596" dirty="0" smtClean="0">
                <a:solidFill>
                  <a:srgbClr val="000000"/>
                </a:solidFill>
                <a:latin typeface="黑体" pitchFamily="18" charset="0"/>
                <a:cs typeface="黑体" pitchFamily="18" charset="0"/>
              </a:rPr>
              <a:t>替换第二种降眼压药并验证</a:t>
            </a:r>
          </a:p>
          <a:p>
            <a:pPr>
              <a:lnSpc>
                <a:spcPts val="1800"/>
              </a:lnSpc>
              <a:tabLst>
                <a:tab pos="406400" algn="l"/>
              </a:tabLst>
            </a:pPr>
            <a:r>
              <a:rPr lang="en-US" altLang="zh-CN" dirty="0" smtClean="0"/>
              <a:t>	</a:t>
            </a:r>
            <a:r>
              <a:rPr lang="en-US" altLang="zh-CN" sz="1596" dirty="0" smtClean="0">
                <a:solidFill>
                  <a:srgbClr val="000000"/>
                </a:solidFill>
                <a:latin typeface="黑体" pitchFamily="18" charset="0"/>
                <a:cs typeface="黑体" pitchFamily="18" charset="0"/>
              </a:rPr>
              <a:t>效果及患者耐受性</a:t>
            </a:r>
          </a:p>
        </p:txBody>
      </p:sp>
      <p:sp>
        <p:nvSpPr>
          <p:cNvPr id="55" name="TextBox 1"/>
          <p:cNvSpPr txBox="1"/>
          <p:nvPr/>
        </p:nvSpPr>
        <p:spPr>
          <a:xfrm>
            <a:off x="5676900" y="4000500"/>
            <a:ext cx="2019300" cy="431800"/>
          </a:xfrm>
          <a:prstGeom prst="rect">
            <a:avLst/>
          </a:prstGeom>
          <a:noFill/>
        </p:spPr>
        <p:txBody>
          <a:bodyPr wrap="none" lIns="0" tIns="0" rIns="0" rtlCol="0">
            <a:spAutoFit/>
          </a:bodyPr>
          <a:lstStyle/>
          <a:p>
            <a:pPr>
              <a:lnSpc>
                <a:spcPts val="1500"/>
              </a:lnSpc>
              <a:tabLst>
                <a:tab pos="812800" algn="l"/>
              </a:tabLst>
            </a:pPr>
            <a:r>
              <a:rPr lang="en-US" altLang="zh-CN" sz="1596" dirty="0" smtClean="0">
                <a:solidFill>
                  <a:srgbClr val="000000"/>
                </a:solidFill>
                <a:latin typeface="黑体" pitchFamily="18" charset="0"/>
                <a:cs typeface="黑体" pitchFamily="18" charset="0"/>
              </a:rPr>
              <a:t>其他治疗方法：激光、</a:t>
            </a:r>
          </a:p>
          <a:p>
            <a:pPr>
              <a:lnSpc>
                <a:spcPts val="1800"/>
              </a:lnSpc>
              <a:tabLst>
                <a:tab pos="812800" algn="l"/>
              </a:tabLst>
            </a:pPr>
            <a:r>
              <a:rPr lang="en-US" altLang="zh-CN" dirty="0" smtClean="0"/>
              <a:t>	</a:t>
            </a:r>
            <a:r>
              <a:rPr lang="en-US" altLang="zh-CN" sz="1596" dirty="0" smtClean="0">
                <a:solidFill>
                  <a:srgbClr val="000000"/>
                </a:solidFill>
                <a:latin typeface="黑体" pitchFamily="18" charset="0"/>
                <a:cs typeface="黑体" pitchFamily="18" charset="0"/>
              </a:rPr>
              <a:t>手术</a:t>
            </a:r>
          </a:p>
        </p:txBody>
      </p:sp>
      <p:sp>
        <p:nvSpPr>
          <p:cNvPr id="56" name="TextBox 1"/>
          <p:cNvSpPr txBox="1"/>
          <p:nvPr/>
        </p:nvSpPr>
        <p:spPr>
          <a:xfrm>
            <a:off x="2768600" y="4699000"/>
            <a:ext cx="4089400" cy="228600"/>
          </a:xfrm>
          <a:prstGeom prst="rect">
            <a:avLst/>
          </a:prstGeom>
          <a:noFill/>
        </p:spPr>
        <p:txBody>
          <a:bodyPr wrap="none" lIns="0" tIns="0" rIns="0" rtlCol="0">
            <a:spAutoFit/>
          </a:bodyPr>
          <a:lstStyle/>
          <a:p>
            <a:pPr>
              <a:lnSpc>
                <a:spcPts val="1800"/>
              </a:lnSpc>
              <a:tabLst/>
            </a:pPr>
            <a:r>
              <a:rPr lang="en-US" altLang="zh-CN" sz="1403" b="1" dirty="0" smtClean="0">
                <a:solidFill>
                  <a:srgbClr val="C00000"/>
                </a:solidFill>
                <a:latin typeface="微软雅黑" pitchFamily="18" charset="0"/>
                <a:cs typeface="微软雅黑" pitchFamily="18" charset="0"/>
              </a:rPr>
              <a:t>如果几种降眼压药物效果均不好，需考虑患者依从性</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9144000" cy="5143500"/>
          </a:xfrm>
          <a:custGeom>
            <a:avLst/>
            <a:gdLst>
              <a:gd name="connsiteX0" fmla="*/ 0 w 9144000"/>
              <a:gd name="connsiteY0" fmla="*/ 5143500 h 5143500"/>
              <a:gd name="connsiteX1" fmla="*/ 9144000 w 9144000"/>
              <a:gd name="connsiteY1" fmla="*/ 5143500 h 5143500"/>
              <a:gd name="connsiteX2" fmla="*/ 9144000 w 9144000"/>
              <a:gd name="connsiteY2" fmla="*/ 0 h 5143500"/>
              <a:gd name="connsiteX3" fmla="*/ 0 w 9144000"/>
              <a:gd name="connsiteY3" fmla="*/ 0 h 5143500"/>
              <a:gd name="connsiteX4" fmla="*/ 0 w 9144000"/>
              <a:gd name="connsiteY4" fmla="*/ 5143500 h 51435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143500">
                <a:moveTo>
                  <a:pt x="0" y="5143500"/>
                </a:moveTo>
                <a:lnTo>
                  <a:pt x="9144000" y="5143500"/>
                </a:lnTo>
                <a:lnTo>
                  <a:pt x="9144000" y="0"/>
                </a:lnTo>
                <a:lnTo>
                  <a:pt x="0" y="0"/>
                </a:lnTo>
                <a:lnTo>
                  <a:pt x="0" y="514350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Freeform 3"/>
          <p:cNvSpPr/>
          <p:nvPr/>
        </p:nvSpPr>
        <p:spPr>
          <a:xfrm>
            <a:off x="371475" y="161925"/>
            <a:ext cx="8248650" cy="476250"/>
          </a:xfrm>
          <a:custGeom>
            <a:avLst/>
            <a:gdLst>
              <a:gd name="connsiteX0" fmla="*/ 9525 w 8248650"/>
              <a:gd name="connsiteY0" fmla="*/ 466725 h 476250"/>
              <a:gd name="connsiteX1" fmla="*/ 9525 w 8248650"/>
              <a:gd name="connsiteY1" fmla="*/ 9525 h 476250"/>
              <a:gd name="connsiteX2" fmla="*/ 8239125 w 8248650"/>
              <a:gd name="connsiteY2" fmla="*/ 9525 h 476250"/>
            </a:gdLst>
            <a:ahLst/>
            <a:cxnLst>
              <a:cxn ang="0">
                <a:pos x="connsiteX0" y="connsiteY0"/>
              </a:cxn>
              <a:cxn ang="1">
                <a:pos x="connsiteX1" y="connsiteY1"/>
              </a:cxn>
              <a:cxn ang="2">
                <a:pos x="connsiteX2" y="connsiteY2"/>
              </a:cxn>
            </a:cxnLst>
            <a:rect l="l" t="t" r="r" b="b"/>
            <a:pathLst>
              <a:path w="8248650" h="476250">
                <a:moveTo>
                  <a:pt x="9525" y="466725"/>
                </a:moveTo>
                <a:lnTo>
                  <a:pt x="9525" y="9525"/>
                </a:ln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Freeform 3"/>
          <p:cNvSpPr/>
          <p:nvPr/>
        </p:nvSpPr>
        <p:spPr>
          <a:xfrm>
            <a:off x="447675" y="4619625"/>
            <a:ext cx="8248650" cy="38100"/>
          </a:xfrm>
          <a:custGeom>
            <a:avLst/>
            <a:gdLst>
              <a:gd name="connsiteX0" fmla="*/ 9525 w 8248650"/>
              <a:gd name="connsiteY0" fmla="*/ 9525 h 38100"/>
              <a:gd name="connsiteX1" fmla="*/ 8239125 w 8248650"/>
              <a:gd name="connsiteY1" fmla="*/ 9525 h 38100"/>
            </a:gdLst>
            <a:ahLst/>
            <a:cxnLst>
              <a:cxn ang="0">
                <a:pos x="connsiteX0" y="connsiteY0"/>
              </a:cxn>
              <a:cxn ang="1">
                <a:pos x="connsiteX1" y="connsiteY1"/>
              </a:cxn>
            </a:cxnLst>
            <a:rect l="l" t="t" r="r" b="b"/>
            <a:pathLst>
              <a:path w="8248650" h="38100">
                <a:moveTo>
                  <a:pt x="9525" y="9525"/>
                </a:moveTo>
                <a:lnTo>
                  <a:pt x="8239125" y="9525"/>
                </a:lnTo>
              </a:path>
            </a:pathLst>
          </a:custGeom>
          <a:ln w="12700">
            <a:solidFill>
              <a:srgbClr val="CC99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a:srcRect/>
          <a:stretch>
            <a:fillRect/>
          </a:stretch>
        </p:blipFill>
        <p:spPr bwMode="auto">
          <a:xfrm>
            <a:off x="723900" y="3530600"/>
            <a:ext cx="7747000" cy="1054100"/>
          </a:xfrm>
          <a:prstGeom prst="rect">
            <a:avLst/>
          </a:prstGeom>
          <a:noFill/>
        </p:spPr>
      </p:pic>
      <p:pic>
        <p:nvPicPr>
          <p:cNvPr id="5" name="Picture 3"/>
          <p:cNvPicPr>
            <a:picLocks noChangeAspect="1" noChangeArrowheads="1"/>
          </p:cNvPicPr>
          <p:nvPr/>
        </p:nvPicPr>
        <p:blipFill>
          <a:blip r:embed="rId3"/>
          <a:srcRect/>
          <a:stretch>
            <a:fillRect/>
          </a:stretch>
        </p:blipFill>
        <p:spPr bwMode="auto">
          <a:xfrm>
            <a:off x="0" y="0"/>
            <a:ext cx="9144000" cy="51435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468</TotalTime>
  <Words>3727</Words>
  <Application>Microsoft Macintosh PowerPoint</Application>
  <PresentationFormat>全屏显示(16:9)</PresentationFormat>
  <Paragraphs>1554</Paragraphs>
  <Slides>103</Slides>
  <Notes>1</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103</vt:i4>
      </vt:variant>
    </vt:vector>
  </HeadingPairs>
  <TitlesOfParts>
    <vt:vector size="119" baseType="lpstr">
      <vt:lpstr>Arial Narrow</vt:lpstr>
      <vt:lpstr>Arial Unicode MS</vt:lpstr>
      <vt:lpstr>Calibri</vt:lpstr>
      <vt:lpstr>Cambria Math</vt:lpstr>
      <vt:lpstr>DengXian</vt:lpstr>
      <vt:lpstr>Garamond</vt:lpstr>
      <vt:lpstr>Symbol</vt:lpstr>
      <vt:lpstr>Times New Roman</vt:lpstr>
      <vt:lpstr>Wingdings</vt:lpstr>
      <vt:lpstr>黑体</vt:lpstr>
      <vt:lpstr>楷体</vt:lpstr>
      <vt:lpstr>楷体_GB2312</vt:lpstr>
      <vt:lpstr>宋体</vt:lpstr>
      <vt:lpstr>微软雅黑</vt:lpstr>
      <vt:lpstr>Arial</vt:lpstr>
      <vt:lpstr>Office Theme</vt:lpstr>
      <vt:lpstr>PowerPoint 演示文稿</vt:lpstr>
      <vt:lpstr>PowerPoint 演示文稿</vt:lpstr>
      <vt:lpstr>PowerPoint 演示文稿</vt:lpstr>
      <vt:lpstr>概述</vt:lpstr>
      <vt:lpstr>眼压的概念</vt:lpstr>
      <vt:lpstr> </vt:lpstr>
      <vt:lpstr>房水的循环途径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青光眼药物治疗目的    ●降低眼内压至靶水平，稳定眼内压， 改善房水流畅系数   ● 保护视神经。</vt:lpstr>
      <vt:lpstr>青光眼药物治疗原则</vt:lpstr>
      <vt:lpstr>药物治疗基本原则</vt:lpstr>
      <vt:lpstr>药物治疗基本原则</vt:lpstr>
      <vt:lpstr>降眼压药物作用机制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药物治疗基本原则</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病例回顾</vt:lpstr>
      <vt:lpstr>PowerPoint 演示文稿</vt:lpstr>
      <vt:lpstr>PowerPoint 演示文稿</vt:lpstr>
      <vt:lpstr>PowerPoint 演示文稿</vt:lpstr>
      <vt:lpstr>     1.为何停用地西泮？</vt:lpstr>
      <vt:lpstr>青光眼患者其他禁用药？</vt:lpstr>
      <vt:lpstr>PowerPoint 演示文稿</vt:lpstr>
      <vt:lpstr>PowerPoint 演示文稿</vt:lpstr>
      <vt:lpstr>PowerPoint 演示文稿</vt:lpstr>
      <vt:lpstr>PowerPoint 演示文稿</vt:lpstr>
      <vt:lpstr>PowerPoint 演示文稿</vt:lpstr>
      <vt:lpstr> 2.甘露醇、毛果芸香碱、乙酰唑胺治疗青光眼的作用机制是什么? 还有哪些适应症？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moudapeng@163.com</cp:lastModifiedBy>
  <cp:revision>10</cp:revision>
  <dcterms:created xsi:type="dcterms:W3CDTF">2006-08-16T00:00:00Z</dcterms:created>
  <dcterms:modified xsi:type="dcterms:W3CDTF">2021-05-31T11:04:49Z</dcterms:modified>
</cp:coreProperties>
</file>