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  <p:sldMasterId id="2147483685" r:id="rId4"/>
  </p:sldMasterIdLst>
  <p:notesMasterIdLst>
    <p:notesMasterId r:id="rId54"/>
  </p:notesMasterIdLst>
  <p:handoutMasterIdLst>
    <p:handoutMasterId r:id="rId55"/>
  </p:handoutMasterIdLst>
  <p:sldIdLst>
    <p:sldId id="260" r:id="rId5"/>
    <p:sldId id="262" r:id="rId6"/>
    <p:sldId id="267" r:id="rId7"/>
    <p:sldId id="375" r:id="rId8"/>
    <p:sldId id="376" r:id="rId9"/>
    <p:sldId id="278" r:id="rId10"/>
    <p:sldId id="334" r:id="rId11"/>
    <p:sldId id="280" r:id="rId12"/>
    <p:sldId id="380" r:id="rId13"/>
    <p:sldId id="282" r:id="rId14"/>
    <p:sldId id="284" r:id="rId15"/>
    <p:sldId id="285" r:id="rId16"/>
    <p:sldId id="289" r:id="rId17"/>
    <p:sldId id="287" r:id="rId18"/>
    <p:sldId id="290" r:id="rId19"/>
    <p:sldId id="291" r:id="rId20"/>
    <p:sldId id="373" r:id="rId21"/>
    <p:sldId id="286" r:id="rId22"/>
    <p:sldId id="292" r:id="rId23"/>
    <p:sldId id="294" r:id="rId24"/>
    <p:sldId id="293" r:id="rId25"/>
    <p:sldId id="295" r:id="rId26"/>
    <p:sldId id="296" r:id="rId27"/>
    <p:sldId id="297" r:id="rId28"/>
    <p:sldId id="298" r:id="rId29"/>
    <p:sldId id="300" r:id="rId30"/>
    <p:sldId id="299" r:id="rId31"/>
    <p:sldId id="378" r:id="rId32"/>
    <p:sldId id="302" r:id="rId33"/>
    <p:sldId id="379" r:id="rId34"/>
    <p:sldId id="303" r:id="rId35"/>
    <p:sldId id="304" r:id="rId36"/>
    <p:sldId id="301" r:id="rId37"/>
    <p:sldId id="318" r:id="rId38"/>
    <p:sldId id="319" r:id="rId39"/>
    <p:sldId id="320" r:id="rId40"/>
    <p:sldId id="321" r:id="rId41"/>
    <p:sldId id="372" r:id="rId42"/>
    <p:sldId id="371" r:id="rId43"/>
    <p:sldId id="322" r:id="rId44"/>
    <p:sldId id="325" r:id="rId45"/>
    <p:sldId id="323" r:id="rId46"/>
    <p:sldId id="324" r:id="rId47"/>
    <p:sldId id="327" r:id="rId48"/>
    <p:sldId id="326" r:id="rId49"/>
    <p:sldId id="328" r:id="rId50"/>
    <p:sldId id="329" r:id="rId51"/>
    <p:sldId id="333" r:id="rId52"/>
    <p:sldId id="330" r:id="rId5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24D45CCB-0349-404A-8366-56573B08BD8E}">
          <p14:sldIdLst>
            <p14:sldId id="260"/>
            <p14:sldId id="262"/>
            <p14:sldId id="267"/>
            <p14:sldId id="375"/>
            <p14:sldId id="376"/>
            <p14:sldId id="278"/>
            <p14:sldId id="334"/>
            <p14:sldId id="280"/>
            <p14:sldId id="380"/>
            <p14:sldId id="282"/>
            <p14:sldId id="284"/>
            <p14:sldId id="285"/>
            <p14:sldId id="289"/>
            <p14:sldId id="287"/>
            <p14:sldId id="290"/>
            <p14:sldId id="291"/>
            <p14:sldId id="373"/>
            <p14:sldId id="286"/>
            <p14:sldId id="292"/>
            <p14:sldId id="294"/>
            <p14:sldId id="293"/>
            <p14:sldId id="295"/>
            <p14:sldId id="296"/>
            <p14:sldId id="297"/>
            <p14:sldId id="298"/>
            <p14:sldId id="300"/>
            <p14:sldId id="299"/>
            <p14:sldId id="378"/>
            <p14:sldId id="302"/>
            <p14:sldId id="379"/>
            <p14:sldId id="303"/>
            <p14:sldId id="304"/>
            <p14:sldId id="301"/>
            <p14:sldId id="318"/>
            <p14:sldId id="319"/>
            <p14:sldId id="320"/>
            <p14:sldId id="321"/>
            <p14:sldId id="372"/>
            <p14:sldId id="371"/>
            <p14:sldId id="322"/>
            <p14:sldId id="325"/>
            <p14:sldId id="323"/>
            <p14:sldId id="324"/>
            <p14:sldId id="327"/>
            <p14:sldId id="326"/>
            <p14:sldId id="328"/>
            <p14:sldId id="329"/>
            <p14:sldId id="333"/>
            <p14:sldId id="3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1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375FB9"/>
    <a:srgbClr val="44AED0"/>
    <a:srgbClr val="FFFFFF"/>
    <a:srgbClr val="B3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66"/>
      </p:cViewPr>
      <p:guideLst>
        <p:guide orient="horz" pos="210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11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3ADC62-C961-4E7F-9DC2-A79E852EAFDB}" type="doc">
      <dgm:prSet loTypeId="urn:microsoft.com/office/officeart/2005/8/layout/hList1" loCatId="list" qsTypeId="urn:microsoft.com/office/officeart/2005/8/quickstyle/simple1#1" qsCatId="simple" csTypeId="urn:microsoft.com/office/officeart/2005/8/colors/colorful3#1" csCatId="colorful" phldr="1"/>
      <dgm:spPr/>
      <dgm:t>
        <a:bodyPr/>
        <a:lstStyle/>
        <a:p>
          <a:endParaRPr lang="zh-CN" altLang="en-US"/>
        </a:p>
      </dgm:t>
    </dgm:pt>
    <dgm:pt modelId="{B921D1F5-BD18-4186-8518-53D68DA076EE}">
      <dgm:prSet phldrT="[Text]" phldr="0" custT="1"/>
      <dgm:spPr>
        <a:solidFill>
          <a:srgbClr val="E65876"/>
        </a:solidFill>
        <a:ln>
          <a:solidFill>
            <a:srgbClr val="E65876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中国</a:t>
          </a:r>
        </a:p>
      </dgm:t>
    </dgm:pt>
    <dgm:pt modelId="{F75C5AFD-C9EE-4FE4-B8B4-44CAF461B9AD}" type="parTrans" cxnId="{0F57C12D-E779-4266-8C0C-D16DB3A27660}">
      <dgm:prSet/>
      <dgm:spPr/>
      <dgm:t>
        <a:bodyPr/>
        <a:lstStyle/>
        <a:p>
          <a:endParaRPr lang="zh-CN" altLang="en-US"/>
        </a:p>
      </dgm:t>
    </dgm:pt>
    <dgm:pt modelId="{28E583BA-735C-419A-BC0D-3E231090F88A}" type="sibTrans" cxnId="{0F57C12D-E779-4266-8C0C-D16DB3A27660}">
      <dgm:prSet/>
      <dgm:spPr/>
      <dgm:t>
        <a:bodyPr/>
        <a:lstStyle/>
        <a:p>
          <a:endParaRPr lang="zh-CN" altLang="en-US"/>
        </a:p>
      </dgm:t>
    </dgm:pt>
    <dgm:pt modelId="{8BBB24B0-821B-4F9E-AA1C-759A28387D56}">
      <dgm:prSet phldrT="[Text]" phldr="0" custT="1"/>
      <dgm:spPr>
        <a:ln>
          <a:solidFill>
            <a:srgbClr val="E65876">
              <a:alpha val="90000"/>
            </a:srgb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妊娠满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28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周至不足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37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</a:t>
          </a:r>
          <a:endParaRPr lang="zh-CN" altLang="en-US" sz="200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</dgm:t>
    </dgm:pt>
    <dgm:pt modelId="{9A666C51-29DF-45D2-82E0-5138764AC918}" type="parTrans" cxnId="{1E66751E-B02E-462F-9174-AB043E067598}">
      <dgm:prSet/>
      <dgm:spPr/>
      <dgm:t>
        <a:bodyPr/>
        <a:lstStyle/>
        <a:p>
          <a:endParaRPr lang="zh-CN" altLang="en-US"/>
        </a:p>
      </dgm:t>
    </dgm:pt>
    <dgm:pt modelId="{D0C99902-A704-4DCF-ADE0-74C3B5929C97}" type="sibTrans" cxnId="{1E66751E-B02E-462F-9174-AB043E067598}">
      <dgm:prSet/>
      <dgm:spPr/>
      <dgm:t>
        <a:bodyPr/>
        <a:lstStyle/>
        <a:p>
          <a:endParaRPr lang="zh-CN" altLang="en-US"/>
        </a:p>
      </dgm:t>
    </dgm:pt>
    <dgm:pt modelId="{78550D4A-65B0-4C69-8FF5-E6CAD7C68311}">
      <dgm:prSet phldrT="[Text]" phldr="0" custT="1"/>
      <dgm:spPr>
        <a:solidFill>
          <a:srgbClr val="92D050"/>
        </a:solidFill>
        <a:ln>
          <a:solidFill>
            <a:srgbClr val="E7EA70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RCOG</a:t>
          </a:r>
        </a:p>
      </dgm:t>
    </dgm:pt>
    <dgm:pt modelId="{53871587-16BB-4C10-AC47-0AB7150FC7BC}" type="parTrans" cxnId="{98F77BE1-779D-4CC5-B55A-67A5DD37AB1E}">
      <dgm:prSet/>
      <dgm:spPr/>
      <dgm:t>
        <a:bodyPr/>
        <a:lstStyle/>
        <a:p>
          <a:endParaRPr lang="zh-CN" altLang="en-US"/>
        </a:p>
      </dgm:t>
    </dgm:pt>
    <dgm:pt modelId="{C5BDB716-7D16-4695-96C4-599D528CA71B}" type="sibTrans" cxnId="{98F77BE1-779D-4CC5-B55A-67A5DD37AB1E}">
      <dgm:prSet/>
      <dgm:spPr/>
      <dgm:t>
        <a:bodyPr/>
        <a:lstStyle/>
        <a:p>
          <a:endParaRPr lang="zh-CN" altLang="en-US"/>
        </a:p>
      </dgm:t>
    </dgm:pt>
    <dgm:pt modelId="{E9A30ACE-4370-4BA6-BBD1-2935EA025E5A}">
      <dgm:prSet phldrT="[Text]" phldr="0" custT="1"/>
      <dgm:spPr>
        <a:ln>
          <a:solidFill>
            <a:srgbClr val="E7EA70">
              <a:alpha val="90000"/>
            </a:srgb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小于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37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</a:t>
          </a:r>
        </a:p>
      </dgm:t>
    </dgm:pt>
    <dgm:pt modelId="{1A7C5877-B210-4843-BC4D-BF3F7258D547}" type="parTrans" cxnId="{B937A61E-D50E-4B7B-A68C-739FF54E51E3}">
      <dgm:prSet/>
      <dgm:spPr/>
      <dgm:t>
        <a:bodyPr/>
        <a:lstStyle/>
        <a:p>
          <a:endParaRPr lang="zh-CN" altLang="en-US"/>
        </a:p>
      </dgm:t>
    </dgm:pt>
    <dgm:pt modelId="{B28DBA80-B0B4-4579-B13C-8C57629A70D9}" type="sibTrans" cxnId="{B937A61E-D50E-4B7B-A68C-739FF54E51E3}">
      <dgm:prSet/>
      <dgm:spPr/>
      <dgm:t>
        <a:bodyPr/>
        <a:lstStyle/>
        <a:p>
          <a:endParaRPr lang="zh-CN" altLang="en-US"/>
        </a:p>
      </dgm:t>
    </dgm:pt>
    <dgm:pt modelId="{0705F397-FCCA-4B91-A004-ADB8B0B189CF}">
      <dgm:prSet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小于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32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周为极早产（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very preterm birth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）</a:t>
          </a:r>
          <a:endParaRPr sz="2000" dirty="0"/>
        </a:p>
      </dgm:t>
    </dgm:pt>
    <dgm:pt modelId="{A5A48643-3407-4956-A9BF-6D7079B84777}" type="parTrans" cxnId="{19C5A63A-57F4-489F-9EA7-9E802A0E1949}">
      <dgm:prSet/>
      <dgm:spPr/>
      <dgm:t>
        <a:bodyPr/>
        <a:lstStyle/>
        <a:p>
          <a:endParaRPr lang="zh-CN" altLang="en-US"/>
        </a:p>
      </dgm:t>
    </dgm:pt>
    <dgm:pt modelId="{72EBE50A-C9CC-4FE2-B1E3-ABBA1BF70910}" type="sibTrans" cxnId="{19C5A63A-57F4-489F-9EA7-9E802A0E1949}">
      <dgm:prSet/>
      <dgm:spPr/>
      <dgm:t>
        <a:bodyPr/>
        <a:lstStyle/>
        <a:p>
          <a:endParaRPr lang="zh-CN" altLang="en-US"/>
        </a:p>
      </dgm:t>
    </dgm:pt>
    <dgm:pt modelId="{FE59466D-1D8A-4C55-957F-754E408DEB54}">
      <dgm:prSet phldrT="[Text]" phldr="0" custT="1"/>
      <dgm:spPr>
        <a:solidFill>
          <a:schemeClr val="accent2">
            <a:lumMod val="40000"/>
            <a:lumOff val="60000"/>
          </a:schemeClr>
        </a:solidFill>
        <a:ln>
          <a:solidFill>
            <a:srgbClr val="00B0F0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ACOG</a:t>
          </a:r>
        </a:p>
      </dgm:t>
    </dgm:pt>
    <dgm:pt modelId="{AAA96348-1CB7-4A62-B177-75E9D5023EFE}" type="parTrans" cxnId="{3F49F588-91D3-4006-81E5-17C42B76BC22}">
      <dgm:prSet/>
      <dgm:spPr/>
      <dgm:t>
        <a:bodyPr/>
        <a:lstStyle/>
        <a:p>
          <a:endParaRPr lang="zh-CN" altLang="en-US"/>
        </a:p>
      </dgm:t>
    </dgm:pt>
    <dgm:pt modelId="{3FC66397-C922-4F2E-8A31-A67C46100FD3}" type="sibTrans" cxnId="{3F49F588-91D3-4006-81E5-17C42B76BC22}">
      <dgm:prSet/>
      <dgm:spPr/>
      <dgm:t>
        <a:bodyPr/>
        <a:lstStyle/>
        <a:p>
          <a:endParaRPr lang="zh-CN" altLang="en-US"/>
        </a:p>
      </dgm:t>
    </dgm:pt>
    <dgm:pt modelId="{D2CD2B46-55B7-4CA9-9BFE-54DF43E13A49}">
      <dgm:prSet phldrT="[Text]" phldr="0" custT="1"/>
      <dgm:spPr>
        <a:ln>
          <a:solidFill>
            <a:srgbClr val="00B0F0">
              <a:alpha val="90000"/>
            </a:srgb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20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周和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36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足周之间</a:t>
          </a:r>
          <a:endParaRPr sz="2000"/>
        </a:p>
      </dgm:t>
    </dgm:pt>
    <dgm:pt modelId="{3385B59D-8F06-4BD2-8B59-26C50BDA3872}" type="parTrans" cxnId="{60CE7B2D-63AF-4AFC-822D-DCC4056F8D92}">
      <dgm:prSet/>
      <dgm:spPr/>
      <dgm:t>
        <a:bodyPr/>
        <a:lstStyle/>
        <a:p>
          <a:endParaRPr lang="zh-CN" altLang="en-US"/>
        </a:p>
      </dgm:t>
    </dgm:pt>
    <dgm:pt modelId="{34FA3715-E344-417F-B6BA-A96B0EF0A962}" type="sibTrans" cxnId="{60CE7B2D-63AF-4AFC-822D-DCC4056F8D92}">
      <dgm:prSet/>
      <dgm:spPr/>
      <dgm:t>
        <a:bodyPr/>
        <a:lstStyle/>
        <a:p>
          <a:endParaRPr lang="zh-CN" altLang="en-US"/>
        </a:p>
      </dgm:t>
    </dgm:pt>
    <dgm:pt modelId="{94A170EC-A0FC-4F0A-92F1-4DEDD9194A84}" type="pres">
      <dgm:prSet presAssocID="{253ADC62-C961-4E7F-9DC2-A79E852EAFDB}" presName="Name0" presStyleCnt="0">
        <dgm:presLayoutVars>
          <dgm:dir/>
          <dgm:animLvl val="lvl"/>
          <dgm:resizeHandles val="exact"/>
        </dgm:presLayoutVars>
      </dgm:prSet>
      <dgm:spPr/>
    </dgm:pt>
    <dgm:pt modelId="{1D3F6565-8F0D-4AF6-9D49-2704468FE873}" type="pres">
      <dgm:prSet presAssocID="{B921D1F5-BD18-4186-8518-53D68DA076EE}" presName="composite" presStyleCnt="0"/>
      <dgm:spPr/>
    </dgm:pt>
    <dgm:pt modelId="{B57E22BD-A054-40E7-A3CB-4EACA20E50B9}" type="pres">
      <dgm:prSet presAssocID="{B921D1F5-BD18-4186-8518-53D68DA076E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F2B99F7-9F50-4FE4-92B4-E16BB308114B}" type="pres">
      <dgm:prSet presAssocID="{B921D1F5-BD18-4186-8518-53D68DA076EE}" presName="desTx" presStyleLbl="alignAccFollowNode1" presStyleIdx="0" presStyleCnt="3" custScaleY="100000">
        <dgm:presLayoutVars>
          <dgm:bulletEnabled val="1"/>
        </dgm:presLayoutVars>
      </dgm:prSet>
      <dgm:spPr/>
    </dgm:pt>
    <dgm:pt modelId="{103EE390-BF75-4B6B-862A-49FBD0354DE3}" type="pres">
      <dgm:prSet presAssocID="{28E583BA-735C-419A-BC0D-3E231090F88A}" presName="space" presStyleCnt="0"/>
      <dgm:spPr/>
    </dgm:pt>
    <dgm:pt modelId="{A84BEC3D-538F-43F3-9DDE-33CC09CBD0A3}" type="pres">
      <dgm:prSet presAssocID="{78550D4A-65B0-4C69-8FF5-E6CAD7C68311}" presName="composite" presStyleCnt="0"/>
      <dgm:spPr/>
    </dgm:pt>
    <dgm:pt modelId="{F5538C0A-ABA1-416D-A9D6-2325B2E38B4A}" type="pres">
      <dgm:prSet presAssocID="{78550D4A-65B0-4C69-8FF5-E6CAD7C68311}" presName="parTx" presStyleLbl="alignNode1" presStyleIdx="1" presStyleCnt="3" custLinFactNeighborX="1196" custLinFactNeighborY="-9926">
        <dgm:presLayoutVars>
          <dgm:chMax val="0"/>
          <dgm:chPref val="0"/>
          <dgm:bulletEnabled val="1"/>
        </dgm:presLayoutVars>
      </dgm:prSet>
      <dgm:spPr/>
    </dgm:pt>
    <dgm:pt modelId="{F7509B9D-ED13-49FB-A096-C4569D6D06FB}" type="pres">
      <dgm:prSet presAssocID="{78550D4A-65B0-4C69-8FF5-E6CAD7C68311}" presName="desTx" presStyleLbl="alignAccFollowNode1" presStyleIdx="1" presStyleCnt="3" custLinFactY="182181" custLinFactNeighborX="1196" custLinFactNeighborY="200000">
        <dgm:presLayoutVars>
          <dgm:bulletEnabled val="1"/>
        </dgm:presLayoutVars>
      </dgm:prSet>
      <dgm:spPr/>
    </dgm:pt>
    <dgm:pt modelId="{76A2983F-750F-4C47-8FBC-94E5577DDE1D}" type="pres">
      <dgm:prSet presAssocID="{C5BDB716-7D16-4695-96C4-599D528CA71B}" presName="space" presStyleCnt="0"/>
      <dgm:spPr/>
    </dgm:pt>
    <dgm:pt modelId="{867648E7-EB3C-4895-9ED9-B4C3EE401815}" type="pres">
      <dgm:prSet presAssocID="{FE59466D-1D8A-4C55-957F-754E408DEB54}" presName="composite" presStyleCnt="0"/>
      <dgm:spPr/>
    </dgm:pt>
    <dgm:pt modelId="{A5FA9173-E42B-4D60-8645-4F6E32555FE5}" type="pres">
      <dgm:prSet presAssocID="{FE59466D-1D8A-4C55-957F-754E408DEB5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E64F164-7191-41B1-8FD6-7F04C46CB8DC}" type="pres">
      <dgm:prSet presAssocID="{FE59466D-1D8A-4C55-957F-754E408DEB5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E66751E-B02E-462F-9174-AB043E067598}" srcId="{B921D1F5-BD18-4186-8518-53D68DA076EE}" destId="{8BBB24B0-821B-4F9E-AA1C-759A28387D56}" srcOrd="0" destOrd="0" parTransId="{9A666C51-29DF-45D2-82E0-5138764AC918}" sibTransId="{D0C99902-A704-4DCF-ADE0-74C3B5929C97}"/>
    <dgm:cxn modelId="{B937A61E-D50E-4B7B-A68C-739FF54E51E3}" srcId="{78550D4A-65B0-4C69-8FF5-E6CAD7C68311}" destId="{E9A30ACE-4370-4BA6-BBD1-2935EA025E5A}" srcOrd="0" destOrd="0" parTransId="{1A7C5877-B210-4843-BC4D-BF3F7258D547}" sibTransId="{B28DBA80-B0B4-4579-B13C-8C57629A70D9}"/>
    <dgm:cxn modelId="{50F8B929-1448-4BEA-B7A5-AF3D9144D95B}" type="presOf" srcId="{78550D4A-65B0-4C69-8FF5-E6CAD7C68311}" destId="{F5538C0A-ABA1-416D-A9D6-2325B2E38B4A}" srcOrd="0" destOrd="0" presId="urn:microsoft.com/office/officeart/2005/8/layout/hList1"/>
    <dgm:cxn modelId="{C7B88C2A-B268-45C9-8084-F72CA0655951}" type="presOf" srcId="{E9A30ACE-4370-4BA6-BBD1-2935EA025E5A}" destId="{F7509B9D-ED13-49FB-A096-C4569D6D06FB}" srcOrd="0" destOrd="0" presId="urn:microsoft.com/office/officeart/2005/8/layout/hList1"/>
    <dgm:cxn modelId="{08DD122D-17FE-48F7-9A91-02A31FA8F29C}" type="presOf" srcId="{253ADC62-C961-4E7F-9DC2-A79E852EAFDB}" destId="{94A170EC-A0FC-4F0A-92F1-4DEDD9194A84}" srcOrd="0" destOrd="0" presId="urn:microsoft.com/office/officeart/2005/8/layout/hList1"/>
    <dgm:cxn modelId="{60CE7B2D-63AF-4AFC-822D-DCC4056F8D92}" srcId="{FE59466D-1D8A-4C55-957F-754E408DEB54}" destId="{D2CD2B46-55B7-4CA9-9BFE-54DF43E13A49}" srcOrd="0" destOrd="0" parTransId="{3385B59D-8F06-4BD2-8B59-26C50BDA3872}" sibTransId="{34FA3715-E344-417F-B6BA-A96B0EF0A962}"/>
    <dgm:cxn modelId="{0F57C12D-E779-4266-8C0C-D16DB3A27660}" srcId="{253ADC62-C961-4E7F-9DC2-A79E852EAFDB}" destId="{B921D1F5-BD18-4186-8518-53D68DA076EE}" srcOrd="0" destOrd="0" parTransId="{F75C5AFD-C9EE-4FE4-B8B4-44CAF461B9AD}" sibTransId="{28E583BA-735C-419A-BC0D-3E231090F88A}"/>
    <dgm:cxn modelId="{726FF335-CDC5-4367-8158-67606F48136B}" type="presOf" srcId="{D2CD2B46-55B7-4CA9-9BFE-54DF43E13A49}" destId="{AE64F164-7191-41B1-8FD6-7F04C46CB8DC}" srcOrd="0" destOrd="0" presId="urn:microsoft.com/office/officeart/2005/8/layout/hList1"/>
    <dgm:cxn modelId="{19C5A63A-57F4-489F-9EA7-9E802A0E1949}" srcId="{78550D4A-65B0-4C69-8FF5-E6CAD7C68311}" destId="{0705F397-FCCA-4B91-A004-ADB8B0B189CF}" srcOrd="1" destOrd="0" parTransId="{A5A48643-3407-4956-A9BF-6D7079B84777}" sibTransId="{72EBE50A-C9CC-4FE2-B1E3-ABBA1BF70910}"/>
    <dgm:cxn modelId="{0A9C6F55-CD51-4BC8-B7F2-F4BA9A5E2B53}" type="presOf" srcId="{FE59466D-1D8A-4C55-957F-754E408DEB54}" destId="{A5FA9173-E42B-4D60-8645-4F6E32555FE5}" srcOrd="0" destOrd="0" presId="urn:microsoft.com/office/officeart/2005/8/layout/hList1"/>
    <dgm:cxn modelId="{3F49F588-91D3-4006-81E5-17C42B76BC22}" srcId="{253ADC62-C961-4E7F-9DC2-A79E852EAFDB}" destId="{FE59466D-1D8A-4C55-957F-754E408DEB54}" srcOrd="2" destOrd="0" parTransId="{AAA96348-1CB7-4A62-B177-75E9D5023EFE}" sibTransId="{3FC66397-C922-4F2E-8A31-A67C46100FD3}"/>
    <dgm:cxn modelId="{9E3A5E8E-90CA-4467-A0D4-C487574FDFB5}" type="presOf" srcId="{0705F397-FCCA-4B91-A004-ADB8B0B189CF}" destId="{F7509B9D-ED13-49FB-A096-C4569D6D06FB}" srcOrd="0" destOrd="1" presId="urn:microsoft.com/office/officeart/2005/8/layout/hList1"/>
    <dgm:cxn modelId="{AC7B8298-60DD-4C67-A11E-74DD49002730}" type="presOf" srcId="{8BBB24B0-821B-4F9E-AA1C-759A28387D56}" destId="{EF2B99F7-9F50-4FE4-92B4-E16BB308114B}" srcOrd="0" destOrd="0" presId="urn:microsoft.com/office/officeart/2005/8/layout/hList1"/>
    <dgm:cxn modelId="{95D35CBA-A271-49E2-A154-12607E5A6D75}" type="presOf" srcId="{B921D1F5-BD18-4186-8518-53D68DA076EE}" destId="{B57E22BD-A054-40E7-A3CB-4EACA20E50B9}" srcOrd="0" destOrd="0" presId="urn:microsoft.com/office/officeart/2005/8/layout/hList1"/>
    <dgm:cxn modelId="{98F77BE1-779D-4CC5-B55A-67A5DD37AB1E}" srcId="{253ADC62-C961-4E7F-9DC2-A79E852EAFDB}" destId="{78550D4A-65B0-4C69-8FF5-E6CAD7C68311}" srcOrd="1" destOrd="0" parTransId="{53871587-16BB-4C10-AC47-0AB7150FC7BC}" sibTransId="{C5BDB716-7D16-4695-96C4-599D528CA71B}"/>
    <dgm:cxn modelId="{3E5119FA-D082-40D2-A396-28627E23298D}" type="presParOf" srcId="{94A170EC-A0FC-4F0A-92F1-4DEDD9194A84}" destId="{1D3F6565-8F0D-4AF6-9D49-2704468FE873}" srcOrd="0" destOrd="0" presId="urn:microsoft.com/office/officeart/2005/8/layout/hList1"/>
    <dgm:cxn modelId="{6D6FF0C1-F0AA-4FA5-AF02-39D6B712C000}" type="presParOf" srcId="{1D3F6565-8F0D-4AF6-9D49-2704468FE873}" destId="{B57E22BD-A054-40E7-A3CB-4EACA20E50B9}" srcOrd="0" destOrd="0" presId="urn:microsoft.com/office/officeart/2005/8/layout/hList1"/>
    <dgm:cxn modelId="{1BC91DE0-CE7A-48C6-8EC4-D59E7E8924BD}" type="presParOf" srcId="{1D3F6565-8F0D-4AF6-9D49-2704468FE873}" destId="{EF2B99F7-9F50-4FE4-92B4-E16BB308114B}" srcOrd="1" destOrd="0" presId="urn:microsoft.com/office/officeart/2005/8/layout/hList1"/>
    <dgm:cxn modelId="{CE6F8972-1616-414D-A250-37F1038CBECE}" type="presParOf" srcId="{94A170EC-A0FC-4F0A-92F1-4DEDD9194A84}" destId="{103EE390-BF75-4B6B-862A-49FBD0354DE3}" srcOrd="1" destOrd="0" presId="urn:microsoft.com/office/officeart/2005/8/layout/hList1"/>
    <dgm:cxn modelId="{C2652ACB-2EBD-4A81-81CB-1859882BD7A6}" type="presParOf" srcId="{94A170EC-A0FC-4F0A-92F1-4DEDD9194A84}" destId="{A84BEC3D-538F-43F3-9DDE-33CC09CBD0A3}" srcOrd="2" destOrd="0" presId="urn:microsoft.com/office/officeart/2005/8/layout/hList1"/>
    <dgm:cxn modelId="{CA6416B0-F3F6-44F9-8A7C-C1FF6DC8A388}" type="presParOf" srcId="{A84BEC3D-538F-43F3-9DDE-33CC09CBD0A3}" destId="{F5538C0A-ABA1-416D-A9D6-2325B2E38B4A}" srcOrd="0" destOrd="0" presId="urn:microsoft.com/office/officeart/2005/8/layout/hList1"/>
    <dgm:cxn modelId="{130CC444-7DF0-453F-872F-13F8A6F1B952}" type="presParOf" srcId="{A84BEC3D-538F-43F3-9DDE-33CC09CBD0A3}" destId="{F7509B9D-ED13-49FB-A096-C4569D6D06FB}" srcOrd="1" destOrd="0" presId="urn:microsoft.com/office/officeart/2005/8/layout/hList1"/>
    <dgm:cxn modelId="{63B7A75E-6E85-46C1-870B-F48BD1E894F8}" type="presParOf" srcId="{94A170EC-A0FC-4F0A-92F1-4DEDD9194A84}" destId="{76A2983F-750F-4C47-8FBC-94E5577DDE1D}" srcOrd="3" destOrd="0" presId="urn:microsoft.com/office/officeart/2005/8/layout/hList1"/>
    <dgm:cxn modelId="{7C10E5E2-D808-445C-B361-520C28E70ADF}" type="presParOf" srcId="{94A170EC-A0FC-4F0A-92F1-4DEDD9194A84}" destId="{867648E7-EB3C-4895-9ED9-B4C3EE401815}" srcOrd="4" destOrd="0" presId="urn:microsoft.com/office/officeart/2005/8/layout/hList1"/>
    <dgm:cxn modelId="{14E38274-FA28-4FF7-8216-E6B636563052}" type="presParOf" srcId="{867648E7-EB3C-4895-9ED9-B4C3EE401815}" destId="{A5FA9173-E42B-4D60-8645-4F6E32555FE5}" srcOrd="0" destOrd="0" presId="urn:microsoft.com/office/officeart/2005/8/layout/hList1"/>
    <dgm:cxn modelId="{628239A3-8A47-441B-9361-A912728BC269}" type="presParOf" srcId="{867648E7-EB3C-4895-9ED9-B4C3EE401815}" destId="{AE64F164-7191-41B1-8FD6-7F04C46CB8D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7E22BD-A054-40E7-A3CB-4EACA20E50B9}">
      <dsp:nvSpPr>
        <dsp:cNvPr id="0" name=""/>
        <dsp:cNvSpPr/>
      </dsp:nvSpPr>
      <dsp:spPr>
        <a:xfrm>
          <a:off x="8234" y="-47329"/>
          <a:ext cx="2199999" cy="719671"/>
        </a:xfrm>
        <a:prstGeom prst="rect">
          <a:avLst/>
        </a:prstGeom>
        <a:solidFill>
          <a:srgbClr val="E65876"/>
        </a:solidFill>
        <a:ln w="12700" cap="flat" cmpd="sng" algn="ctr">
          <a:solidFill>
            <a:srgbClr val="E6587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中国</a:t>
          </a:r>
        </a:p>
      </dsp:txBody>
      <dsp:txXfrm>
        <a:off x="8234" y="-47329"/>
        <a:ext cx="2199999" cy="719671"/>
      </dsp:txXfrm>
    </dsp:sp>
    <dsp:sp modelId="{EF2B99F7-9F50-4FE4-92B4-E16BB308114B}">
      <dsp:nvSpPr>
        <dsp:cNvPr id="0" name=""/>
        <dsp:cNvSpPr/>
      </dsp:nvSpPr>
      <dsp:spPr>
        <a:xfrm>
          <a:off x="8234" y="672342"/>
          <a:ext cx="2199999" cy="208963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E65876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妊娠满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28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周至不足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37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</a:t>
          </a:r>
          <a:endParaRPr lang="zh-CN" altLang="en-US" sz="2000" kern="120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</dsp:txBody>
      <dsp:txXfrm>
        <a:off x="8234" y="672342"/>
        <a:ext cx="2199999" cy="2089631"/>
      </dsp:txXfrm>
    </dsp:sp>
    <dsp:sp modelId="{F5538C0A-ABA1-416D-A9D6-2325B2E38B4A}">
      <dsp:nvSpPr>
        <dsp:cNvPr id="0" name=""/>
        <dsp:cNvSpPr/>
      </dsp:nvSpPr>
      <dsp:spPr>
        <a:xfrm>
          <a:off x="2542219" y="0"/>
          <a:ext cx="2197851" cy="719671"/>
        </a:xfrm>
        <a:prstGeom prst="rect">
          <a:avLst/>
        </a:prstGeom>
        <a:solidFill>
          <a:srgbClr val="92D050"/>
        </a:solidFill>
        <a:ln w="12700" cap="flat" cmpd="sng" algn="ctr">
          <a:solidFill>
            <a:srgbClr val="E7EA7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RCOG</a:t>
          </a:r>
        </a:p>
      </dsp:txBody>
      <dsp:txXfrm>
        <a:off x="2542219" y="0"/>
        <a:ext cx="2197851" cy="719671"/>
      </dsp:txXfrm>
    </dsp:sp>
    <dsp:sp modelId="{F7509B9D-ED13-49FB-A096-C4569D6D06FB}">
      <dsp:nvSpPr>
        <dsp:cNvPr id="0" name=""/>
        <dsp:cNvSpPr/>
      </dsp:nvSpPr>
      <dsp:spPr>
        <a:xfrm>
          <a:off x="2542219" y="719671"/>
          <a:ext cx="2197851" cy="1994972"/>
        </a:xfrm>
        <a:prstGeom prst="rect">
          <a:avLst/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12700" cap="flat" cmpd="sng" algn="ctr">
          <a:solidFill>
            <a:srgbClr val="E7EA7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小于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37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小于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32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周为极早产（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very preterm birth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）</a:t>
          </a:r>
          <a:endParaRPr sz="2000" kern="1200" dirty="0"/>
        </a:p>
      </dsp:txBody>
      <dsp:txXfrm>
        <a:off x="2542219" y="719671"/>
        <a:ext cx="2197851" cy="1994972"/>
      </dsp:txXfrm>
    </dsp:sp>
    <dsp:sp modelId="{A5FA9173-E42B-4D60-8645-4F6E32555FE5}">
      <dsp:nvSpPr>
        <dsp:cNvPr id="0" name=""/>
        <dsp:cNvSpPr/>
      </dsp:nvSpPr>
      <dsp:spPr>
        <a:xfrm>
          <a:off x="5021484" y="0"/>
          <a:ext cx="2197851" cy="7196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ACOG</a:t>
          </a:r>
        </a:p>
      </dsp:txBody>
      <dsp:txXfrm>
        <a:off x="5021484" y="0"/>
        <a:ext cx="2197851" cy="719671"/>
      </dsp:txXfrm>
    </dsp:sp>
    <dsp:sp modelId="{AE64F164-7191-41B1-8FD6-7F04C46CB8DC}">
      <dsp:nvSpPr>
        <dsp:cNvPr id="0" name=""/>
        <dsp:cNvSpPr/>
      </dsp:nvSpPr>
      <dsp:spPr>
        <a:xfrm>
          <a:off x="5021484" y="719671"/>
          <a:ext cx="2197851" cy="1994972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rgbClr val="00B0F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20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周和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36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足周之间</a:t>
          </a:r>
          <a:endParaRPr sz="2000" kern="1200"/>
        </a:p>
      </dsp:txBody>
      <dsp:txXfrm>
        <a:off x="5021484" y="719671"/>
        <a:ext cx="2197851" cy="1994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2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1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D471AE18-8055-40EA-8B2D-6D73181BDDB8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074FFE4-DE25-4187-AE26-9C27F63EED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E604CD3-FE0D-40C6-9693-26BAD49307DC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0" name="任意多边形 12">
            <a:extLst>
              <a:ext uri="{FF2B5EF4-FFF2-40B4-BE49-F238E27FC236}">
                <a16:creationId xmlns:a16="http://schemas.microsoft.com/office/drawing/2014/main" id="{CC837013-74A3-4B55-A127-067B66B70464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210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A6309A9-B7C4-4215-B9D0-FF25A5B7811A}"/>
              </a:ext>
            </a:extLst>
          </p:cNvPr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2AC06F8F-F2C5-48EB-AC6E-3C0921199B4B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36B0B5C-7F5D-4C73-8023-81EB70AB40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8371C7F-A928-4F67-9BD1-05488DF50D89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id="{8DA84FB4-CC49-44FF-9ECA-C40E3B0EF924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id="{75EBD310-BE00-4A51-A335-A13AEE7D96E2}"/>
              </a:ext>
            </a:extLst>
          </p:cNvPr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3" name="燕尾形 10">
              <a:extLst>
                <a:ext uri="{FF2B5EF4-FFF2-40B4-BE49-F238E27FC236}">
                  <a16:creationId xmlns:a16="http://schemas.microsoft.com/office/drawing/2014/main" id="{627E9113-2440-4749-AD6E-9BDBEA7FDE76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燕尾形 15">
              <a:extLst>
                <a:ext uri="{FF2B5EF4-FFF2-40B4-BE49-F238E27FC236}">
                  <a16:creationId xmlns:a16="http://schemas.microsoft.com/office/drawing/2014/main" id="{1915E14F-40E1-4E0C-BE56-54DE5A5D63DB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99331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070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4452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593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833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658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3935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6343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5037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1559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A6E3EC8A-7A1E-4D50-8EB5-64A2C797A5E3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5D94475-A08A-4D26-9F46-A7B00D936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783DA01-9B37-4292-BF3B-BD54A6163936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0" name="任意多边形 12">
            <a:extLst>
              <a:ext uri="{FF2B5EF4-FFF2-40B4-BE49-F238E27FC236}">
                <a16:creationId xmlns:a16="http://schemas.microsoft.com/office/drawing/2014/main" id="{BB9A1F90-F411-44F3-867E-365E81BD02FD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97814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0998F7E4-D774-40D0-8308-3DCA565F52FC}"/>
              </a:ext>
            </a:extLst>
          </p:cNvPr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22EDAFC2-6C3E-4969-ADE5-A33E05B23A18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9614D05-8AA7-4595-A3B2-AC2C131488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9944AA2-6AB5-4E28-8023-DB23ED2A387A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id="{77294445-FC08-46C5-9A1C-EA29112C876D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id="{053451A1-2D13-4A61-B20C-99C40D4D326F}"/>
              </a:ext>
            </a:extLst>
          </p:cNvPr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3" name="燕尾形 10">
              <a:extLst>
                <a:ext uri="{FF2B5EF4-FFF2-40B4-BE49-F238E27FC236}">
                  <a16:creationId xmlns:a16="http://schemas.microsoft.com/office/drawing/2014/main" id="{10CBA180-D4A3-40F0-B85B-3B11AD52CE82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燕尾形 15">
              <a:extLst>
                <a:ext uri="{FF2B5EF4-FFF2-40B4-BE49-F238E27FC236}">
                  <a16:creationId xmlns:a16="http://schemas.microsoft.com/office/drawing/2014/main" id="{9DE46026-6C56-4AD7-896C-5F968717143B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4855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5298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4566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1855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1664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8510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965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2769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5294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2021/10/13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59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17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95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416" y="365125"/>
            <a:ext cx="10514384" cy="414655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06746" y="1275715"/>
            <a:ext cx="5789854" cy="5377180"/>
          </a:xfrm>
        </p:spPr>
        <p:txBody>
          <a:bodyPr>
            <a:no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基本情况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就职北京妇产医院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余年，负责医院临床药学、精准医学中心、用药咨询中心、药物治疗管理门诊工作。</a:t>
            </a:r>
          </a:p>
          <a:p>
            <a:pPr marL="0" indent="0"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研究方向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临床药学、药物治疗管理、药学科普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学术成就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主编、参编多部孕产妇、更年期合理用药等书籍。主持孕产妇健康素质教育课题。</a:t>
            </a: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学术兼职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:北京药理学会精准药学专业会委员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、中国药学会科普专家、北京市健康科普专家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</a:p>
          <a:p>
            <a:pPr marL="0" indent="0"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9786" y="1857364"/>
            <a:ext cx="2786082" cy="2308324"/>
          </a:xfrm>
          <a:prstGeom prst="rect">
            <a:avLst/>
          </a:prstGeom>
          <a:noFill/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照片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 descr="han-微视1"/>
          <p:cNvPicPr>
            <a:picLocks noChangeAspect="1"/>
          </p:cNvPicPr>
          <p:nvPr/>
        </p:nvPicPr>
        <p:blipFill>
          <a:blip r:embed="rId2" cstate="print"/>
          <a:srcRect l="9917" r="12728"/>
          <a:stretch>
            <a:fillRect/>
          </a:stretch>
        </p:blipFill>
        <p:spPr>
          <a:xfrm>
            <a:off x="1987159" y="1485923"/>
            <a:ext cx="3145155" cy="27108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56791" y="4661536"/>
            <a:ext cx="3263265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姓名  韩朝宏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职称  副主任药师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47528" y="1785926"/>
            <a:ext cx="8640960" cy="813121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妊娠期及哺乳期用药处方审核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54970" y="4258953"/>
            <a:ext cx="64008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en-US" sz="3200" dirty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首都医科大学附属北京妇产医院</a:t>
            </a: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zh-CN" sz="3200" dirty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韩朝宏</a:t>
            </a: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endParaRPr lang="en-US" altLang="zh-CN" sz="3200" dirty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55439" y="-18789"/>
            <a:ext cx="10278431" cy="1287550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6854" y="1340768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产褥感染用药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2338" y="365125"/>
            <a:ext cx="10521462" cy="491001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2338" y="365125"/>
            <a:ext cx="10515600" cy="4896112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zh-CN" alt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en-US" altLang="zh-CN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zh-CN" alt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产科最常见的处方问题？</a:t>
            </a:r>
          </a:p>
        </p:txBody>
      </p:sp>
      <p:sp>
        <p:nvSpPr>
          <p:cNvPr id="4" name="矩形 3"/>
          <p:cNvSpPr/>
          <p:nvPr/>
        </p:nvSpPr>
        <p:spPr>
          <a:xfrm>
            <a:off x="4452927" y="2643183"/>
            <a:ext cx="378621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缺少诊断！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677491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96752"/>
            <a:ext cx="10515600" cy="4980211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蛋白琥珀酸铁口服液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左甲状腺素钠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克霉唑阴道片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/>
              <a:t>……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5087888" y="2928934"/>
            <a:ext cx="2428892" cy="1000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孕**周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-115518"/>
            <a:ext cx="10374471" cy="132556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妊娠剧吐治疗</a:t>
            </a:r>
          </a:p>
        </p:txBody>
      </p:sp>
      <p:grpSp>
        <p:nvGrpSpPr>
          <p:cNvPr id="27" name="原创设计师QQ598969553      _17"/>
          <p:cNvGrpSpPr/>
          <p:nvPr/>
        </p:nvGrpSpPr>
        <p:grpSpPr>
          <a:xfrm>
            <a:off x="2075758" y="1107931"/>
            <a:ext cx="792088" cy="792286"/>
            <a:chOff x="1505114" y="3434341"/>
            <a:chExt cx="589156" cy="589303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1625375" y="3456372"/>
              <a:ext cx="331703" cy="5265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A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原创设计师QQ598969553      _4"/>
          <p:cNvGrpSpPr/>
          <p:nvPr/>
        </p:nvGrpSpPr>
        <p:grpSpPr>
          <a:xfrm>
            <a:off x="2102486" y="2429511"/>
            <a:ext cx="823595" cy="795655"/>
            <a:chOff x="1505114" y="3434341"/>
            <a:chExt cx="589156" cy="589303"/>
          </a:xfrm>
        </p:grpSpPr>
        <p:sp>
          <p:nvSpPr>
            <p:cNvPr id="13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9"/>
            <p:cNvSpPr txBox="1"/>
            <p:nvPr/>
          </p:nvSpPr>
          <p:spPr>
            <a:xfrm>
              <a:off x="1641871" y="3457905"/>
              <a:ext cx="298707" cy="52345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B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167042" y="1306831"/>
            <a:ext cx="687230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孕吐反应：单药口服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10~25mg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tid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95604" y="2429510"/>
            <a:ext cx="7680915" cy="39050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剧吐治疗：严重持续恶心呕吐，脱水、酮症甚至酸中毒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、补液及电解质：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糖、盐、林格等约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3000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ml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补钾：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3-4 g/d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，严重低钾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6-8 g/d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VC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2-3g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、止吐药物：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、甲氧氯普胺等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1" animBg="1"/>
      <p:bldP spid="8" grpId="2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99537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止吐药物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13891" y="1193165"/>
            <a:ext cx="8070215" cy="462153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VB</a:t>
            </a:r>
            <a:r>
              <a:rPr lang="en-US" altLang="zh-CN" sz="2400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endParaRPr lang="en-US" altLang="zh-CN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VB</a:t>
            </a:r>
            <a:r>
              <a:rPr lang="en-US" altLang="zh-CN" sz="2400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多西拉敏</a:t>
            </a:r>
            <a:endParaRPr lang="en-US" altLang="zh-CN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甲氧氯普胺</a:t>
            </a:r>
            <a:endParaRPr lang="en-US" altLang="zh-CN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en-US" altLang="zh-CN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昂丹司琼</a:t>
            </a:r>
            <a:endParaRPr lang="en-US" altLang="zh-CN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异丙嗪</a:t>
            </a:r>
            <a:endParaRPr lang="en-US" altLang="zh-CN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糖皮质激素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923156" y="1314450"/>
            <a:ext cx="5059045" cy="6451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安全有效，首选。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I-A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FDA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认证推荐一线用药。我国尚无多西拉敏。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923790" y="2249805"/>
            <a:ext cx="5059680" cy="9220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多巴胺受体阻断药。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II-2B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恶心呕吐的辅助治疗。孕早期使用并未增加胎儿畸形、自然流产等风险。（锥体外系不良反应）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23791" y="3462655"/>
            <a:ext cx="5059045" cy="6451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5-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羟色胺受体阻断药。效果明显，数据有限。使用权衡利弊。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34585" y="4456430"/>
            <a:ext cx="5049520" cy="6451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受体阻断药。止吐疗效与甲氧氯普胺基本相似。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I-A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晚期新生儿戒断效应和锥体外系反应）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923155" y="5363845"/>
            <a:ext cx="5060950" cy="6451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顽固性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HG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患者的最后止吐方案。妊娠早期应用与胎儿唇裂有关。</a:t>
            </a:r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>
            <a:off x="4725035" y="1529080"/>
            <a:ext cx="19812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>
            <a:off x="4707255" y="2602231"/>
            <a:ext cx="215900" cy="216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4707255" y="3676651"/>
            <a:ext cx="215900" cy="216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4707255" y="4594861"/>
            <a:ext cx="215900" cy="2165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>
            <a:off x="4718685" y="5513705"/>
            <a:ext cx="21590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bldLvl="0" animBg="1"/>
      <p:bldP spid="10" grpId="0" animBg="1"/>
      <p:bldP spid="11" grpId="0" animBg="1"/>
      <p:bldP spid="13" grpId="0" animBg="1"/>
      <p:bldP spid="14" grpId="0" animBg="1"/>
      <p:bldP spid="15" grpId="0" bldLvl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953124" y="6500835"/>
            <a:ext cx="471487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妊娠剧吐的诊断及临床处理专家共识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(2015)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2BE5BFE-6331-460C-AB12-501269872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53" y="-7814"/>
            <a:ext cx="5518785" cy="680847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CBEF043-4087-4BB1-A705-567B2005C6C2}"/>
              </a:ext>
            </a:extLst>
          </p:cNvPr>
          <p:cNvSpPr txBox="1"/>
          <p:nvPr/>
        </p:nvSpPr>
        <p:spPr>
          <a:xfrm>
            <a:off x="6672064" y="5940569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2018 ACOG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实践简报：妊娠期恶心呕吐（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No.189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sz="1600" dirty="0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F00DB951-5105-496E-99F1-A892100A595D}"/>
              </a:ext>
            </a:extLst>
          </p:cNvPr>
          <p:cNvCxnSpPr>
            <a:cxnSpLocks/>
          </p:cNvCxnSpPr>
          <p:nvPr/>
        </p:nvCxnSpPr>
        <p:spPr>
          <a:xfrm>
            <a:off x="4511824" y="332656"/>
            <a:ext cx="252028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7A2ECCC0-E3AD-4987-9EA7-B8ED6A98954D}"/>
              </a:ext>
            </a:extLst>
          </p:cNvPr>
          <p:cNvSpPr/>
          <p:nvPr/>
        </p:nvSpPr>
        <p:spPr>
          <a:xfrm>
            <a:off x="7032104" y="764704"/>
            <a:ext cx="4332074" cy="12548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000" dirty="0"/>
              <a:t>一线治疗：非药物治疗</a:t>
            </a:r>
            <a:endParaRPr lang="en-US" altLang="zh-CN" sz="2000" dirty="0"/>
          </a:p>
          <a:p>
            <a:pPr algn="ctr">
              <a:lnSpc>
                <a:spcPct val="150000"/>
              </a:lnSpc>
            </a:pPr>
            <a:r>
              <a:rPr lang="zh-CN" altLang="en-US" sz="2000" dirty="0"/>
              <a:t>叶酸补充剂、生姜、穴位按摩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A8BD863D-3D6A-42F8-A8E2-5316DD79FCB9}"/>
              </a:ext>
            </a:extLst>
          </p:cNvPr>
          <p:cNvCxnSpPr>
            <a:stCxn id="8" idx="2"/>
          </p:cNvCxnSpPr>
          <p:nvPr/>
        </p:nvCxnSpPr>
        <p:spPr>
          <a:xfrm flipH="1">
            <a:off x="9192344" y="2019574"/>
            <a:ext cx="5797" cy="473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DEF2E16-8C4E-41D0-91AA-82AF8AA23BC3}"/>
              </a:ext>
            </a:extLst>
          </p:cNvPr>
          <p:cNvSpPr txBox="1"/>
          <p:nvPr/>
        </p:nvSpPr>
        <p:spPr>
          <a:xfrm>
            <a:off x="7752184" y="2477692"/>
            <a:ext cx="3830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症状持续，选择药物治疗</a:t>
            </a:r>
          </a:p>
        </p:txBody>
      </p:sp>
    </p:spTree>
    <p:extLst>
      <p:ext uri="{BB962C8B-B14F-4D97-AF65-F5344CB8AC3E}">
        <p14:creationId xmlns:p14="http://schemas.microsoft.com/office/powerpoint/2010/main" val="37476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0593" y="-32857"/>
            <a:ext cx="10515600" cy="115760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0593" y="1204595"/>
            <a:ext cx="10330813" cy="4827270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周，反复恶心、呕吐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妊娠剧吐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乳酸钠林格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3g 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15%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氯化钾注射液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10ml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en-US" altLang="zh-CN" sz="2000" dirty="0">
                <a:sym typeface="+mn-ea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6"/>
            <a:ext cx="10370368" cy="367028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处方分析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196752"/>
            <a:ext cx="9055918" cy="467255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并不具有止吐特性，但是对于呕吐达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周的孕妇，应补充维生素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，预防Wernicke脑病。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ym typeface="+mn-ea"/>
              </a:rPr>
              <a:t>--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Wernicke 脑病是一个潜在的致命性疾病，但却是可逆的。在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HG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情况下，完全可以预防。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推荐所有持续呕吐的患者补充 VB</a:t>
            </a:r>
            <a:r>
              <a:rPr lang="zh-CN" altLang="en-US" sz="200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</a:p>
          <a:p>
            <a:pPr>
              <a:lnSpc>
                <a:spcPct val="150000"/>
              </a:lnSpc>
            </a:pPr>
            <a:endParaRPr lang="zh-CN" altLang="en-US" sz="2000" b="1" dirty="0">
              <a:solidFill>
                <a:srgbClr val="C00000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2、补液同时应积极纠正电解质紊乱，补钾常用剂量3-4 g/d。</a:t>
            </a:r>
            <a:endParaRPr lang="zh-CN" altLang="en-US" sz="2000" b="1" dirty="0">
              <a:solidFill>
                <a:srgbClr val="C00000"/>
              </a:solidFill>
            </a:endParaRPr>
          </a:p>
          <a:p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3985261" y="5788661"/>
            <a:ext cx="6153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2016 RCOG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指南：妊娠期恶心呕吐以及妊娠剧吐的管理（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No.69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1424" y="365125"/>
            <a:ext cx="10442376" cy="54359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用药建议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75056"/>
            <a:ext cx="10370368" cy="4708525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：肌肉注射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乳酸钠林格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3g 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15%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氯化钾注射液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10ml  sig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5.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>
                <a:sym typeface="+mn-ea"/>
              </a:rPr>
              <a:t>  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2338" y="1253331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产褥感染用药</a:t>
            </a: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55440" y="-6390"/>
            <a:ext cx="10320634" cy="115447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妊娠贫血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115820" y="1891665"/>
            <a:ext cx="3684270" cy="41541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最常见，约占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实验室：血常规、血清铁。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药物治疗：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补充铁剂。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严重者输血或浓缩红细胞。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077720" y="1192669"/>
            <a:ext cx="3760470" cy="7594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缺铁性贫血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6252846" y="1148081"/>
            <a:ext cx="3786505" cy="7435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巨幼红细胞贫血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52211" y="1891666"/>
            <a:ext cx="3786505" cy="37312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少见，国内约占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0.7%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实验室：血常规、血清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叶酸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VB</a:t>
            </a:r>
            <a:r>
              <a:rPr lang="en-US" altLang="zh-CN" sz="2000" baseline="-25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药物治疗：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叶酸。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效果不佳，注意混合贫血，补铁。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严重者输血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或浓缩红细胞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542" y="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2-1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5" y="1325563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 fontScale="95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 86g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L。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中度贫血 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琥珀酸亚铁缓释片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0.2g</a:t>
            </a:r>
            <a:r>
              <a:rPr lang="en-US" altLang="zh-CN" sz="27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0.2g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片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0.1g</a:t>
            </a:r>
            <a:r>
              <a:rPr lang="en-US" altLang="zh-CN" sz="27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0.1g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700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9643" y="-58616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分析和建议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49643" y="1244107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妊娠期贫血：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 &lt;110g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/L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。血清铁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蛋白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浓度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&lt;20ug/L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诊断铁缺乏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促进铁的吸收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琥珀酸亚铁缓释片  用法：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0.2~0.4g 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qd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1199456" y="3429000"/>
            <a:ext cx="9361040" cy="14763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琥珀酸亚铁缓释片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0.2g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</a:t>
            </a:r>
            <a:r>
              <a:rPr lang="zh-CN" altLang="en-US" sz="2000" dirty="0">
                <a:solidFill>
                  <a:srgbClr val="C0000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  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0.4g 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0.1g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0.1g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6745" y="1"/>
            <a:ext cx="10515600" cy="112474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2-2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 fontScale="95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27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5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100g</a:t>
            </a:r>
            <a:r>
              <a:rPr lang="en-US" altLang="zh-CN" sz="25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L。</a:t>
            </a:r>
            <a:endParaRPr lang="zh-CN" altLang="en-US" sz="2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轻度贫血 </a:t>
            </a:r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多糖铁复合物胶囊  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</a:t>
            </a:r>
            <a:r>
              <a:rPr lang="en-US" altLang="zh-CN" sz="25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en-US" altLang="zh-CN" sz="25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5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  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B2959F9-52F5-440D-8E4F-3C1D4DD821D0}"/>
              </a:ext>
            </a:extLst>
          </p:cNvPr>
          <p:cNvSpPr txBox="1"/>
          <p:nvPr/>
        </p:nvSpPr>
        <p:spPr>
          <a:xfrm>
            <a:off x="1199456" y="4149080"/>
            <a:ext cx="9577064" cy="9671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多糖铁复合物胶囊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0.3g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20459"/>
            <a:ext cx="10515600" cy="121721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196752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 fontScale="87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 82g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/L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血清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VB</a:t>
            </a:r>
            <a:r>
              <a:rPr lang="en-US" altLang="zh-CN" sz="27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70 </a:t>
            </a:r>
            <a:r>
              <a:rPr lang="en-US" altLang="zh-CN" sz="27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pmol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/L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，血清叶酸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5.0 mmol/L。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周，巨幼红细胞贫血 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叶酸片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</a:t>
            </a:r>
            <a:r>
              <a:rPr lang="en-US" altLang="zh-CN" sz="27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×93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7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注射液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0.1mg</a:t>
            </a:r>
            <a:r>
              <a:rPr lang="en-US" altLang="zh-CN" sz="27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0.1mg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肌内注射  每日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700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8609" y="1"/>
            <a:ext cx="10515600" cy="112474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分析与建议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2658" y="1253331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确诊为巨幼红细胞贫血，①补充叶酸，每日口服15mg或肌内注射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10~30mg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，直至症状消失，贫血纠正。②补充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每日100~200ug，2周后改为每周2次，直至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恢复正常。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1127448" y="3212976"/>
            <a:ext cx="10009112" cy="14276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叶酸片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</a:t>
            </a:r>
            <a:r>
              <a:rPr lang="zh-CN" altLang="en-US" sz="2000" dirty="0">
                <a:solidFill>
                  <a:srgbClr val="C0000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 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注射液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0.1mg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0.1mg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肌内注射 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7433994" y="6093296"/>
            <a:ext cx="40601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妇产科学第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[M].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人民卫生出版社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2018.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9730"/>
            <a:ext cx="10392642" cy="12630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1953" y="1253331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产褥感染用药</a:t>
            </a: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流产与用药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152650" y="1943736"/>
            <a:ext cx="3544570" cy="35998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n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妊娠不足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周，胎儿体重不足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1000g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而终止妊娠者。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人工流产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自然流产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先兆流产</a:t>
            </a:r>
          </a:p>
          <a:p>
            <a:pPr marL="1657350" lvl="3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难免流产</a:t>
            </a:r>
          </a:p>
          <a:p>
            <a:pPr marL="2114550" lvl="4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不全流产</a:t>
            </a:r>
          </a:p>
          <a:p>
            <a:pPr marL="2114550" lvl="4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完全流产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2152651" y="1247775"/>
            <a:ext cx="3543935" cy="6743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流产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6144896" y="1269365"/>
            <a:ext cx="3836035" cy="6743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144896" y="1897380"/>
            <a:ext cx="3836035" cy="36461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适当休息，禁止性生活。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黄体功能不全者使用孕激素。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黄体酮注射液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20mg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im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qd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黄体酮口服或外用制剂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地屈孕酮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绒促性素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HCG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im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qod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其他 宫缩抑制剂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对症治疗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1" animBg="1"/>
      <p:bldP spid="5" grpId="2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1424" y="1"/>
            <a:ext cx="10515600" cy="119675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早产</a:t>
            </a:r>
          </a:p>
        </p:txBody>
      </p:sp>
      <p:graphicFrame>
        <p:nvGraphicFramePr>
          <p:cNvPr id="5" name="Diagram 5"/>
          <p:cNvGraphicFramePr/>
          <p:nvPr/>
        </p:nvGraphicFramePr>
        <p:xfrm>
          <a:off x="2482215" y="1428736"/>
          <a:ext cx="7227570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482216" y="4946016"/>
            <a:ext cx="7228205" cy="460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上限全球统一，不足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37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周，下限设置各国不同。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0812" y="18255"/>
            <a:ext cx="10515600" cy="114458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药物预防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0812" y="1052736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高危因素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有晚期流产或早产史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宫颈缩短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孕酮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种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微粒化黄体酮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黄体酮凝胶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17-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α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羟孕酮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7536160" y="6039734"/>
            <a:ext cx="4126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早产的临床诊断与治疗指南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(2014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23798"/>
            <a:ext cx="10515600" cy="122869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药物治疗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52736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抑制宫缩药物</a:t>
            </a:r>
            <a:endParaRPr lang="en-US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β-</a:t>
            </a:r>
            <a:r>
              <a:rPr lang="en-US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肾上腺素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能</a:t>
            </a:r>
            <a:r>
              <a:rPr lang="en-US" altLang="en-US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受体激动剂：盐酸利托君</a:t>
            </a:r>
            <a:endParaRPr lang="en-US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钙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通道阻滞</a:t>
            </a:r>
            <a:r>
              <a:rPr lang="en-US" altLang="en-US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剂：硝苯地平</a:t>
            </a:r>
            <a:endParaRPr lang="en-US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前列腺素合成酶抑制剂：吲哚美辛（孕</a:t>
            </a:r>
            <a:r>
              <a:rPr lang="en-US" altLang="zh-CN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周前）</a:t>
            </a:r>
            <a:endParaRPr lang="en-US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en-US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缩宫素受体拮抗剂：阿托西班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硫酸镁</a:t>
            </a:r>
            <a:r>
              <a:rPr lang="zh-CN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&lt;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孕周胎儿中枢神经系统保护剂（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</a:t>
            </a:r>
            <a:endParaRPr lang="en-US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抗感染药物</a:t>
            </a:r>
            <a:r>
              <a:rPr lang="zh-CN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分娩在即，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GBS(+)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；破膜时间&gt;18h或T≥38℃。</a:t>
            </a:r>
            <a:endParaRPr lang="en-US" altLang="en-US" b="1" dirty="0" err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1" indent="-285750">
              <a:lnSpc>
                <a:spcPct val="150000"/>
              </a:lnSpc>
            </a:pPr>
            <a:r>
              <a:rPr lang="en-US" altLang="en-US" sz="2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糖皮质激素</a:t>
            </a:r>
            <a:r>
              <a:rPr lang="zh-CN" altLang="en-US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：孕</a:t>
            </a:r>
            <a:r>
              <a:rPr lang="en-US" altLang="zh-CN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28~34</a:t>
            </a:r>
            <a:r>
              <a:rPr lang="en-US" altLang="zh-CN" sz="2800" baseline="30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+6</a:t>
            </a:r>
            <a:r>
              <a:rPr lang="zh-CN" altLang="en-US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周促胎肺成熟，倍他米松或地塞米松</a:t>
            </a:r>
            <a:r>
              <a:rPr lang="en-US" altLang="zh-CN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48h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6735"/>
            <a:ext cx="10434845" cy="114762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2677" y="1164364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目的  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55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055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防止即刻早产，完成促胎肺成熟及转运至有抢救条件的医院。</a:t>
            </a:r>
            <a:endParaRPr lang="en-US" altLang="zh-CN" sz="2055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适应证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2055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宫缩抑制剂只应用于延长孕周对母儿有益者。</a:t>
            </a:r>
            <a:endParaRPr lang="zh-CN" altLang="en-US" sz="205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2055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不适用死胎、严重胎儿畸形、重度子痫前期、子痫、绒毛膜羊膜炎等</a:t>
            </a:r>
            <a:endParaRPr lang="zh-CN" altLang="en-US" sz="205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2055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维持治疗对预防早产和改善新生儿预后无效。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3"/>
            <a:ext cx="12192000" cy="500294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79776" y="600889"/>
            <a:ext cx="3672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早产药物常见不良反应及禁忌</a:t>
            </a:r>
          </a:p>
        </p:txBody>
      </p:sp>
      <p:sp>
        <p:nvSpPr>
          <p:cNvPr id="4" name="矩形 3"/>
          <p:cNvSpPr/>
          <p:nvPr/>
        </p:nvSpPr>
        <p:spPr>
          <a:xfrm>
            <a:off x="7320136" y="6251428"/>
            <a:ext cx="4536504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 ACOG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Management of Preterm Labor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1"/>
            <a:ext cx="10378573" cy="119675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-1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2677" y="1325563"/>
            <a:ext cx="10507394" cy="4692179"/>
          </a:xfrm>
        </p:spPr>
        <p:txBody>
          <a:bodyPr>
            <a:normAutofit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盐酸利托君：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预防孕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周以后的早产。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依据情况调整给药频次；观察心率、主诉、宫缩变化及胎儿心率。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①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注射液：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5%GS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N.S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，滴速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0.05mg∕min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开始直至预期效果。宫缩停止，继续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12-15h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 口服：最初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2h10mg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，此后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4-6h10-20mg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，每日总剂量不超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，每日维持剂量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80-120mg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itchFamily="2" charset="2"/>
              <a:buChar char="u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心率加快或心动过速，减量。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>
              <a:buFont typeface="Wingdings" pitchFamily="2" charset="2"/>
              <a:buChar char="u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影响血糖、血钾，警惕肺水肿。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>
              <a:buFont typeface="Wingdings" pitchFamily="2" charset="2"/>
              <a:buChar char="p"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禁忌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：心脏病、心律不齐、糖尿病控制不满意，甲亢。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1"/>
            <a:ext cx="10392642" cy="114766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-2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60474" y="1358994"/>
            <a:ext cx="105156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硝苯地平：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钙通道阻滞剂，使细胞内钙离子浓度下降而抑制宫缩。</a:t>
            </a:r>
            <a:endParaRPr lang="en-US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剂量无一致，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ROCG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推荐起始剂量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，以后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10~20mg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，每天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3~4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观察心率及血压变化。已用硫酸镁者慎用，以防血压急剧下降。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降压幅度与用药前的血压水平呈正相关，即原来血压越高则降压幅度越大，血压升高不明显则降压幅度不明显，故该药不会引起有危险的低血压。</a:t>
            </a:r>
            <a:endParaRPr lang="zh-CN" altLang="en-US" sz="2000" dirty="0"/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0484" y="4337"/>
            <a:ext cx="10360700" cy="119241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-3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0484" y="1196752"/>
            <a:ext cx="10360699" cy="4675505"/>
          </a:xfrm>
        </p:spPr>
        <p:txBody>
          <a:bodyPr/>
          <a:lstStyle/>
          <a:p>
            <a:pPr marL="0" indent="0">
              <a:lnSpc>
                <a:spcPct val="125000"/>
              </a:lnSpc>
              <a:buNone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吲哚美辛：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前列腺素合成酶抑制剂，使前列腺素水平下降，抑制宫缩。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级），持续超过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周后（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口服和阴道或直肠给药，用法：首剂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50~100mg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25mg  q6h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5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周前，不超过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48h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副作用：胎儿动脉导管提前关闭，羊水过少，新生儿坏死性小肠结肠炎。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周后用药监测羊水量及胎儿动脉导管宽度。</a:t>
            </a:r>
            <a:endParaRPr lang="en-US" altLang="zh-CN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--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也可治疗羊水过多。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9D498CA-3325-4881-83C2-AA8E4F8B04A5}"/>
              </a:ext>
            </a:extLst>
          </p:cNvPr>
          <p:cNvSpPr txBox="1"/>
          <p:nvPr/>
        </p:nvSpPr>
        <p:spPr>
          <a:xfrm>
            <a:off x="6960096" y="5872257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中华医学会</a:t>
            </a:r>
            <a:r>
              <a:rPr lang="en-US" altLang="zh-CN" dirty="0"/>
              <a:t>《</a:t>
            </a:r>
            <a:r>
              <a:rPr lang="zh-CN" altLang="en-US" dirty="0"/>
              <a:t>临床诊疗指南妇产科分册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399579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-4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91247"/>
            <a:ext cx="7886700" cy="467550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阿托西班：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缩宫素受体拮抗剂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/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足周</a:t>
            </a:r>
          </a:p>
          <a:p>
            <a:pPr marL="285750" indent="-285750">
              <a:lnSpc>
                <a:spcPct val="14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副作用轻微，一般不需特殊处理，无明确禁忌证。</a:t>
            </a:r>
          </a:p>
          <a:p>
            <a:endParaRPr lang="zh-CN" altLang="en-US" sz="2000" dirty="0"/>
          </a:p>
        </p:txBody>
      </p:sp>
      <p:graphicFrame>
        <p:nvGraphicFramePr>
          <p:cNvPr id="7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49069"/>
              </p:ext>
            </p:extLst>
          </p:nvPr>
        </p:nvGraphicFramePr>
        <p:xfrm>
          <a:off x="1487488" y="3000373"/>
          <a:ext cx="9505056" cy="1806575"/>
        </p:xfrm>
        <a:graphic>
          <a:graphicData uri="http://schemas.openxmlformats.org/drawingml/2006/table">
            <a:tbl>
              <a:tblPr/>
              <a:tblGrid>
                <a:gridCol w="1440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1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8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0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阶段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给药方案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剂量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速率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持续时间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>
                          <a:tab pos="263525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0.9ml 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静脉注射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6.75 mg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推注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 min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静脉输注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18 mg/h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24 ml/h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3 h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静脉输注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6 mg/h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8 ml/h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最长为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45 h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87488" y="4931388"/>
            <a:ext cx="78581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1 </a:t>
            </a:r>
            <a:r>
              <a:rPr lang="zh-CN" altLang="en-US" sz="2000" dirty="0"/>
              <a:t>治疗时间不应超过</a:t>
            </a:r>
            <a:r>
              <a:rPr lang="en-US" sz="2000" dirty="0"/>
              <a:t>48</a:t>
            </a:r>
            <a:r>
              <a:rPr lang="zh-CN" altLang="en-US" sz="2000" dirty="0"/>
              <a:t>小时，总剂量最好不超过</a:t>
            </a:r>
            <a:r>
              <a:rPr lang="en-US" sz="2000" dirty="0"/>
              <a:t>330mg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2 </a:t>
            </a:r>
            <a:r>
              <a:rPr lang="zh-CN" altLang="en-US" sz="2000" dirty="0"/>
              <a:t>重复治疗，应开始单剂量推注，随后静脉滴注。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3 </a:t>
            </a:r>
            <a:r>
              <a:rPr lang="zh-CN" altLang="en-US" sz="2000" dirty="0"/>
              <a:t>可重复使用，但是多次重复（达</a:t>
            </a:r>
            <a:r>
              <a:rPr lang="en-US" sz="2000" dirty="0"/>
              <a:t>3</a:t>
            </a:r>
            <a:r>
              <a:rPr lang="zh-CN" altLang="en-US" sz="2000" dirty="0"/>
              <a:t>次）临床经验有限。</a:t>
            </a:r>
            <a:endParaRPr lang="en-US" altLang="zh-CN" sz="2000" dirty="0"/>
          </a:p>
          <a:p>
            <a:endParaRPr lang="en-US" altLang="zh-CN" sz="20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8610" y="-45007"/>
            <a:ext cx="10306148" cy="119886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硫酸镁注射液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10" y="740251"/>
            <a:ext cx="7006688" cy="43513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Notched Right Arrow 6"/>
          <p:cNvSpPr/>
          <p:nvPr/>
        </p:nvSpPr>
        <p:spPr>
          <a:xfrm>
            <a:off x="7169785" y="2943861"/>
            <a:ext cx="610870" cy="342265"/>
          </a:xfrm>
          <a:prstGeom prst="notched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Snip Diagonal Corner Rectangle 7"/>
          <p:cNvSpPr/>
          <p:nvPr/>
        </p:nvSpPr>
        <p:spPr>
          <a:xfrm>
            <a:off x="8409940" y="1592262"/>
            <a:ext cx="3152097" cy="3385271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给予硫酸镁注射液超过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5-7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天会导致钙水平降低和发育中的婴儿或胎儿骨骼问题，包括骨质变薄、骨质疏松、骨脆性增加。最短时间的治疗对婴儿的影响目前还不确定。</a:t>
            </a:r>
          </a:p>
        </p:txBody>
      </p:sp>
      <p:sp>
        <p:nvSpPr>
          <p:cNvPr id="9" name="Oval 8"/>
          <p:cNvSpPr/>
          <p:nvPr/>
        </p:nvSpPr>
        <p:spPr>
          <a:xfrm>
            <a:off x="5878830" y="2829561"/>
            <a:ext cx="816610" cy="3232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6" name="Elbow Connector 5"/>
          <p:cNvCxnSpPr/>
          <p:nvPr/>
        </p:nvCxnSpPr>
        <p:spPr>
          <a:xfrm>
            <a:off x="763270" y="2750185"/>
            <a:ext cx="3401060" cy="331470"/>
          </a:xfrm>
          <a:prstGeom prst="bentConnector3">
            <a:avLst>
              <a:gd name="adj1" fmla="val 50019"/>
            </a:avLst>
          </a:prstGeom>
          <a:ln w="12700"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8935721" y="1631951"/>
            <a:ext cx="1160145" cy="361315"/>
          </a:xfrm>
          <a:prstGeom prst="bentConnector3">
            <a:avLst>
              <a:gd name="adj1" fmla="val 50027"/>
            </a:avLst>
          </a:prstGeom>
          <a:ln w="12700"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906984" y="4677984"/>
            <a:ext cx="6240145" cy="0"/>
          </a:xfrm>
          <a:prstGeom prst="line">
            <a:avLst/>
          </a:prstGeom>
          <a:ln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3653133" y="5522612"/>
            <a:ext cx="7804785" cy="9277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由于已暴露婴儿发生骨骼的改变，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FDA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不推荐继续使用硫酸镁来治疗早产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"/>
            <a:ext cx="10434845" cy="114766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硫酸镁注射液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58994"/>
            <a:ext cx="10515600" cy="4351338"/>
          </a:xfrm>
        </p:spPr>
        <p:txBody>
          <a:bodyPr>
            <a:normAutofit fontScale="95000"/>
          </a:bodyPr>
          <a:lstStyle/>
          <a:p>
            <a:pPr marL="285750" indent="-285750">
              <a:lnSpc>
                <a:spcPct val="125000"/>
              </a:lnSpc>
            </a:pPr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2016 ACOG</a:t>
            </a: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</a:t>
            </a: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使用硫酸镁可以降低新生儿脑瘫的发病风险和严重程度。</a:t>
            </a:r>
            <a:endParaRPr lang="en-US" altLang="zh-CN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FDA</a:t>
            </a: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警告，长期应用硫酸镁引起胎儿骨骼脱钙，造成新生儿骨折，将硫酸镁从妊娠期用药安全性分类中的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级降为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</a:t>
            </a: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ACOG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仍然推荐对子痫前期和子痫患者、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&lt;32</a:t>
            </a:r>
            <a:r>
              <a:rPr lang="zh-CN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周的早产应用硫酸镁。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常见：潮红、出汗、口干等症状。</a:t>
            </a:r>
            <a:endParaRPr lang="zh-CN" altLang="en-US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监测呼吸、膝腱反射、尿量，</a:t>
            </a:r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24h</a:t>
            </a: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总量不超过</a:t>
            </a:r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30g</a:t>
            </a: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1"/>
            <a:ext cx="10392642" cy="1182441"/>
          </a:xfrm>
        </p:spPr>
        <p:txBody>
          <a:bodyPr>
            <a:normAutofit/>
          </a:bodyPr>
          <a:lstStyle/>
          <a:p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4" y="1324892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周，下腹部不规律疼痛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天就诊，查体，胎心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先兆流产 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乳酸钠林格注射液 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盐酸利托君注射液  100mg  sig：静脉滴注  </a:t>
            </a:r>
            <a:r>
              <a:rPr lang="en-US" altLang="zh-CN" sz="2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qd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endParaRPr lang="zh-CN" altLang="en-US" sz="2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4618" y="1"/>
            <a:ext cx="10463288" cy="1172820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分析与建议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44040" y="1022821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盐酸利托君禁用于妊娠不足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周的孕妇。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1127448" y="2671807"/>
            <a:ext cx="9495633" cy="10533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地屈孕酮片  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10mg</a:t>
            </a:r>
            <a:r>
              <a:rPr lang="en-US" altLang="zh-CN" sz="22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×20∕</a:t>
            </a:r>
            <a:r>
              <a:rPr lang="zh-CN" altLang="en-US" sz="22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盒</a:t>
            </a:r>
            <a:r>
              <a:rPr lang="zh-CN" altLang="en-US" sz="2200" dirty="0">
                <a:solidFill>
                  <a:srgbClr val="C0000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   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：首剂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0mg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，随后</a:t>
            </a:r>
            <a:r>
              <a:rPr 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mg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162719"/>
            <a:ext cx="10587608" cy="132556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43818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周，下腹部不规律疼痛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天就诊，查体胎心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140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先兆早产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醋酸阿托西班注射液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75mg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地塞米松磷酸钠注射液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 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"/>
            <a:ext cx="10433551" cy="110931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分析与建议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1383" y="1109315"/>
            <a:ext cx="10515600" cy="463937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阿托西班是一种新型缩宫素受体拮抗剂。价格较高，使用方法复杂，不良反应低。给药方法：①首先负荷量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6.75mg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静脉推注。②高剂量静脉滴注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3h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。③最后低剂量静脉滴注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45h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2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zh-CN" altLang="en-US" sz="2200" dirty="0"/>
          </a:p>
        </p:txBody>
      </p:sp>
      <p:sp>
        <p:nvSpPr>
          <p:cNvPr id="4" name="文本框 3"/>
          <p:cNvSpPr txBox="1"/>
          <p:nvPr/>
        </p:nvSpPr>
        <p:spPr>
          <a:xfrm>
            <a:off x="1068644" y="3140968"/>
            <a:ext cx="10389234" cy="2399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醋酸阿托西班注射液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6.75mg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静脉推注</a:t>
            </a:r>
            <a:endParaRPr lang="en-US" altLang="zh-CN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醋酸阿托西班注射液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75mg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地塞米松磷酸钠注射液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 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55440" y="-18078"/>
            <a:ext cx="10371584" cy="121725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424" y="1307485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 fontScale="8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周，阴道流液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GBS(+)</a:t>
            </a: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 胎膜早破  临产  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青霉素皮试（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青霉素钠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240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q12h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88" y="-23033"/>
            <a:ext cx="10535344" cy="121978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分析与建议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78786" y="1412776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指南推荐，产前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族链球菌阳性，产时应用抗菌药预防感染。首选青霉素。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青霉素，时间依赖性，半衰期短，宜每日多次给药。用法：首剂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480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万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u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，然后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240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万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u 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，每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4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小时一次，直至分娩。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968208" y="6293715"/>
            <a:ext cx="37071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胎膜早破的诊断与处理指南（2015）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63688" y="2936469"/>
            <a:ext cx="10205999" cy="33229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青霉素皮试（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青霉素钠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480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0.9%氯化钠注射液 100ml 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sig：静脉滴注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青霉素钠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240万u 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0.9%氯化钠注射液 100ml 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sig：静脉滴注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q4h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55440" y="18256"/>
            <a:ext cx="10371584" cy="1125226"/>
          </a:xfrm>
        </p:spPr>
        <p:txBody>
          <a:bodyPr>
            <a:normAutofit/>
          </a:bodyPr>
          <a:lstStyle/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63181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周，阴道流液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小时，查体：胎心可，无宫缩。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GBS(+)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，既往有青霉素、头孢类药物过敏史。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胎膜早破 先兆早产 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盐酸克林霉素磷酸酯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0.9g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q8h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地塞米松注射液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q12h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30476"/>
            <a:ext cx="10515600" cy="1224911"/>
          </a:xfrm>
        </p:spPr>
        <p:txBody>
          <a:bodyPr>
            <a:normAutofit/>
          </a:bodyPr>
          <a:lstStyle/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分析与建议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1" y="1194435"/>
            <a:ext cx="10482819" cy="446913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族链球菌预防性治疗。首选青霉素。患者有青霉素、头孢过敏者，可选红霉素或克林霉素。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克林霉素说明书，静脉给药浓度应小于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6mg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ml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。本患者给药浓度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9mg/ml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40216" y="6093296"/>
            <a:ext cx="37071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胎膜早破的诊断与处理指南（2015）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5064" y="2852936"/>
            <a:ext cx="10401186" cy="19380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盐酸克林霉素磷酸酯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0.9g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</a:t>
            </a:r>
            <a:r>
              <a:rPr lang="zh-CN" altLang="en-US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250ml</a:t>
            </a:r>
            <a:r>
              <a:rPr lang="zh-CN" altLang="en-US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 </a:t>
            </a:r>
            <a:r>
              <a:rPr lang="en-US" altLang="zh-CN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q8h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地塞米松注射液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q12h</a:t>
            </a:r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7886700" cy="4621459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产褥感染用药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44165"/>
            <a:ext cx="10443592" cy="116890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产褥感染</a:t>
            </a:r>
          </a:p>
        </p:txBody>
      </p:sp>
      <p:grpSp>
        <p:nvGrpSpPr>
          <p:cNvPr id="27" name="原创设计师QQ598969553      _17"/>
          <p:cNvGrpSpPr/>
          <p:nvPr/>
        </p:nvGrpSpPr>
        <p:grpSpPr>
          <a:xfrm>
            <a:off x="2234508" y="1413366"/>
            <a:ext cx="792088" cy="792286"/>
            <a:chOff x="1505114" y="3434341"/>
            <a:chExt cx="589156" cy="589303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1625375" y="3456372"/>
              <a:ext cx="331703" cy="5265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A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原创设计师QQ598969553      _4"/>
          <p:cNvGrpSpPr/>
          <p:nvPr/>
        </p:nvGrpSpPr>
        <p:grpSpPr>
          <a:xfrm>
            <a:off x="2187576" y="2766061"/>
            <a:ext cx="823595" cy="795655"/>
            <a:chOff x="1505114" y="3434341"/>
            <a:chExt cx="589156" cy="589303"/>
          </a:xfrm>
        </p:grpSpPr>
        <p:sp>
          <p:nvSpPr>
            <p:cNvPr id="13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9"/>
            <p:cNvSpPr txBox="1"/>
            <p:nvPr/>
          </p:nvSpPr>
          <p:spPr>
            <a:xfrm>
              <a:off x="1641871" y="3457905"/>
              <a:ext cx="298707" cy="52345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B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原创设计师QQ598969553      _19"/>
          <p:cNvGrpSpPr/>
          <p:nvPr/>
        </p:nvGrpSpPr>
        <p:grpSpPr>
          <a:xfrm>
            <a:off x="2247266" y="4114398"/>
            <a:ext cx="763905" cy="778913"/>
            <a:chOff x="1505114" y="3423761"/>
            <a:chExt cx="589156" cy="599883"/>
          </a:xfrm>
        </p:grpSpPr>
        <p:sp>
          <p:nvSpPr>
            <p:cNvPr id="34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1616378" y="3423761"/>
              <a:ext cx="349698" cy="5917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C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710306" y="1297306"/>
            <a:ext cx="5826125" cy="9133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产后感染由多种细菌（需氧、厌氧、支原体与衣原体、淋病奈瑟菌等）引起，混合感染。</a:t>
            </a:r>
            <a:endParaRPr lang="zh-CN" altLang="en-US" sz="2000"/>
          </a:p>
        </p:txBody>
      </p:sp>
      <p:sp>
        <p:nvSpPr>
          <p:cNvPr id="4" name="文本框 3"/>
          <p:cNvSpPr txBox="1"/>
          <p:nvPr/>
        </p:nvSpPr>
        <p:spPr>
          <a:xfrm>
            <a:off x="3710305" y="2938781"/>
            <a:ext cx="5826760" cy="4534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临床症状：发热，疼痛、异常恶露为主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10305" y="4284981"/>
            <a:ext cx="5826760" cy="4534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感染治疗：抗感染药物，感染灶处理，支持疗法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160" y="6093296"/>
            <a:ext cx="4125298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妇产科学 第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[M].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人民卫生出版社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"/>
            <a:ext cx="10369813" cy="112474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抗菌药使用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73704" y="1124745"/>
            <a:ext cx="7836535" cy="581057"/>
          </a:xfrm>
          <a:prstGeom prst="rect">
            <a:avLst/>
          </a:prstGeom>
          <a:solidFill>
            <a:schemeClr val="accent3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eaLnBrk="0" hangingPunct="0">
              <a:lnSpc>
                <a:spcPct val="150000"/>
              </a:lnSpc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用药原则：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广谱、足量、有效抗菌药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177098" y="4846796"/>
            <a:ext cx="7836694" cy="39878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eaLnBrk="0" hangingPunct="0"/>
            <a:r>
              <a:rPr lang="zh-CN" altLang="en-US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感染灶处理：对脓肿形成或宫内残留感染组织，积极清除残留物。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173704" y="2011204"/>
            <a:ext cx="7836535" cy="19380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留取标本送检。感染部位、基础疾病、发病情况，推测可能病原体，经验性治疗。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 eaLnBrk="0" hangingPunct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依据细菌培养和药敏试验调整抗菌药的种类和剂量，保持有效的血药浓度。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49292"/>
            <a:ext cx="10471334" cy="118838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哺乳期抗菌药选择</a:t>
            </a:r>
          </a:p>
        </p:txBody>
      </p:sp>
      <p:grpSp>
        <p:nvGrpSpPr>
          <p:cNvPr id="9" name="原创设计师QQ598969553      _1"/>
          <p:cNvGrpSpPr/>
          <p:nvPr/>
        </p:nvGrpSpPr>
        <p:grpSpPr>
          <a:xfrm>
            <a:off x="1043369" y="2788259"/>
            <a:ext cx="1997711" cy="1198880"/>
            <a:chOff x="-195309" y="2693637"/>
            <a:chExt cx="1625600" cy="1198880"/>
          </a:xfrm>
        </p:grpSpPr>
        <p:sp>
          <p:nvSpPr>
            <p:cNvPr id="10" name="矩形 9"/>
            <p:cNvSpPr/>
            <p:nvPr/>
          </p:nvSpPr>
          <p:spPr>
            <a:xfrm>
              <a:off x="927738" y="2736943"/>
              <a:ext cx="184731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1600" dirty="0">
                <a:gradFill>
                  <a:gsLst>
                    <a:gs pos="25000">
                      <a:schemeClr val="accent2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195309" y="2693637"/>
              <a:ext cx="1625600" cy="119888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推荐青霉素类、头孢菌素。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249272" y="3096874"/>
            <a:ext cx="1997711" cy="7997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甲硝唑（乳汁与血药浓度相当）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5301" y="1738192"/>
            <a:ext cx="2118652" cy="7997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优选普通速效，避免长效剂型。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46701" y="1569733"/>
            <a:ext cx="2345843" cy="119888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克林霉素：避开乳汁分泌高峰，观察婴儿反应。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1" name="原创设计师QQ598969553      _5"/>
          <p:cNvGrpSpPr/>
          <p:nvPr/>
        </p:nvGrpSpPr>
        <p:grpSpPr>
          <a:xfrm>
            <a:off x="1545384" y="1654143"/>
            <a:ext cx="878105" cy="878322"/>
            <a:chOff x="701911" y="1144125"/>
            <a:chExt cx="707780" cy="707955"/>
          </a:xfrm>
        </p:grpSpPr>
        <p:sp>
          <p:nvSpPr>
            <p:cNvPr id="22" name="Oval 53"/>
            <p:cNvSpPr>
              <a:spLocks noChangeArrowheads="1"/>
            </p:cNvSpPr>
            <p:nvPr/>
          </p:nvSpPr>
          <p:spPr bwMode="auto">
            <a:xfrm>
              <a:off x="701911" y="1144125"/>
              <a:ext cx="707780" cy="707955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586"/>
            <p:cNvSpPr>
              <a:spLocks noEditPoints="1"/>
            </p:cNvSpPr>
            <p:nvPr/>
          </p:nvSpPr>
          <p:spPr bwMode="auto">
            <a:xfrm>
              <a:off x="834742" y="1318017"/>
              <a:ext cx="457361" cy="371414"/>
            </a:xfrm>
            <a:custGeom>
              <a:avLst/>
              <a:gdLst>
                <a:gd name="T0" fmla="*/ 0 w 63"/>
                <a:gd name="T1" fmla="*/ 1 h 51"/>
                <a:gd name="T2" fmla="*/ 15 w 63"/>
                <a:gd name="T3" fmla="*/ 1 h 51"/>
                <a:gd name="T4" fmla="*/ 15 w 63"/>
                <a:gd name="T5" fmla="*/ 49 h 51"/>
                <a:gd name="T6" fmla="*/ 0 w 63"/>
                <a:gd name="T7" fmla="*/ 49 h 51"/>
                <a:gd name="T8" fmla="*/ 0 w 63"/>
                <a:gd name="T9" fmla="*/ 1 h 51"/>
                <a:gd name="T10" fmla="*/ 33 w 63"/>
                <a:gd name="T11" fmla="*/ 5 h 51"/>
                <a:gd name="T12" fmla="*/ 48 w 63"/>
                <a:gd name="T13" fmla="*/ 0 h 51"/>
                <a:gd name="T14" fmla="*/ 63 w 63"/>
                <a:gd name="T15" fmla="*/ 46 h 51"/>
                <a:gd name="T16" fmla="*/ 49 w 63"/>
                <a:gd name="T17" fmla="*/ 51 h 51"/>
                <a:gd name="T18" fmla="*/ 33 w 63"/>
                <a:gd name="T19" fmla="*/ 5 h 51"/>
                <a:gd name="T20" fmla="*/ 51 w 63"/>
                <a:gd name="T21" fmla="*/ 32 h 51"/>
                <a:gd name="T22" fmla="*/ 48 w 63"/>
                <a:gd name="T23" fmla="*/ 39 h 51"/>
                <a:gd name="T24" fmla="*/ 54 w 63"/>
                <a:gd name="T25" fmla="*/ 42 h 51"/>
                <a:gd name="T26" fmla="*/ 57 w 63"/>
                <a:gd name="T27" fmla="*/ 35 h 51"/>
                <a:gd name="T28" fmla="*/ 51 w 63"/>
                <a:gd name="T29" fmla="*/ 32 h 51"/>
                <a:gd name="T30" fmla="*/ 39 w 63"/>
                <a:gd name="T31" fmla="*/ 15 h 51"/>
                <a:gd name="T32" fmla="*/ 41 w 63"/>
                <a:gd name="T33" fmla="*/ 19 h 51"/>
                <a:gd name="T34" fmla="*/ 51 w 63"/>
                <a:gd name="T35" fmla="*/ 15 h 51"/>
                <a:gd name="T36" fmla="*/ 50 w 63"/>
                <a:gd name="T37" fmla="*/ 12 h 51"/>
                <a:gd name="T38" fmla="*/ 39 w 63"/>
                <a:gd name="T39" fmla="*/ 15 h 51"/>
                <a:gd name="T40" fmla="*/ 37 w 63"/>
                <a:gd name="T41" fmla="*/ 8 h 51"/>
                <a:gd name="T42" fmla="*/ 38 w 63"/>
                <a:gd name="T43" fmla="*/ 12 h 51"/>
                <a:gd name="T44" fmla="*/ 49 w 63"/>
                <a:gd name="T45" fmla="*/ 8 h 51"/>
                <a:gd name="T46" fmla="*/ 47 w 63"/>
                <a:gd name="T47" fmla="*/ 5 h 51"/>
                <a:gd name="T48" fmla="*/ 37 w 63"/>
                <a:gd name="T49" fmla="*/ 8 h 51"/>
                <a:gd name="T50" fmla="*/ 17 w 63"/>
                <a:gd name="T51" fmla="*/ 1 h 51"/>
                <a:gd name="T52" fmla="*/ 32 w 63"/>
                <a:gd name="T53" fmla="*/ 1 h 51"/>
                <a:gd name="T54" fmla="*/ 32 w 63"/>
                <a:gd name="T55" fmla="*/ 49 h 51"/>
                <a:gd name="T56" fmla="*/ 17 w 63"/>
                <a:gd name="T57" fmla="*/ 49 h 51"/>
                <a:gd name="T58" fmla="*/ 17 w 63"/>
                <a:gd name="T59" fmla="*/ 1 h 51"/>
                <a:gd name="T60" fmla="*/ 25 w 63"/>
                <a:gd name="T61" fmla="*/ 32 h 51"/>
                <a:gd name="T62" fmla="*/ 20 w 63"/>
                <a:gd name="T63" fmla="*/ 38 h 51"/>
                <a:gd name="T64" fmla="*/ 25 w 63"/>
                <a:gd name="T65" fmla="*/ 43 h 51"/>
                <a:gd name="T66" fmla="*/ 30 w 63"/>
                <a:gd name="T67" fmla="*/ 38 h 51"/>
                <a:gd name="T68" fmla="*/ 25 w 63"/>
                <a:gd name="T69" fmla="*/ 32 h 51"/>
                <a:gd name="T70" fmla="*/ 19 w 63"/>
                <a:gd name="T71" fmla="*/ 13 h 51"/>
                <a:gd name="T72" fmla="*/ 19 w 63"/>
                <a:gd name="T73" fmla="*/ 17 h 51"/>
                <a:gd name="T74" fmla="*/ 30 w 63"/>
                <a:gd name="T75" fmla="*/ 17 h 51"/>
                <a:gd name="T76" fmla="*/ 30 w 63"/>
                <a:gd name="T77" fmla="*/ 13 h 51"/>
                <a:gd name="T78" fmla="*/ 19 w 63"/>
                <a:gd name="T79" fmla="*/ 13 h 51"/>
                <a:gd name="T80" fmla="*/ 19 w 63"/>
                <a:gd name="T81" fmla="*/ 6 h 51"/>
                <a:gd name="T82" fmla="*/ 19 w 63"/>
                <a:gd name="T83" fmla="*/ 9 h 51"/>
                <a:gd name="T84" fmla="*/ 30 w 63"/>
                <a:gd name="T85" fmla="*/ 9 h 51"/>
                <a:gd name="T86" fmla="*/ 30 w 63"/>
                <a:gd name="T87" fmla="*/ 6 h 51"/>
                <a:gd name="T88" fmla="*/ 19 w 63"/>
                <a:gd name="T89" fmla="*/ 6 h 51"/>
                <a:gd name="T90" fmla="*/ 7 w 63"/>
                <a:gd name="T91" fmla="*/ 32 h 51"/>
                <a:gd name="T92" fmla="*/ 2 w 63"/>
                <a:gd name="T93" fmla="*/ 38 h 51"/>
                <a:gd name="T94" fmla="*/ 7 w 63"/>
                <a:gd name="T95" fmla="*/ 43 h 51"/>
                <a:gd name="T96" fmla="*/ 12 w 63"/>
                <a:gd name="T97" fmla="*/ 38 h 51"/>
                <a:gd name="T98" fmla="*/ 7 w 63"/>
                <a:gd name="T99" fmla="*/ 32 h 51"/>
                <a:gd name="T100" fmla="*/ 2 w 63"/>
                <a:gd name="T101" fmla="*/ 13 h 51"/>
                <a:gd name="T102" fmla="*/ 2 w 63"/>
                <a:gd name="T103" fmla="*/ 17 h 51"/>
                <a:gd name="T104" fmla="*/ 13 w 63"/>
                <a:gd name="T105" fmla="*/ 17 h 51"/>
                <a:gd name="T106" fmla="*/ 13 w 63"/>
                <a:gd name="T107" fmla="*/ 13 h 51"/>
                <a:gd name="T108" fmla="*/ 2 w 63"/>
                <a:gd name="T109" fmla="*/ 13 h 51"/>
                <a:gd name="T110" fmla="*/ 2 w 63"/>
                <a:gd name="T111" fmla="*/ 6 h 51"/>
                <a:gd name="T112" fmla="*/ 2 w 63"/>
                <a:gd name="T113" fmla="*/ 9 h 51"/>
                <a:gd name="T114" fmla="*/ 13 w 63"/>
                <a:gd name="T115" fmla="*/ 9 h 51"/>
                <a:gd name="T116" fmla="*/ 13 w 63"/>
                <a:gd name="T117" fmla="*/ 6 h 51"/>
                <a:gd name="T118" fmla="*/ 2 w 63"/>
                <a:gd name="T119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51">
                  <a:moveTo>
                    <a:pt x="0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3" y="5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33" y="5"/>
                    <a:pt x="33" y="5"/>
                    <a:pt x="33" y="5"/>
                  </a:cubicBezTo>
                  <a:close/>
                  <a:moveTo>
                    <a:pt x="51" y="32"/>
                  </a:moveTo>
                  <a:cubicBezTo>
                    <a:pt x="48" y="33"/>
                    <a:pt x="47" y="36"/>
                    <a:pt x="48" y="39"/>
                  </a:cubicBezTo>
                  <a:cubicBezTo>
                    <a:pt x="48" y="41"/>
                    <a:pt x="51" y="43"/>
                    <a:pt x="54" y="42"/>
                  </a:cubicBezTo>
                  <a:cubicBezTo>
                    <a:pt x="57" y="41"/>
                    <a:pt x="58" y="38"/>
                    <a:pt x="57" y="35"/>
                  </a:cubicBezTo>
                  <a:cubicBezTo>
                    <a:pt x="56" y="33"/>
                    <a:pt x="53" y="31"/>
                    <a:pt x="51" y="32"/>
                  </a:cubicBezTo>
                  <a:close/>
                  <a:moveTo>
                    <a:pt x="39" y="15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39" y="15"/>
                    <a:pt x="39" y="15"/>
                    <a:pt x="39" y="15"/>
                  </a:cubicBezTo>
                  <a:close/>
                  <a:moveTo>
                    <a:pt x="37" y="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7" y="8"/>
                    <a:pt x="37" y="8"/>
                    <a:pt x="37" y="8"/>
                  </a:cubicBezTo>
                  <a:close/>
                  <a:moveTo>
                    <a:pt x="17" y="1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1"/>
                    <a:pt x="17" y="1"/>
                    <a:pt x="17" y="1"/>
                  </a:cubicBezTo>
                  <a:close/>
                  <a:moveTo>
                    <a:pt x="25" y="32"/>
                  </a:moveTo>
                  <a:cubicBezTo>
                    <a:pt x="22" y="32"/>
                    <a:pt x="20" y="35"/>
                    <a:pt x="20" y="38"/>
                  </a:cubicBezTo>
                  <a:cubicBezTo>
                    <a:pt x="20" y="40"/>
                    <a:pt x="22" y="43"/>
                    <a:pt x="25" y="43"/>
                  </a:cubicBezTo>
                  <a:cubicBezTo>
                    <a:pt x="28" y="43"/>
                    <a:pt x="30" y="40"/>
                    <a:pt x="30" y="38"/>
                  </a:cubicBezTo>
                  <a:cubicBezTo>
                    <a:pt x="30" y="35"/>
                    <a:pt x="28" y="32"/>
                    <a:pt x="25" y="32"/>
                  </a:cubicBezTo>
                  <a:close/>
                  <a:moveTo>
                    <a:pt x="19" y="13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9" y="6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7" y="32"/>
                  </a:moveTo>
                  <a:cubicBezTo>
                    <a:pt x="4" y="32"/>
                    <a:pt x="2" y="35"/>
                    <a:pt x="2" y="38"/>
                  </a:cubicBezTo>
                  <a:cubicBezTo>
                    <a:pt x="2" y="40"/>
                    <a:pt x="4" y="43"/>
                    <a:pt x="7" y="43"/>
                  </a:cubicBezTo>
                  <a:cubicBezTo>
                    <a:pt x="10" y="43"/>
                    <a:pt x="12" y="40"/>
                    <a:pt x="12" y="38"/>
                  </a:cubicBezTo>
                  <a:cubicBezTo>
                    <a:pt x="12" y="35"/>
                    <a:pt x="10" y="32"/>
                    <a:pt x="7" y="32"/>
                  </a:cubicBezTo>
                  <a:close/>
                  <a:moveTo>
                    <a:pt x="2" y="13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2" y="6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6"/>
                    <a:pt x="13" y="6"/>
                    <a:pt x="13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原创设计师QQ598969553      _6"/>
          <p:cNvGrpSpPr/>
          <p:nvPr/>
        </p:nvGrpSpPr>
        <p:grpSpPr>
          <a:xfrm>
            <a:off x="4164127" y="2941172"/>
            <a:ext cx="878105" cy="878322"/>
            <a:chOff x="3275856" y="2948538"/>
            <a:chExt cx="878105" cy="878322"/>
          </a:xfrm>
        </p:grpSpPr>
        <p:sp>
          <p:nvSpPr>
            <p:cNvPr id="25" name="Oval 53"/>
            <p:cNvSpPr>
              <a:spLocks noChangeArrowheads="1"/>
            </p:cNvSpPr>
            <p:nvPr/>
          </p:nvSpPr>
          <p:spPr bwMode="auto">
            <a:xfrm>
              <a:off x="3275856" y="2948538"/>
              <a:ext cx="878105" cy="87832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626"/>
            <p:cNvSpPr>
              <a:spLocks noEditPoints="1"/>
            </p:cNvSpPr>
            <p:nvPr/>
          </p:nvSpPr>
          <p:spPr bwMode="auto">
            <a:xfrm>
              <a:off x="3507714" y="3149894"/>
              <a:ext cx="414388" cy="472707"/>
            </a:xfrm>
            <a:custGeom>
              <a:avLst/>
              <a:gdLst>
                <a:gd name="T0" fmla="*/ 38 w 57"/>
                <a:gd name="T1" fmla="*/ 4 h 65"/>
                <a:gd name="T2" fmla="*/ 46 w 57"/>
                <a:gd name="T3" fmla="*/ 37 h 65"/>
                <a:gd name="T4" fmla="*/ 41 w 57"/>
                <a:gd name="T5" fmla="*/ 9 h 65"/>
                <a:gd name="T6" fmla="*/ 8 w 57"/>
                <a:gd name="T7" fmla="*/ 12 h 65"/>
                <a:gd name="T8" fmla="*/ 3 w 57"/>
                <a:gd name="T9" fmla="*/ 12 h 65"/>
                <a:gd name="T10" fmla="*/ 8 w 57"/>
                <a:gd name="T11" fmla="*/ 56 h 65"/>
                <a:gd name="T12" fmla="*/ 8 w 57"/>
                <a:gd name="T13" fmla="*/ 60 h 65"/>
                <a:gd name="T14" fmla="*/ 0 w 57"/>
                <a:gd name="T15" fmla="*/ 12 h 65"/>
                <a:gd name="T16" fmla="*/ 8 w 57"/>
                <a:gd name="T17" fmla="*/ 0 h 65"/>
                <a:gd name="T18" fmla="*/ 33 w 57"/>
                <a:gd name="T19" fmla="*/ 42 h 65"/>
                <a:gd name="T20" fmla="*/ 33 w 57"/>
                <a:gd name="T21" fmla="*/ 64 h 65"/>
                <a:gd name="T22" fmla="*/ 54 w 57"/>
                <a:gd name="T23" fmla="*/ 65 h 65"/>
                <a:gd name="T24" fmla="*/ 57 w 57"/>
                <a:gd name="T25" fmla="*/ 44 h 65"/>
                <a:gd name="T26" fmla="*/ 54 w 57"/>
                <a:gd name="T27" fmla="*/ 41 h 65"/>
                <a:gd name="T28" fmla="*/ 16 w 57"/>
                <a:gd name="T29" fmla="*/ 46 h 65"/>
                <a:gd name="T30" fmla="*/ 30 w 57"/>
                <a:gd name="T31" fmla="*/ 39 h 65"/>
                <a:gd name="T32" fmla="*/ 33 w 57"/>
                <a:gd name="T33" fmla="*/ 37 h 65"/>
                <a:gd name="T34" fmla="*/ 30 w 57"/>
                <a:gd name="T35" fmla="*/ 39 h 65"/>
                <a:gd name="T36" fmla="*/ 7 w 57"/>
                <a:gd name="T37" fmla="*/ 45 h 65"/>
                <a:gd name="T38" fmla="*/ 8 w 57"/>
                <a:gd name="T39" fmla="*/ 51 h 65"/>
                <a:gd name="T40" fmla="*/ 14 w 57"/>
                <a:gd name="T41" fmla="*/ 50 h 65"/>
                <a:gd name="T42" fmla="*/ 13 w 57"/>
                <a:gd name="T43" fmla="*/ 44 h 65"/>
                <a:gd name="T44" fmla="*/ 9 w 57"/>
                <a:gd name="T45" fmla="*/ 45 h 65"/>
                <a:gd name="T46" fmla="*/ 13 w 57"/>
                <a:gd name="T47" fmla="*/ 45 h 65"/>
                <a:gd name="T48" fmla="*/ 7 w 57"/>
                <a:gd name="T49" fmla="*/ 35 h 65"/>
                <a:gd name="T50" fmla="*/ 8 w 57"/>
                <a:gd name="T51" fmla="*/ 42 h 65"/>
                <a:gd name="T52" fmla="*/ 14 w 57"/>
                <a:gd name="T53" fmla="*/ 41 h 65"/>
                <a:gd name="T54" fmla="*/ 13 w 57"/>
                <a:gd name="T55" fmla="*/ 34 h 65"/>
                <a:gd name="T56" fmla="*/ 9 w 57"/>
                <a:gd name="T57" fmla="*/ 36 h 65"/>
                <a:gd name="T58" fmla="*/ 13 w 57"/>
                <a:gd name="T59" fmla="*/ 36 h 65"/>
                <a:gd name="T60" fmla="*/ 36 w 57"/>
                <a:gd name="T61" fmla="*/ 29 h 65"/>
                <a:gd name="T62" fmla="*/ 8 w 57"/>
                <a:gd name="T63" fmla="*/ 24 h 65"/>
                <a:gd name="T64" fmla="*/ 7 w 57"/>
                <a:gd name="T65" fmla="*/ 31 h 65"/>
                <a:gd name="T66" fmla="*/ 13 w 57"/>
                <a:gd name="T67" fmla="*/ 32 h 65"/>
                <a:gd name="T68" fmla="*/ 14 w 57"/>
                <a:gd name="T69" fmla="*/ 25 h 65"/>
                <a:gd name="T70" fmla="*/ 8 w 57"/>
                <a:gd name="T71" fmla="*/ 24 h 65"/>
                <a:gd name="T72" fmla="*/ 9 w 57"/>
                <a:gd name="T73" fmla="*/ 30 h 65"/>
                <a:gd name="T74" fmla="*/ 16 w 57"/>
                <a:gd name="T75" fmla="*/ 18 h 65"/>
                <a:gd name="T76" fmla="*/ 36 w 57"/>
                <a:gd name="T77" fmla="*/ 18 h 65"/>
                <a:gd name="T78" fmla="*/ 7 w 57"/>
                <a:gd name="T79" fmla="*/ 15 h 65"/>
                <a:gd name="T80" fmla="*/ 7 w 57"/>
                <a:gd name="T81" fmla="*/ 23 h 65"/>
                <a:gd name="T82" fmla="*/ 14 w 57"/>
                <a:gd name="T83" fmla="*/ 23 h 65"/>
                <a:gd name="T84" fmla="*/ 14 w 57"/>
                <a:gd name="T85" fmla="*/ 15 h 65"/>
                <a:gd name="T86" fmla="*/ 13 w 57"/>
                <a:gd name="T87" fmla="*/ 17 h 65"/>
                <a:gd name="T88" fmla="*/ 13 w 57"/>
                <a:gd name="T89" fmla="*/ 21 h 65"/>
                <a:gd name="T90" fmla="*/ 42 w 57"/>
                <a:gd name="T91" fmla="*/ 63 h 65"/>
                <a:gd name="T92" fmla="*/ 55 w 57"/>
                <a:gd name="T93" fmla="*/ 46 h 65"/>
                <a:gd name="T94" fmla="*/ 43 w 57"/>
                <a:gd name="T95" fmla="*/ 57 h 65"/>
                <a:gd name="T96" fmla="*/ 34 w 57"/>
                <a:gd name="T97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" h="65">
                  <a:moveTo>
                    <a:pt x="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40" y="4"/>
                    <a:pt x="42" y="5"/>
                    <a:pt x="43" y="6"/>
                  </a:cubicBezTo>
                  <a:cubicBezTo>
                    <a:pt x="45" y="8"/>
                    <a:pt x="46" y="10"/>
                    <a:pt x="46" y="12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2" y="10"/>
                    <a:pt x="41" y="9"/>
                  </a:cubicBezTo>
                  <a:cubicBezTo>
                    <a:pt x="40" y="8"/>
                    <a:pt x="39" y="8"/>
                    <a:pt x="38" y="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4" y="10"/>
                    <a:pt x="3" y="11"/>
                    <a:pt x="3" y="1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4" y="54"/>
                    <a:pt x="5" y="55"/>
                  </a:cubicBezTo>
                  <a:cubicBezTo>
                    <a:pt x="6" y="56"/>
                    <a:pt x="7" y="56"/>
                    <a:pt x="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6" y="60"/>
                    <a:pt x="4" y="59"/>
                    <a:pt x="2" y="58"/>
                  </a:cubicBezTo>
                  <a:cubicBezTo>
                    <a:pt x="1" y="56"/>
                    <a:pt x="0" y="54"/>
                    <a:pt x="0" y="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4" y="5"/>
                    <a:pt x="5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54" y="41"/>
                  </a:move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3" y="42"/>
                  </a:cubicBezTo>
                  <a:cubicBezTo>
                    <a:pt x="32" y="42"/>
                    <a:pt x="32" y="43"/>
                    <a:pt x="32" y="4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3"/>
                    <a:pt x="32" y="64"/>
                    <a:pt x="33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5"/>
                    <a:pt x="34" y="65"/>
                    <a:pt x="35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5" y="65"/>
                    <a:pt x="56" y="65"/>
                    <a:pt x="56" y="64"/>
                  </a:cubicBezTo>
                  <a:cubicBezTo>
                    <a:pt x="57" y="64"/>
                    <a:pt x="57" y="63"/>
                    <a:pt x="57" y="62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3"/>
                    <a:pt x="57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1"/>
                    <a:pt x="55" y="41"/>
                    <a:pt x="54" y="41"/>
                  </a:cubicBezTo>
                  <a:close/>
                  <a:moveTo>
                    <a:pt x="28" y="48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8"/>
                    <a:pt x="32" y="37"/>
                    <a:pt x="33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8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8" y="44"/>
                    <a:pt x="8" y="44"/>
                    <a:pt x="8" y="44"/>
                  </a:cubicBezTo>
                  <a:close/>
                  <a:moveTo>
                    <a:pt x="13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5"/>
                    <a:pt x="13" y="45"/>
                    <a:pt x="13" y="45"/>
                  </a:cubicBezTo>
                  <a:close/>
                  <a:moveTo>
                    <a:pt x="8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8" y="34"/>
                    <a:pt x="8" y="34"/>
                    <a:pt x="8" y="34"/>
                  </a:cubicBezTo>
                  <a:close/>
                  <a:moveTo>
                    <a:pt x="13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36"/>
                    <a:pt x="13" y="36"/>
                    <a:pt x="13" y="36"/>
                  </a:cubicBezTo>
                  <a:close/>
                  <a:moveTo>
                    <a:pt x="16" y="27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16" y="27"/>
                    <a:pt x="16" y="27"/>
                    <a:pt x="16" y="27"/>
                  </a:cubicBezTo>
                  <a:close/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8" y="24"/>
                    <a:pt x="8" y="24"/>
                    <a:pt x="8" y="24"/>
                  </a:cubicBezTo>
                  <a:close/>
                  <a:moveTo>
                    <a:pt x="13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26"/>
                    <a:pt x="13" y="26"/>
                    <a:pt x="13" y="26"/>
                  </a:cubicBezTo>
                  <a:close/>
                  <a:moveTo>
                    <a:pt x="16" y="18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lose/>
                  <a:moveTo>
                    <a:pt x="13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34" y="53"/>
                  </a:moveTo>
                  <a:cubicBezTo>
                    <a:pt x="42" y="63"/>
                    <a:pt x="42" y="63"/>
                    <a:pt x="42" y="63"/>
                  </a:cubicBezTo>
                  <a:cubicBezTo>
                    <a:pt x="42" y="64"/>
                    <a:pt x="44" y="64"/>
                    <a:pt x="45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5"/>
                    <a:pt x="55" y="43"/>
                    <a:pt x="54" y="43"/>
                  </a:cubicBezTo>
                  <a:cubicBezTo>
                    <a:pt x="53" y="42"/>
                    <a:pt x="51" y="43"/>
                    <a:pt x="50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8" y="49"/>
                    <a:pt x="36" y="49"/>
                    <a:pt x="35" y="50"/>
                  </a:cubicBezTo>
                  <a:cubicBezTo>
                    <a:pt x="34" y="51"/>
                    <a:pt x="34" y="52"/>
                    <a:pt x="34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原创设计师QQ598969553      _7"/>
          <p:cNvGrpSpPr/>
          <p:nvPr/>
        </p:nvGrpSpPr>
        <p:grpSpPr>
          <a:xfrm>
            <a:off x="6528048" y="1698884"/>
            <a:ext cx="878105" cy="878322"/>
            <a:chOff x="5004048" y="1439736"/>
            <a:chExt cx="878105" cy="878322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5004048" y="1439736"/>
              <a:ext cx="878105" cy="878322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2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05"/>
            <p:cNvSpPr>
              <a:spLocks noEditPoints="1"/>
            </p:cNvSpPr>
            <p:nvPr/>
          </p:nvSpPr>
          <p:spPr bwMode="auto">
            <a:xfrm>
              <a:off x="5237915" y="1623903"/>
              <a:ext cx="486213" cy="464267"/>
            </a:xfrm>
            <a:custGeom>
              <a:avLst/>
              <a:gdLst>
                <a:gd name="T0" fmla="*/ 6 w 61"/>
                <a:gd name="T1" fmla="*/ 8 h 53"/>
                <a:gd name="T2" fmla="*/ 26 w 61"/>
                <a:gd name="T3" fmla="*/ 8 h 53"/>
                <a:gd name="T4" fmla="*/ 12 w 61"/>
                <a:gd name="T5" fmla="*/ 14 h 53"/>
                <a:gd name="T6" fmla="*/ 7 w 61"/>
                <a:gd name="T7" fmla="*/ 14 h 53"/>
                <a:gd name="T8" fmla="*/ 7 w 61"/>
                <a:gd name="T9" fmla="*/ 39 h 53"/>
                <a:gd name="T10" fmla="*/ 42 w 61"/>
                <a:gd name="T11" fmla="*/ 39 h 53"/>
                <a:gd name="T12" fmla="*/ 42 w 61"/>
                <a:gd name="T13" fmla="*/ 32 h 53"/>
                <a:gd name="T14" fmla="*/ 49 w 61"/>
                <a:gd name="T15" fmla="*/ 29 h 53"/>
                <a:gd name="T16" fmla="*/ 49 w 61"/>
                <a:gd name="T17" fmla="*/ 40 h 53"/>
                <a:gd name="T18" fmla="*/ 44 w 61"/>
                <a:gd name="T19" fmla="*/ 45 h 53"/>
                <a:gd name="T20" fmla="*/ 32 w 61"/>
                <a:gd name="T21" fmla="*/ 45 h 53"/>
                <a:gd name="T22" fmla="*/ 32 w 61"/>
                <a:gd name="T23" fmla="*/ 50 h 53"/>
                <a:gd name="T24" fmla="*/ 43 w 61"/>
                <a:gd name="T25" fmla="*/ 50 h 53"/>
                <a:gd name="T26" fmla="*/ 43 w 61"/>
                <a:gd name="T27" fmla="*/ 53 h 53"/>
                <a:gd name="T28" fmla="*/ 8 w 61"/>
                <a:gd name="T29" fmla="*/ 53 h 53"/>
                <a:gd name="T30" fmla="*/ 8 w 61"/>
                <a:gd name="T31" fmla="*/ 50 h 53"/>
                <a:gd name="T32" fmla="*/ 18 w 61"/>
                <a:gd name="T33" fmla="*/ 50 h 53"/>
                <a:gd name="T34" fmla="*/ 18 w 61"/>
                <a:gd name="T35" fmla="*/ 45 h 53"/>
                <a:gd name="T36" fmla="*/ 6 w 61"/>
                <a:gd name="T37" fmla="*/ 45 h 53"/>
                <a:gd name="T38" fmla="*/ 0 w 61"/>
                <a:gd name="T39" fmla="*/ 40 h 53"/>
                <a:gd name="T40" fmla="*/ 0 w 61"/>
                <a:gd name="T41" fmla="*/ 13 h 53"/>
                <a:gd name="T42" fmla="*/ 6 w 61"/>
                <a:gd name="T43" fmla="*/ 8 h 53"/>
                <a:gd name="T44" fmla="*/ 53 w 61"/>
                <a:gd name="T45" fmla="*/ 0 h 53"/>
                <a:gd name="T46" fmla="*/ 22 w 61"/>
                <a:gd name="T47" fmla="*/ 11 h 53"/>
                <a:gd name="T48" fmla="*/ 37 w 61"/>
                <a:gd name="T49" fmla="*/ 14 h 53"/>
                <a:gd name="T50" fmla="*/ 37 w 61"/>
                <a:gd name="T51" fmla="*/ 14 h 53"/>
                <a:gd name="T52" fmla="*/ 41 w 61"/>
                <a:gd name="T53" fmla="*/ 15 h 53"/>
                <a:gd name="T54" fmla="*/ 41 w 61"/>
                <a:gd name="T55" fmla="*/ 15 h 53"/>
                <a:gd name="T56" fmla="*/ 53 w 61"/>
                <a:gd name="T57" fmla="*/ 0 h 53"/>
                <a:gd name="T58" fmla="*/ 55 w 61"/>
                <a:gd name="T59" fmla="*/ 1 h 53"/>
                <a:gd name="T60" fmla="*/ 42 w 61"/>
                <a:gd name="T61" fmla="*/ 16 h 53"/>
                <a:gd name="T62" fmla="*/ 41 w 61"/>
                <a:gd name="T63" fmla="*/ 17 h 53"/>
                <a:gd name="T64" fmla="*/ 21 w 61"/>
                <a:gd name="T65" fmla="*/ 14 h 53"/>
                <a:gd name="T66" fmla="*/ 22 w 61"/>
                <a:gd name="T67" fmla="*/ 15 h 53"/>
                <a:gd name="T68" fmla="*/ 27 w 61"/>
                <a:gd name="T69" fmla="*/ 31 h 53"/>
                <a:gd name="T70" fmla="*/ 28 w 61"/>
                <a:gd name="T71" fmla="*/ 32 h 53"/>
                <a:gd name="T72" fmla="*/ 33 w 61"/>
                <a:gd name="T73" fmla="*/ 23 h 53"/>
                <a:gd name="T74" fmla="*/ 34 w 61"/>
                <a:gd name="T75" fmla="*/ 22 h 53"/>
                <a:gd name="T76" fmla="*/ 34 w 61"/>
                <a:gd name="T77" fmla="*/ 22 h 53"/>
                <a:gd name="T78" fmla="*/ 35 w 61"/>
                <a:gd name="T79" fmla="*/ 24 h 53"/>
                <a:gd name="T80" fmla="*/ 30 w 61"/>
                <a:gd name="T81" fmla="*/ 33 h 53"/>
                <a:gd name="T82" fmla="*/ 32 w 61"/>
                <a:gd name="T83" fmla="*/ 33 h 53"/>
                <a:gd name="T84" fmla="*/ 59 w 61"/>
                <a:gd name="T85" fmla="*/ 23 h 53"/>
                <a:gd name="T86" fmla="*/ 60 w 61"/>
                <a:gd name="T87" fmla="*/ 22 h 53"/>
                <a:gd name="T88" fmla="*/ 50 w 61"/>
                <a:gd name="T89" fmla="*/ 18 h 53"/>
                <a:gd name="T90" fmla="*/ 50 w 61"/>
                <a:gd name="T91" fmla="*/ 16 h 53"/>
                <a:gd name="T92" fmla="*/ 50 w 61"/>
                <a:gd name="T93" fmla="*/ 16 h 53"/>
                <a:gd name="T94" fmla="*/ 51 w 61"/>
                <a:gd name="T95" fmla="*/ 16 h 53"/>
                <a:gd name="T96" fmla="*/ 61 w 61"/>
                <a:gd name="T97" fmla="*/ 20 h 53"/>
                <a:gd name="T98" fmla="*/ 61 w 61"/>
                <a:gd name="T99" fmla="*/ 18 h 53"/>
                <a:gd name="T100" fmla="*/ 55 w 61"/>
                <a:gd name="T101" fmla="*/ 3 h 53"/>
                <a:gd name="T102" fmla="*/ 55 w 61"/>
                <a:gd name="T103" fmla="*/ 1 h 53"/>
                <a:gd name="T104" fmla="*/ 43 w 61"/>
                <a:gd name="T105" fmla="*/ 42 h 53"/>
                <a:gd name="T106" fmla="*/ 41 w 61"/>
                <a:gd name="T107" fmla="*/ 43 h 53"/>
                <a:gd name="T108" fmla="*/ 43 w 61"/>
                <a:gd name="T109" fmla="*/ 45 h 53"/>
                <a:gd name="T110" fmla="*/ 44 w 61"/>
                <a:gd name="T111" fmla="*/ 43 h 53"/>
                <a:gd name="T112" fmla="*/ 43 w 61"/>
                <a:gd name="T113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" h="53">
                  <a:moveTo>
                    <a:pt x="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3"/>
                    <a:pt x="47" y="45"/>
                    <a:pt x="4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3" y="45"/>
                    <a:pt x="0" y="43"/>
                    <a:pt x="0" y="4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3" y="8"/>
                    <a:pt x="6" y="8"/>
                  </a:cubicBezTo>
                  <a:close/>
                  <a:moveTo>
                    <a:pt x="53" y="0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5" y="1"/>
                  </a:moveTo>
                  <a:cubicBezTo>
                    <a:pt x="51" y="6"/>
                    <a:pt x="46" y="11"/>
                    <a:pt x="42" y="16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5"/>
                    <a:pt x="22" y="15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2"/>
                    <a:pt x="28" y="3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2"/>
                    <a:pt x="35" y="23"/>
                    <a:pt x="35" y="24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0" y="22"/>
                    <a:pt x="60" y="22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49" y="17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1" y="15"/>
                    <a:pt x="51" y="16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19"/>
                    <a:pt x="61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2"/>
                    <a:pt x="55" y="2"/>
                    <a:pt x="55" y="1"/>
                  </a:cubicBezTo>
                  <a:close/>
                  <a:moveTo>
                    <a:pt x="43" y="42"/>
                  </a:moveTo>
                  <a:cubicBezTo>
                    <a:pt x="42" y="42"/>
                    <a:pt x="41" y="43"/>
                    <a:pt x="41" y="43"/>
                  </a:cubicBezTo>
                  <a:cubicBezTo>
                    <a:pt x="41" y="44"/>
                    <a:pt x="42" y="45"/>
                    <a:pt x="43" y="45"/>
                  </a:cubicBezTo>
                  <a:cubicBezTo>
                    <a:pt x="43" y="45"/>
                    <a:pt x="44" y="44"/>
                    <a:pt x="44" y="43"/>
                  </a:cubicBezTo>
                  <a:cubicBezTo>
                    <a:pt x="44" y="43"/>
                    <a:pt x="43" y="42"/>
                    <a:pt x="43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原创设计师QQ598969553      _8"/>
          <p:cNvGrpSpPr/>
          <p:nvPr/>
        </p:nvGrpSpPr>
        <p:grpSpPr>
          <a:xfrm>
            <a:off x="9480376" y="2959165"/>
            <a:ext cx="878105" cy="878322"/>
            <a:chOff x="7089054" y="2948538"/>
            <a:chExt cx="878105" cy="878322"/>
          </a:xfrm>
        </p:grpSpPr>
        <p:sp>
          <p:nvSpPr>
            <p:cNvPr id="31" name="Oval 53"/>
            <p:cNvSpPr>
              <a:spLocks noChangeArrowheads="1"/>
            </p:cNvSpPr>
            <p:nvPr/>
          </p:nvSpPr>
          <p:spPr bwMode="auto">
            <a:xfrm>
              <a:off x="7089054" y="2948538"/>
              <a:ext cx="878105" cy="87832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628"/>
            <p:cNvSpPr>
              <a:spLocks noEditPoints="1"/>
            </p:cNvSpPr>
            <p:nvPr/>
          </p:nvSpPr>
          <p:spPr bwMode="auto">
            <a:xfrm>
              <a:off x="7339329" y="3143980"/>
              <a:ext cx="377553" cy="472707"/>
            </a:xfrm>
            <a:custGeom>
              <a:avLst/>
              <a:gdLst>
                <a:gd name="T0" fmla="*/ 7 w 123"/>
                <a:gd name="T1" fmla="*/ 0 h 154"/>
                <a:gd name="T2" fmla="*/ 115 w 123"/>
                <a:gd name="T3" fmla="*/ 0 h 154"/>
                <a:gd name="T4" fmla="*/ 123 w 123"/>
                <a:gd name="T5" fmla="*/ 0 h 154"/>
                <a:gd name="T6" fmla="*/ 123 w 123"/>
                <a:gd name="T7" fmla="*/ 5 h 154"/>
                <a:gd name="T8" fmla="*/ 123 w 123"/>
                <a:gd name="T9" fmla="*/ 147 h 154"/>
                <a:gd name="T10" fmla="*/ 123 w 123"/>
                <a:gd name="T11" fmla="*/ 154 h 154"/>
                <a:gd name="T12" fmla="*/ 115 w 123"/>
                <a:gd name="T13" fmla="*/ 154 h 154"/>
                <a:gd name="T14" fmla="*/ 37 w 123"/>
                <a:gd name="T15" fmla="*/ 154 h 154"/>
                <a:gd name="T16" fmla="*/ 37 w 123"/>
                <a:gd name="T17" fmla="*/ 154 h 154"/>
                <a:gd name="T18" fmla="*/ 35 w 123"/>
                <a:gd name="T19" fmla="*/ 154 h 154"/>
                <a:gd name="T20" fmla="*/ 2 w 123"/>
                <a:gd name="T21" fmla="*/ 128 h 154"/>
                <a:gd name="T22" fmla="*/ 0 w 123"/>
                <a:gd name="T23" fmla="*/ 128 h 154"/>
                <a:gd name="T24" fmla="*/ 0 w 123"/>
                <a:gd name="T25" fmla="*/ 123 h 154"/>
                <a:gd name="T26" fmla="*/ 0 w 123"/>
                <a:gd name="T27" fmla="*/ 5 h 154"/>
                <a:gd name="T28" fmla="*/ 0 w 123"/>
                <a:gd name="T29" fmla="*/ 0 h 154"/>
                <a:gd name="T30" fmla="*/ 7 w 123"/>
                <a:gd name="T31" fmla="*/ 0 h 154"/>
                <a:gd name="T32" fmla="*/ 7 w 123"/>
                <a:gd name="T33" fmla="*/ 0 h 154"/>
                <a:gd name="T34" fmla="*/ 11 w 123"/>
                <a:gd name="T35" fmla="*/ 116 h 154"/>
                <a:gd name="T36" fmla="*/ 33 w 123"/>
                <a:gd name="T37" fmla="*/ 109 h 154"/>
                <a:gd name="T38" fmla="*/ 35 w 123"/>
                <a:gd name="T39" fmla="*/ 109 h 154"/>
                <a:gd name="T40" fmla="*/ 35 w 123"/>
                <a:gd name="T41" fmla="*/ 112 h 154"/>
                <a:gd name="T42" fmla="*/ 44 w 123"/>
                <a:gd name="T43" fmla="*/ 142 h 154"/>
                <a:gd name="T44" fmla="*/ 111 w 123"/>
                <a:gd name="T45" fmla="*/ 142 h 154"/>
                <a:gd name="T46" fmla="*/ 111 w 123"/>
                <a:gd name="T47" fmla="*/ 12 h 154"/>
                <a:gd name="T48" fmla="*/ 11 w 123"/>
                <a:gd name="T49" fmla="*/ 12 h 154"/>
                <a:gd name="T50" fmla="*/ 11 w 123"/>
                <a:gd name="T51" fmla="*/ 116 h 154"/>
                <a:gd name="T52" fmla="*/ 11 w 123"/>
                <a:gd name="T53" fmla="*/ 116 h 154"/>
                <a:gd name="T54" fmla="*/ 37 w 123"/>
                <a:gd name="T55" fmla="*/ 140 h 154"/>
                <a:gd name="T56" fmla="*/ 30 w 123"/>
                <a:gd name="T57" fmla="*/ 116 h 154"/>
                <a:gd name="T58" fmla="*/ 14 w 123"/>
                <a:gd name="T59" fmla="*/ 123 h 154"/>
                <a:gd name="T60" fmla="*/ 37 w 123"/>
                <a:gd name="T61" fmla="*/ 140 h 154"/>
                <a:gd name="T62" fmla="*/ 37 w 123"/>
                <a:gd name="T63" fmla="*/ 140 h 154"/>
                <a:gd name="T64" fmla="*/ 28 w 123"/>
                <a:gd name="T65" fmla="*/ 83 h 154"/>
                <a:gd name="T66" fmla="*/ 28 w 123"/>
                <a:gd name="T67" fmla="*/ 88 h 154"/>
                <a:gd name="T68" fmla="*/ 94 w 123"/>
                <a:gd name="T69" fmla="*/ 88 h 154"/>
                <a:gd name="T70" fmla="*/ 94 w 123"/>
                <a:gd name="T71" fmla="*/ 83 h 154"/>
                <a:gd name="T72" fmla="*/ 28 w 123"/>
                <a:gd name="T73" fmla="*/ 83 h 154"/>
                <a:gd name="T74" fmla="*/ 28 w 123"/>
                <a:gd name="T75" fmla="*/ 83 h 154"/>
                <a:gd name="T76" fmla="*/ 28 w 123"/>
                <a:gd name="T77" fmla="*/ 67 h 154"/>
                <a:gd name="T78" fmla="*/ 28 w 123"/>
                <a:gd name="T79" fmla="*/ 71 h 154"/>
                <a:gd name="T80" fmla="*/ 94 w 123"/>
                <a:gd name="T81" fmla="*/ 71 h 154"/>
                <a:gd name="T82" fmla="*/ 94 w 123"/>
                <a:gd name="T83" fmla="*/ 67 h 154"/>
                <a:gd name="T84" fmla="*/ 28 w 123"/>
                <a:gd name="T85" fmla="*/ 67 h 154"/>
                <a:gd name="T86" fmla="*/ 28 w 123"/>
                <a:gd name="T87" fmla="*/ 67 h 154"/>
                <a:gd name="T88" fmla="*/ 28 w 123"/>
                <a:gd name="T89" fmla="*/ 50 h 154"/>
                <a:gd name="T90" fmla="*/ 28 w 123"/>
                <a:gd name="T91" fmla="*/ 55 h 154"/>
                <a:gd name="T92" fmla="*/ 94 w 123"/>
                <a:gd name="T93" fmla="*/ 55 h 154"/>
                <a:gd name="T94" fmla="*/ 94 w 123"/>
                <a:gd name="T95" fmla="*/ 50 h 154"/>
                <a:gd name="T96" fmla="*/ 28 w 123"/>
                <a:gd name="T97" fmla="*/ 50 h 154"/>
                <a:gd name="T98" fmla="*/ 28 w 123"/>
                <a:gd name="T99" fmla="*/ 50 h 154"/>
                <a:gd name="T100" fmla="*/ 28 w 123"/>
                <a:gd name="T101" fmla="*/ 34 h 154"/>
                <a:gd name="T102" fmla="*/ 28 w 123"/>
                <a:gd name="T103" fmla="*/ 38 h 154"/>
                <a:gd name="T104" fmla="*/ 94 w 123"/>
                <a:gd name="T105" fmla="*/ 38 h 154"/>
                <a:gd name="T106" fmla="*/ 94 w 123"/>
                <a:gd name="T107" fmla="*/ 34 h 154"/>
                <a:gd name="T108" fmla="*/ 28 w 123"/>
                <a:gd name="T109" fmla="*/ 3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4">
                  <a:moveTo>
                    <a:pt x="7" y="0"/>
                  </a:moveTo>
                  <a:lnTo>
                    <a:pt x="115" y="0"/>
                  </a:lnTo>
                  <a:lnTo>
                    <a:pt x="123" y="0"/>
                  </a:lnTo>
                  <a:lnTo>
                    <a:pt x="123" y="5"/>
                  </a:lnTo>
                  <a:lnTo>
                    <a:pt x="123" y="147"/>
                  </a:lnTo>
                  <a:lnTo>
                    <a:pt x="123" y="154"/>
                  </a:lnTo>
                  <a:lnTo>
                    <a:pt x="115" y="154"/>
                  </a:lnTo>
                  <a:lnTo>
                    <a:pt x="37" y="154"/>
                  </a:lnTo>
                  <a:lnTo>
                    <a:pt x="37" y="154"/>
                  </a:lnTo>
                  <a:lnTo>
                    <a:pt x="35" y="154"/>
                  </a:lnTo>
                  <a:lnTo>
                    <a:pt x="2" y="128"/>
                  </a:lnTo>
                  <a:lnTo>
                    <a:pt x="0" y="128"/>
                  </a:lnTo>
                  <a:lnTo>
                    <a:pt x="0" y="123"/>
                  </a:lnTo>
                  <a:lnTo>
                    <a:pt x="0" y="5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1" y="116"/>
                  </a:moveTo>
                  <a:lnTo>
                    <a:pt x="33" y="109"/>
                  </a:lnTo>
                  <a:lnTo>
                    <a:pt x="35" y="109"/>
                  </a:lnTo>
                  <a:lnTo>
                    <a:pt x="35" y="112"/>
                  </a:lnTo>
                  <a:lnTo>
                    <a:pt x="44" y="142"/>
                  </a:lnTo>
                  <a:lnTo>
                    <a:pt x="111" y="142"/>
                  </a:lnTo>
                  <a:lnTo>
                    <a:pt x="111" y="12"/>
                  </a:lnTo>
                  <a:lnTo>
                    <a:pt x="11" y="12"/>
                  </a:lnTo>
                  <a:lnTo>
                    <a:pt x="11" y="116"/>
                  </a:lnTo>
                  <a:lnTo>
                    <a:pt x="11" y="116"/>
                  </a:lnTo>
                  <a:close/>
                  <a:moveTo>
                    <a:pt x="37" y="140"/>
                  </a:moveTo>
                  <a:lnTo>
                    <a:pt x="30" y="116"/>
                  </a:lnTo>
                  <a:lnTo>
                    <a:pt x="14" y="123"/>
                  </a:lnTo>
                  <a:lnTo>
                    <a:pt x="37" y="140"/>
                  </a:lnTo>
                  <a:lnTo>
                    <a:pt x="37" y="140"/>
                  </a:lnTo>
                  <a:close/>
                  <a:moveTo>
                    <a:pt x="28" y="83"/>
                  </a:moveTo>
                  <a:lnTo>
                    <a:pt x="28" y="88"/>
                  </a:lnTo>
                  <a:lnTo>
                    <a:pt x="94" y="88"/>
                  </a:lnTo>
                  <a:lnTo>
                    <a:pt x="94" y="83"/>
                  </a:lnTo>
                  <a:lnTo>
                    <a:pt x="28" y="83"/>
                  </a:lnTo>
                  <a:lnTo>
                    <a:pt x="28" y="83"/>
                  </a:lnTo>
                  <a:close/>
                  <a:moveTo>
                    <a:pt x="28" y="67"/>
                  </a:moveTo>
                  <a:lnTo>
                    <a:pt x="28" y="71"/>
                  </a:lnTo>
                  <a:lnTo>
                    <a:pt x="94" y="71"/>
                  </a:lnTo>
                  <a:lnTo>
                    <a:pt x="94" y="67"/>
                  </a:lnTo>
                  <a:lnTo>
                    <a:pt x="28" y="67"/>
                  </a:lnTo>
                  <a:lnTo>
                    <a:pt x="28" y="67"/>
                  </a:lnTo>
                  <a:close/>
                  <a:moveTo>
                    <a:pt x="28" y="50"/>
                  </a:moveTo>
                  <a:lnTo>
                    <a:pt x="28" y="55"/>
                  </a:lnTo>
                  <a:lnTo>
                    <a:pt x="94" y="55"/>
                  </a:lnTo>
                  <a:lnTo>
                    <a:pt x="94" y="50"/>
                  </a:lnTo>
                  <a:lnTo>
                    <a:pt x="28" y="50"/>
                  </a:lnTo>
                  <a:lnTo>
                    <a:pt x="28" y="50"/>
                  </a:lnTo>
                  <a:close/>
                  <a:moveTo>
                    <a:pt x="28" y="34"/>
                  </a:moveTo>
                  <a:lnTo>
                    <a:pt x="28" y="38"/>
                  </a:lnTo>
                  <a:lnTo>
                    <a:pt x="94" y="38"/>
                  </a:lnTo>
                  <a:lnTo>
                    <a:pt x="94" y="34"/>
                  </a:lnTo>
                  <a:lnTo>
                    <a:pt x="28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358"/>
            <a:ext cx="10515600" cy="1195754"/>
          </a:xfrm>
        </p:spPr>
        <p:txBody>
          <a:bodyPr>
            <a:normAutofit/>
          </a:bodyPr>
          <a:lstStyle/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哺乳期用药注意事项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128395"/>
            <a:ext cx="9055918" cy="474091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8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合理安排哺乳和用药时间。一天1次的药物，晚上婴儿熟睡时用药；1日多次给药，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哺乳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后立即用药，延长下一次哺乳时间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80000"/>
              </a:lnSpc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没有特殊要求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药后多饮水，加快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药物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排泄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8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需要暂停哺乳，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在服药5-7个半衰期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恢复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哺乳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80000"/>
              </a:lnSpc>
            </a:pP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选择半衰期短、蛋白结合率高、大分子量、低脂溶性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药物。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8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严格掌握适应证、控制用药剂量和限制用药时间。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0"/>
            <a:ext cx="10397197" cy="115754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1" y="1253331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岁，产后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日出现发热，最高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38.9℃</a:t>
            </a:r>
            <a:r>
              <a:rPr lang="zh-CN" altLang="en-US" sz="2200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。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查体下：腹部压痛、反跳痛</a:t>
            </a:r>
            <a:r>
              <a:rPr lang="zh-CN" altLang="en-US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，阴道有恶露排出，有臭味。既往有阿莫西林过敏史。</a:t>
            </a:r>
            <a:endParaRPr lang="zh-CN" altLang="en-US" sz="2200" dirty="0">
              <a:latin typeface="Calibri" panose="020F0502020204030204" charset="0"/>
              <a:ea typeface="微软雅黑" panose="020B0503020204020204" pitchFamily="34" charset="-122"/>
              <a:cs typeface="Calibri" panose="020F05020202040302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临床诊断：产褥感染  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注射用哌拉西林钠他唑巴坦钠 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4.5g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 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q8h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endParaRPr lang="zh-CN" altLang="en-US" sz="22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8796" y="1"/>
            <a:ext cx="10443210" cy="112474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分析与建议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2005" y="1253331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哌拉西林钠他唑巴坦钠和阿莫西林同属于青霉素类，患者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既往有阿莫西林过敏史，不宜使用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哌拉西林钠他唑巴坦钠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946785" y="2780928"/>
            <a:ext cx="10189775" cy="19380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注射用头孢曲松钠 </a:t>
            </a:r>
            <a:r>
              <a:rPr lang="en-US" altLang="zh-CN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2g</a:t>
            </a:r>
            <a:endParaRPr lang="zh-CN" altLang="en-US" sz="20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qd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甲硝唑注射液 </a:t>
            </a:r>
            <a:r>
              <a:rPr lang="en-US" altLang="zh-CN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0.5g   </a:t>
            </a:r>
            <a:r>
              <a:rPr lang="zh-CN" altLang="en-US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sig：静脉滴注  </a:t>
            </a:r>
            <a:r>
              <a:rPr lang="en-US" altLang="zh-CN" sz="2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q8h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24744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妊娠剧吐用药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妊娠贫血用药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先兆流产、早产用药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产褥感染用药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3136</Words>
  <Application>Microsoft Office PowerPoint</Application>
  <PresentationFormat>宽屏</PresentationFormat>
  <Paragraphs>370</Paragraphs>
  <Slides>49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49</vt:i4>
      </vt:variant>
    </vt:vector>
  </HeadingPairs>
  <TitlesOfParts>
    <vt:vector size="63" baseType="lpstr">
      <vt:lpstr>等线</vt:lpstr>
      <vt:lpstr>等线 Light</vt:lpstr>
      <vt:lpstr>黑体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自定义设计方案</vt:lpstr>
      <vt:lpstr>1_自定义设计方案</vt:lpstr>
      <vt:lpstr>2_自定义设计方案</vt:lpstr>
      <vt:lpstr>3_自定义设计方案</vt:lpstr>
      <vt:lpstr>个人简介</vt:lpstr>
      <vt:lpstr>妊娠期及哺乳期用药处方审核</vt:lpstr>
      <vt:lpstr>目录</vt:lpstr>
      <vt:lpstr>PowerPoint 演示文稿</vt:lpstr>
      <vt:lpstr>PowerPoint 演示文稿</vt:lpstr>
      <vt:lpstr>妊娠剧吐治疗</vt:lpstr>
      <vt:lpstr>止吐药物</vt:lpstr>
      <vt:lpstr>PowerPoint 演示文稿</vt:lpstr>
      <vt:lpstr>PowerPoint 演示文稿</vt:lpstr>
      <vt:lpstr>处方1</vt:lpstr>
      <vt:lpstr>处方分析</vt:lpstr>
      <vt:lpstr>用药建议</vt:lpstr>
      <vt:lpstr>目录</vt:lpstr>
      <vt:lpstr>妊娠贫血</vt:lpstr>
      <vt:lpstr>处方2-1</vt:lpstr>
      <vt:lpstr>分析和建议</vt:lpstr>
      <vt:lpstr>处方2-2</vt:lpstr>
      <vt:lpstr>处方3</vt:lpstr>
      <vt:lpstr>分析与建议</vt:lpstr>
      <vt:lpstr>目录</vt:lpstr>
      <vt:lpstr>流产与用药</vt:lpstr>
      <vt:lpstr>早产</vt:lpstr>
      <vt:lpstr>药物预防</vt:lpstr>
      <vt:lpstr>药物治疗</vt:lpstr>
      <vt:lpstr>宫缩抑制剂</vt:lpstr>
      <vt:lpstr>PowerPoint 演示文稿</vt:lpstr>
      <vt:lpstr>宫缩抑制剂-1</vt:lpstr>
      <vt:lpstr>宫缩抑制剂-2</vt:lpstr>
      <vt:lpstr>宫缩抑制剂-3</vt:lpstr>
      <vt:lpstr>宫缩抑制剂-4</vt:lpstr>
      <vt:lpstr>硫酸镁注射液</vt:lpstr>
      <vt:lpstr>硫酸镁注射液</vt:lpstr>
      <vt:lpstr>处方4</vt:lpstr>
      <vt:lpstr>分析与建议</vt:lpstr>
      <vt:lpstr>处方5</vt:lpstr>
      <vt:lpstr>分析与建议</vt:lpstr>
      <vt:lpstr>处方6</vt:lpstr>
      <vt:lpstr>分析与建议</vt:lpstr>
      <vt:lpstr>处方7</vt:lpstr>
      <vt:lpstr>分析与建议</vt:lpstr>
      <vt:lpstr>目录</vt:lpstr>
      <vt:lpstr>产褥感染</vt:lpstr>
      <vt:lpstr>抗菌药使用</vt:lpstr>
      <vt:lpstr>哺乳期抗菌药选择</vt:lpstr>
      <vt:lpstr>哺乳期用药注意事项</vt:lpstr>
      <vt:lpstr>处方8</vt:lpstr>
      <vt:lpstr>分析与建议</vt:lpstr>
      <vt:lpstr>总结</vt:lpstr>
      <vt:lpstr>谢谢聆听！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李欣伦</cp:lastModifiedBy>
  <cp:revision>158</cp:revision>
  <dcterms:created xsi:type="dcterms:W3CDTF">2019-05-28T02:33:00Z</dcterms:created>
  <dcterms:modified xsi:type="dcterms:W3CDTF">2021-10-13T12:25:58Z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2052-11.1.0.8806</vt:lpwstr>
  </property>
</Properties>
</file>