
<file path=[Content_Types].xml><?xml version="1.0" encoding="utf-8"?>
<Types xmlns="http://schemas.openxmlformats.org/package/2006/content-types">
  <Default Extension="png" ContentType="image/png"/>
  <Default Extension="tiff" ContentType="image/tiff"/>
  <Default Extension="wdp" ContentType="image/vnd.ms-photo"/>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handoutMasterIdLst>
    <p:handoutMasterId r:id="rId59"/>
  </p:handoutMasterIdLst>
  <p:sldIdLst>
    <p:sldId id="260" r:id="rId4"/>
    <p:sldId id="256" r:id="rId5"/>
    <p:sldId id="269" r:id="rId7"/>
    <p:sldId id="271" r:id="rId8"/>
    <p:sldId id="354" r:id="rId9"/>
    <p:sldId id="273" r:id="rId10"/>
    <p:sldId id="309" r:id="rId11"/>
    <p:sldId id="275" r:id="rId12"/>
    <p:sldId id="311"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310" r:id="rId27"/>
    <p:sldId id="289" r:id="rId28"/>
    <p:sldId id="290" r:id="rId29"/>
    <p:sldId id="291" r:id="rId30"/>
    <p:sldId id="292" r:id="rId31"/>
    <p:sldId id="294" r:id="rId32"/>
    <p:sldId id="295" r:id="rId33"/>
    <p:sldId id="320" r:id="rId34"/>
    <p:sldId id="296" r:id="rId35"/>
    <p:sldId id="297" r:id="rId36"/>
    <p:sldId id="298" r:id="rId37"/>
    <p:sldId id="299" r:id="rId38"/>
    <p:sldId id="315" r:id="rId39"/>
    <p:sldId id="356" r:id="rId40"/>
    <p:sldId id="316" r:id="rId41"/>
    <p:sldId id="317" r:id="rId42"/>
    <p:sldId id="318" r:id="rId43"/>
    <p:sldId id="319" r:id="rId44"/>
    <p:sldId id="357" r:id="rId45"/>
    <p:sldId id="403" r:id="rId46"/>
    <p:sldId id="300" r:id="rId47"/>
    <p:sldId id="301" r:id="rId48"/>
    <p:sldId id="302" r:id="rId49"/>
    <p:sldId id="303" r:id="rId50"/>
    <p:sldId id="304" r:id="rId51"/>
    <p:sldId id="312" r:id="rId52"/>
    <p:sldId id="305" r:id="rId53"/>
    <p:sldId id="313" r:id="rId54"/>
    <p:sldId id="307" r:id="rId55"/>
    <p:sldId id="355" r:id="rId56"/>
    <p:sldId id="314" r:id="rId57"/>
    <p:sldId id="308" r:id="rId5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0"/>
            <p14:sldId id="256"/>
            <p14:sldId id="269"/>
            <p14:sldId id="271"/>
            <p14:sldId id="354"/>
            <p14:sldId id="273"/>
            <p14:sldId id="309"/>
            <p14:sldId id="275"/>
            <p14:sldId id="311"/>
            <p14:sldId id="276"/>
            <p14:sldId id="277"/>
            <p14:sldId id="278"/>
            <p14:sldId id="279"/>
            <p14:sldId id="280"/>
            <p14:sldId id="281"/>
            <p14:sldId id="282"/>
            <p14:sldId id="283"/>
            <p14:sldId id="284"/>
            <p14:sldId id="285"/>
            <p14:sldId id="286"/>
            <p14:sldId id="287"/>
            <p14:sldId id="288"/>
            <p14:sldId id="310"/>
            <p14:sldId id="289"/>
            <p14:sldId id="290"/>
            <p14:sldId id="291"/>
            <p14:sldId id="292"/>
            <p14:sldId id="294"/>
            <p14:sldId id="295"/>
            <p14:sldId id="320"/>
            <p14:sldId id="296"/>
            <p14:sldId id="297"/>
            <p14:sldId id="298"/>
            <p14:sldId id="299"/>
            <p14:sldId id="315"/>
            <p14:sldId id="356"/>
            <p14:sldId id="316"/>
            <p14:sldId id="317"/>
            <p14:sldId id="318"/>
            <p14:sldId id="319"/>
            <p14:sldId id="357"/>
            <p14:sldId id="300"/>
            <p14:sldId id="301"/>
            <p14:sldId id="302"/>
            <p14:sldId id="303"/>
            <p14:sldId id="304"/>
            <p14:sldId id="312"/>
            <p14:sldId id="305"/>
            <p14:sldId id="313"/>
            <p14:sldId id="307"/>
            <p14:sldId id="355"/>
            <p14:sldId id="314"/>
            <p14:sldId id="308"/>
            <p14:sldId id="40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51"/>
    <p:restoredTop sz="83422"/>
  </p:normalViewPr>
  <p:slideViewPr>
    <p:cSldViewPr>
      <p:cViewPr varScale="1">
        <p:scale>
          <a:sx n="79" d="100"/>
          <a:sy n="79" d="100"/>
        </p:scale>
        <p:origin x="1760" y="192"/>
      </p:cViewPr>
      <p:guideLst>
        <p:guide orient="horz" pos="2197"/>
        <p:guide pos="2880"/>
      </p:guideLst>
    </p:cSldViewPr>
  </p:slideViewPr>
  <p:notesTextViewPr>
    <p:cViewPr>
      <p:scale>
        <a:sx n="100" d="100"/>
        <a:sy n="100" d="100"/>
      </p:scale>
      <p:origin x="0" y="0"/>
    </p:cViewPr>
  </p:notesTextViewPr>
  <p:notesViewPr>
    <p:cSldViewPr>
      <p:cViewPr varScale="1">
        <p:scale>
          <a:sx n="97" d="100"/>
          <a:sy n="97" d="100"/>
        </p:scale>
        <p:origin x="3688" y="208"/>
      </p:cViewPr>
      <p:guideLst>
        <p:guide orient="horz" pos="2929"/>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notesMaster" Target="notesMasters/notesMaster1.xml"/><Relationship Id="rId59" Type="http://schemas.openxmlformats.org/officeDocument/2006/relationships/handoutMaster" Target="handoutMasters/handoutMaster1.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2795148-F839-4DEE-B5F0-61A28C7E6D6F}"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zh-CN" altLang="en-US"/>
        </a:p>
      </dgm:t>
    </dgm:pt>
    <dgm:pt modelId="{F042E55E-83B3-4C78-950E-97F890C2D52B}">
      <dgm:prSet phldrT="[文本]" custT="1"/>
      <dgm:spPr>
        <a:solidFill>
          <a:schemeClr val="accent1"/>
        </a:solidFill>
      </dgm:spPr>
      <dgm:t>
        <a:bodyPr/>
        <a:lstStyle/>
        <a:p>
          <a:r>
            <a:rPr lang="zh-CN" altLang="en-US" sz="2400" b="1" dirty="0">
              <a:solidFill>
                <a:srgbClr val="FFFF00"/>
              </a:solidFill>
              <a:latin typeface="宋体" pitchFamily="2" charset="-122"/>
              <a:ea typeface="宋体" pitchFamily="2" charset="-122"/>
            </a:rPr>
            <a:t>处方</a:t>
          </a:r>
        </a:p>
      </dgm:t>
    </dgm:pt>
    <dgm:pt modelId="{4490895B-BC97-4869-81D7-5361C33E0B4C}" cxnId="{B3A53873-688C-48D2-B529-F9AB669FBD27}" type="parTrans">
      <dgm:prSet/>
      <dgm:spPr/>
      <dgm:t>
        <a:bodyPr/>
        <a:lstStyle/>
        <a:p>
          <a:endParaRPr lang="zh-CN" altLang="en-US" sz="2400" b="1">
            <a:solidFill>
              <a:srgbClr val="FFFF00"/>
            </a:solidFill>
            <a:latin typeface="宋体" pitchFamily="2" charset="-122"/>
            <a:ea typeface="宋体" pitchFamily="2" charset="-122"/>
          </a:endParaRPr>
        </a:p>
      </dgm:t>
    </dgm:pt>
    <dgm:pt modelId="{EC68D8F4-ACD8-4B54-8282-427F3139D260}" cxnId="{B3A53873-688C-48D2-B529-F9AB669FBD27}" type="sibTrans">
      <dgm:prSet/>
      <dgm:spPr/>
      <dgm:t>
        <a:bodyPr/>
        <a:lstStyle/>
        <a:p>
          <a:endParaRPr lang="zh-CN" altLang="en-US" sz="2400" b="1">
            <a:solidFill>
              <a:srgbClr val="FFFF00"/>
            </a:solidFill>
            <a:latin typeface="宋体" pitchFamily="2" charset="-122"/>
            <a:ea typeface="宋体" pitchFamily="2" charset="-122"/>
          </a:endParaRPr>
        </a:p>
      </dgm:t>
    </dgm:pt>
    <dgm:pt modelId="{6BFCFBDE-6CA9-4AEF-A283-FAA1E714EA3C}">
      <dgm:prSet phldrT="[文本]" custT="1"/>
      <dgm:spPr/>
      <dgm:t>
        <a:bodyPr/>
        <a:lstStyle/>
        <a:p>
          <a:r>
            <a:rPr lang="zh-CN" altLang="en-US" sz="2400" b="1" dirty="0">
              <a:solidFill>
                <a:srgbClr val="FFFF00"/>
              </a:solidFill>
              <a:latin typeface="宋体" pitchFamily="2" charset="-122"/>
              <a:ea typeface="宋体" pitchFamily="2" charset="-122"/>
            </a:rPr>
            <a:t>不合理</a:t>
          </a:r>
        </a:p>
      </dgm:t>
    </dgm:pt>
    <dgm:pt modelId="{CF5DE304-1E5C-4C7D-8EF6-74E9F2149E76}" cxnId="{3B867B26-B27D-4661-804F-DC3F21258696}" type="parTrans">
      <dgm:prSet custT="1"/>
      <dgm:spPr/>
      <dgm:t>
        <a:bodyPr/>
        <a:lstStyle/>
        <a:p>
          <a:endParaRPr lang="zh-CN" altLang="en-US" sz="2400" b="1">
            <a:solidFill>
              <a:srgbClr val="FFFF00"/>
            </a:solidFill>
            <a:latin typeface="宋体" pitchFamily="2" charset="-122"/>
            <a:ea typeface="宋体" pitchFamily="2" charset="-122"/>
          </a:endParaRPr>
        </a:p>
      </dgm:t>
    </dgm:pt>
    <dgm:pt modelId="{9E8C8DE7-8CE1-4D4E-8A85-432828918E77}" cxnId="{3B867B26-B27D-4661-804F-DC3F21258696}" type="sibTrans">
      <dgm:prSet/>
      <dgm:spPr/>
      <dgm:t>
        <a:bodyPr/>
        <a:lstStyle/>
        <a:p>
          <a:endParaRPr lang="zh-CN" altLang="en-US" sz="2400" b="1">
            <a:solidFill>
              <a:srgbClr val="FFFF00"/>
            </a:solidFill>
            <a:latin typeface="宋体" pitchFamily="2" charset="-122"/>
            <a:ea typeface="宋体" pitchFamily="2" charset="-122"/>
          </a:endParaRPr>
        </a:p>
      </dgm:t>
    </dgm:pt>
    <dgm:pt modelId="{A85E3511-E2D8-4D46-AA95-9369CD7CE8AB}">
      <dgm:prSet phldrT="[文本]" custT="1"/>
      <dgm:spPr/>
      <dgm:t>
        <a:bodyPr/>
        <a:lstStyle/>
        <a:p>
          <a:r>
            <a:rPr lang="zh-CN" altLang="en-US" sz="2400" b="1" dirty="0">
              <a:solidFill>
                <a:srgbClr val="FFFF00"/>
              </a:solidFill>
              <a:latin typeface="宋体" pitchFamily="2" charset="-122"/>
              <a:ea typeface="宋体" pitchFamily="2" charset="-122"/>
            </a:rPr>
            <a:t>不规范处方</a:t>
          </a:r>
        </a:p>
      </dgm:t>
    </dgm:pt>
    <dgm:pt modelId="{017BB9B2-00C9-474D-8919-6F5F7E7A81AE}" cxnId="{9D0F9A51-DED8-4C54-90CF-54FC9786DC72}" type="parTrans">
      <dgm:prSet custT="1"/>
      <dgm:spPr/>
      <dgm:t>
        <a:bodyPr/>
        <a:lstStyle/>
        <a:p>
          <a:endParaRPr lang="zh-CN" altLang="en-US" sz="2400" b="1">
            <a:solidFill>
              <a:srgbClr val="FFFF00"/>
            </a:solidFill>
            <a:latin typeface="宋体" pitchFamily="2" charset="-122"/>
            <a:ea typeface="宋体" pitchFamily="2" charset="-122"/>
          </a:endParaRPr>
        </a:p>
      </dgm:t>
    </dgm:pt>
    <dgm:pt modelId="{3DEB0ABB-DEF2-4918-ABFB-043CD6828714}" cxnId="{9D0F9A51-DED8-4C54-90CF-54FC9786DC72}" type="sibTrans">
      <dgm:prSet/>
      <dgm:spPr/>
      <dgm:t>
        <a:bodyPr/>
        <a:lstStyle/>
        <a:p>
          <a:endParaRPr lang="zh-CN" altLang="en-US" sz="2400" b="1">
            <a:solidFill>
              <a:srgbClr val="FFFF00"/>
            </a:solidFill>
            <a:latin typeface="宋体" pitchFamily="2" charset="-122"/>
            <a:ea typeface="宋体" pitchFamily="2" charset="-122"/>
          </a:endParaRPr>
        </a:p>
      </dgm:t>
    </dgm:pt>
    <dgm:pt modelId="{F964A7EF-F5D0-4041-B1C9-AAEA5D69946D}">
      <dgm:prSet phldrT="[文本]" custT="1"/>
      <dgm:spPr/>
      <dgm:t>
        <a:bodyPr/>
        <a:lstStyle/>
        <a:p>
          <a:r>
            <a:rPr lang="zh-CN" altLang="en-US" sz="2400" b="1" dirty="0">
              <a:solidFill>
                <a:srgbClr val="FFFF00"/>
              </a:solidFill>
              <a:latin typeface="宋体" pitchFamily="2" charset="-122"/>
              <a:ea typeface="宋体" pitchFamily="2" charset="-122"/>
            </a:rPr>
            <a:t>不适宜处方</a:t>
          </a:r>
        </a:p>
      </dgm:t>
    </dgm:pt>
    <dgm:pt modelId="{CF929064-D851-4AA6-A15F-0DB1D3C674B8}" cxnId="{01A17699-1AE1-4788-A9FD-A272686C5E30}" type="parTrans">
      <dgm:prSet custT="1"/>
      <dgm:spPr/>
      <dgm:t>
        <a:bodyPr/>
        <a:lstStyle/>
        <a:p>
          <a:endParaRPr lang="zh-CN" altLang="en-US" sz="2400" b="1">
            <a:solidFill>
              <a:srgbClr val="FFFF00"/>
            </a:solidFill>
            <a:latin typeface="宋体" pitchFamily="2" charset="-122"/>
            <a:ea typeface="宋体" pitchFamily="2" charset="-122"/>
          </a:endParaRPr>
        </a:p>
      </dgm:t>
    </dgm:pt>
    <dgm:pt modelId="{1FEB27A2-1DCF-4C90-92A0-A2255925570D}" cxnId="{01A17699-1AE1-4788-A9FD-A272686C5E30}" type="sibTrans">
      <dgm:prSet/>
      <dgm:spPr/>
      <dgm:t>
        <a:bodyPr/>
        <a:lstStyle/>
        <a:p>
          <a:endParaRPr lang="zh-CN" altLang="en-US" sz="2400" b="1">
            <a:solidFill>
              <a:srgbClr val="FFFF00"/>
            </a:solidFill>
            <a:latin typeface="宋体" pitchFamily="2" charset="-122"/>
            <a:ea typeface="宋体" pitchFamily="2" charset="-122"/>
          </a:endParaRPr>
        </a:p>
      </dgm:t>
    </dgm:pt>
    <dgm:pt modelId="{26CDDE4E-24F1-473D-9E36-3C17D4988456}">
      <dgm:prSet phldrT="[文本]" custT="1"/>
      <dgm:spPr/>
      <dgm:t>
        <a:bodyPr/>
        <a:lstStyle/>
        <a:p>
          <a:r>
            <a:rPr lang="zh-CN" altLang="en-US" sz="2400" b="1" dirty="0">
              <a:solidFill>
                <a:srgbClr val="FFFF00"/>
              </a:solidFill>
              <a:latin typeface="宋体" pitchFamily="2" charset="-122"/>
              <a:ea typeface="宋体" pitchFamily="2" charset="-122"/>
            </a:rPr>
            <a:t>超常处方</a:t>
          </a:r>
        </a:p>
      </dgm:t>
    </dgm:pt>
    <dgm:pt modelId="{EBA7A14C-A10D-49F5-B345-0AF0A74DD48A}" cxnId="{3637E4DD-C3E4-4400-8104-9CB952D71B5F}" type="parTrans">
      <dgm:prSet custT="1"/>
      <dgm:spPr/>
      <dgm:t>
        <a:bodyPr/>
        <a:lstStyle/>
        <a:p>
          <a:endParaRPr lang="zh-CN" altLang="en-US" sz="2400" b="1">
            <a:solidFill>
              <a:srgbClr val="FFFF00"/>
            </a:solidFill>
            <a:latin typeface="宋体" pitchFamily="2" charset="-122"/>
            <a:ea typeface="宋体" pitchFamily="2" charset="-122"/>
          </a:endParaRPr>
        </a:p>
      </dgm:t>
    </dgm:pt>
    <dgm:pt modelId="{391AC27D-5FBB-4B63-B00B-FB743CBC0610}" cxnId="{3637E4DD-C3E4-4400-8104-9CB952D71B5F}" type="sibTrans">
      <dgm:prSet/>
      <dgm:spPr/>
      <dgm:t>
        <a:bodyPr/>
        <a:lstStyle/>
        <a:p>
          <a:endParaRPr lang="zh-CN" altLang="en-US" sz="2400" b="1">
            <a:solidFill>
              <a:srgbClr val="FFFF00"/>
            </a:solidFill>
            <a:latin typeface="宋体" pitchFamily="2" charset="-122"/>
            <a:ea typeface="宋体" pitchFamily="2" charset="-122"/>
          </a:endParaRPr>
        </a:p>
      </dgm:t>
    </dgm:pt>
    <dgm:pt modelId="{28951C03-798F-4111-8608-4A77AB51691E}">
      <dgm:prSet phldrT="[文本]" custT="1"/>
      <dgm:spPr/>
      <dgm:t>
        <a:bodyPr/>
        <a:lstStyle/>
        <a:p>
          <a:r>
            <a:rPr lang="zh-CN" altLang="en-US" sz="2400" b="1" dirty="0">
              <a:solidFill>
                <a:srgbClr val="FFFF00"/>
              </a:solidFill>
              <a:latin typeface="宋体" pitchFamily="2" charset="-122"/>
              <a:ea typeface="宋体" pitchFamily="2" charset="-122"/>
            </a:rPr>
            <a:t>合理</a:t>
          </a:r>
        </a:p>
      </dgm:t>
    </dgm:pt>
    <dgm:pt modelId="{1B5D5C4C-F5F4-4ABA-89B7-7BEC836E548A}" cxnId="{7592B656-1CAB-46A9-93B8-D46F73BE7309}" type="sibTrans">
      <dgm:prSet/>
      <dgm:spPr/>
      <dgm:t>
        <a:bodyPr/>
        <a:lstStyle/>
        <a:p>
          <a:endParaRPr lang="zh-CN" altLang="en-US" sz="2400" b="1">
            <a:solidFill>
              <a:srgbClr val="FFFF00"/>
            </a:solidFill>
            <a:latin typeface="宋体" pitchFamily="2" charset="-122"/>
            <a:ea typeface="宋体" pitchFamily="2" charset="-122"/>
          </a:endParaRPr>
        </a:p>
      </dgm:t>
    </dgm:pt>
    <dgm:pt modelId="{7A127BBC-EA2C-4513-937A-7034F6E2F6DF}" cxnId="{7592B656-1CAB-46A9-93B8-D46F73BE7309}" type="parTrans">
      <dgm:prSet custT="1"/>
      <dgm:spPr/>
      <dgm:t>
        <a:bodyPr/>
        <a:lstStyle/>
        <a:p>
          <a:endParaRPr lang="zh-CN" altLang="en-US" sz="2400" b="1">
            <a:solidFill>
              <a:srgbClr val="FFFF00"/>
            </a:solidFill>
            <a:latin typeface="宋体" pitchFamily="2" charset="-122"/>
            <a:ea typeface="宋体" pitchFamily="2" charset="-122"/>
          </a:endParaRPr>
        </a:p>
      </dgm:t>
    </dgm:pt>
    <dgm:pt modelId="{3B106035-1EA4-425A-B395-5CF34C1C86E1}" type="pres">
      <dgm:prSet presAssocID="{E2795148-F839-4DEE-B5F0-61A28C7E6D6F}" presName="diagram" presStyleCnt="0">
        <dgm:presLayoutVars>
          <dgm:chPref val="1"/>
          <dgm:dir/>
          <dgm:animOne val="branch"/>
          <dgm:animLvl val="lvl"/>
          <dgm:resizeHandles val="exact"/>
        </dgm:presLayoutVars>
      </dgm:prSet>
      <dgm:spPr/>
    </dgm:pt>
    <dgm:pt modelId="{BF59D798-A893-43F9-A502-163BA3BC47A9}" type="pres">
      <dgm:prSet presAssocID="{F042E55E-83B3-4C78-950E-97F890C2D52B}" presName="root1" presStyleCnt="0"/>
      <dgm:spPr/>
    </dgm:pt>
    <dgm:pt modelId="{0F0FE535-CD2D-49A8-8713-49E37BE8D8EC}" type="pres">
      <dgm:prSet presAssocID="{F042E55E-83B3-4C78-950E-97F890C2D52B}" presName="LevelOneTextNode" presStyleLbl="node0" presStyleIdx="0" presStyleCnt="1">
        <dgm:presLayoutVars>
          <dgm:chPref val="3"/>
        </dgm:presLayoutVars>
      </dgm:prSet>
      <dgm:spPr/>
    </dgm:pt>
    <dgm:pt modelId="{CF5C21FA-1C12-4921-B493-F62276511E6B}" type="pres">
      <dgm:prSet presAssocID="{F042E55E-83B3-4C78-950E-97F890C2D52B}" presName="level2hierChild" presStyleCnt="0"/>
      <dgm:spPr/>
    </dgm:pt>
    <dgm:pt modelId="{121C4EDC-6D3E-4E69-85E0-9E27012E5D6E}" type="pres">
      <dgm:prSet presAssocID="{CF5DE304-1E5C-4C7D-8EF6-74E9F2149E76}" presName="conn2-1" presStyleLbl="parChTrans1D2" presStyleIdx="0" presStyleCnt="2"/>
      <dgm:spPr/>
    </dgm:pt>
    <dgm:pt modelId="{9B3E358C-066B-4F5D-9429-DAF40EFB1AAA}" type="pres">
      <dgm:prSet presAssocID="{CF5DE304-1E5C-4C7D-8EF6-74E9F2149E76}" presName="connTx" presStyleLbl="parChTrans1D2" presStyleIdx="0" presStyleCnt="2"/>
      <dgm:spPr/>
    </dgm:pt>
    <dgm:pt modelId="{58BA754A-F246-4960-A28F-324A01E2E426}" type="pres">
      <dgm:prSet presAssocID="{6BFCFBDE-6CA9-4AEF-A283-FAA1E714EA3C}" presName="root2" presStyleCnt="0"/>
      <dgm:spPr/>
    </dgm:pt>
    <dgm:pt modelId="{C10302AF-F314-4CA8-BBD5-E284E2E8E5D0}" type="pres">
      <dgm:prSet presAssocID="{6BFCFBDE-6CA9-4AEF-A283-FAA1E714EA3C}" presName="LevelTwoTextNode" presStyleLbl="node2" presStyleIdx="0" presStyleCnt="2">
        <dgm:presLayoutVars>
          <dgm:chPref val="3"/>
        </dgm:presLayoutVars>
      </dgm:prSet>
      <dgm:spPr/>
    </dgm:pt>
    <dgm:pt modelId="{FB56803D-C9E5-4F49-853D-35AA7C61B406}" type="pres">
      <dgm:prSet presAssocID="{6BFCFBDE-6CA9-4AEF-A283-FAA1E714EA3C}" presName="level3hierChild" presStyleCnt="0"/>
      <dgm:spPr/>
    </dgm:pt>
    <dgm:pt modelId="{E4CB6C5E-BD04-40F1-AB81-6D2997EB2B97}" type="pres">
      <dgm:prSet presAssocID="{017BB9B2-00C9-474D-8919-6F5F7E7A81AE}" presName="conn2-1" presStyleLbl="parChTrans1D3" presStyleIdx="0" presStyleCnt="3"/>
      <dgm:spPr/>
    </dgm:pt>
    <dgm:pt modelId="{B267B4C4-08A0-4154-B022-1A7F9671DE0B}" type="pres">
      <dgm:prSet presAssocID="{017BB9B2-00C9-474D-8919-6F5F7E7A81AE}" presName="connTx" presStyleLbl="parChTrans1D3" presStyleIdx="0" presStyleCnt="3"/>
      <dgm:spPr/>
    </dgm:pt>
    <dgm:pt modelId="{81D65CDF-D3F6-454A-931E-B0CE35096A94}" type="pres">
      <dgm:prSet presAssocID="{A85E3511-E2D8-4D46-AA95-9369CD7CE8AB}" presName="root2" presStyleCnt="0"/>
      <dgm:spPr/>
    </dgm:pt>
    <dgm:pt modelId="{25D4C278-BA01-4EA4-A52A-E061B7A60FE3}" type="pres">
      <dgm:prSet presAssocID="{A85E3511-E2D8-4D46-AA95-9369CD7CE8AB}" presName="LevelTwoTextNode" presStyleLbl="node3" presStyleIdx="0" presStyleCnt="3">
        <dgm:presLayoutVars>
          <dgm:chPref val="3"/>
        </dgm:presLayoutVars>
      </dgm:prSet>
      <dgm:spPr/>
    </dgm:pt>
    <dgm:pt modelId="{0D4D6C7A-6365-4777-8BAD-65343E97CA17}" type="pres">
      <dgm:prSet presAssocID="{A85E3511-E2D8-4D46-AA95-9369CD7CE8AB}" presName="level3hierChild" presStyleCnt="0"/>
      <dgm:spPr/>
    </dgm:pt>
    <dgm:pt modelId="{8E2E4E9B-149E-499A-85B3-22315D57BFC4}" type="pres">
      <dgm:prSet presAssocID="{CF929064-D851-4AA6-A15F-0DB1D3C674B8}" presName="conn2-1" presStyleLbl="parChTrans1D3" presStyleIdx="1" presStyleCnt="3"/>
      <dgm:spPr/>
    </dgm:pt>
    <dgm:pt modelId="{006BB3E1-F287-4A13-8DEA-2D9FE3600C61}" type="pres">
      <dgm:prSet presAssocID="{CF929064-D851-4AA6-A15F-0DB1D3C674B8}" presName="connTx" presStyleLbl="parChTrans1D3" presStyleIdx="1" presStyleCnt="3"/>
      <dgm:spPr/>
    </dgm:pt>
    <dgm:pt modelId="{32C01356-22BA-4075-8BA0-7266777BB73C}" type="pres">
      <dgm:prSet presAssocID="{F964A7EF-F5D0-4041-B1C9-AAEA5D69946D}" presName="root2" presStyleCnt="0"/>
      <dgm:spPr/>
    </dgm:pt>
    <dgm:pt modelId="{FBE8C883-36DE-44F4-AC98-89FB0699163B}" type="pres">
      <dgm:prSet presAssocID="{F964A7EF-F5D0-4041-B1C9-AAEA5D69946D}" presName="LevelTwoTextNode" presStyleLbl="node3" presStyleIdx="1" presStyleCnt="3">
        <dgm:presLayoutVars>
          <dgm:chPref val="3"/>
        </dgm:presLayoutVars>
      </dgm:prSet>
      <dgm:spPr/>
    </dgm:pt>
    <dgm:pt modelId="{8693D6FE-1C05-468F-BE44-DF7C5B641C8F}" type="pres">
      <dgm:prSet presAssocID="{F964A7EF-F5D0-4041-B1C9-AAEA5D69946D}" presName="level3hierChild" presStyleCnt="0"/>
      <dgm:spPr/>
    </dgm:pt>
    <dgm:pt modelId="{672D441B-AF18-4D3B-ACE3-7E453BD30E65}" type="pres">
      <dgm:prSet presAssocID="{EBA7A14C-A10D-49F5-B345-0AF0A74DD48A}" presName="conn2-1" presStyleLbl="parChTrans1D3" presStyleIdx="2" presStyleCnt="3"/>
      <dgm:spPr/>
    </dgm:pt>
    <dgm:pt modelId="{4D06F129-9196-43F5-97C4-4AE1CF315189}" type="pres">
      <dgm:prSet presAssocID="{EBA7A14C-A10D-49F5-B345-0AF0A74DD48A}" presName="connTx" presStyleLbl="parChTrans1D3" presStyleIdx="2" presStyleCnt="3"/>
      <dgm:spPr/>
    </dgm:pt>
    <dgm:pt modelId="{A9CE9D19-420D-4746-9E29-457ADE46BBE4}" type="pres">
      <dgm:prSet presAssocID="{26CDDE4E-24F1-473D-9E36-3C17D4988456}" presName="root2" presStyleCnt="0"/>
      <dgm:spPr/>
    </dgm:pt>
    <dgm:pt modelId="{2FF96205-91ED-4013-A613-3DDFA47138CC}" type="pres">
      <dgm:prSet presAssocID="{26CDDE4E-24F1-473D-9E36-3C17D4988456}" presName="LevelTwoTextNode" presStyleLbl="node3" presStyleIdx="2" presStyleCnt="3">
        <dgm:presLayoutVars>
          <dgm:chPref val="3"/>
        </dgm:presLayoutVars>
      </dgm:prSet>
      <dgm:spPr/>
    </dgm:pt>
    <dgm:pt modelId="{A1B66CD0-CEB4-49F9-B204-0246CF96A3DE}" type="pres">
      <dgm:prSet presAssocID="{26CDDE4E-24F1-473D-9E36-3C17D4988456}" presName="level3hierChild" presStyleCnt="0"/>
      <dgm:spPr/>
    </dgm:pt>
    <dgm:pt modelId="{4A2E9976-53DF-499A-BC65-F148B82CB105}" type="pres">
      <dgm:prSet presAssocID="{7A127BBC-EA2C-4513-937A-7034F6E2F6DF}" presName="conn2-1" presStyleLbl="parChTrans1D2" presStyleIdx="1" presStyleCnt="2"/>
      <dgm:spPr/>
    </dgm:pt>
    <dgm:pt modelId="{B355282F-09B6-4629-AF4C-88CF66F0AAEB}" type="pres">
      <dgm:prSet presAssocID="{7A127BBC-EA2C-4513-937A-7034F6E2F6DF}" presName="connTx" presStyleLbl="parChTrans1D2" presStyleIdx="1" presStyleCnt="2"/>
      <dgm:spPr/>
    </dgm:pt>
    <dgm:pt modelId="{A9E2A0AE-FBC2-407D-A56C-129A56CA7262}" type="pres">
      <dgm:prSet presAssocID="{28951C03-798F-4111-8608-4A77AB51691E}" presName="root2" presStyleCnt="0"/>
      <dgm:spPr/>
    </dgm:pt>
    <dgm:pt modelId="{F7F3E49E-6A6B-4A4D-B55D-155ABE45EDC8}" type="pres">
      <dgm:prSet presAssocID="{28951C03-798F-4111-8608-4A77AB51691E}" presName="LevelTwoTextNode" presStyleLbl="node2" presStyleIdx="1" presStyleCnt="2">
        <dgm:presLayoutVars>
          <dgm:chPref val="3"/>
        </dgm:presLayoutVars>
      </dgm:prSet>
      <dgm:spPr/>
    </dgm:pt>
    <dgm:pt modelId="{10A0B39C-13C9-41CE-8BD2-F9FCD3D734BE}" type="pres">
      <dgm:prSet presAssocID="{28951C03-798F-4111-8608-4A77AB51691E}" presName="level3hierChild" presStyleCnt="0"/>
      <dgm:spPr/>
    </dgm:pt>
  </dgm:ptLst>
  <dgm:cxnLst>
    <dgm:cxn modelId="{B0F62C00-18A7-4F49-A6BC-1F0F65E3AE67}" type="presOf" srcId="{CF5DE304-1E5C-4C7D-8EF6-74E9F2149E76}" destId="{121C4EDC-6D3E-4E69-85E0-9E27012E5D6E}" srcOrd="0" destOrd="0" presId="urn:microsoft.com/office/officeart/2005/8/layout/hierarchy2"/>
    <dgm:cxn modelId="{4E71850E-9E39-A041-B6D7-D0D9DF19363A}" type="presOf" srcId="{F964A7EF-F5D0-4041-B1C9-AAEA5D69946D}" destId="{FBE8C883-36DE-44F4-AC98-89FB0699163B}" srcOrd="0" destOrd="0" presId="urn:microsoft.com/office/officeart/2005/8/layout/hierarchy2"/>
    <dgm:cxn modelId="{EE39920F-BA9A-BC46-96CC-6C4978BEDC2B}" type="presOf" srcId="{F042E55E-83B3-4C78-950E-97F890C2D52B}" destId="{0F0FE535-CD2D-49A8-8713-49E37BE8D8EC}" srcOrd="0" destOrd="0" presId="urn:microsoft.com/office/officeart/2005/8/layout/hierarchy2"/>
    <dgm:cxn modelId="{3B867B26-B27D-4661-804F-DC3F21258696}" srcId="{F042E55E-83B3-4C78-950E-97F890C2D52B}" destId="{6BFCFBDE-6CA9-4AEF-A283-FAA1E714EA3C}" srcOrd="0" destOrd="0" parTransId="{CF5DE304-1E5C-4C7D-8EF6-74E9F2149E76}" sibTransId="{9E8C8DE7-8CE1-4D4E-8A85-432828918E77}"/>
    <dgm:cxn modelId="{8D03322E-C71B-ED49-9551-20968EBE0656}" type="presOf" srcId="{CF929064-D851-4AA6-A15F-0DB1D3C674B8}" destId="{006BB3E1-F287-4A13-8DEA-2D9FE3600C61}" srcOrd="1" destOrd="0" presId="urn:microsoft.com/office/officeart/2005/8/layout/hierarchy2"/>
    <dgm:cxn modelId="{F057E234-6881-9A48-A405-ED355A3FD225}" type="presOf" srcId="{6BFCFBDE-6CA9-4AEF-A283-FAA1E714EA3C}" destId="{C10302AF-F314-4CA8-BBD5-E284E2E8E5D0}" srcOrd="0" destOrd="0" presId="urn:microsoft.com/office/officeart/2005/8/layout/hierarchy2"/>
    <dgm:cxn modelId="{9D0F9A51-DED8-4C54-90CF-54FC9786DC72}" srcId="{6BFCFBDE-6CA9-4AEF-A283-FAA1E714EA3C}" destId="{A85E3511-E2D8-4D46-AA95-9369CD7CE8AB}" srcOrd="0" destOrd="0" parTransId="{017BB9B2-00C9-474D-8919-6F5F7E7A81AE}" sibTransId="{3DEB0ABB-DEF2-4918-ABFB-043CD6828714}"/>
    <dgm:cxn modelId="{7592B656-1CAB-46A9-93B8-D46F73BE7309}" srcId="{F042E55E-83B3-4C78-950E-97F890C2D52B}" destId="{28951C03-798F-4111-8608-4A77AB51691E}" srcOrd="1" destOrd="0" parTransId="{7A127BBC-EA2C-4513-937A-7034F6E2F6DF}" sibTransId="{1B5D5C4C-F5F4-4ABA-89B7-7BEC836E548A}"/>
    <dgm:cxn modelId="{F5AB9F5B-AC3C-F746-9E48-E966103CE0D0}" type="presOf" srcId="{A85E3511-E2D8-4D46-AA95-9369CD7CE8AB}" destId="{25D4C278-BA01-4EA4-A52A-E061B7A60FE3}" srcOrd="0" destOrd="0" presId="urn:microsoft.com/office/officeart/2005/8/layout/hierarchy2"/>
    <dgm:cxn modelId="{FBEF6269-97DB-6148-AF6B-8D905A39F08A}" type="presOf" srcId="{7A127BBC-EA2C-4513-937A-7034F6E2F6DF}" destId="{4A2E9976-53DF-499A-BC65-F148B82CB105}" srcOrd="0" destOrd="0" presId="urn:microsoft.com/office/officeart/2005/8/layout/hierarchy2"/>
    <dgm:cxn modelId="{B3A53873-688C-48D2-B529-F9AB669FBD27}" srcId="{E2795148-F839-4DEE-B5F0-61A28C7E6D6F}" destId="{F042E55E-83B3-4C78-950E-97F890C2D52B}" srcOrd="0" destOrd="0" parTransId="{4490895B-BC97-4869-81D7-5361C33E0B4C}" sibTransId="{EC68D8F4-ACD8-4B54-8282-427F3139D260}"/>
    <dgm:cxn modelId="{857FD47C-B958-E546-A3A3-396CE06FED07}" type="presOf" srcId="{7A127BBC-EA2C-4513-937A-7034F6E2F6DF}" destId="{B355282F-09B6-4629-AF4C-88CF66F0AAEB}" srcOrd="1" destOrd="0" presId="urn:microsoft.com/office/officeart/2005/8/layout/hierarchy2"/>
    <dgm:cxn modelId="{ABDE0C84-6F33-3341-B4BE-27F799D6B281}" type="presOf" srcId="{26CDDE4E-24F1-473D-9E36-3C17D4988456}" destId="{2FF96205-91ED-4013-A613-3DDFA47138CC}" srcOrd="0" destOrd="0" presId="urn:microsoft.com/office/officeart/2005/8/layout/hierarchy2"/>
    <dgm:cxn modelId="{8B0F5989-26DA-8A42-82F2-4400D24BAA75}" type="presOf" srcId="{CF929064-D851-4AA6-A15F-0DB1D3C674B8}" destId="{8E2E4E9B-149E-499A-85B3-22315D57BFC4}" srcOrd="0" destOrd="0" presId="urn:microsoft.com/office/officeart/2005/8/layout/hierarchy2"/>
    <dgm:cxn modelId="{8D72958D-1B65-0949-9EFE-E0980456009E}" type="presOf" srcId="{017BB9B2-00C9-474D-8919-6F5F7E7A81AE}" destId="{E4CB6C5E-BD04-40F1-AB81-6D2997EB2B97}" srcOrd="0" destOrd="0" presId="urn:microsoft.com/office/officeart/2005/8/layout/hierarchy2"/>
    <dgm:cxn modelId="{01A17699-1AE1-4788-A9FD-A272686C5E30}" srcId="{6BFCFBDE-6CA9-4AEF-A283-FAA1E714EA3C}" destId="{F964A7EF-F5D0-4041-B1C9-AAEA5D69946D}" srcOrd="1" destOrd="0" parTransId="{CF929064-D851-4AA6-A15F-0DB1D3C674B8}" sibTransId="{1FEB27A2-1DCF-4C90-92A0-A2255925570D}"/>
    <dgm:cxn modelId="{62CD659A-D5F3-6C42-9285-B0A079931295}" type="presOf" srcId="{EBA7A14C-A10D-49F5-B345-0AF0A74DD48A}" destId="{672D441B-AF18-4D3B-ACE3-7E453BD30E65}" srcOrd="0" destOrd="0" presId="urn:microsoft.com/office/officeart/2005/8/layout/hierarchy2"/>
    <dgm:cxn modelId="{3760479D-4DD9-2344-B74A-96D41C7B374A}" type="presOf" srcId="{E2795148-F839-4DEE-B5F0-61A28C7E6D6F}" destId="{3B106035-1EA4-425A-B395-5CF34C1C86E1}" srcOrd="0" destOrd="0" presId="urn:microsoft.com/office/officeart/2005/8/layout/hierarchy2"/>
    <dgm:cxn modelId="{BB1EBBB6-46F6-C643-B52A-C2DCD72B5E14}" type="presOf" srcId="{CF5DE304-1E5C-4C7D-8EF6-74E9F2149E76}" destId="{9B3E358C-066B-4F5D-9429-DAF40EFB1AAA}" srcOrd="1" destOrd="0" presId="urn:microsoft.com/office/officeart/2005/8/layout/hierarchy2"/>
    <dgm:cxn modelId="{0A08F2C8-B652-9C4E-BCC8-1EA8A5A3F181}" type="presOf" srcId="{EBA7A14C-A10D-49F5-B345-0AF0A74DD48A}" destId="{4D06F129-9196-43F5-97C4-4AE1CF315189}" srcOrd="1" destOrd="0" presId="urn:microsoft.com/office/officeart/2005/8/layout/hierarchy2"/>
    <dgm:cxn modelId="{D224B8CE-A80C-3F4F-AB81-B5B1DF6D8BDF}" type="presOf" srcId="{28951C03-798F-4111-8608-4A77AB51691E}" destId="{F7F3E49E-6A6B-4A4D-B55D-155ABE45EDC8}" srcOrd="0" destOrd="0" presId="urn:microsoft.com/office/officeart/2005/8/layout/hierarchy2"/>
    <dgm:cxn modelId="{3637E4DD-C3E4-4400-8104-9CB952D71B5F}" srcId="{6BFCFBDE-6CA9-4AEF-A283-FAA1E714EA3C}" destId="{26CDDE4E-24F1-473D-9E36-3C17D4988456}" srcOrd="2" destOrd="0" parTransId="{EBA7A14C-A10D-49F5-B345-0AF0A74DD48A}" sibTransId="{391AC27D-5FBB-4B63-B00B-FB743CBC0610}"/>
    <dgm:cxn modelId="{341FA4DF-8A42-2948-8BA5-E8D053D81105}" type="presOf" srcId="{017BB9B2-00C9-474D-8919-6F5F7E7A81AE}" destId="{B267B4C4-08A0-4154-B022-1A7F9671DE0B}" srcOrd="1" destOrd="0" presId="urn:microsoft.com/office/officeart/2005/8/layout/hierarchy2"/>
    <dgm:cxn modelId="{0114D554-D6C7-D441-BC98-67C3DB3FD828}" type="presParOf" srcId="{3B106035-1EA4-425A-B395-5CF34C1C86E1}" destId="{BF59D798-A893-43F9-A502-163BA3BC47A9}" srcOrd="0" destOrd="0" presId="urn:microsoft.com/office/officeart/2005/8/layout/hierarchy2"/>
    <dgm:cxn modelId="{665B4AB2-5634-1248-8943-E02DC97164BF}" type="presParOf" srcId="{BF59D798-A893-43F9-A502-163BA3BC47A9}" destId="{0F0FE535-CD2D-49A8-8713-49E37BE8D8EC}" srcOrd="0" destOrd="0" presId="urn:microsoft.com/office/officeart/2005/8/layout/hierarchy2"/>
    <dgm:cxn modelId="{55F0016E-B619-354F-A695-41F97B5C68D0}" type="presParOf" srcId="{BF59D798-A893-43F9-A502-163BA3BC47A9}" destId="{CF5C21FA-1C12-4921-B493-F62276511E6B}" srcOrd="1" destOrd="0" presId="urn:microsoft.com/office/officeart/2005/8/layout/hierarchy2"/>
    <dgm:cxn modelId="{97918A31-57E1-D841-8DE0-F73271B67FC4}" type="presParOf" srcId="{CF5C21FA-1C12-4921-B493-F62276511E6B}" destId="{121C4EDC-6D3E-4E69-85E0-9E27012E5D6E}" srcOrd="0" destOrd="0" presId="urn:microsoft.com/office/officeart/2005/8/layout/hierarchy2"/>
    <dgm:cxn modelId="{98C09C4B-A414-E740-8FF3-3FE61D822D8C}" type="presParOf" srcId="{121C4EDC-6D3E-4E69-85E0-9E27012E5D6E}" destId="{9B3E358C-066B-4F5D-9429-DAF40EFB1AAA}" srcOrd="0" destOrd="0" presId="urn:microsoft.com/office/officeart/2005/8/layout/hierarchy2"/>
    <dgm:cxn modelId="{E91BB09A-AF5B-3846-AC31-83A63502E0B7}" type="presParOf" srcId="{CF5C21FA-1C12-4921-B493-F62276511E6B}" destId="{58BA754A-F246-4960-A28F-324A01E2E426}" srcOrd="1" destOrd="0" presId="urn:microsoft.com/office/officeart/2005/8/layout/hierarchy2"/>
    <dgm:cxn modelId="{C18B828E-F889-D04E-8877-711A4D833AC9}" type="presParOf" srcId="{58BA754A-F246-4960-A28F-324A01E2E426}" destId="{C10302AF-F314-4CA8-BBD5-E284E2E8E5D0}" srcOrd="0" destOrd="0" presId="urn:microsoft.com/office/officeart/2005/8/layout/hierarchy2"/>
    <dgm:cxn modelId="{7FA74704-F2AA-334A-82D2-1D799F502656}" type="presParOf" srcId="{58BA754A-F246-4960-A28F-324A01E2E426}" destId="{FB56803D-C9E5-4F49-853D-35AA7C61B406}" srcOrd="1" destOrd="0" presId="urn:microsoft.com/office/officeart/2005/8/layout/hierarchy2"/>
    <dgm:cxn modelId="{465336B5-3688-B347-BFBE-537792BCF19A}" type="presParOf" srcId="{FB56803D-C9E5-4F49-853D-35AA7C61B406}" destId="{E4CB6C5E-BD04-40F1-AB81-6D2997EB2B97}" srcOrd="0" destOrd="0" presId="urn:microsoft.com/office/officeart/2005/8/layout/hierarchy2"/>
    <dgm:cxn modelId="{3DA425D8-99C7-D845-828A-E1DFE2FF7795}" type="presParOf" srcId="{E4CB6C5E-BD04-40F1-AB81-6D2997EB2B97}" destId="{B267B4C4-08A0-4154-B022-1A7F9671DE0B}" srcOrd="0" destOrd="0" presId="urn:microsoft.com/office/officeart/2005/8/layout/hierarchy2"/>
    <dgm:cxn modelId="{CCD1AD31-597E-AF49-BC88-6390EE9AA8CF}" type="presParOf" srcId="{FB56803D-C9E5-4F49-853D-35AA7C61B406}" destId="{81D65CDF-D3F6-454A-931E-B0CE35096A94}" srcOrd="1" destOrd="0" presId="urn:microsoft.com/office/officeart/2005/8/layout/hierarchy2"/>
    <dgm:cxn modelId="{A4E20F4D-B697-8D42-ADA5-0E287099C792}" type="presParOf" srcId="{81D65CDF-D3F6-454A-931E-B0CE35096A94}" destId="{25D4C278-BA01-4EA4-A52A-E061B7A60FE3}" srcOrd="0" destOrd="0" presId="urn:microsoft.com/office/officeart/2005/8/layout/hierarchy2"/>
    <dgm:cxn modelId="{7EEED74F-06D1-C049-92B1-20E61D67ADC4}" type="presParOf" srcId="{81D65CDF-D3F6-454A-931E-B0CE35096A94}" destId="{0D4D6C7A-6365-4777-8BAD-65343E97CA17}" srcOrd="1" destOrd="0" presId="urn:microsoft.com/office/officeart/2005/8/layout/hierarchy2"/>
    <dgm:cxn modelId="{7AEB3370-7205-A84B-9FB0-AE84A397ABC6}" type="presParOf" srcId="{FB56803D-C9E5-4F49-853D-35AA7C61B406}" destId="{8E2E4E9B-149E-499A-85B3-22315D57BFC4}" srcOrd="2" destOrd="0" presId="urn:microsoft.com/office/officeart/2005/8/layout/hierarchy2"/>
    <dgm:cxn modelId="{3FE1DA22-2C3F-D348-A5DD-AF6DE7D666AC}" type="presParOf" srcId="{8E2E4E9B-149E-499A-85B3-22315D57BFC4}" destId="{006BB3E1-F287-4A13-8DEA-2D9FE3600C61}" srcOrd="0" destOrd="0" presId="urn:microsoft.com/office/officeart/2005/8/layout/hierarchy2"/>
    <dgm:cxn modelId="{FDDE50EE-436C-E74B-ACEB-1150E4B4B561}" type="presParOf" srcId="{FB56803D-C9E5-4F49-853D-35AA7C61B406}" destId="{32C01356-22BA-4075-8BA0-7266777BB73C}" srcOrd="3" destOrd="0" presId="urn:microsoft.com/office/officeart/2005/8/layout/hierarchy2"/>
    <dgm:cxn modelId="{8BA87C41-E9D6-744F-AD61-0836FBD404B1}" type="presParOf" srcId="{32C01356-22BA-4075-8BA0-7266777BB73C}" destId="{FBE8C883-36DE-44F4-AC98-89FB0699163B}" srcOrd="0" destOrd="0" presId="urn:microsoft.com/office/officeart/2005/8/layout/hierarchy2"/>
    <dgm:cxn modelId="{57D3DC59-2CDE-9C40-AA3F-08351735C8F1}" type="presParOf" srcId="{32C01356-22BA-4075-8BA0-7266777BB73C}" destId="{8693D6FE-1C05-468F-BE44-DF7C5B641C8F}" srcOrd="1" destOrd="0" presId="urn:microsoft.com/office/officeart/2005/8/layout/hierarchy2"/>
    <dgm:cxn modelId="{3FF1EBED-3442-3D43-BBA0-52F9F934E22B}" type="presParOf" srcId="{FB56803D-C9E5-4F49-853D-35AA7C61B406}" destId="{672D441B-AF18-4D3B-ACE3-7E453BD30E65}" srcOrd="4" destOrd="0" presId="urn:microsoft.com/office/officeart/2005/8/layout/hierarchy2"/>
    <dgm:cxn modelId="{CC5577C7-39ED-6049-9E4B-AD3746F9451E}" type="presParOf" srcId="{672D441B-AF18-4D3B-ACE3-7E453BD30E65}" destId="{4D06F129-9196-43F5-97C4-4AE1CF315189}" srcOrd="0" destOrd="0" presId="urn:microsoft.com/office/officeart/2005/8/layout/hierarchy2"/>
    <dgm:cxn modelId="{A0347C5C-BFB7-1847-B18A-543FA36716CA}" type="presParOf" srcId="{FB56803D-C9E5-4F49-853D-35AA7C61B406}" destId="{A9CE9D19-420D-4746-9E29-457ADE46BBE4}" srcOrd="5" destOrd="0" presId="urn:microsoft.com/office/officeart/2005/8/layout/hierarchy2"/>
    <dgm:cxn modelId="{6C091F08-08A4-2946-9043-F406CF19BAF1}" type="presParOf" srcId="{A9CE9D19-420D-4746-9E29-457ADE46BBE4}" destId="{2FF96205-91ED-4013-A613-3DDFA47138CC}" srcOrd="0" destOrd="0" presId="urn:microsoft.com/office/officeart/2005/8/layout/hierarchy2"/>
    <dgm:cxn modelId="{51BEDA10-F574-3C4E-9026-92E3B07BAAF6}" type="presParOf" srcId="{A9CE9D19-420D-4746-9E29-457ADE46BBE4}" destId="{A1B66CD0-CEB4-49F9-B204-0246CF96A3DE}" srcOrd="1" destOrd="0" presId="urn:microsoft.com/office/officeart/2005/8/layout/hierarchy2"/>
    <dgm:cxn modelId="{A3F321F1-262F-D24A-876B-6F63D1768FF6}" type="presParOf" srcId="{CF5C21FA-1C12-4921-B493-F62276511E6B}" destId="{4A2E9976-53DF-499A-BC65-F148B82CB105}" srcOrd="2" destOrd="0" presId="urn:microsoft.com/office/officeart/2005/8/layout/hierarchy2"/>
    <dgm:cxn modelId="{693F0F3D-9C25-924F-8FA8-498479E46D13}" type="presParOf" srcId="{4A2E9976-53DF-499A-BC65-F148B82CB105}" destId="{B355282F-09B6-4629-AF4C-88CF66F0AAEB}" srcOrd="0" destOrd="0" presId="urn:microsoft.com/office/officeart/2005/8/layout/hierarchy2"/>
    <dgm:cxn modelId="{4C1EB229-1AE5-3748-B8B1-37F14B48EE7D}" type="presParOf" srcId="{CF5C21FA-1C12-4921-B493-F62276511E6B}" destId="{A9E2A0AE-FBC2-407D-A56C-129A56CA7262}" srcOrd="3" destOrd="0" presId="urn:microsoft.com/office/officeart/2005/8/layout/hierarchy2"/>
    <dgm:cxn modelId="{7FF24031-404B-1B4B-BBFB-BB0954E9FEB2}" type="presParOf" srcId="{A9E2A0AE-FBC2-407D-A56C-129A56CA7262}" destId="{F7F3E49E-6A6B-4A4D-B55D-155ABE45EDC8}" srcOrd="0" destOrd="0" presId="urn:microsoft.com/office/officeart/2005/8/layout/hierarchy2"/>
    <dgm:cxn modelId="{7E7C4ADC-7C2B-AB48-B89D-EC39B1687849}" type="presParOf" srcId="{A9E2A0AE-FBC2-407D-A56C-129A56CA7262}" destId="{10A0B39C-13C9-41CE-8BD2-F9FCD3D734BE}" srcOrd="1" destOrd="0" presId="urn:microsoft.com/office/officeart/2005/8/layout/hierarchy2"/>
  </dgm:cxnLst>
  <dgm:bg/>
  <dgm:whole>
    <a:ln>
      <a:noFill/>
    </a:ln>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631633" cy="3081398"/>
        <a:chOff x="0" y="0"/>
        <a:chExt cx="6631633" cy="3081398"/>
      </a:xfrm>
    </dsp:grpSpPr>
    <dsp:sp modelId="{0F0FE535-CD2D-49A8-8713-49E37BE8D8EC}">
      <dsp:nvSpPr>
        <dsp:cNvPr id="3" name="圆角矩形 2"/>
        <dsp:cNvSpPr/>
      </dsp:nvSpPr>
      <dsp:spPr bwMode="white">
        <a:xfrm>
          <a:off x="0" y="1606143"/>
          <a:ext cx="1745167" cy="872583"/>
        </a:xfrm>
        <a:prstGeom prst="roundRect">
          <a:avLst>
            <a:gd name="adj" fmla="val 10000"/>
          </a:avLst>
        </a:prstGeom>
        <a:solidFill>
          <a:schemeClr val="accent1"/>
        </a:solidFill>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处方</a:t>
          </a:r>
        </a:p>
      </dsp:txBody>
      <dsp:txXfrm>
        <a:off x="0" y="1606143"/>
        <a:ext cx="1745167" cy="872583"/>
      </dsp:txXfrm>
    </dsp:sp>
    <dsp:sp modelId="{121C4EDC-6D3E-4E69-85E0-9E27012E5D6E}">
      <dsp:nvSpPr>
        <dsp:cNvPr id="4" name="任意多边形 3"/>
        <dsp:cNvSpPr/>
      </dsp:nvSpPr>
      <dsp:spPr bwMode="white">
        <a:xfrm>
          <a:off x="1664364" y="1766081"/>
          <a:ext cx="859672" cy="50972"/>
        </a:xfrm>
        <a:custGeom>
          <a:avLst/>
          <a:gdLst/>
          <a:ahLst/>
          <a:cxnLst/>
          <a:pathLst>
            <a:path w="1354" h="80">
              <a:moveTo>
                <a:pt x="127" y="435"/>
              </a:moveTo>
              <a:lnTo>
                <a:pt x="1227" y="-355"/>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1664364" y="1766081"/>
        <a:ext cx="859672" cy="50972"/>
      </dsp:txXfrm>
    </dsp:sp>
    <dsp:sp modelId="{C10302AF-F314-4CA8-BBD5-E284E2E8E5D0}">
      <dsp:nvSpPr>
        <dsp:cNvPr id="5" name="圆角矩形 4"/>
        <dsp:cNvSpPr/>
      </dsp:nvSpPr>
      <dsp:spPr bwMode="white">
        <a:xfrm>
          <a:off x="2443233" y="1104407"/>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不合理</a:t>
          </a:r>
        </a:p>
      </dsp:txBody>
      <dsp:txXfrm>
        <a:off x="2443233" y="1104407"/>
        <a:ext cx="1745167" cy="872583"/>
      </dsp:txXfrm>
    </dsp:sp>
    <dsp:sp modelId="{E4CB6C5E-BD04-40F1-AB81-6D2997EB2B97}">
      <dsp:nvSpPr>
        <dsp:cNvPr id="6" name="任意多边形 5"/>
        <dsp:cNvSpPr/>
      </dsp:nvSpPr>
      <dsp:spPr bwMode="white">
        <a:xfrm>
          <a:off x="3926235" y="1013478"/>
          <a:ext cx="1222395" cy="50972"/>
        </a:xfrm>
        <a:custGeom>
          <a:avLst/>
          <a:gdLst/>
          <a:ahLst/>
          <a:cxnLst/>
          <a:pathLst>
            <a:path w="1925" h="80">
              <a:moveTo>
                <a:pt x="413" y="830"/>
              </a:moveTo>
              <a:lnTo>
                <a:pt x="1512" y="-750"/>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3926235" y="1013478"/>
        <a:ext cx="1222395" cy="50972"/>
      </dsp:txXfrm>
    </dsp:sp>
    <dsp:sp modelId="{25D4C278-BA01-4EA4-A52A-E061B7A60FE3}">
      <dsp:nvSpPr>
        <dsp:cNvPr id="7" name="圆角矩形 6"/>
        <dsp:cNvSpPr/>
      </dsp:nvSpPr>
      <dsp:spPr bwMode="white">
        <a:xfrm>
          <a:off x="4886466" y="100937"/>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不规范处方</a:t>
          </a:r>
        </a:p>
      </dsp:txBody>
      <dsp:txXfrm>
        <a:off x="4886466" y="100937"/>
        <a:ext cx="1745167" cy="872583"/>
      </dsp:txXfrm>
    </dsp:sp>
    <dsp:sp modelId="{8E2E4E9B-149E-499A-85B3-22315D57BFC4}">
      <dsp:nvSpPr>
        <dsp:cNvPr id="8" name="任意多边形 7"/>
        <dsp:cNvSpPr/>
      </dsp:nvSpPr>
      <dsp:spPr bwMode="white">
        <a:xfrm>
          <a:off x="4188400" y="1515213"/>
          <a:ext cx="698067" cy="50972"/>
        </a:xfrm>
        <a:custGeom>
          <a:avLst/>
          <a:gdLst/>
          <a:ahLst/>
          <a:cxnLst/>
          <a:pathLst>
            <a:path w="1099" h="80">
              <a:moveTo>
                <a:pt x="0" y="40"/>
              </a:moveTo>
              <a:lnTo>
                <a:pt x="1099" y="40"/>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4188400" y="1515213"/>
        <a:ext cx="698067" cy="50972"/>
      </dsp:txXfrm>
    </dsp:sp>
    <dsp:sp modelId="{FBE8C883-36DE-44F4-AC98-89FB0699163B}">
      <dsp:nvSpPr>
        <dsp:cNvPr id="9" name="圆角矩形 8"/>
        <dsp:cNvSpPr/>
      </dsp:nvSpPr>
      <dsp:spPr bwMode="white">
        <a:xfrm>
          <a:off x="4886466" y="1104407"/>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不适宜处方</a:t>
          </a:r>
        </a:p>
      </dsp:txBody>
      <dsp:txXfrm>
        <a:off x="4886466" y="1104407"/>
        <a:ext cx="1745167" cy="872583"/>
      </dsp:txXfrm>
    </dsp:sp>
    <dsp:sp modelId="{672D441B-AF18-4D3B-ACE3-7E453BD30E65}">
      <dsp:nvSpPr>
        <dsp:cNvPr id="10" name="任意多边形 9"/>
        <dsp:cNvSpPr/>
      </dsp:nvSpPr>
      <dsp:spPr bwMode="white">
        <a:xfrm>
          <a:off x="3926235" y="2016948"/>
          <a:ext cx="1222395" cy="50972"/>
        </a:xfrm>
        <a:custGeom>
          <a:avLst/>
          <a:gdLst/>
          <a:ahLst/>
          <a:cxnLst/>
          <a:pathLst>
            <a:path w="1925" h="80">
              <a:moveTo>
                <a:pt x="413" y="-750"/>
              </a:moveTo>
              <a:lnTo>
                <a:pt x="1512" y="830"/>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3926235" y="2016948"/>
        <a:ext cx="1222395" cy="50972"/>
      </dsp:txXfrm>
    </dsp:sp>
    <dsp:sp modelId="{2FF96205-91ED-4013-A613-3DDFA47138CC}">
      <dsp:nvSpPr>
        <dsp:cNvPr id="11" name="圆角矩形 10"/>
        <dsp:cNvSpPr/>
      </dsp:nvSpPr>
      <dsp:spPr bwMode="white">
        <a:xfrm>
          <a:off x="4886466" y="2107878"/>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超常处方</a:t>
          </a:r>
        </a:p>
      </dsp:txBody>
      <dsp:txXfrm>
        <a:off x="4886466" y="2107878"/>
        <a:ext cx="1745167" cy="872583"/>
      </dsp:txXfrm>
    </dsp:sp>
    <dsp:sp modelId="{4A2E9976-53DF-499A-BC65-F148B82CB105}">
      <dsp:nvSpPr>
        <dsp:cNvPr id="12" name="任意多边形 11"/>
        <dsp:cNvSpPr/>
      </dsp:nvSpPr>
      <dsp:spPr bwMode="white">
        <a:xfrm>
          <a:off x="1664364" y="2267816"/>
          <a:ext cx="859672" cy="50972"/>
        </a:xfrm>
        <a:custGeom>
          <a:avLst/>
          <a:gdLst/>
          <a:ahLst/>
          <a:cxnLst/>
          <a:pathLst>
            <a:path w="1354" h="80">
              <a:moveTo>
                <a:pt x="127" y="-355"/>
              </a:moveTo>
              <a:lnTo>
                <a:pt x="1227" y="435"/>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1664364" y="2267816"/>
        <a:ext cx="859672" cy="50972"/>
      </dsp:txXfrm>
    </dsp:sp>
    <dsp:sp modelId="{F7F3E49E-6A6B-4A4D-B55D-155ABE45EDC8}">
      <dsp:nvSpPr>
        <dsp:cNvPr id="13" name="圆角矩形 12"/>
        <dsp:cNvSpPr/>
      </dsp:nvSpPr>
      <dsp:spPr bwMode="white">
        <a:xfrm>
          <a:off x="2443233" y="2107878"/>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合理</a:t>
          </a:r>
        </a:p>
      </dsp:txBody>
      <dsp:txXfrm>
        <a:off x="2443233" y="2107878"/>
        <a:ext cx="1745167" cy="87258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由于儿童人群的特殊性，在剂型设计、规格选择、安全性评估临床试验的设计等方面存在困难，不能完全适用已发布的成人药品研发技术指导原则。</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由于难以在儿童开展药物临床试验，缺乏儿童专用的药品剂型等原因，超说明书用药现象在儿科普遍存在。药品说明书中儿童用药信息的缺乏，药品外包装存在安全隐患等，导致儿童更易出现用药安全问题。因此，审核儿科药物处方时需格外谨慎。</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药物在儿科人群体内的药代动力学与成人差别较大，药物不良反应发生率较高。由于缺乏相关的疗效及安全性数据，儿科用药多是未被正式批准的。了解药物在其体内的药代动力学特性，对确保儿童用药的安全性和有效性意义重大。</a:t>
            </a:r>
            <a:endParaRPr lang="zh-CN"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婴幼儿胃内酸度仍低于成人，</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岁左右才达到成人胃液的</a:t>
            </a:r>
            <a:r>
              <a:rPr lang="en-US" altLang="zh-CN" sz="1200" kern="1200" dirty="0">
                <a:solidFill>
                  <a:schemeClr val="tx1"/>
                </a:solidFill>
                <a:effectLst/>
                <a:latin typeface="+mn-lt"/>
                <a:ea typeface="+mn-ea"/>
                <a:cs typeface="+mn-cs"/>
              </a:rPr>
              <a:t>pH</a:t>
            </a:r>
            <a:r>
              <a:rPr lang="zh-CN" altLang="zh-CN" sz="1200" kern="1200" dirty="0">
                <a:solidFill>
                  <a:schemeClr val="tx1"/>
                </a:solidFill>
                <a:effectLst/>
                <a:latin typeface="+mn-lt"/>
                <a:ea typeface="+mn-ea"/>
                <a:cs typeface="+mn-cs"/>
              </a:rPr>
              <a:t>水平。胃和十二指肠的</a:t>
            </a:r>
            <a:r>
              <a:rPr lang="en-US" altLang="zh-CN" sz="1200" kern="1200" dirty="0">
                <a:solidFill>
                  <a:schemeClr val="tx1"/>
                </a:solidFill>
                <a:effectLst/>
                <a:latin typeface="+mn-lt"/>
                <a:ea typeface="+mn-ea"/>
                <a:cs typeface="+mn-cs"/>
              </a:rPr>
              <a:t>pH</a:t>
            </a:r>
            <a:r>
              <a:rPr lang="zh-CN" altLang="zh-CN" sz="1200" kern="1200" dirty="0">
                <a:solidFill>
                  <a:schemeClr val="tx1"/>
                </a:solidFill>
                <a:effectLst/>
                <a:latin typeface="+mn-lt"/>
                <a:ea typeface="+mn-ea"/>
                <a:cs typeface="+mn-cs"/>
              </a:rPr>
              <a:t>值、胃肠排空速率、吸收部位的表面积、胃肠道的透过性、</a:t>
            </a:r>
            <a:r>
              <a:rPr lang="en-US" altLang="zh-CN" sz="1200" kern="1200" dirty="0">
                <a:solidFill>
                  <a:schemeClr val="tx1"/>
                </a:solidFill>
                <a:effectLst/>
                <a:latin typeface="+mn-lt"/>
                <a:ea typeface="+mn-ea"/>
                <a:cs typeface="+mn-cs"/>
              </a:rPr>
              <a:t>P-</a:t>
            </a:r>
            <a:r>
              <a:rPr lang="zh-CN" altLang="zh-CN" sz="1200" kern="1200" dirty="0">
                <a:solidFill>
                  <a:schemeClr val="tx1"/>
                </a:solidFill>
                <a:effectLst/>
                <a:latin typeface="+mn-lt"/>
                <a:ea typeface="+mn-ea"/>
                <a:cs typeface="+mn-cs"/>
              </a:rPr>
              <a:t>糖蛋白的活性及胆道功能等都会影响药物在儿童体内的吸收。</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儿童胃液少，</a:t>
            </a:r>
            <a:r>
              <a:rPr lang="en-US" altLang="zh-CN" sz="1200" kern="1200" dirty="0">
                <a:solidFill>
                  <a:schemeClr val="tx1"/>
                </a:solidFill>
                <a:effectLst/>
                <a:latin typeface="+mn-lt"/>
                <a:ea typeface="+mn-ea"/>
                <a:cs typeface="+mn-cs"/>
              </a:rPr>
              <a:t>pH</a:t>
            </a:r>
            <a:r>
              <a:rPr lang="zh-CN" altLang="zh-CN" sz="1200" kern="1200" dirty="0">
                <a:solidFill>
                  <a:schemeClr val="tx1"/>
                </a:solidFill>
                <a:effectLst/>
                <a:latin typeface="+mn-lt"/>
                <a:ea typeface="+mn-ea"/>
                <a:cs typeface="+mn-cs"/>
              </a:rPr>
              <a:t>值较高，弱碱性药物</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如氨茶碱等</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在胃内吸收良好，酸性药物</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如阿司匹林</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则吸收相对减少。</a:t>
            </a:r>
            <a:endParaRPr lang="zh-C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sym typeface="+mn-ea"/>
              </a:rPr>
              <a:t>BSA</a:t>
            </a:r>
            <a:r>
              <a:rPr lang="zh-CN" altLang="en-US" dirty="0">
                <a:sym typeface="+mn-ea"/>
              </a:rPr>
              <a:t>体表面积</a:t>
            </a:r>
            <a:endParaRPr lang="zh-C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胃部收缩力较成人弱，胃排空时间较长，儿童胃肠排空时间一般可长达</a:t>
            </a:r>
            <a:r>
              <a:rPr lang="en-US" altLang="zh-CN" sz="1200" kern="1200" dirty="0">
                <a:solidFill>
                  <a:schemeClr val="tx1"/>
                </a:solidFill>
                <a:effectLst/>
                <a:latin typeface="+mn-lt"/>
                <a:ea typeface="+mn-ea"/>
                <a:cs typeface="+mn-cs"/>
              </a:rPr>
              <a:t> 6 ~ 8 h</a:t>
            </a:r>
            <a:r>
              <a:rPr lang="zh-CN" altLang="zh-CN" sz="1200" kern="1200" dirty="0">
                <a:solidFill>
                  <a:schemeClr val="tx1"/>
                </a:solidFill>
                <a:effectLst/>
                <a:latin typeface="+mn-lt"/>
                <a:ea typeface="+mn-ea"/>
                <a:cs typeface="+mn-cs"/>
              </a:rPr>
              <a:t>。肠蠕动不规律，又因其肠黏膜发育不完全，肠壁薄，黏膜血管丰富，通透性高，因此药物吸收增加，血中药物游离浓度增大。</a:t>
            </a:r>
            <a:endParaRPr lang="zh-CN"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皮肤黏膜给药，皮肤黏膜表面积大，血液丰富，某些外用药、透皮制剂容易吸收；肌肉吸收量较成人低，单次给药剂量从</a:t>
            </a:r>
            <a:r>
              <a:rPr lang="en-US" altLang="zh-CN" sz="1200" kern="1200" dirty="0">
                <a:solidFill>
                  <a:schemeClr val="tx1"/>
                </a:solidFill>
                <a:effectLst/>
                <a:latin typeface="+mn-lt"/>
                <a:ea typeface="+mn-ea"/>
                <a:cs typeface="+mn-cs"/>
              </a:rPr>
              <a:t>0.5ml-1ml</a:t>
            </a:r>
            <a:r>
              <a:rPr lang="zh-CN" altLang="zh-CN" sz="1200" kern="1200" dirty="0">
                <a:solidFill>
                  <a:schemeClr val="tx1"/>
                </a:solidFill>
                <a:effectLst/>
                <a:latin typeface="+mn-lt"/>
                <a:ea typeface="+mn-ea"/>
                <a:cs typeface="+mn-cs"/>
              </a:rPr>
              <a:t>不等，成人则是</a:t>
            </a:r>
            <a:r>
              <a:rPr lang="en-US" altLang="zh-CN" sz="1200" kern="1200" dirty="0">
                <a:solidFill>
                  <a:schemeClr val="tx1"/>
                </a:solidFill>
                <a:effectLst/>
                <a:latin typeface="+mn-lt"/>
                <a:ea typeface="+mn-ea"/>
                <a:cs typeface="+mn-cs"/>
              </a:rPr>
              <a:t>3ml-5ml</a:t>
            </a:r>
            <a:r>
              <a:rPr lang="zh-CN" altLang="zh-CN" sz="1200" kern="1200" dirty="0">
                <a:solidFill>
                  <a:schemeClr val="tx1"/>
                </a:solidFill>
                <a:effectLst/>
                <a:latin typeface="+mn-lt"/>
                <a:ea typeface="+mn-ea"/>
                <a:cs typeface="+mn-cs"/>
              </a:rPr>
              <a:t>左右，不提倡肌注给药，最佳给药方式是静脉或直肠给药。</a:t>
            </a:r>
            <a:endParaRPr lang="zh-CN"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0"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zh-CN" sz="1200" kern="1200" dirty="0">
                <a:solidFill>
                  <a:schemeClr val="tx1"/>
                </a:solidFill>
                <a:effectLst/>
                <a:latin typeface="+mn-lt"/>
                <a:ea typeface="+mn-ea"/>
                <a:cs typeface="+mn-cs"/>
              </a:rPr>
              <a:t>新生儿细胞外液与体重之比为成人的</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倍，脱水状态时，细胞外液的减少使药物在体液中易达中毒浓度。</a:t>
            </a:r>
            <a:endParaRPr lang="zh-CN" altLang="en-US" dirty="0"/>
          </a:p>
        </p:txBody>
      </p:sp>
      <p:sp>
        <p:nvSpPr>
          <p:cNvPr id="27651"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宋体" pitchFamily="2" charset="-122"/>
              </a:defRPr>
            </a:lvl1pPr>
            <a:lvl2pPr marL="742950" indent="-285750">
              <a:defRPr sz="2400">
                <a:solidFill>
                  <a:schemeClr val="tx1"/>
                </a:solidFill>
                <a:latin typeface="Arial" panose="020B0604020202020204" pitchFamily="34" charset="0"/>
                <a:ea typeface="宋体" pitchFamily="2" charset="-122"/>
              </a:defRPr>
            </a:lvl2pPr>
            <a:lvl3pPr marL="1143000" indent="-228600">
              <a:defRPr sz="2400">
                <a:solidFill>
                  <a:schemeClr val="tx1"/>
                </a:solidFill>
                <a:latin typeface="Arial" panose="020B0604020202020204" pitchFamily="34" charset="0"/>
                <a:ea typeface="宋体" pitchFamily="2" charset="-122"/>
              </a:defRPr>
            </a:lvl3pPr>
            <a:lvl4pPr marL="1600200" indent="-228600">
              <a:defRPr sz="2400">
                <a:solidFill>
                  <a:schemeClr val="tx1"/>
                </a:solidFill>
                <a:latin typeface="Arial" panose="020B0604020202020204" pitchFamily="34" charset="0"/>
                <a:ea typeface="宋体" pitchFamily="2" charset="-122"/>
              </a:defRPr>
            </a:lvl4pPr>
            <a:lvl5pPr marL="2057400" indent="-228600">
              <a:defRPr sz="24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itchFamily="2" charset="-122"/>
              </a:defRPr>
            </a:lvl9pPr>
          </a:lstStyle>
          <a:p>
            <a:fld id="{B127FD94-A551-7042-BE56-516D823FE121}" type="slidenum">
              <a:rPr lang="zh-CN" altLang="en-US" sz="1200"/>
            </a:fld>
            <a:endParaRPr lang="en-US" altLang="zh-CN"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肝脏是药物代谢最主要的器官，由于婴幼儿期肝脏的相对重量增加，新生儿肝脏重量约占体重的</a:t>
            </a:r>
            <a:r>
              <a:rPr lang="en-US" altLang="zh-CN" sz="1200" kern="1200" dirty="0">
                <a:solidFill>
                  <a:schemeClr val="tx1"/>
                </a:solidFill>
                <a:effectLst/>
                <a:latin typeface="+mn-lt"/>
                <a:ea typeface="+mn-ea"/>
                <a:cs typeface="+mn-cs"/>
              </a:rPr>
              <a:t>3.6%</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个月为</a:t>
            </a:r>
            <a:r>
              <a:rPr lang="en-US" altLang="zh-CN" sz="1200" kern="1200" dirty="0">
                <a:solidFill>
                  <a:schemeClr val="tx1"/>
                </a:solidFill>
                <a:effectLst/>
                <a:latin typeface="+mn-lt"/>
                <a:ea typeface="+mn-ea"/>
                <a:cs typeface="+mn-cs"/>
              </a:rPr>
              <a:t>3.9%</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岁时达到</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，约为成人的</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倍。因此，幼儿药物的肝代谢速率高于新生儿，亦高于成人，很多以肝代谢为主要消除途径的药物半衰期短于成人。</a:t>
            </a:r>
            <a:endParaRPr lang="zh-CN"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婴幼儿期肾小球率过滤和肾血流量迅速增加，对某些药物的消除速率快于成人，其半衰期短于新生儿和年长儿，也短于成人。一些以肾排泄为主要消除渠道的药物由于在新生儿清除率降低，药物消除半衰期延长，血药浓度较高，使药物有效作用时间延长而可能引起蓄积中毒，如地高辛、氨茶碱、安定、苯巴比妥等。</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在实际工作中，药物剂量受各种因素影响，任何一个公式都不能用来计算所有的药物，有的药物如营养剂、维生素、钙剂、鞣酸蛋白、黄连素、酵母、微生态制剂等小儿剂量只略小于成人，不必计算</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nSpc>
                <a:spcPct val="150000"/>
              </a:lnSpc>
              <a:buNone/>
            </a:pPr>
            <a:r>
              <a:rPr lang="zh-CN" altLang="en-US" dirty="0">
                <a:latin typeface="Calibri" panose="020F0502020204030204" charset="0"/>
                <a:ea typeface="微软雅黑" panose="020B0503020204020204" charset="-122"/>
                <a:cs typeface="Times New Roman" panose="02020603050405020304" charset="0"/>
              </a:rPr>
              <a:t>喹诺酮儿童应用</a:t>
            </a:r>
            <a:endParaRPr lang="en-US" altLang="zh-CN"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1</a:t>
            </a:r>
            <a:r>
              <a:rPr lang="zh-CN" altLang="en-US" dirty="0">
                <a:latin typeface="Calibri" panose="020F0502020204030204" charset="0"/>
                <a:ea typeface="微软雅黑" panose="020B0503020204020204" charset="-122"/>
                <a:cs typeface="Times New Roman" panose="02020603050405020304" charset="0"/>
              </a:rPr>
              <a:t>、目前无其他安全有效的治疗药物可用</a:t>
            </a:r>
            <a:r>
              <a:rPr lang="en-US" altLang="zh-CN" dirty="0">
                <a:latin typeface="Calibri" panose="020F0502020204030204" charset="0"/>
                <a:ea typeface="微软雅黑" panose="020B0503020204020204" charset="-122"/>
                <a:cs typeface="Times New Roman" panose="02020603050405020304" charset="0"/>
              </a:rPr>
              <a:t>;</a:t>
            </a:r>
            <a:endParaRPr lang="zh-CN" altLang="en-US"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2</a:t>
            </a:r>
            <a:r>
              <a:rPr lang="zh-CN" altLang="en-US" dirty="0">
                <a:latin typeface="Calibri" panose="020F0502020204030204" charset="0"/>
                <a:ea typeface="微软雅黑" panose="020B0503020204020204" charset="-122"/>
                <a:cs typeface="Times New Roman" panose="02020603050405020304" charset="0"/>
              </a:rPr>
              <a:t>、药敏试验显示对氟喹诺酮类药物敏感的重症感染患者</a:t>
            </a:r>
            <a:r>
              <a:rPr lang="en-US" altLang="zh-CN" dirty="0">
                <a:latin typeface="Calibri" panose="020F0502020204030204" charset="0"/>
                <a:ea typeface="微软雅黑" panose="020B0503020204020204" charset="-122"/>
                <a:cs typeface="Times New Roman" panose="02020603050405020304" charset="0"/>
              </a:rPr>
              <a:t>;</a:t>
            </a:r>
            <a:endParaRPr lang="zh-CN" altLang="en-US"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3</a:t>
            </a:r>
            <a:r>
              <a:rPr lang="zh-CN" altLang="en-US" dirty="0">
                <a:latin typeface="Calibri" panose="020F0502020204030204" charset="0"/>
                <a:ea typeface="微软雅黑" panose="020B0503020204020204" charset="-122"/>
                <a:cs typeface="Times New Roman" panose="02020603050405020304" charset="0"/>
              </a:rPr>
              <a:t>、儿童使用 氟喹诺酮药物必须请感染学专家、感染科临床药师会诊</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在充分权衡利弊后谨慎使用</a:t>
            </a:r>
            <a:r>
              <a:rPr lang="en-US" altLang="zh-CN" dirty="0">
                <a:latin typeface="Calibri" panose="020F0502020204030204" charset="0"/>
                <a:ea typeface="微软雅黑" panose="020B0503020204020204" charset="-122"/>
                <a:cs typeface="Times New Roman" panose="02020603050405020304" charset="0"/>
              </a:rPr>
              <a:t>; </a:t>
            </a:r>
            <a:endParaRPr lang="zh-CN" altLang="en-US"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4</a:t>
            </a:r>
            <a:r>
              <a:rPr lang="zh-CN" altLang="en-US" dirty="0">
                <a:latin typeface="Calibri" panose="020F0502020204030204" charset="0"/>
                <a:ea typeface="微软雅黑" panose="020B0503020204020204" charset="-122"/>
                <a:cs typeface="Times New Roman" panose="02020603050405020304" charset="0"/>
              </a:rPr>
              <a:t>、对于超说明书用药的情况</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应通过医院药事管理与药物治疗学委员会及伦理委员会 审批备案</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并做好患者及家属的知情同意</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以尽可能避免因用药引起的医疗纠纷</a:t>
            </a:r>
            <a:r>
              <a:rPr lang="en-US" altLang="zh-CN" dirty="0">
                <a:latin typeface="Calibri" panose="020F0502020204030204" charset="0"/>
                <a:ea typeface="微软雅黑" panose="020B0503020204020204" charset="-122"/>
                <a:cs typeface="Times New Roman" panose="02020603050405020304" charset="0"/>
              </a:rPr>
              <a:t>;</a:t>
            </a:r>
            <a:endParaRPr lang="zh-CN" altLang="en-US"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5</a:t>
            </a:r>
            <a:r>
              <a:rPr lang="zh-CN" altLang="en-US" dirty="0">
                <a:latin typeface="Calibri" panose="020F0502020204030204" charset="0"/>
                <a:ea typeface="微软雅黑" panose="020B0503020204020204" charset="-122"/>
                <a:cs typeface="Times New Roman" panose="02020603050405020304" charset="0"/>
              </a:rPr>
              <a:t>、</a:t>
            </a:r>
            <a:r>
              <a:rPr lang="en-US" altLang="zh-CN" dirty="0">
                <a:latin typeface="Calibri" panose="020F0502020204030204" charset="0"/>
                <a:ea typeface="微软雅黑" panose="020B0503020204020204" charset="-122"/>
                <a:cs typeface="Times New Roman" panose="02020603050405020304" charset="0"/>
              </a:rPr>
              <a:t> </a:t>
            </a:r>
            <a:r>
              <a:rPr lang="zh-CN" altLang="en-US" dirty="0">
                <a:latin typeface="Calibri" panose="020F0502020204030204" charset="0"/>
                <a:ea typeface="微软雅黑" panose="020B0503020204020204" charset="-122"/>
                <a:cs typeface="Times New Roman" panose="02020603050405020304" charset="0"/>
              </a:rPr>
              <a:t>使用氟喹诺酮类药时应谨慎严格控制剂量和时间</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避免长期用药</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同时密切注意短期 可能出现的不良反应，如关节软骨的变化、中枢神经系统影响等</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必要时作随访。 </a:t>
            </a:r>
            <a:endParaRPr lang="zh-CN" altLang="en-US" dirty="0">
              <a:latin typeface="Calibri" panose="020F0502020204030204" charset="0"/>
              <a:ea typeface="微软雅黑" panose="020B0503020204020204" charset="-122"/>
              <a:cs typeface="Times New Roman" panose="02020603050405020304" charset="0"/>
            </a:endParaRPr>
          </a:p>
          <a:p>
            <a:endParaRPr kumimoji="1" lang="zh-CN" altLang="en-US" dirty="0"/>
          </a:p>
        </p:txBody>
      </p:sp>
      <p:sp>
        <p:nvSpPr>
          <p:cNvPr id="4" name="幻灯片编号占位符 3"/>
          <p:cNvSpPr>
            <a:spLocks noGrp="1"/>
          </p:cNvSpPr>
          <p:nvPr>
            <p:ph type="sldNum" sz="quarter" idx="10"/>
          </p:nvPr>
        </p:nvSpPr>
        <p:spPr/>
        <p:txBody>
          <a:bodyPr/>
          <a:lstStyle/>
          <a:p>
            <a:fld id="{2D0FE7F1-C1A5-4BA1-962F-87654D4B83A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应用奥司他韦时还要关注儿童的肾功，计算</a:t>
            </a:r>
            <a:r>
              <a:rPr lang="zh-CN" altLang="en-US"/>
              <a:t>如下</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2D0FE7F1-C1A5-4BA1-962F-87654D4B83A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1" hangingPunct="1">
              <a:lnSpc>
                <a:spcPct val="90000"/>
              </a:lnSpc>
            </a:pPr>
            <a:r>
              <a:rPr lang="zh-CN" altLang="en-US" dirty="0"/>
              <a:t>药师在审核处方时应注意核对剂量和剂量单位，同时注意单位时间内进入机体的药量，特别是静脉注射或静脉滴注时的速度，过快也会造成单位时间内进入体内药量过大而引起毒性反应。处方中药品的用法应注意血浆半衰期的影响。血浆半衰期长的药品一般每日</a:t>
            </a:r>
            <a:r>
              <a:rPr lang="en-US" altLang="zh-CN" dirty="0"/>
              <a:t>1~2</a:t>
            </a:r>
            <a:r>
              <a:rPr lang="zh-CN" altLang="en-US" dirty="0"/>
              <a:t>次，血浆半衰期短的药品一般每日</a:t>
            </a:r>
            <a:r>
              <a:rPr lang="en-US" altLang="zh-CN" dirty="0"/>
              <a:t>3~4</a:t>
            </a:r>
            <a:r>
              <a:rPr lang="zh-CN" altLang="en-US" dirty="0"/>
              <a:t>次。根据病情和药物作用机制的特点，每种药品服用时应选择适宜的时间。</a:t>
            </a:r>
            <a:endParaRPr lang="zh-CN" altLang="en-US" dirty="0"/>
          </a:p>
          <a:p>
            <a:pPr eaLnBrk="1" hangingPunct="1">
              <a:lnSpc>
                <a:spcPct val="90000"/>
              </a:lnSpc>
            </a:pPr>
            <a:endParaRPr lang="en-US" altLang="zh-CN" dirty="0"/>
          </a:p>
          <a:p>
            <a:endParaRPr kumimoji="1" lang="zh-CN" altLang="en-US" dirty="0"/>
          </a:p>
        </p:txBody>
      </p:sp>
      <p:sp>
        <p:nvSpPr>
          <p:cNvPr id="4" name="幻灯片编号占位符 3"/>
          <p:cNvSpPr>
            <a:spLocks noGrp="1"/>
          </p:cNvSpPr>
          <p:nvPr>
            <p:ph type="sldNum" sz="quarter" idx="10"/>
          </p:nvPr>
        </p:nvSpPr>
        <p:spPr/>
        <p:txBody>
          <a:bodyPr/>
          <a:lstStyle/>
          <a:p>
            <a:fld id="{2D0FE7F1-C1A5-4BA1-962F-87654D4B83A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临床应用广泛</a:t>
            </a:r>
            <a:endParaRPr kumimoji="1" lang="zh-CN" altLang="en-US" dirty="0"/>
          </a:p>
          <a:p>
            <a:r>
              <a:rPr kumimoji="1" lang="zh-CN" altLang="en-US" dirty="0"/>
              <a:t>说明书内容常过于简单</a:t>
            </a:r>
            <a:endParaRPr kumimoji="1" lang="zh-CN" altLang="en-US" dirty="0"/>
          </a:p>
          <a:p>
            <a:r>
              <a:rPr kumimoji="1" lang="zh-CN" altLang="en-US" dirty="0"/>
              <a:t>缺乏高质量临床研究</a:t>
            </a:r>
            <a:endParaRPr kumimoji="1" lang="zh-CN" altLang="en-US" dirty="0"/>
          </a:p>
          <a:p>
            <a:endParaRPr kumimoji="1" lang="zh-CN" altLang="en-US" dirty="0"/>
          </a:p>
        </p:txBody>
      </p:sp>
      <p:sp>
        <p:nvSpPr>
          <p:cNvPr id="4" name="幻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合格</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4.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image4.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normAutofit/>
          </a:bodyPr>
          <a:lstStyle>
            <a:lvl1pPr>
              <a:defRPr sz="2800" b="1" i="0">
                <a:latin typeface="微软雅黑" panose="020B0503020204020204" charset="-122"/>
                <a:ea typeface="微软雅黑" panose="020B0503020204020204" charset="-122"/>
                <a:cs typeface="微软雅黑" panose="020B0503020204020204" charset="-122"/>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28650" y="1247875"/>
            <a:ext cx="7886700" cy="4621459"/>
          </a:xfrm>
        </p:spPr>
        <p:txBody>
          <a:bodyPr/>
          <a:lstStyle>
            <a:lvl1pPr>
              <a:defRPr b="0" i="0">
                <a:latin typeface="微软雅黑" panose="020B0503020204020204" charset="-122"/>
                <a:ea typeface="微软雅黑" panose="020B0503020204020204" charset="-122"/>
                <a:cs typeface="微软雅黑" panose="020B0503020204020204" charset="-122"/>
              </a:defRPr>
            </a:lvl1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5" Type="http://schemas.openxmlformats.org/officeDocument/2006/relationships/slideLayout" Target="../slideLayouts/slideLayout2.xml"/><Relationship Id="rId14" Type="http://schemas.openxmlformats.org/officeDocument/2006/relationships/image" Target="../media/image19.png"/><Relationship Id="rId13" Type="http://schemas.openxmlformats.org/officeDocument/2006/relationships/image" Target="../media/image18.png"/><Relationship Id="rId12" Type="http://schemas.openxmlformats.org/officeDocument/2006/relationships/image" Target="../media/image17.png"/><Relationship Id="rId11" Type="http://schemas.openxmlformats.org/officeDocument/2006/relationships/image" Target="../media/image16.png"/><Relationship Id="rId10" Type="http://schemas.openxmlformats.org/officeDocument/2006/relationships/image" Target="../media/image15.pn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7.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5" Type="http://schemas.openxmlformats.org/officeDocument/2006/relationships/slideLayout" Target="../slideLayouts/slideLayout2.xml"/><Relationship Id="rId24" Type="http://schemas.openxmlformats.org/officeDocument/2006/relationships/image" Target="../media/image45.png"/><Relationship Id="rId23" Type="http://schemas.openxmlformats.org/officeDocument/2006/relationships/image" Target="../media/image44.png"/><Relationship Id="rId22" Type="http://schemas.openxmlformats.org/officeDocument/2006/relationships/image" Target="../media/image43.png"/><Relationship Id="rId21" Type="http://schemas.openxmlformats.org/officeDocument/2006/relationships/image" Target="../media/image42.png"/><Relationship Id="rId20" Type="http://schemas.openxmlformats.org/officeDocument/2006/relationships/image" Target="../media/image41.png"/><Relationship Id="rId2" Type="http://schemas.openxmlformats.org/officeDocument/2006/relationships/image" Target="../media/image23.png"/><Relationship Id="rId19" Type="http://schemas.openxmlformats.org/officeDocument/2006/relationships/image" Target="../media/image40.png"/><Relationship Id="rId18" Type="http://schemas.openxmlformats.org/officeDocument/2006/relationships/image" Target="../media/image39.png"/><Relationship Id="rId17" Type="http://schemas.openxmlformats.org/officeDocument/2006/relationships/image" Target="../media/image38.png"/><Relationship Id="rId16" Type="http://schemas.openxmlformats.org/officeDocument/2006/relationships/image" Target="../media/image37.png"/><Relationship Id="rId15" Type="http://schemas.openxmlformats.org/officeDocument/2006/relationships/image" Target="../media/image36.png"/><Relationship Id="rId14" Type="http://schemas.openxmlformats.org/officeDocument/2006/relationships/image" Target="../media/image35.png"/><Relationship Id="rId13" Type="http://schemas.openxmlformats.org/officeDocument/2006/relationships/image" Target="../media/image34.png"/><Relationship Id="rId12" Type="http://schemas.openxmlformats.org/officeDocument/2006/relationships/image" Target="../media/image33.png"/><Relationship Id="rId11" Type="http://schemas.openxmlformats.org/officeDocument/2006/relationships/image" Target="../media/image32.png"/><Relationship Id="rId10" Type="http://schemas.openxmlformats.org/officeDocument/2006/relationships/image" Target="../media/image31.png"/><Relationship Id="rId1"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4000" dirty="0">
                <a:latin typeface="微软雅黑" panose="020B0503020204020204" charset="-122"/>
                <a:ea typeface="微软雅黑" panose="020B0503020204020204" charset="-122"/>
              </a:rPr>
              <a:t>个人简介</a:t>
            </a:r>
            <a:endParaRPr lang="zh-CN" altLang="en-US" sz="4000" dirty="0">
              <a:latin typeface="微软雅黑" panose="020B0503020204020204" charset="-122"/>
              <a:ea typeface="微软雅黑" panose="020B0503020204020204" charset="-122"/>
            </a:endParaRPr>
          </a:p>
        </p:txBody>
      </p:sp>
      <p:sp>
        <p:nvSpPr>
          <p:cNvPr id="3" name="内容占位符 2"/>
          <p:cNvSpPr>
            <a:spLocks noGrp="1"/>
          </p:cNvSpPr>
          <p:nvPr>
            <p:ph idx="1"/>
          </p:nvPr>
        </p:nvSpPr>
        <p:spPr>
          <a:xfrm>
            <a:off x="3851910" y="1052830"/>
            <a:ext cx="5052695" cy="5010150"/>
          </a:xfrm>
        </p:spPr>
        <p:txBody>
          <a:bodyPr>
            <a:noAutofit/>
          </a:bodyPr>
          <a:lstStyle/>
          <a:p>
            <a:pPr>
              <a:lnSpc>
                <a:spcPct val="100000"/>
              </a:lnSpc>
            </a:pPr>
            <a:r>
              <a:rPr lang="zh-CN" altLang="en-US" sz="2400" dirty="0">
                <a:latin typeface="微软雅黑" panose="020B0503020204020204" charset="-122"/>
                <a:ea typeface="微软雅黑" panose="020B0503020204020204" charset="-122"/>
              </a:rPr>
              <a:t>基本情况</a:t>
            </a:r>
            <a:r>
              <a:rPr lang="en-US" altLang="zh-CN" sz="2400" dirty="0">
                <a:latin typeface="微软雅黑" panose="020B0503020204020204" charset="-122"/>
                <a:ea typeface="微软雅黑" panose="020B0503020204020204" charset="-122"/>
              </a:rPr>
              <a:t>:</a:t>
            </a:r>
            <a:endParaRPr lang="en-US" altLang="zh-CN" sz="2400" dirty="0">
              <a:latin typeface="微软雅黑" panose="020B0503020204020204" charset="-122"/>
              <a:ea typeface="微软雅黑" panose="020B0503020204020204" charset="-122"/>
            </a:endParaRPr>
          </a:p>
          <a:p>
            <a:pPr marL="0" indent="0">
              <a:lnSpc>
                <a:spcPct val="100000"/>
              </a:lnSpc>
              <a:buNone/>
            </a:pPr>
            <a:r>
              <a:rPr lang="en-US" altLang="zh-CN" sz="2400" dirty="0">
                <a:latin typeface="微软雅黑" panose="020B0503020204020204" charset="-122"/>
                <a:ea typeface="微软雅黑" panose="020B0503020204020204" charset="-122"/>
              </a:rPr>
              <a:t>  </a:t>
            </a:r>
            <a:r>
              <a:rPr lang="zh-CN" altLang="zh-CN" sz="2000" dirty="0">
                <a:latin typeface="微软雅黑" panose="020B0503020204020204" charset="-122"/>
                <a:ea typeface="微软雅黑" panose="020B0503020204020204" charset="-122"/>
              </a:rPr>
              <a:t>中日友好医院药学部</a:t>
            </a:r>
            <a:r>
              <a:rPr lang="zh-CN" altLang="zh-CN" sz="2000" dirty="0">
                <a:sym typeface="+mn-ea"/>
              </a:rPr>
              <a:t>儿科</a:t>
            </a:r>
            <a:r>
              <a:rPr lang="zh-CN" altLang="zh-CN" sz="2000" dirty="0">
                <a:latin typeface="微软雅黑" panose="020B0503020204020204" charset="-122"/>
                <a:ea typeface="微软雅黑" panose="020B0503020204020204" charset="-122"/>
              </a:rPr>
              <a:t>临床药师、信息药师、药库组长</a:t>
            </a:r>
            <a:endParaRPr lang="en-US" altLang="zh-CN" sz="2400" dirty="0">
              <a:latin typeface="微软雅黑" panose="020B0503020204020204" charset="-122"/>
              <a:ea typeface="微软雅黑" panose="020B0503020204020204" charset="-122"/>
            </a:endParaRPr>
          </a:p>
          <a:p>
            <a:pPr>
              <a:lnSpc>
                <a:spcPct val="100000"/>
              </a:lnSpc>
            </a:pPr>
            <a:r>
              <a:rPr lang="zh-CN" altLang="en-US" sz="2400" dirty="0">
                <a:latin typeface="微软雅黑" panose="020B0503020204020204" charset="-122"/>
                <a:ea typeface="微软雅黑" panose="020B0503020204020204" charset="-122"/>
              </a:rPr>
              <a:t>研究方向</a:t>
            </a:r>
            <a:r>
              <a:rPr lang="en-US" altLang="zh-CN" sz="2400" dirty="0">
                <a:latin typeface="微软雅黑" panose="020B0503020204020204" charset="-122"/>
                <a:ea typeface="微软雅黑" panose="020B0503020204020204" charset="-122"/>
              </a:rPr>
              <a:t>:</a:t>
            </a:r>
            <a:endParaRPr lang="en-US" altLang="zh-CN" sz="2400" dirty="0">
              <a:latin typeface="微软雅黑" panose="020B0503020204020204" charset="-122"/>
              <a:ea typeface="微软雅黑" panose="020B0503020204020204" charset="-122"/>
            </a:endParaRPr>
          </a:p>
          <a:p>
            <a:pPr marL="0" indent="0">
              <a:lnSpc>
                <a:spcPct val="100000"/>
              </a:lnSpc>
              <a:buNone/>
            </a:pPr>
            <a:r>
              <a:rPr lang="en-US" altLang="zh-CN" sz="2000" dirty="0">
                <a:latin typeface="微软雅黑" panose="020B0503020204020204" charset="-122"/>
                <a:ea typeface="微软雅黑" panose="020B0503020204020204" charset="-122"/>
              </a:rPr>
              <a:t>   </a:t>
            </a:r>
            <a:r>
              <a:rPr lang="zh-CN" altLang="en-US" sz="2000" dirty="0">
                <a:latin typeface="微软雅黑" panose="020B0503020204020204" charset="-122"/>
                <a:ea typeface="微软雅黑" panose="020B0503020204020204" charset="-122"/>
              </a:rPr>
              <a:t>小儿用药、抗感染用药、国家集采药品政策分析</a:t>
            </a:r>
            <a:endParaRPr lang="en-US" altLang="zh-CN" sz="2000" dirty="0">
              <a:latin typeface="微软雅黑" panose="020B0503020204020204" charset="-122"/>
              <a:ea typeface="微软雅黑" panose="020B0503020204020204" charset="-122"/>
            </a:endParaRPr>
          </a:p>
          <a:p>
            <a:pPr>
              <a:lnSpc>
                <a:spcPct val="100000"/>
              </a:lnSpc>
            </a:pPr>
            <a:r>
              <a:rPr lang="zh-CN" altLang="en-US" sz="2400" dirty="0">
                <a:latin typeface="微软雅黑" panose="020B0503020204020204" charset="-122"/>
                <a:ea typeface="微软雅黑" panose="020B0503020204020204" charset="-122"/>
              </a:rPr>
              <a:t>学术成就</a:t>
            </a:r>
            <a:r>
              <a:rPr lang="en-US" altLang="zh-CN" sz="2400" dirty="0">
                <a:latin typeface="微软雅黑" panose="020B0503020204020204" charset="-122"/>
                <a:ea typeface="微软雅黑" panose="020B0503020204020204" charset="-122"/>
              </a:rPr>
              <a:t>:</a:t>
            </a:r>
            <a:endParaRPr lang="en-US" altLang="zh-CN" sz="2400" dirty="0">
              <a:latin typeface="微软雅黑" panose="020B0503020204020204" charset="-122"/>
              <a:ea typeface="微软雅黑" panose="020B0503020204020204" charset="-122"/>
            </a:endParaRPr>
          </a:p>
          <a:p>
            <a:pPr marL="0" indent="0">
              <a:lnSpc>
                <a:spcPct val="100000"/>
              </a:lnSpc>
              <a:buNone/>
            </a:pPr>
            <a:r>
              <a:rPr lang="en-US" altLang="zh-CN" sz="2000" dirty="0">
                <a:latin typeface="微软雅黑" panose="020B0503020204020204" charset="-122"/>
                <a:ea typeface="微软雅黑" panose="020B0503020204020204" charset="-122"/>
              </a:rPr>
              <a:t>   </a:t>
            </a:r>
            <a:r>
              <a:rPr lang="zh-CN" altLang="en-US" sz="2000" dirty="0">
                <a:latin typeface="微软雅黑" panose="020B0503020204020204" charset="-122"/>
                <a:ea typeface="微软雅黑" panose="020B0503020204020204" charset="-122"/>
              </a:rPr>
              <a:t>核心期刊第一作者发表论文十余篇，专</a:t>
            </a:r>
            <a:r>
              <a:rPr lang="en-US" altLang="zh-CN" sz="2000" dirty="0">
                <a:latin typeface="微软雅黑" panose="020B0503020204020204" charset="-122"/>
                <a:ea typeface="微软雅黑" panose="020B0503020204020204" charset="-122"/>
              </a:rPr>
              <a:t>        </a:t>
            </a:r>
            <a:r>
              <a:rPr lang="zh-CN" altLang="en-US" sz="2000" dirty="0">
                <a:latin typeface="微软雅黑" panose="020B0503020204020204" charset="-122"/>
                <a:ea typeface="微软雅黑" panose="020B0503020204020204" charset="-122"/>
              </a:rPr>
              <a:t>著</a:t>
            </a:r>
            <a:r>
              <a:rPr lang="en-US" altLang="zh-CN" sz="2000" dirty="0">
                <a:latin typeface="微软雅黑" panose="020B0503020204020204" charset="-122"/>
                <a:ea typeface="微软雅黑" panose="020B0503020204020204" charset="-122"/>
              </a:rPr>
              <a:t>2</a:t>
            </a:r>
            <a:r>
              <a:rPr lang="zh-CN" altLang="en-US" sz="2000" dirty="0">
                <a:latin typeface="微软雅黑" panose="020B0503020204020204" charset="-122"/>
                <a:ea typeface="微软雅黑" panose="020B0503020204020204" charset="-122"/>
              </a:rPr>
              <a:t>部</a:t>
            </a:r>
            <a:endParaRPr lang="en-US" altLang="zh-CN" sz="2000" dirty="0">
              <a:latin typeface="微软雅黑" panose="020B0503020204020204" charset="-122"/>
              <a:ea typeface="微软雅黑" panose="020B0503020204020204" charset="-122"/>
            </a:endParaRPr>
          </a:p>
          <a:p>
            <a:pPr>
              <a:lnSpc>
                <a:spcPct val="100000"/>
              </a:lnSpc>
            </a:pPr>
            <a:r>
              <a:rPr lang="zh-CN" altLang="en-US" sz="2400" dirty="0">
                <a:latin typeface="微软雅黑" panose="020B0503020204020204" charset="-122"/>
                <a:ea typeface="微软雅黑" panose="020B0503020204020204" charset="-122"/>
              </a:rPr>
              <a:t>学术兼职</a:t>
            </a:r>
            <a:r>
              <a:rPr lang="en-US" altLang="zh-CN" sz="2400" dirty="0">
                <a:latin typeface="微软雅黑" panose="020B0503020204020204" charset="-122"/>
                <a:ea typeface="微软雅黑" panose="020B0503020204020204" charset="-122"/>
              </a:rPr>
              <a:t>:</a:t>
            </a:r>
            <a:endParaRPr lang="en-US" altLang="zh-CN" sz="2400" dirty="0">
              <a:latin typeface="微软雅黑" panose="020B0503020204020204" charset="-122"/>
              <a:ea typeface="微软雅黑" panose="020B0503020204020204" charset="-122"/>
            </a:endParaRPr>
          </a:p>
          <a:p>
            <a:pPr marL="0" indent="0">
              <a:lnSpc>
                <a:spcPct val="100000"/>
              </a:lnSpc>
              <a:buNone/>
            </a:pPr>
            <a:r>
              <a:rPr lang="en-US" altLang="zh-CN" sz="2000" dirty="0">
                <a:latin typeface="微软雅黑" panose="020B0503020204020204" charset="-122"/>
                <a:ea typeface="微软雅黑" panose="020B0503020204020204" charset="-122"/>
              </a:rPr>
              <a:t>   </a:t>
            </a:r>
            <a:r>
              <a:rPr lang="zh-CN" altLang="zh-CN" sz="2000" dirty="0">
                <a:latin typeface="微软雅黑" panose="020B0503020204020204" charset="-122"/>
                <a:ea typeface="微软雅黑" panose="020B0503020204020204" charset="-122"/>
              </a:rPr>
              <a:t>中国医院协会小儿用药专业临床药师带教师资</a:t>
            </a:r>
            <a:endParaRPr lang="zh-CN" altLang="en-US" sz="2000" dirty="0">
              <a:latin typeface="微软雅黑" panose="020B0503020204020204" charset="-122"/>
              <a:ea typeface="微软雅黑" panose="020B0503020204020204" charset="-122"/>
            </a:endParaRPr>
          </a:p>
        </p:txBody>
      </p:sp>
      <p:sp>
        <p:nvSpPr>
          <p:cNvPr id="6" name="TextBox 5"/>
          <p:cNvSpPr txBox="1"/>
          <p:nvPr/>
        </p:nvSpPr>
        <p:spPr>
          <a:xfrm>
            <a:off x="785786" y="4758633"/>
            <a:ext cx="2686144" cy="1014730"/>
          </a:xfrm>
          <a:prstGeom prst="rect">
            <a:avLst/>
          </a:prstGeom>
          <a:noFill/>
          <a:ln w="9525">
            <a:solidFill>
              <a:schemeClr val="tx1"/>
            </a:solidFill>
          </a:ln>
        </p:spPr>
        <p:txBody>
          <a:bodyPr wrap="square" rtlCol="0">
            <a:spAutoFit/>
          </a:bodyPr>
          <a:lstStyle/>
          <a:p>
            <a:r>
              <a:rPr lang="zh-CN" altLang="en-US" sz="2000" dirty="0">
                <a:latin typeface="微软雅黑" panose="020B0503020204020204" charset="-122"/>
                <a:ea typeface="微软雅黑" panose="020B0503020204020204" charset="-122"/>
                <a:cs typeface="微软雅黑" panose="020B0503020204020204" charset="-122"/>
              </a:rPr>
              <a:t>姓名  刘莹</a:t>
            </a:r>
            <a:endParaRPr lang="zh-CN" altLang="en-US" sz="2000" dirty="0">
              <a:latin typeface="微软雅黑" panose="020B0503020204020204" charset="-122"/>
              <a:ea typeface="微软雅黑" panose="020B0503020204020204" charset="-122"/>
              <a:cs typeface="微软雅黑" panose="020B0503020204020204" charset="-122"/>
            </a:endParaRPr>
          </a:p>
          <a:p>
            <a:endParaRPr lang="en-US" altLang="zh-CN" sz="2000" dirty="0">
              <a:latin typeface="微软雅黑" panose="020B0503020204020204" charset="-122"/>
              <a:ea typeface="微软雅黑" panose="020B0503020204020204" charset="-122"/>
              <a:cs typeface="微软雅黑" panose="020B0503020204020204" charset="-122"/>
            </a:endParaRPr>
          </a:p>
          <a:p>
            <a:r>
              <a:rPr lang="zh-CN" altLang="en-US" sz="2000" dirty="0">
                <a:latin typeface="微软雅黑" panose="020B0503020204020204" charset="-122"/>
                <a:ea typeface="微软雅黑" panose="020B0503020204020204" charset="-122"/>
                <a:cs typeface="微软雅黑" panose="020B0503020204020204" charset="-122"/>
              </a:rPr>
              <a:t>职务  主管药师</a:t>
            </a:r>
            <a:endParaRPr lang="zh-CN" altLang="en-US" sz="2000" dirty="0">
              <a:latin typeface="微软雅黑" panose="020B0503020204020204" charset="-122"/>
              <a:ea typeface="微软雅黑" panose="020B0503020204020204" charset="-122"/>
              <a:cs typeface="微软雅黑" panose="020B0503020204020204" charset="-122"/>
            </a:endParaRPr>
          </a:p>
        </p:txBody>
      </p:sp>
      <p:pic>
        <p:nvPicPr>
          <p:cNvPr id="17" name="图片 17" descr="ly"/>
          <p:cNvPicPr>
            <a:picLocks noChangeAspect="1"/>
          </p:cNvPicPr>
          <p:nvPr/>
        </p:nvPicPr>
        <p:blipFill>
          <a:blip r:embed="rId1"/>
          <a:stretch>
            <a:fillRect/>
          </a:stretch>
        </p:blipFill>
        <p:spPr>
          <a:xfrm>
            <a:off x="1259840" y="1473835"/>
            <a:ext cx="1804670" cy="26130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14348" y="1785926"/>
            <a:ext cx="8034116" cy="2786082"/>
          </a:xfrm>
        </p:spPr>
        <p:txBody>
          <a:bodyPr>
            <a:normAutofit fontScale="90000"/>
          </a:bodyPr>
          <a:lstStyle/>
          <a:p>
            <a:pPr eaLnBrk="0" hangingPunct="0">
              <a:lnSpc>
                <a:spcPct val="200000"/>
              </a:lnSpc>
            </a:pPr>
            <a:br>
              <a:rPr lang="zh-CN" altLang="en-US" sz="4800" b="1" dirty="0">
                <a:solidFill>
                  <a:srgbClr val="FFFF00"/>
                </a:solidFill>
                <a:latin typeface="微软雅黑" panose="020B0503020204020204" charset="-122"/>
                <a:ea typeface="微软雅黑" panose="020B0503020204020204" charset="-122"/>
              </a:rPr>
            </a:br>
            <a:r>
              <a:rPr lang="zh-CN" altLang="en-US" sz="5335" b="1" dirty="0">
                <a:solidFill>
                  <a:schemeClr val="accent1">
                    <a:lumMod val="50000"/>
                  </a:schemeClr>
                </a:solidFill>
                <a:latin typeface="微软雅黑" panose="020B0503020204020204" charset="-122"/>
                <a:ea typeface="微软雅黑" panose="020B0503020204020204" charset="-122"/>
              </a:rPr>
              <a:t>儿科处方审核要点</a:t>
            </a:r>
            <a:br>
              <a:rPr lang="zh-CN" altLang="en-US" sz="5335" b="1" dirty="0">
                <a:solidFill>
                  <a:schemeClr val="accent1">
                    <a:lumMod val="50000"/>
                  </a:schemeClr>
                </a:solidFill>
                <a:latin typeface="微软雅黑" panose="020B0503020204020204" charset="-122"/>
                <a:ea typeface="微软雅黑" panose="020B0503020204020204" charset="-122"/>
              </a:rPr>
            </a:br>
            <a:endParaRPr lang="zh-CN" altLang="en-US" sz="5335" b="1" dirty="0">
              <a:solidFill>
                <a:schemeClr val="accent1">
                  <a:lumMod val="50000"/>
                </a:schemeClr>
              </a:solidFill>
              <a:latin typeface="微软雅黑" panose="020B0503020204020204" charset="-122"/>
              <a:ea typeface="微软雅黑" panose="020B0503020204020204" charset="-122"/>
            </a:endParaRPr>
          </a:p>
        </p:txBody>
      </p:sp>
      <p:sp>
        <p:nvSpPr>
          <p:cNvPr id="3" name="副标题 2"/>
          <p:cNvSpPr>
            <a:spLocks noGrp="1"/>
          </p:cNvSpPr>
          <p:nvPr>
            <p:ph type="subTitle" idx="1"/>
          </p:nvPr>
        </p:nvSpPr>
        <p:spPr>
          <a:xfrm>
            <a:off x="2555776" y="4797152"/>
            <a:ext cx="6400800" cy="1357322"/>
          </a:xfrm>
        </p:spPr>
        <p:txBody>
          <a:bodyPr>
            <a:noAutofit/>
          </a:bodyPr>
          <a:lstStyle/>
          <a:p>
            <a:pPr eaLnBrk="0" hangingPunct="0"/>
            <a:r>
              <a:rPr lang="zh-CN" altLang="en-US" sz="3200" b="1" dirty="0">
                <a:solidFill>
                  <a:schemeClr val="accent1">
                    <a:lumMod val="50000"/>
                  </a:schemeClr>
                </a:solidFill>
                <a:latin typeface="黑体" panose="02010609060101010101" charset="-122"/>
                <a:ea typeface="黑体" panose="02010609060101010101" charset="-122"/>
                <a:cs typeface="黑体" panose="02010609060101010101" charset="-122"/>
              </a:rPr>
              <a:t>刘莹</a:t>
            </a:r>
            <a:endParaRPr lang="zh-CN" altLang="en-US" sz="3200" b="1" dirty="0">
              <a:solidFill>
                <a:schemeClr val="accent1">
                  <a:lumMod val="50000"/>
                </a:schemeClr>
              </a:solidFill>
              <a:latin typeface="黑体" panose="02010609060101010101" charset="-122"/>
              <a:ea typeface="黑体" panose="02010609060101010101" charset="-122"/>
              <a:cs typeface="黑体" panose="02010609060101010101" charset="-122"/>
            </a:endParaRPr>
          </a:p>
          <a:p>
            <a:pPr eaLnBrk="0" hangingPunct="0"/>
            <a:r>
              <a:rPr lang="en-US" altLang="zh-CN" sz="3200" b="1" dirty="0">
                <a:solidFill>
                  <a:schemeClr val="accent1">
                    <a:lumMod val="50000"/>
                  </a:schemeClr>
                </a:solidFill>
                <a:latin typeface="黑体" panose="02010609060101010101" charset="-122"/>
                <a:ea typeface="黑体" panose="02010609060101010101" charset="-122"/>
                <a:cs typeface="黑体" panose="02010609060101010101" charset="-122"/>
              </a:rPr>
              <a:t> 2023-5-13</a:t>
            </a:r>
            <a:endParaRPr lang="en-US" altLang="zh-CN" sz="3200" b="1" dirty="0">
              <a:solidFill>
                <a:schemeClr val="accent1">
                  <a:lumMod val="50000"/>
                </a:scheme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4924" y="227940"/>
            <a:ext cx="6984776" cy="597861"/>
          </a:xfrm>
        </p:spPr>
        <p:txBody>
          <a:bodyPr>
            <a:normAutofit/>
          </a:bodyPr>
          <a:lstStyle/>
          <a:p>
            <a:r>
              <a:rPr lang="zh-CN" altLang="en-US" sz="2800" b="1" dirty="0">
                <a:latin typeface="微软雅黑" panose="020B0503020204020204" charset="-122"/>
                <a:ea typeface="微软雅黑" panose="020B0503020204020204" charset="-122"/>
              </a:rPr>
              <a:t>概要</a:t>
            </a:r>
            <a:endParaRPr lang="zh-CN" altLang="en-US" sz="2800" b="1" dirty="0">
              <a:latin typeface="微软雅黑" panose="020B0503020204020204" charset="-122"/>
              <a:ea typeface="微软雅黑" panose="020B0503020204020204" charset="-122"/>
            </a:endParaRPr>
          </a:p>
        </p:txBody>
      </p:sp>
      <p:pic>
        <p:nvPicPr>
          <p:cNvPr id="4" name="Picture 5" descr="C:\Users\c\Desktop\ppt-logo3.jpg"/>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6951" y="188641"/>
            <a:ext cx="15176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接连接符 5"/>
          <p:cNvCxnSpPr/>
          <p:nvPr/>
        </p:nvCxnSpPr>
        <p:spPr bwMode="auto">
          <a:xfrm>
            <a:off x="452555" y="1124744"/>
            <a:ext cx="8136565" cy="1588"/>
          </a:xfrm>
          <a:prstGeom prst="line">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cxnSp>
      <p:sp>
        <p:nvSpPr>
          <p:cNvPr id="6" name="object 10"/>
          <p:cNvSpPr/>
          <p:nvPr/>
        </p:nvSpPr>
        <p:spPr>
          <a:xfrm>
            <a:off x="224356" y="2778251"/>
            <a:ext cx="1534667" cy="1534668"/>
          </a:xfrm>
          <a:prstGeom prst="rect">
            <a:avLst/>
          </a:prstGeom>
          <a:blipFill>
            <a:blip r:embed="rId2" cstate="print"/>
            <a:stretch>
              <a:fillRect/>
            </a:stretch>
          </a:blipFill>
        </p:spPr>
        <p:txBody>
          <a:bodyPr wrap="square" lIns="0" tIns="0" rIns="0" bIns="0" rtlCol="0"/>
          <a:lstStyle/>
          <a:p/>
        </p:txBody>
      </p:sp>
      <p:sp>
        <p:nvSpPr>
          <p:cNvPr id="7" name="object 11"/>
          <p:cNvSpPr/>
          <p:nvPr/>
        </p:nvSpPr>
        <p:spPr>
          <a:xfrm>
            <a:off x="734895" y="3288791"/>
            <a:ext cx="512063" cy="512064"/>
          </a:xfrm>
          <a:prstGeom prst="rect">
            <a:avLst/>
          </a:prstGeom>
          <a:blipFill>
            <a:blip r:embed="rId3" cstate="print"/>
            <a:stretch>
              <a:fillRect/>
            </a:stretch>
          </a:blipFill>
        </p:spPr>
        <p:txBody>
          <a:bodyPr wrap="square" lIns="0" tIns="0" rIns="0" bIns="0" rtlCol="0"/>
          <a:lstStyle/>
          <a:p/>
        </p:txBody>
      </p:sp>
      <p:sp>
        <p:nvSpPr>
          <p:cNvPr id="8" name="object 12"/>
          <p:cNvSpPr/>
          <p:nvPr/>
        </p:nvSpPr>
        <p:spPr>
          <a:xfrm>
            <a:off x="372691" y="2926460"/>
            <a:ext cx="1022350" cy="1022350"/>
          </a:xfrm>
          <a:custGeom>
            <a:avLst/>
            <a:gdLst/>
            <a:ahLst/>
            <a:cxnLst/>
            <a:rect l="l" t="t" r="r" b="b"/>
            <a:pathLst>
              <a:path w="1022350" h="1022350">
                <a:moveTo>
                  <a:pt x="851535" y="0"/>
                </a:moveTo>
                <a:lnTo>
                  <a:pt x="170306" y="0"/>
                </a:lnTo>
                <a:lnTo>
                  <a:pt x="125015" y="6080"/>
                </a:lnTo>
                <a:lnTo>
                  <a:pt x="84327" y="23240"/>
                </a:lnTo>
                <a:lnTo>
                  <a:pt x="49863" y="49863"/>
                </a:lnTo>
                <a:lnTo>
                  <a:pt x="23240" y="84327"/>
                </a:lnTo>
                <a:lnTo>
                  <a:pt x="6080" y="125015"/>
                </a:lnTo>
                <a:lnTo>
                  <a:pt x="0" y="170306"/>
                </a:lnTo>
                <a:lnTo>
                  <a:pt x="0" y="851662"/>
                </a:lnTo>
                <a:lnTo>
                  <a:pt x="6080" y="896909"/>
                </a:lnTo>
                <a:lnTo>
                  <a:pt x="23241" y="937584"/>
                </a:lnTo>
                <a:lnTo>
                  <a:pt x="49863" y="972057"/>
                </a:lnTo>
                <a:lnTo>
                  <a:pt x="84328" y="998699"/>
                </a:lnTo>
                <a:lnTo>
                  <a:pt x="125015" y="1015880"/>
                </a:lnTo>
                <a:lnTo>
                  <a:pt x="170306" y="1021969"/>
                </a:lnTo>
                <a:lnTo>
                  <a:pt x="851535" y="1021969"/>
                </a:lnTo>
                <a:lnTo>
                  <a:pt x="896835" y="1015880"/>
                </a:lnTo>
                <a:lnTo>
                  <a:pt x="937546" y="998699"/>
                </a:lnTo>
                <a:lnTo>
                  <a:pt x="972042" y="972057"/>
                </a:lnTo>
                <a:lnTo>
                  <a:pt x="998695" y="937584"/>
                </a:lnTo>
                <a:lnTo>
                  <a:pt x="1015879" y="896909"/>
                </a:lnTo>
                <a:lnTo>
                  <a:pt x="1021969" y="851662"/>
                </a:lnTo>
                <a:lnTo>
                  <a:pt x="1021969" y="170306"/>
                </a:lnTo>
                <a:lnTo>
                  <a:pt x="1015879" y="125015"/>
                </a:lnTo>
                <a:lnTo>
                  <a:pt x="998695" y="84327"/>
                </a:lnTo>
                <a:lnTo>
                  <a:pt x="972042" y="49863"/>
                </a:lnTo>
                <a:lnTo>
                  <a:pt x="937546" y="23240"/>
                </a:lnTo>
                <a:lnTo>
                  <a:pt x="896835" y="6080"/>
                </a:lnTo>
                <a:lnTo>
                  <a:pt x="851535" y="0"/>
                </a:lnTo>
                <a:close/>
              </a:path>
            </a:pathLst>
          </a:custGeom>
          <a:solidFill>
            <a:srgbClr val="5B9BD4"/>
          </a:solidFill>
        </p:spPr>
        <p:txBody>
          <a:bodyPr wrap="square" lIns="0" tIns="0" rIns="0" bIns="0" rtlCol="0"/>
          <a:lstStyle/>
          <a:p/>
        </p:txBody>
      </p:sp>
      <p:sp>
        <p:nvSpPr>
          <p:cNvPr id="9" name="object 13"/>
          <p:cNvSpPr/>
          <p:nvPr/>
        </p:nvSpPr>
        <p:spPr>
          <a:xfrm>
            <a:off x="224356" y="4297679"/>
            <a:ext cx="1534667" cy="1534668"/>
          </a:xfrm>
          <a:prstGeom prst="rect">
            <a:avLst/>
          </a:prstGeom>
          <a:blipFill>
            <a:blip r:embed="rId4" cstate="print"/>
            <a:stretch>
              <a:fillRect/>
            </a:stretch>
          </a:blipFill>
        </p:spPr>
        <p:txBody>
          <a:bodyPr wrap="square" lIns="0" tIns="0" rIns="0" bIns="0" rtlCol="0"/>
          <a:lstStyle/>
          <a:p/>
        </p:txBody>
      </p:sp>
      <p:sp>
        <p:nvSpPr>
          <p:cNvPr id="10" name="object 14"/>
          <p:cNvSpPr/>
          <p:nvPr/>
        </p:nvSpPr>
        <p:spPr>
          <a:xfrm>
            <a:off x="734895" y="4809744"/>
            <a:ext cx="512063" cy="512064"/>
          </a:xfrm>
          <a:prstGeom prst="rect">
            <a:avLst/>
          </a:prstGeom>
          <a:blipFill>
            <a:blip r:embed="rId3" cstate="print"/>
            <a:stretch>
              <a:fillRect/>
            </a:stretch>
          </a:blipFill>
        </p:spPr>
        <p:txBody>
          <a:bodyPr wrap="square" lIns="0" tIns="0" rIns="0" bIns="0" rtlCol="0"/>
          <a:lstStyle/>
          <a:p/>
        </p:txBody>
      </p:sp>
      <p:sp>
        <p:nvSpPr>
          <p:cNvPr id="11" name="object 15"/>
          <p:cNvSpPr/>
          <p:nvPr/>
        </p:nvSpPr>
        <p:spPr>
          <a:xfrm>
            <a:off x="372691" y="4446651"/>
            <a:ext cx="1022350" cy="1022350"/>
          </a:xfrm>
          <a:custGeom>
            <a:avLst/>
            <a:gdLst/>
            <a:ahLst/>
            <a:cxnLst/>
            <a:rect l="l" t="t" r="r" b="b"/>
            <a:pathLst>
              <a:path w="1022350" h="1022350">
                <a:moveTo>
                  <a:pt x="851535" y="0"/>
                </a:moveTo>
                <a:lnTo>
                  <a:pt x="170306" y="0"/>
                </a:lnTo>
                <a:lnTo>
                  <a:pt x="125015" y="6088"/>
                </a:lnTo>
                <a:lnTo>
                  <a:pt x="84327" y="23269"/>
                </a:lnTo>
                <a:lnTo>
                  <a:pt x="49863" y="49911"/>
                </a:lnTo>
                <a:lnTo>
                  <a:pt x="23240" y="84384"/>
                </a:lnTo>
                <a:lnTo>
                  <a:pt x="6080" y="125059"/>
                </a:lnTo>
                <a:lnTo>
                  <a:pt x="0" y="170306"/>
                </a:lnTo>
                <a:lnTo>
                  <a:pt x="0" y="851662"/>
                </a:lnTo>
                <a:lnTo>
                  <a:pt x="6080" y="896953"/>
                </a:lnTo>
                <a:lnTo>
                  <a:pt x="23241" y="937641"/>
                </a:lnTo>
                <a:lnTo>
                  <a:pt x="49863" y="972105"/>
                </a:lnTo>
                <a:lnTo>
                  <a:pt x="84328" y="998728"/>
                </a:lnTo>
                <a:lnTo>
                  <a:pt x="125015" y="1015888"/>
                </a:lnTo>
                <a:lnTo>
                  <a:pt x="170306" y="1021969"/>
                </a:lnTo>
                <a:lnTo>
                  <a:pt x="851535" y="1021969"/>
                </a:lnTo>
                <a:lnTo>
                  <a:pt x="896835" y="1015888"/>
                </a:lnTo>
                <a:lnTo>
                  <a:pt x="937546" y="998728"/>
                </a:lnTo>
                <a:lnTo>
                  <a:pt x="972042" y="972105"/>
                </a:lnTo>
                <a:lnTo>
                  <a:pt x="998695" y="937641"/>
                </a:lnTo>
                <a:lnTo>
                  <a:pt x="1015879" y="896953"/>
                </a:lnTo>
                <a:lnTo>
                  <a:pt x="1021969" y="851662"/>
                </a:lnTo>
                <a:lnTo>
                  <a:pt x="1021969" y="170306"/>
                </a:lnTo>
                <a:lnTo>
                  <a:pt x="1015879" y="125059"/>
                </a:lnTo>
                <a:lnTo>
                  <a:pt x="998695" y="84384"/>
                </a:lnTo>
                <a:lnTo>
                  <a:pt x="972042" y="49911"/>
                </a:lnTo>
                <a:lnTo>
                  <a:pt x="937546" y="23269"/>
                </a:lnTo>
                <a:lnTo>
                  <a:pt x="896835" y="6088"/>
                </a:lnTo>
                <a:lnTo>
                  <a:pt x="851535" y="0"/>
                </a:lnTo>
                <a:close/>
              </a:path>
            </a:pathLst>
          </a:custGeom>
          <a:solidFill>
            <a:srgbClr val="5B9BD4"/>
          </a:solidFill>
        </p:spPr>
        <p:txBody>
          <a:bodyPr wrap="square" lIns="0" tIns="0" rIns="0" bIns="0" rtlCol="0"/>
          <a:lstStyle/>
          <a:p/>
        </p:txBody>
      </p:sp>
      <p:sp>
        <p:nvSpPr>
          <p:cNvPr id="12" name="object 16"/>
          <p:cNvSpPr/>
          <p:nvPr/>
        </p:nvSpPr>
        <p:spPr>
          <a:xfrm>
            <a:off x="1579191" y="1243583"/>
            <a:ext cx="7569708" cy="1534668"/>
          </a:xfrm>
          <a:prstGeom prst="rect">
            <a:avLst/>
          </a:prstGeom>
          <a:blipFill>
            <a:blip r:embed="rId5" cstate="print"/>
            <a:stretch>
              <a:fillRect/>
            </a:stretch>
          </a:blipFill>
        </p:spPr>
        <p:txBody>
          <a:bodyPr wrap="square" lIns="0" tIns="0" rIns="0" bIns="0" rtlCol="0"/>
          <a:lstStyle/>
          <a:p/>
        </p:txBody>
      </p:sp>
      <p:sp>
        <p:nvSpPr>
          <p:cNvPr id="13" name="object 17"/>
          <p:cNvSpPr/>
          <p:nvPr/>
        </p:nvSpPr>
        <p:spPr>
          <a:xfrm>
            <a:off x="5107250" y="1755649"/>
            <a:ext cx="512064" cy="512063"/>
          </a:xfrm>
          <a:prstGeom prst="rect">
            <a:avLst/>
          </a:prstGeom>
          <a:blipFill>
            <a:blip r:embed="rId3" cstate="print"/>
            <a:stretch>
              <a:fillRect/>
            </a:stretch>
          </a:blipFill>
        </p:spPr>
        <p:txBody>
          <a:bodyPr wrap="square" lIns="0" tIns="0" rIns="0" bIns="0" rtlCol="0"/>
          <a:lstStyle/>
          <a:p/>
        </p:txBody>
      </p:sp>
      <p:sp>
        <p:nvSpPr>
          <p:cNvPr id="14" name="object 18"/>
          <p:cNvSpPr/>
          <p:nvPr/>
        </p:nvSpPr>
        <p:spPr>
          <a:xfrm>
            <a:off x="1727782" y="1392175"/>
            <a:ext cx="7057009" cy="1022223"/>
          </a:xfrm>
          <a:prstGeom prst="rect">
            <a:avLst/>
          </a:prstGeom>
          <a:solidFill>
            <a:schemeClr val="accent2">
              <a:lumMod val="60000"/>
              <a:lumOff val="40000"/>
            </a:schemeClr>
          </a:solidFill>
        </p:spPr>
        <p:txBody>
          <a:bodyPr wrap="square" lIns="0" tIns="0" rIns="0" bIns="0" rtlCol="0"/>
          <a:lstStyle/>
          <a:p/>
        </p:txBody>
      </p:sp>
      <p:sp>
        <p:nvSpPr>
          <p:cNvPr id="15" name="object 19"/>
          <p:cNvSpPr/>
          <p:nvPr/>
        </p:nvSpPr>
        <p:spPr>
          <a:xfrm>
            <a:off x="1579191" y="2778251"/>
            <a:ext cx="7569708" cy="1534668"/>
          </a:xfrm>
          <a:prstGeom prst="rect">
            <a:avLst/>
          </a:prstGeom>
          <a:blipFill>
            <a:blip r:embed="rId6" cstate="print"/>
            <a:stretch>
              <a:fillRect/>
            </a:stretch>
          </a:blipFill>
        </p:spPr>
        <p:txBody>
          <a:bodyPr wrap="square" lIns="0" tIns="0" rIns="0" bIns="0" rtlCol="0"/>
          <a:lstStyle/>
          <a:p/>
        </p:txBody>
      </p:sp>
      <p:sp>
        <p:nvSpPr>
          <p:cNvPr id="16" name="object 20"/>
          <p:cNvSpPr/>
          <p:nvPr/>
        </p:nvSpPr>
        <p:spPr>
          <a:xfrm>
            <a:off x="5107250" y="3288791"/>
            <a:ext cx="512064" cy="512064"/>
          </a:xfrm>
          <a:prstGeom prst="rect">
            <a:avLst/>
          </a:prstGeom>
          <a:blipFill>
            <a:blip r:embed="rId3" cstate="print"/>
            <a:stretch>
              <a:fillRect/>
            </a:stretch>
          </a:blipFill>
        </p:spPr>
        <p:txBody>
          <a:bodyPr wrap="square" lIns="0" tIns="0" rIns="0" bIns="0" rtlCol="0"/>
          <a:lstStyle/>
          <a:p/>
        </p:txBody>
      </p:sp>
      <p:sp>
        <p:nvSpPr>
          <p:cNvPr id="17" name="object 21"/>
          <p:cNvSpPr/>
          <p:nvPr/>
        </p:nvSpPr>
        <p:spPr>
          <a:xfrm>
            <a:off x="1818460" y="2965068"/>
            <a:ext cx="7057390" cy="1022350"/>
          </a:xfrm>
          <a:custGeom>
            <a:avLst/>
            <a:gdLst/>
            <a:ahLst/>
            <a:cxnLst/>
            <a:rect l="l" t="t" r="r" b="b"/>
            <a:pathLst>
              <a:path w="7057390" h="1022350">
                <a:moveTo>
                  <a:pt x="6886575" y="0"/>
                </a:moveTo>
                <a:lnTo>
                  <a:pt x="170307" y="0"/>
                </a:lnTo>
                <a:lnTo>
                  <a:pt x="125015" y="6080"/>
                </a:lnTo>
                <a:lnTo>
                  <a:pt x="84327" y="23240"/>
                </a:lnTo>
                <a:lnTo>
                  <a:pt x="49863" y="49863"/>
                </a:lnTo>
                <a:lnTo>
                  <a:pt x="23240" y="84327"/>
                </a:lnTo>
                <a:lnTo>
                  <a:pt x="6080" y="125015"/>
                </a:lnTo>
                <a:lnTo>
                  <a:pt x="0" y="170307"/>
                </a:lnTo>
                <a:lnTo>
                  <a:pt x="0" y="851662"/>
                </a:lnTo>
                <a:lnTo>
                  <a:pt x="6080" y="896962"/>
                </a:lnTo>
                <a:lnTo>
                  <a:pt x="23240" y="937673"/>
                </a:lnTo>
                <a:lnTo>
                  <a:pt x="49863" y="972169"/>
                </a:lnTo>
                <a:lnTo>
                  <a:pt x="84328" y="998822"/>
                </a:lnTo>
                <a:lnTo>
                  <a:pt x="125015" y="1016006"/>
                </a:lnTo>
                <a:lnTo>
                  <a:pt x="170307" y="1022096"/>
                </a:lnTo>
                <a:lnTo>
                  <a:pt x="6886575" y="1022096"/>
                </a:lnTo>
                <a:lnTo>
                  <a:pt x="6931875" y="1016006"/>
                </a:lnTo>
                <a:lnTo>
                  <a:pt x="6972586" y="998822"/>
                </a:lnTo>
                <a:lnTo>
                  <a:pt x="7007082" y="972169"/>
                </a:lnTo>
                <a:lnTo>
                  <a:pt x="7033735" y="937673"/>
                </a:lnTo>
                <a:lnTo>
                  <a:pt x="7050919" y="896962"/>
                </a:lnTo>
                <a:lnTo>
                  <a:pt x="7057009" y="851662"/>
                </a:lnTo>
                <a:lnTo>
                  <a:pt x="7057009" y="170307"/>
                </a:lnTo>
                <a:lnTo>
                  <a:pt x="7050919" y="125015"/>
                </a:lnTo>
                <a:lnTo>
                  <a:pt x="7033735" y="84327"/>
                </a:lnTo>
                <a:lnTo>
                  <a:pt x="7007082" y="49863"/>
                </a:lnTo>
                <a:lnTo>
                  <a:pt x="6972586" y="23240"/>
                </a:lnTo>
                <a:lnTo>
                  <a:pt x="6931875" y="6080"/>
                </a:lnTo>
                <a:lnTo>
                  <a:pt x="6886575" y="0"/>
                </a:lnTo>
                <a:close/>
              </a:path>
            </a:pathLst>
          </a:custGeom>
          <a:solidFill>
            <a:schemeClr val="accent2">
              <a:lumMod val="60000"/>
              <a:lumOff val="40000"/>
            </a:schemeClr>
          </a:solidFill>
        </p:spPr>
        <p:txBody>
          <a:bodyPr wrap="square" lIns="0" tIns="0" rIns="0" bIns="0" rtlCol="0"/>
          <a:lstStyle/>
          <a:p/>
        </p:txBody>
      </p:sp>
      <p:sp>
        <p:nvSpPr>
          <p:cNvPr id="18" name="object 22"/>
          <p:cNvSpPr/>
          <p:nvPr/>
        </p:nvSpPr>
        <p:spPr>
          <a:xfrm>
            <a:off x="1579191" y="4297679"/>
            <a:ext cx="7569708" cy="1534668"/>
          </a:xfrm>
          <a:prstGeom prst="rect">
            <a:avLst/>
          </a:prstGeom>
          <a:blipFill>
            <a:blip r:embed="rId7" cstate="print"/>
            <a:stretch>
              <a:fillRect/>
            </a:stretch>
          </a:blipFill>
        </p:spPr>
        <p:txBody>
          <a:bodyPr wrap="square" lIns="0" tIns="0" rIns="0" bIns="0" rtlCol="0"/>
          <a:lstStyle/>
          <a:p/>
        </p:txBody>
      </p:sp>
      <p:sp>
        <p:nvSpPr>
          <p:cNvPr id="19" name="object 23"/>
          <p:cNvSpPr/>
          <p:nvPr/>
        </p:nvSpPr>
        <p:spPr>
          <a:xfrm>
            <a:off x="5107250" y="4809744"/>
            <a:ext cx="512064" cy="512064"/>
          </a:xfrm>
          <a:prstGeom prst="rect">
            <a:avLst/>
          </a:prstGeom>
          <a:blipFill>
            <a:blip r:embed="rId3" cstate="print"/>
            <a:stretch>
              <a:fillRect/>
            </a:stretch>
          </a:blipFill>
        </p:spPr>
        <p:txBody>
          <a:bodyPr wrap="square" lIns="0" tIns="0" rIns="0" bIns="0" rtlCol="0"/>
          <a:lstStyle/>
          <a:p/>
        </p:txBody>
      </p:sp>
      <p:sp>
        <p:nvSpPr>
          <p:cNvPr id="20" name="object 24"/>
          <p:cNvSpPr/>
          <p:nvPr/>
        </p:nvSpPr>
        <p:spPr>
          <a:xfrm>
            <a:off x="1727781" y="4446523"/>
            <a:ext cx="7057390" cy="1022350"/>
          </a:xfrm>
          <a:custGeom>
            <a:avLst/>
            <a:gdLst/>
            <a:ahLst/>
            <a:cxnLst/>
            <a:rect l="l" t="t" r="r" b="b"/>
            <a:pathLst>
              <a:path w="7057390" h="1022350">
                <a:moveTo>
                  <a:pt x="6886575" y="0"/>
                </a:moveTo>
                <a:lnTo>
                  <a:pt x="170307" y="0"/>
                </a:lnTo>
                <a:lnTo>
                  <a:pt x="125015" y="6080"/>
                </a:lnTo>
                <a:lnTo>
                  <a:pt x="84327" y="23241"/>
                </a:lnTo>
                <a:lnTo>
                  <a:pt x="49863" y="49863"/>
                </a:lnTo>
                <a:lnTo>
                  <a:pt x="23240" y="84328"/>
                </a:lnTo>
                <a:lnTo>
                  <a:pt x="6080" y="125015"/>
                </a:lnTo>
                <a:lnTo>
                  <a:pt x="0" y="170306"/>
                </a:lnTo>
                <a:lnTo>
                  <a:pt x="0" y="851788"/>
                </a:lnTo>
                <a:lnTo>
                  <a:pt x="6080" y="897036"/>
                </a:lnTo>
                <a:lnTo>
                  <a:pt x="23240" y="937711"/>
                </a:lnTo>
                <a:lnTo>
                  <a:pt x="49863" y="972185"/>
                </a:lnTo>
                <a:lnTo>
                  <a:pt x="84327" y="998826"/>
                </a:lnTo>
                <a:lnTo>
                  <a:pt x="125015" y="1016007"/>
                </a:lnTo>
                <a:lnTo>
                  <a:pt x="170307" y="1022095"/>
                </a:lnTo>
                <a:lnTo>
                  <a:pt x="6886575" y="1022095"/>
                </a:lnTo>
                <a:lnTo>
                  <a:pt x="6931875" y="1016007"/>
                </a:lnTo>
                <a:lnTo>
                  <a:pt x="6972586" y="998826"/>
                </a:lnTo>
                <a:lnTo>
                  <a:pt x="7007082" y="972185"/>
                </a:lnTo>
                <a:lnTo>
                  <a:pt x="7033735" y="937711"/>
                </a:lnTo>
                <a:lnTo>
                  <a:pt x="7050919" y="897036"/>
                </a:lnTo>
                <a:lnTo>
                  <a:pt x="7057009" y="851788"/>
                </a:lnTo>
                <a:lnTo>
                  <a:pt x="7057009" y="170306"/>
                </a:lnTo>
                <a:lnTo>
                  <a:pt x="7050919" y="125015"/>
                </a:lnTo>
                <a:lnTo>
                  <a:pt x="7033735" y="84328"/>
                </a:lnTo>
                <a:lnTo>
                  <a:pt x="7007082" y="49863"/>
                </a:lnTo>
                <a:lnTo>
                  <a:pt x="6972586" y="23241"/>
                </a:lnTo>
                <a:lnTo>
                  <a:pt x="6931875" y="6080"/>
                </a:lnTo>
                <a:lnTo>
                  <a:pt x="6886575" y="0"/>
                </a:lnTo>
                <a:close/>
              </a:path>
            </a:pathLst>
          </a:custGeom>
          <a:solidFill>
            <a:schemeClr val="accent2">
              <a:lumMod val="60000"/>
              <a:lumOff val="40000"/>
            </a:schemeClr>
          </a:solidFill>
        </p:spPr>
        <p:txBody>
          <a:bodyPr wrap="square" lIns="0" tIns="0" rIns="0" bIns="0" rtlCol="0"/>
          <a:lstStyle/>
          <a:p/>
        </p:txBody>
      </p:sp>
      <p:sp>
        <p:nvSpPr>
          <p:cNvPr id="21" name="object 25"/>
          <p:cNvSpPr txBox="1"/>
          <p:nvPr/>
        </p:nvSpPr>
        <p:spPr>
          <a:xfrm>
            <a:off x="2227906" y="3264534"/>
            <a:ext cx="5849620" cy="381000"/>
          </a:xfrm>
          <a:prstGeom prst="rect">
            <a:avLst/>
          </a:prstGeom>
        </p:spPr>
        <p:txBody>
          <a:bodyPr vert="horz" wrap="square" lIns="0" tIns="12065" rIns="0" bIns="0" rtlCol="0">
            <a:spAutoFit/>
          </a:bodyPr>
          <a:lstStyle/>
          <a:p>
            <a:pPr marL="12700">
              <a:spcBef>
                <a:spcPts val="95"/>
              </a:spcBef>
            </a:pPr>
            <a:r>
              <a:rPr sz="2400" b="1" spc="65" dirty="0">
                <a:solidFill>
                  <a:schemeClr val="tx1"/>
                </a:solidFill>
                <a:latin typeface="微软雅黑" panose="020B0503020204020204" charset="-122"/>
                <a:ea typeface="微软雅黑" panose="020B0503020204020204" charset="-122"/>
                <a:cs typeface="Heiti SC Medium" panose="02000000000000000000" charset="-122"/>
              </a:rPr>
              <a:t>儿</a:t>
            </a:r>
            <a:r>
              <a:rPr lang="zh-CN" altLang="en-US" sz="2400" b="1" spc="65" dirty="0">
                <a:solidFill>
                  <a:schemeClr val="tx1"/>
                </a:solidFill>
                <a:latin typeface="微软雅黑" panose="020B0503020204020204" charset="-122"/>
                <a:ea typeface="微软雅黑" panose="020B0503020204020204" charset="-122"/>
                <a:cs typeface="Heiti SC Medium" panose="02000000000000000000" charset="-122"/>
              </a:rPr>
              <a:t>童的药代动力学特点</a:t>
            </a:r>
            <a:endParaRPr lang="zh-CN" altLang="en-US" sz="2400" b="1" spc="65" dirty="0">
              <a:solidFill>
                <a:schemeClr val="tx1"/>
              </a:solidFill>
              <a:latin typeface="微软雅黑" panose="020B0503020204020204" charset="-122"/>
              <a:ea typeface="微软雅黑" panose="020B0503020204020204" charset="-122"/>
              <a:cs typeface="Heiti SC Medium" panose="02000000000000000000" charset="-122"/>
            </a:endParaRPr>
          </a:p>
        </p:txBody>
      </p:sp>
      <p:sp>
        <p:nvSpPr>
          <p:cNvPr id="22" name="object 26"/>
          <p:cNvSpPr txBox="1"/>
          <p:nvPr/>
        </p:nvSpPr>
        <p:spPr>
          <a:xfrm>
            <a:off x="2227906" y="1651763"/>
            <a:ext cx="6266180" cy="382270"/>
          </a:xfrm>
          <a:prstGeom prst="rect">
            <a:avLst/>
          </a:prstGeom>
        </p:spPr>
        <p:txBody>
          <a:bodyPr vert="horz" wrap="square" lIns="0" tIns="13335" rIns="0" bIns="0" rtlCol="0">
            <a:spAutoFit/>
          </a:bodyPr>
          <a:lstStyle/>
          <a:p>
            <a:pPr marL="12700">
              <a:spcBef>
                <a:spcPts val="105"/>
              </a:spcBef>
            </a:pPr>
            <a:r>
              <a:rPr sz="2400" b="1" spc="70" dirty="0">
                <a:solidFill>
                  <a:schemeClr val="tx1"/>
                </a:solidFill>
                <a:latin typeface="微软雅黑" panose="020B0503020204020204" charset="-122"/>
                <a:ea typeface="微软雅黑" panose="020B0503020204020204" charset="-122"/>
                <a:cs typeface="Heiti SC Medium" panose="02000000000000000000" charset="-122"/>
              </a:rPr>
              <a:t>儿童用药存在</a:t>
            </a:r>
            <a:r>
              <a:rPr lang="zh-CN" altLang="en-US" sz="2400" b="1" spc="70" dirty="0">
                <a:solidFill>
                  <a:schemeClr val="tx1"/>
                </a:solidFill>
                <a:latin typeface="微软雅黑" panose="020B0503020204020204" charset="-122"/>
                <a:ea typeface="微软雅黑" panose="020B0503020204020204" charset="-122"/>
                <a:cs typeface="Heiti SC Medium" panose="02000000000000000000" charset="-122"/>
              </a:rPr>
              <a:t>的</a:t>
            </a:r>
            <a:r>
              <a:rPr sz="2400" b="1" spc="70" dirty="0">
                <a:solidFill>
                  <a:schemeClr val="tx1"/>
                </a:solidFill>
                <a:latin typeface="微软雅黑" panose="020B0503020204020204" charset="-122"/>
                <a:ea typeface="微软雅黑" panose="020B0503020204020204" charset="-122"/>
                <a:cs typeface="Heiti SC Medium" panose="02000000000000000000" charset="-122"/>
              </a:rPr>
              <a:t>问题</a:t>
            </a:r>
            <a:endParaRPr sz="2400" b="1" spc="70" dirty="0">
              <a:solidFill>
                <a:schemeClr val="tx1"/>
              </a:solidFill>
              <a:latin typeface="微软雅黑" panose="020B0503020204020204" charset="-122"/>
              <a:ea typeface="微软雅黑" panose="020B0503020204020204" charset="-122"/>
              <a:cs typeface="Heiti SC Medium" panose="02000000000000000000" charset="-122"/>
            </a:endParaRPr>
          </a:p>
        </p:txBody>
      </p:sp>
      <p:sp>
        <p:nvSpPr>
          <p:cNvPr id="23" name="object 27"/>
          <p:cNvSpPr txBox="1"/>
          <p:nvPr/>
        </p:nvSpPr>
        <p:spPr>
          <a:xfrm>
            <a:off x="2261689" y="4718050"/>
            <a:ext cx="5711825" cy="381000"/>
          </a:xfrm>
          <a:prstGeom prst="rect">
            <a:avLst/>
          </a:prstGeom>
        </p:spPr>
        <p:txBody>
          <a:bodyPr vert="horz" wrap="square" lIns="0" tIns="12065" rIns="0" bIns="0" rtlCol="0">
            <a:spAutoFit/>
          </a:bodyPr>
          <a:lstStyle/>
          <a:p>
            <a:pPr marL="12700">
              <a:spcBef>
                <a:spcPts val="95"/>
              </a:spcBef>
            </a:pPr>
            <a:r>
              <a:rPr lang="zh-CN" altLang="en-US" sz="2400" b="1" spc="-5" dirty="0">
                <a:solidFill>
                  <a:schemeClr val="tx1"/>
                </a:solidFill>
                <a:latin typeface="微软雅黑" panose="020B0503020204020204" charset="-122"/>
                <a:ea typeface="微软雅黑" panose="020B0503020204020204" charset="-122"/>
                <a:cs typeface="Heiti SC Medium" panose="02000000000000000000" charset="-122"/>
              </a:rPr>
              <a:t>儿科处方审核的点评特点及实践</a:t>
            </a:r>
            <a:endParaRPr lang="zh-CN" altLang="en-US" sz="2400" b="1" spc="-5" dirty="0">
              <a:solidFill>
                <a:schemeClr val="tx1"/>
              </a:solidFill>
              <a:latin typeface="微软雅黑" panose="020B0503020204020204" charset="-122"/>
              <a:ea typeface="微软雅黑" panose="020B0503020204020204" charset="-122"/>
              <a:cs typeface="Heiti SC Medium" panose="02000000000000000000" charset="-122"/>
            </a:endParaRPr>
          </a:p>
        </p:txBody>
      </p:sp>
      <p:sp>
        <p:nvSpPr>
          <p:cNvPr id="24" name="object 35"/>
          <p:cNvSpPr/>
          <p:nvPr/>
        </p:nvSpPr>
        <p:spPr>
          <a:xfrm>
            <a:off x="218259" y="2916936"/>
            <a:ext cx="1301495" cy="1118615"/>
          </a:xfrm>
          <a:prstGeom prst="rect">
            <a:avLst/>
          </a:prstGeom>
          <a:blipFill>
            <a:blip r:embed="rId8" cstate="print"/>
            <a:stretch>
              <a:fillRect/>
            </a:stretch>
          </a:blipFill>
        </p:spPr>
        <p:txBody>
          <a:bodyPr wrap="square" lIns="0" tIns="0" rIns="0" bIns="0" rtlCol="0"/>
          <a:lstStyle/>
          <a:p/>
        </p:txBody>
      </p:sp>
      <p:sp>
        <p:nvSpPr>
          <p:cNvPr id="25" name="object 36"/>
          <p:cNvSpPr/>
          <p:nvPr/>
        </p:nvSpPr>
        <p:spPr>
          <a:xfrm>
            <a:off x="290141" y="2951861"/>
            <a:ext cx="1156970" cy="972819"/>
          </a:xfrm>
          <a:custGeom>
            <a:avLst/>
            <a:gdLst/>
            <a:ahLst/>
            <a:cxnLst/>
            <a:rect l="l" t="t" r="r" b="b"/>
            <a:pathLst>
              <a:path w="1156970" h="972820">
                <a:moveTo>
                  <a:pt x="578485" y="0"/>
                </a:moveTo>
                <a:lnTo>
                  <a:pt x="525824" y="1986"/>
                </a:lnTo>
                <a:lnTo>
                  <a:pt x="474490" y="7833"/>
                </a:lnTo>
                <a:lnTo>
                  <a:pt x="424685" y="17368"/>
                </a:lnTo>
                <a:lnTo>
                  <a:pt x="376615" y="30420"/>
                </a:lnTo>
                <a:lnTo>
                  <a:pt x="330483" y="46817"/>
                </a:lnTo>
                <a:lnTo>
                  <a:pt x="286493" y="66388"/>
                </a:lnTo>
                <a:lnTo>
                  <a:pt x="244849" y="88961"/>
                </a:lnTo>
                <a:lnTo>
                  <a:pt x="205756" y="114366"/>
                </a:lnTo>
                <a:lnTo>
                  <a:pt x="169418" y="142430"/>
                </a:lnTo>
                <a:lnTo>
                  <a:pt x="136038" y="172983"/>
                </a:lnTo>
                <a:lnTo>
                  <a:pt x="105820" y="205852"/>
                </a:lnTo>
                <a:lnTo>
                  <a:pt x="78970" y="240867"/>
                </a:lnTo>
                <a:lnTo>
                  <a:pt x="55690" y="277856"/>
                </a:lnTo>
                <a:lnTo>
                  <a:pt x="36186" y="316647"/>
                </a:lnTo>
                <a:lnTo>
                  <a:pt x="20661" y="357069"/>
                </a:lnTo>
                <a:lnTo>
                  <a:pt x="9318" y="398952"/>
                </a:lnTo>
                <a:lnTo>
                  <a:pt x="2363" y="442122"/>
                </a:lnTo>
                <a:lnTo>
                  <a:pt x="0" y="486410"/>
                </a:lnTo>
                <a:lnTo>
                  <a:pt x="2363" y="530677"/>
                </a:lnTo>
                <a:lnTo>
                  <a:pt x="9318" y="573830"/>
                </a:lnTo>
                <a:lnTo>
                  <a:pt x="20661" y="615696"/>
                </a:lnTo>
                <a:lnTo>
                  <a:pt x="36186" y="656105"/>
                </a:lnTo>
                <a:lnTo>
                  <a:pt x="55690" y="694884"/>
                </a:lnTo>
                <a:lnTo>
                  <a:pt x="78970" y="731863"/>
                </a:lnTo>
                <a:lnTo>
                  <a:pt x="105820" y="766869"/>
                </a:lnTo>
                <a:lnTo>
                  <a:pt x="136038" y="799731"/>
                </a:lnTo>
                <a:lnTo>
                  <a:pt x="169418" y="830278"/>
                </a:lnTo>
                <a:lnTo>
                  <a:pt x="205756" y="858337"/>
                </a:lnTo>
                <a:lnTo>
                  <a:pt x="244849" y="883738"/>
                </a:lnTo>
                <a:lnTo>
                  <a:pt x="286493" y="906309"/>
                </a:lnTo>
                <a:lnTo>
                  <a:pt x="330483" y="925878"/>
                </a:lnTo>
                <a:lnTo>
                  <a:pt x="376615" y="942274"/>
                </a:lnTo>
                <a:lnTo>
                  <a:pt x="424685" y="955325"/>
                </a:lnTo>
                <a:lnTo>
                  <a:pt x="474490" y="964859"/>
                </a:lnTo>
                <a:lnTo>
                  <a:pt x="525824" y="970706"/>
                </a:lnTo>
                <a:lnTo>
                  <a:pt x="578485" y="972693"/>
                </a:lnTo>
                <a:lnTo>
                  <a:pt x="631125" y="970706"/>
                </a:lnTo>
                <a:lnTo>
                  <a:pt x="682442" y="964859"/>
                </a:lnTo>
                <a:lnTo>
                  <a:pt x="732230" y="955325"/>
                </a:lnTo>
                <a:lnTo>
                  <a:pt x="780287" y="942274"/>
                </a:lnTo>
                <a:lnTo>
                  <a:pt x="826407" y="925878"/>
                </a:lnTo>
                <a:lnTo>
                  <a:pt x="870387" y="906309"/>
                </a:lnTo>
                <a:lnTo>
                  <a:pt x="912022" y="883738"/>
                </a:lnTo>
                <a:lnTo>
                  <a:pt x="951108" y="858337"/>
                </a:lnTo>
                <a:lnTo>
                  <a:pt x="987440" y="830278"/>
                </a:lnTo>
                <a:lnTo>
                  <a:pt x="1020816" y="799731"/>
                </a:lnTo>
                <a:lnTo>
                  <a:pt x="1051029" y="766869"/>
                </a:lnTo>
                <a:lnTo>
                  <a:pt x="1077877" y="731863"/>
                </a:lnTo>
                <a:lnTo>
                  <a:pt x="1101154" y="694884"/>
                </a:lnTo>
                <a:lnTo>
                  <a:pt x="1120657" y="656105"/>
                </a:lnTo>
                <a:lnTo>
                  <a:pt x="1136182" y="615696"/>
                </a:lnTo>
                <a:lnTo>
                  <a:pt x="1147524" y="573830"/>
                </a:lnTo>
                <a:lnTo>
                  <a:pt x="1154479" y="530677"/>
                </a:lnTo>
                <a:lnTo>
                  <a:pt x="1156842" y="486410"/>
                </a:lnTo>
                <a:lnTo>
                  <a:pt x="1154479" y="442122"/>
                </a:lnTo>
                <a:lnTo>
                  <a:pt x="1147524" y="398952"/>
                </a:lnTo>
                <a:lnTo>
                  <a:pt x="1136182" y="357069"/>
                </a:lnTo>
                <a:lnTo>
                  <a:pt x="1120657" y="316647"/>
                </a:lnTo>
                <a:lnTo>
                  <a:pt x="1101154" y="277856"/>
                </a:lnTo>
                <a:lnTo>
                  <a:pt x="1077877" y="240867"/>
                </a:lnTo>
                <a:lnTo>
                  <a:pt x="1051029" y="205852"/>
                </a:lnTo>
                <a:lnTo>
                  <a:pt x="1020816" y="172983"/>
                </a:lnTo>
                <a:lnTo>
                  <a:pt x="987440" y="142430"/>
                </a:lnTo>
                <a:lnTo>
                  <a:pt x="951108" y="114366"/>
                </a:lnTo>
                <a:lnTo>
                  <a:pt x="912022" y="88961"/>
                </a:lnTo>
                <a:lnTo>
                  <a:pt x="870387" y="66388"/>
                </a:lnTo>
                <a:lnTo>
                  <a:pt x="826407" y="46817"/>
                </a:lnTo>
                <a:lnTo>
                  <a:pt x="780287" y="30420"/>
                </a:lnTo>
                <a:lnTo>
                  <a:pt x="732230" y="17368"/>
                </a:lnTo>
                <a:lnTo>
                  <a:pt x="682442" y="7833"/>
                </a:lnTo>
                <a:lnTo>
                  <a:pt x="631125" y="1986"/>
                </a:lnTo>
                <a:lnTo>
                  <a:pt x="578485" y="0"/>
                </a:lnTo>
                <a:close/>
              </a:path>
            </a:pathLst>
          </a:custGeom>
          <a:solidFill>
            <a:srgbClr val="006FC0"/>
          </a:solidFill>
        </p:spPr>
        <p:txBody>
          <a:bodyPr wrap="square" lIns="0" tIns="0" rIns="0" bIns="0" rtlCol="0"/>
          <a:lstStyle/>
          <a:p/>
        </p:txBody>
      </p:sp>
      <p:sp>
        <p:nvSpPr>
          <p:cNvPr id="26" name="object 37"/>
          <p:cNvSpPr/>
          <p:nvPr/>
        </p:nvSpPr>
        <p:spPr>
          <a:xfrm>
            <a:off x="290141" y="2951861"/>
            <a:ext cx="1156970" cy="972819"/>
          </a:xfrm>
          <a:custGeom>
            <a:avLst/>
            <a:gdLst/>
            <a:ahLst/>
            <a:cxnLst/>
            <a:rect l="l" t="t" r="r" b="b"/>
            <a:pathLst>
              <a:path w="1156970" h="972820">
                <a:moveTo>
                  <a:pt x="0" y="486410"/>
                </a:moveTo>
                <a:lnTo>
                  <a:pt x="2363" y="442122"/>
                </a:lnTo>
                <a:lnTo>
                  <a:pt x="9318" y="398952"/>
                </a:lnTo>
                <a:lnTo>
                  <a:pt x="20661" y="357069"/>
                </a:lnTo>
                <a:lnTo>
                  <a:pt x="36186" y="316647"/>
                </a:lnTo>
                <a:lnTo>
                  <a:pt x="55690" y="277856"/>
                </a:lnTo>
                <a:lnTo>
                  <a:pt x="78970" y="240867"/>
                </a:lnTo>
                <a:lnTo>
                  <a:pt x="105820" y="205852"/>
                </a:lnTo>
                <a:lnTo>
                  <a:pt x="136038" y="172983"/>
                </a:lnTo>
                <a:lnTo>
                  <a:pt x="169418" y="142430"/>
                </a:lnTo>
                <a:lnTo>
                  <a:pt x="205756" y="114366"/>
                </a:lnTo>
                <a:lnTo>
                  <a:pt x="244849" y="88961"/>
                </a:lnTo>
                <a:lnTo>
                  <a:pt x="286493" y="66388"/>
                </a:lnTo>
                <a:lnTo>
                  <a:pt x="330483" y="46817"/>
                </a:lnTo>
                <a:lnTo>
                  <a:pt x="376615" y="30420"/>
                </a:lnTo>
                <a:lnTo>
                  <a:pt x="424685" y="17368"/>
                </a:lnTo>
                <a:lnTo>
                  <a:pt x="474490" y="7833"/>
                </a:lnTo>
                <a:lnTo>
                  <a:pt x="525824" y="1986"/>
                </a:lnTo>
                <a:lnTo>
                  <a:pt x="578485" y="0"/>
                </a:lnTo>
                <a:lnTo>
                  <a:pt x="631125" y="1986"/>
                </a:lnTo>
                <a:lnTo>
                  <a:pt x="682442" y="7833"/>
                </a:lnTo>
                <a:lnTo>
                  <a:pt x="732230" y="17368"/>
                </a:lnTo>
                <a:lnTo>
                  <a:pt x="780287" y="30420"/>
                </a:lnTo>
                <a:lnTo>
                  <a:pt x="826407" y="46817"/>
                </a:lnTo>
                <a:lnTo>
                  <a:pt x="870387" y="66388"/>
                </a:lnTo>
                <a:lnTo>
                  <a:pt x="912022" y="88961"/>
                </a:lnTo>
                <a:lnTo>
                  <a:pt x="951108" y="114366"/>
                </a:lnTo>
                <a:lnTo>
                  <a:pt x="987440" y="142430"/>
                </a:lnTo>
                <a:lnTo>
                  <a:pt x="1020816" y="172983"/>
                </a:lnTo>
                <a:lnTo>
                  <a:pt x="1051029" y="205852"/>
                </a:lnTo>
                <a:lnTo>
                  <a:pt x="1077877" y="240867"/>
                </a:lnTo>
                <a:lnTo>
                  <a:pt x="1101154" y="277856"/>
                </a:lnTo>
                <a:lnTo>
                  <a:pt x="1120657" y="316647"/>
                </a:lnTo>
                <a:lnTo>
                  <a:pt x="1136182" y="357069"/>
                </a:lnTo>
                <a:lnTo>
                  <a:pt x="1147524" y="398952"/>
                </a:lnTo>
                <a:lnTo>
                  <a:pt x="1154479" y="442122"/>
                </a:lnTo>
                <a:lnTo>
                  <a:pt x="1156842" y="486410"/>
                </a:lnTo>
                <a:lnTo>
                  <a:pt x="1154479" y="530677"/>
                </a:lnTo>
                <a:lnTo>
                  <a:pt x="1147524" y="573830"/>
                </a:lnTo>
                <a:lnTo>
                  <a:pt x="1136182" y="615696"/>
                </a:lnTo>
                <a:lnTo>
                  <a:pt x="1120657" y="656105"/>
                </a:lnTo>
                <a:lnTo>
                  <a:pt x="1101154" y="694884"/>
                </a:lnTo>
                <a:lnTo>
                  <a:pt x="1077877" y="731863"/>
                </a:lnTo>
                <a:lnTo>
                  <a:pt x="1051029" y="766869"/>
                </a:lnTo>
                <a:lnTo>
                  <a:pt x="1020816" y="799731"/>
                </a:lnTo>
                <a:lnTo>
                  <a:pt x="987440" y="830278"/>
                </a:lnTo>
                <a:lnTo>
                  <a:pt x="951108" y="858337"/>
                </a:lnTo>
                <a:lnTo>
                  <a:pt x="912022" y="883738"/>
                </a:lnTo>
                <a:lnTo>
                  <a:pt x="870387" y="906309"/>
                </a:lnTo>
                <a:lnTo>
                  <a:pt x="826407" y="925878"/>
                </a:lnTo>
                <a:lnTo>
                  <a:pt x="780287" y="942274"/>
                </a:lnTo>
                <a:lnTo>
                  <a:pt x="732230" y="955325"/>
                </a:lnTo>
                <a:lnTo>
                  <a:pt x="682442" y="964859"/>
                </a:lnTo>
                <a:lnTo>
                  <a:pt x="631125" y="970706"/>
                </a:lnTo>
                <a:lnTo>
                  <a:pt x="578485" y="972693"/>
                </a:lnTo>
                <a:lnTo>
                  <a:pt x="525824" y="970706"/>
                </a:lnTo>
                <a:lnTo>
                  <a:pt x="474490" y="964859"/>
                </a:lnTo>
                <a:lnTo>
                  <a:pt x="424685" y="955325"/>
                </a:lnTo>
                <a:lnTo>
                  <a:pt x="376615" y="942274"/>
                </a:lnTo>
                <a:lnTo>
                  <a:pt x="330483" y="925878"/>
                </a:lnTo>
                <a:lnTo>
                  <a:pt x="286493" y="906309"/>
                </a:lnTo>
                <a:lnTo>
                  <a:pt x="244849" y="883738"/>
                </a:lnTo>
                <a:lnTo>
                  <a:pt x="205756" y="858337"/>
                </a:lnTo>
                <a:lnTo>
                  <a:pt x="169418" y="830278"/>
                </a:lnTo>
                <a:lnTo>
                  <a:pt x="136038" y="799731"/>
                </a:lnTo>
                <a:lnTo>
                  <a:pt x="105820" y="766869"/>
                </a:lnTo>
                <a:lnTo>
                  <a:pt x="78970" y="731863"/>
                </a:lnTo>
                <a:lnTo>
                  <a:pt x="55690" y="694884"/>
                </a:lnTo>
                <a:lnTo>
                  <a:pt x="36186" y="656105"/>
                </a:lnTo>
                <a:lnTo>
                  <a:pt x="20661" y="615696"/>
                </a:lnTo>
                <a:lnTo>
                  <a:pt x="9318" y="573830"/>
                </a:lnTo>
                <a:lnTo>
                  <a:pt x="2363" y="530677"/>
                </a:lnTo>
                <a:lnTo>
                  <a:pt x="0" y="486410"/>
                </a:lnTo>
                <a:close/>
              </a:path>
            </a:pathLst>
          </a:custGeom>
          <a:ln w="38100">
            <a:solidFill>
              <a:srgbClr val="FFFFFF"/>
            </a:solidFill>
          </a:ln>
        </p:spPr>
        <p:txBody>
          <a:bodyPr wrap="square" lIns="0" tIns="0" rIns="0" bIns="0" rtlCol="0"/>
          <a:lstStyle/>
          <a:p/>
        </p:txBody>
      </p:sp>
      <p:sp>
        <p:nvSpPr>
          <p:cNvPr id="27" name="object 38"/>
          <p:cNvSpPr/>
          <p:nvPr/>
        </p:nvSpPr>
        <p:spPr>
          <a:xfrm>
            <a:off x="390471" y="3017521"/>
            <a:ext cx="1033271" cy="891539"/>
          </a:xfrm>
          <a:prstGeom prst="rect">
            <a:avLst/>
          </a:prstGeom>
          <a:blipFill>
            <a:blip r:embed="rId9" cstate="print"/>
            <a:stretch>
              <a:fillRect/>
            </a:stretch>
          </a:blipFill>
        </p:spPr>
        <p:txBody>
          <a:bodyPr wrap="square" lIns="0" tIns="0" rIns="0" bIns="0" rtlCol="0"/>
          <a:lstStyle/>
          <a:p/>
        </p:txBody>
      </p:sp>
      <p:sp>
        <p:nvSpPr>
          <p:cNvPr id="28" name="object 39"/>
          <p:cNvSpPr/>
          <p:nvPr/>
        </p:nvSpPr>
        <p:spPr>
          <a:xfrm>
            <a:off x="463623" y="2991611"/>
            <a:ext cx="815340" cy="696468"/>
          </a:xfrm>
          <a:prstGeom prst="rect">
            <a:avLst/>
          </a:prstGeom>
          <a:blipFill>
            <a:blip r:embed="rId10" cstate="print"/>
            <a:stretch>
              <a:fillRect/>
            </a:stretch>
          </a:blipFill>
        </p:spPr>
        <p:txBody>
          <a:bodyPr wrap="square" lIns="0" tIns="0" rIns="0" bIns="0" rtlCol="0"/>
          <a:lstStyle/>
          <a:p/>
        </p:txBody>
      </p:sp>
      <p:sp>
        <p:nvSpPr>
          <p:cNvPr id="29" name="object 40"/>
          <p:cNvSpPr/>
          <p:nvPr/>
        </p:nvSpPr>
        <p:spPr>
          <a:xfrm>
            <a:off x="718131" y="2991611"/>
            <a:ext cx="687324" cy="696468"/>
          </a:xfrm>
          <a:prstGeom prst="rect">
            <a:avLst/>
          </a:prstGeom>
          <a:blipFill>
            <a:blip r:embed="rId11" cstate="print"/>
            <a:stretch>
              <a:fillRect/>
            </a:stretch>
          </a:blipFill>
        </p:spPr>
        <p:txBody>
          <a:bodyPr wrap="square" lIns="0" tIns="0" rIns="0" bIns="0" rtlCol="0"/>
          <a:lstStyle/>
          <a:p/>
        </p:txBody>
      </p:sp>
      <p:sp>
        <p:nvSpPr>
          <p:cNvPr id="30" name="object 41"/>
          <p:cNvSpPr txBox="1"/>
          <p:nvPr/>
        </p:nvSpPr>
        <p:spPr>
          <a:xfrm>
            <a:off x="731086" y="3082494"/>
            <a:ext cx="280035" cy="574675"/>
          </a:xfrm>
          <a:prstGeom prst="rect">
            <a:avLst/>
          </a:prstGeom>
        </p:spPr>
        <p:txBody>
          <a:bodyPr vert="horz" wrap="square" lIns="0" tIns="12700" rIns="0" bIns="0" rtlCol="0">
            <a:spAutoFit/>
          </a:bodyPr>
          <a:lstStyle/>
          <a:p>
            <a:pPr marL="12700">
              <a:spcBef>
                <a:spcPts val="100"/>
              </a:spcBef>
            </a:pPr>
            <a:r>
              <a:rPr sz="3600" b="1" dirty="0">
                <a:latin typeface="Arial" panose="020B0604020202020204"/>
                <a:cs typeface="Arial" panose="020B0604020202020204"/>
              </a:rPr>
              <a:t>2</a:t>
            </a:r>
            <a:endParaRPr sz="3600">
              <a:latin typeface="Arial" panose="020B0604020202020204"/>
              <a:cs typeface="Arial" panose="020B0604020202020204"/>
            </a:endParaRPr>
          </a:p>
        </p:txBody>
      </p:sp>
      <p:sp>
        <p:nvSpPr>
          <p:cNvPr id="31" name="object 42"/>
          <p:cNvSpPr/>
          <p:nvPr/>
        </p:nvSpPr>
        <p:spPr>
          <a:xfrm>
            <a:off x="204542" y="4437888"/>
            <a:ext cx="1301496" cy="1117092"/>
          </a:xfrm>
          <a:prstGeom prst="rect">
            <a:avLst/>
          </a:prstGeom>
          <a:blipFill>
            <a:blip r:embed="rId12" cstate="print"/>
            <a:stretch>
              <a:fillRect/>
            </a:stretch>
          </a:blipFill>
        </p:spPr>
        <p:txBody>
          <a:bodyPr wrap="square" lIns="0" tIns="0" rIns="0" bIns="0" rtlCol="0"/>
          <a:lstStyle/>
          <a:p/>
        </p:txBody>
      </p:sp>
      <p:sp>
        <p:nvSpPr>
          <p:cNvPr id="32" name="object 43"/>
          <p:cNvSpPr/>
          <p:nvPr/>
        </p:nvSpPr>
        <p:spPr>
          <a:xfrm>
            <a:off x="277441" y="4472052"/>
            <a:ext cx="1156970" cy="972819"/>
          </a:xfrm>
          <a:custGeom>
            <a:avLst/>
            <a:gdLst/>
            <a:ahLst/>
            <a:cxnLst/>
            <a:rect l="l" t="t" r="r" b="b"/>
            <a:pathLst>
              <a:path w="1156970" h="972820">
                <a:moveTo>
                  <a:pt x="578485" y="0"/>
                </a:moveTo>
                <a:lnTo>
                  <a:pt x="525824" y="1988"/>
                </a:lnTo>
                <a:lnTo>
                  <a:pt x="474490" y="7837"/>
                </a:lnTo>
                <a:lnTo>
                  <a:pt x="424685" y="17377"/>
                </a:lnTo>
                <a:lnTo>
                  <a:pt x="376615" y="30434"/>
                </a:lnTo>
                <a:lnTo>
                  <a:pt x="330483" y="46838"/>
                </a:lnTo>
                <a:lnTo>
                  <a:pt x="286493" y="66416"/>
                </a:lnTo>
                <a:lnTo>
                  <a:pt x="244849" y="88996"/>
                </a:lnTo>
                <a:lnTo>
                  <a:pt x="205756" y="114408"/>
                </a:lnTo>
                <a:lnTo>
                  <a:pt x="169418" y="142478"/>
                </a:lnTo>
                <a:lnTo>
                  <a:pt x="136038" y="173035"/>
                </a:lnTo>
                <a:lnTo>
                  <a:pt x="105820" y="205907"/>
                </a:lnTo>
                <a:lnTo>
                  <a:pt x="78970" y="240923"/>
                </a:lnTo>
                <a:lnTo>
                  <a:pt x="55690" y="277911"/>
                </a:lnTo>
                <a:lnTo>
                  <a:pt x="36186" y="316698"/>
                </a:lnTo>
                <a:lnTo>
                  <a:pt x="20661" y="357114"/>
                </a:lnTo>
                <a:lnTo>
                  <a:pt x="9318" y="398985"/>
                </a:lnTo>
                <a:lnTo>
                  <a:pt x="2363" y="442141"/>
                </a:lnTo>
                <a:lnTo>
                  <a:pt x="0" y="486410"/>
                </a:lnTo>
                <a:lnTo>
                  <a:pt x="2363" y="530678"/>
                </a:lnTo>
                <a:lnTo>
                  <a:pt x="9318" y="573834"/>
                </a:lnTo>
                <a:lnTo>
                  <a:pt x="20661" y="615705"/>
                </a:lnTo>
                <a:lnTo>
                  <a:pt x="36186" y="656121"/>
                </a:lnTo>
                <a:lnTo>
                  <a:pt x="55690" y="694908"/>
                </a:lnTo>
                <a:lnTo>
                  <a:pt x="78970" y="731896"/>
                </a:lnTo>
                <a:lnTo>
                  <a:pt x="105820" y="766912"/>
                </a:lnTo>
                <a:lnTo>
                  <a:pt x="136038" y="799784"/>
                </a:lnTo>
                <a:lnTo>
                  <a:pt x="169418" y="830341"/>
                </a:lnTo>
                <a:lnTo>
                  <a:pt x="205756" y="858411"/>
                </a:lnTo>
                <a:lnTo>
                  <a:pt x="244849" y="883823"/>
                </a:lnTo>
                <a:lnTo>
                  <a:pt x="286493" y="906403"/>
                </a:lnTo>
                <a:lnTo>
                  <a:pt x="330483" y="925981"/>
                </a:lnTo>
                <a:lnTo>
                  <a:pt x="376615" y="942385"/>
                </a:lnTo>
                <a:lnTo>
                  <a:pt x="424685" y="955442"/>
                </a:lnTo>
                <a:lnTo>
                  <a:pt x="474490" y="964982"/>
                </a:lnTo>
                <a:lnTo>
                  <a:pt x="525824" y="970831"/>
                </a:lnTo>
                <a:lnTo>
                  <a:pt x="578485" y="972820"/>
                </a:lnTo>
                <a:lnTo>
                  <a:pt x="631125" y="970831"/>
                </a:lnTo>
                <a:lnTo>
                  <a:pt x="682442" y="964982"/>
                </a:lnTo>
                <a:lnTo>
                  <a:pt x="732230" y="955442"/>
                </a:lnTo>
                <a:lnTo>
                  <a:pt x="780287" y="942385"/>
                </a:lnTo>
                <a:lnTo>
                  <a:pt x="826407" y="925981"/>
                </a:lnTo>
                <a:lnTo>
                  <a:pt x="870387" y="906403"/>
                </a:lnTo>
                <a:lnTo>
                  <a:pt x="912022" y="883823"/>
                </a:lnTo>
                <a:lnTo>
                  <a:pt x="951108" y="858411"/>
                </a:lnTo>
                <a:lnTo>
                  <a:pt x="987440" y="830341"/>
                </a:lnTo>
                <a:lnTo>
                  <a:pt x="1020816" y="799784"/>
                </a:lnTo>
                <a:lnTo>
                  <a:pt x="1051029" y="766912"/>
                </a:lnTo>
                <a:lnTo>
                  <a:pt x="1077877" y="731896"/>
                </a:lnTo>
                <a:lnTo>
                  <a:pt x="1101154" y="694908"/>
                </a:lnTo>
                <a:lnTo>
                  <a:pt x="1120657" y="656121"/>
                </a:lnTo>
                <a:lnTo>
                  <a:pt x="1136182" y="615705"/>
                </a:lnTo>
                <a:lnTo>
                  <a:pt x="1147524" y="573834"/>
                </a:lnTo>
                <a:lnTo>
                  <a:pt x="1154479" y="530678"/>
                </a:lnTo>
                <a:lnTo>
                  <a:pt x="1156842" y="486410"/>
                </a:lnTo>
                <a:lnTo>
                  <a:pt x="1154479" y="442141"/>
                </a:lnTo>
                <a:lnTo>
                  <a:pt x="1147524" y="398985"/>
                </a:lnTo>
                <a:lnTo>
                  <a:pt x="1136182" y="357114"/>
                </a:lnTo>
                <a:lnTo>
                  <a:pt x="1120657" y="316698"/>
                </a:lnTo>
                <a:lnTo>
                  <a:pt x="1101154" y="277911"/>
                </a:lnTo>
                <a:lnTo>
                  <a:pt x="1077877" y="240923"/>
                </a:lnTo>
                <a:lnTo>
                  <a:pt x="1051029" y="205907"/>
                </a:lnTo>
                <a:lnTo>
                  <a:pt x="1020816" y="173035"/>
                </a:lnTo>
                <a:lnTo>
                  <a:pt x="987440" y="142478"/>
                </a:lnTo>
                <a:lnTo>
                  <a:pt x="951108" y="114408"/>
                </a:lnTo>
                <a:lnTo>
                  <a:pt x="912022" y="88996"/>
                </a:lnTo>
                <a:lnTo>
                  <a:pt x="870387" y="66416"/>
                </a:lnTo>
                <a:lnTo>
                  <a:pt x="826407" y="46838"/>
                </a:lnTo>
                <a:lnTo>
                  <a:pt x="780287" y="30434"/>
                </a:lnTo>
                <a:lnTo>
                  <a:pt x="732230" y="17377"/>
                </a:lnTo>
                <a:lnTo>
                  <a:pt x="682442" y="7837"/>
                </a:lnTo>
                <a:lnTo>
                  <a:pt x="631125" y="1988"/>
                </a:lnTo>
                <a:lnTo>
                  <a:pt x="578485" y="0"/>
                </a:lnTo>
                <a:close/>
              </a:path>
            </a:pathLst>
          </a:custGeom>
          <a:solidFill>
            <a:srgbClr val="006FC0"/>
          </a:solidFill>
        </p:spPr>
        <p:txBody>
          <a:bodyPr wrap="square" lIns="0" tIns="0" rIns="0" bIns="0" rtlCol="0"/>
          <a:lstStyle/>
          <a:p/>
        </p:txBody>
      </p:sp>
      <p:sp>
        <p:nvSpPr>
          <p:cNvPr id="33" name="object 44"/>
          <p:cNvSpPr/>
          <p:nvPr/>
        </p:nvSpPr>
        <p:spPr>
          <a:xfrm>
            <a:off x="277441" y="4472052"/>
            <a:ext cx="1156970" cy="972819"/>
          </a:xfrm>
          <a:custGeom>
            <a:avLst/>
            <a:gdLst/>
            <a:ahLst/>
            <a:cxnLst/>
            <a:rect l="l" t="t" r="r" b="b"/>
            <a:pathLst>
              <a:path w="1156970" h="972820">
                <a:moveTo>
                  <a:pt x="0" y="486410"/>
                </a:moveTo>
                <a:lnTo>
                  <a:pt x="2363" y="442141"/>
                </a:lnTo>
                <a:lnTo>
                  <a:pt x="9318" y="398985"/>
                </a:lnTo>
                <a:lnTo>
                  <a:pt x="20661" y="357114"/>
                </a:lnTo>
                <a:lnTo>
                  <a:pt x="36186" y="316698"/>
                </a:lnTo>
                <a:lnTo>
                  <a:pt x="55690" y="277911"/>
                </a:lnTo>
                <a:lnTo>
                  <a:pt x="78970" y="240923"/>
                </a:lnTo>
                <a:lnTo>
                  <a:pt x="105820" y="205907"/>
                </a:lnTo>
                <a:lnTo>
                  <a:pt x="136038" y="173035"/>
                </a:lnTo>
                <a:lnTo>
                  <a:pt x="169418" y="142478"/>
                </a:lnTo>
                <a:lnTo>
                  <a:pt x="205756" y="114408"/>
                </a:lnTo>
                <a:lnTo>
                  <a:pt x="244849" y="88996"/>
                </a:lnTo>
                <a:lnTo>
                  <a:pt x="286493" y="66416"/>
                </a:lnTo>
                <a:lnTo>
                  <a:pt x="330483" y="46838"/>
                </a:lnTo>
                <a:lnTo>
                  <a:pt x="376615" y="30434"/>
                </a:lnTo>
                <a:lnTo>
                  <a:pt x="424685" y="17377"/>
                </a:lnTo>
                <a:lnTo>
                  <a:pt x="474490" y="7837"/>
                </a:lnTo>
                <a:lnTo>
                  <a:pt x="525824" y="1988"/>
                </a:lnTo>
                <a:lnTo>
                  <a:pt x="578485" y="0"/>
                </a:lnTo>
                <a:lnTo>
                  <a:pt x="631125" y="1988"/>
                </a:lnTo>
                <a:lnTo>
                  <a:pt x="682442" y="7837"/>
                </a:lnTo>
                <a:lnTo>
                  <a:pt x="732230" y="17377"/>
                </a:lnTo>
                <a:lnTo>
                  <a:pt x="780287" y="30434"/>
                </a:lnTo>
                <a:lnTo>
                  <a:pt x="826407" y="46838"/>
                </a:lnTo>
                <a:lnTo>
                  <a:pt x="870387" y="66416"/>
                </a:lnTo>
                <a:lnTo>
                  <a:pt x="912022" y="88996"/>
                </a:lnTo>
                <a:lnTo>
                  <a:pt x="951108" y="114408"/>
                </a:lnTo>
                <a:lnTo>
                  <a:pt x="987440" y="142478"/>
                </a:lnTo>
                <a:lnTo>
                  <a:pt x="1020816" y="173035"/>
                </a:lnTo>
                <a:lnTo>
                  <a:pt x="1051029" y="205907"/>
                </a:lnTo>
                <a:lnTo>
                  <a:pt x="1077877" y="240923"/>
                </a:lnTo>
                <a:lnTo>
                  <a:pt x="1101154" y="277911"/>
                </a:lnTo>
                <a:lnTo>
                  <a:pt x="1120657" y="316698"/>
                </a:lnTo>
                <a:lnTo>
                  <a:pt x="1136182" y="357114"/>
                </a:lnTo>
                <a:lnTo>
                  <a:pt x="1147524" y="398985"/>
                </a:lnTo>
                <a:lnTo>
                  <a:pt x="1154479" y="442141"/>
                </a:lnTo>
                <a:lnTo>
                  <a:pt x="1156842" y="486410"/>
                </a:lnTo>
                <a:lnTo>
                  <a:pt x="1154479" y="530678"/>
                </a:lnTo>
                <a:lnTo>
                  <a:pt x="1147524" y="573834"/>
                </a:lnTo>
                <a:lnTo>
                  <a:pt x="1136182" y="615705"/>
                </a:lnTo>
                <a:lnTo>
                  <a:pt x="1120657" y="656121"/>
                </a:lnTo>
                <a:lnTo>
                  <a:pt x="1101154" y="694908"/>
                </a:lnTo>
                <a:lnTo>
                  <a:pt x="1077877" y="731896"/>
                </a:lnTo>
                <a:lnTo>
                  <a:pt x="1051029" y="766912"/>
                </a:lnTo>
                <a:lnTo>
                  <a:pt x="1020816" y="799784"/>
                </a:lnTo>
                <a:lnTo>
                  <a:pt x="987440" y="830341"/>
                </a:lnTo>
                <a:lnTo>
                  <a:pt x="951108" y="858411"/>
                </a:lnTo>
                <a:lnTo>
                  <a:pt x="912022" y="883823"/>
                </a:lnTo>
                <a:lnTo>
                  <a:pt x="870387" y="906403"/>
                </a:lnTo>
                <a:lnTo>
                  <a:pt x="826407" y="925981"/>
                </a:lnTo>
                <a:lnTo>
                  <a:pt x="780287" y="942385"/>
                </a:lnTo>
                <a:lnTo>
                  <a:pt x="732230" y="955442"/>
                </a:lnTo>
                <a:lnTo>
                  <a:pt x="682442" y="964982"/>
                </a:lnTo>
                <a:lnTo>
                  <a:pt x="631125" y="970831"/>
                </a:lnTo>
                <a:lnTo>
                  <a:pt x="578485" y="972820"/>
                </a:lnTo>
                <a:lnTo>
                  <a:pt x="525824" y="970831"/>
                </a:lnTo>
                <a:lnTo>
                  <a:pt x="474490" y="964982"/>
                </a:lnTo>
                <a:lnTo>
                  <a:pt x="424685" y="955442"/>
                </a:lnTo>
                <a:lnTo>
                  <a:pt x="376615" y="942385"/>
                </a:lnTo>
                <a:lnTo>
                  <a:pt x="330483" y="925981"/>
                </a:lnTo>
                <a:lnTo>
                  <a:pt x="286493" y="906403"/>
                </a:lnTo>
                <a:lnTo>
                  <a:pt x="244849" y="883823"/>
                </a:lnTo>
                <a:lnTo>
                  <a:pt x="205756" y="858411"/>
                </a:lnTo>
                <a:lnTo>
                  <a:pt x="169418" y="830341"/>
                </a:lnTo>
                <a:lnTo>
                  <a:pt x="136038" y="799784"/>
                </a:lnTo>
                <a:lnTo>
                  <a:pt x="105820" y="766912"/>
                </a:lnTo>
                <a:lnTo>
                  <a:pt x="78970" y="731896"/>
                </a:lnTo>
                <a:lnTo>
                  <a:pt x="55690" y="694908"/>
                </a:lnTo>
                <a:lnTo>
                  <a:pt x="36186" y="656121"/>
                </a:lnTo>
                <a:lnTo>
                  <a:pt x="20661" y="615705"/>
                </a:lnTo>
                <a:lnTo>
                  <a:pt x="9318" y="573834"/>
                </a:lnTo>
                <a:lnTo>
                  <a:pt x="2363" y="530678"/>
                </a:lnTo>
                <a:lnTo>
                  <a:pt x="0" y="486410"/>
                </a:lnTo>
                <a:close/>
              </a:path>
            </a:pathLst>
          </a:custGeom>
          <a:ln w="38100">
            <a:solidFill>
              <a:srgbClr val="FFFFFF"/>
            </a:solidFill>
          </a:ln>
        </p:spPr>
        <p:txBody>
          <a:bodyPr wrap="square" lIns="0" tIns="0" rIns="0" bIns="0" rtlCol="0"/>
          <a:lstStyle/>
          <a:p/>
        </p:txBody>
      </p:sp>
      <p:sp>
        <p:nvSpPr>
          <p:cNvPr id="34" name="object 45"/>
          <p:cNvSpPr/>
          <p:nvPr/>
        </p:nvSpPr>
        <p:spPr>
          <a:xfrm>
            <a:off x="376755" y="4535423"/>
            <a:ext cx="1033272" cy="896112"/>
          </a:xfrm>
          <a:prstGeom prst="rect">
            <a:avLst/>
          </a:prstGeom>
          <a:blipFill>
            <a:blip r:embed="rId13" cstate="print"/>
            <a:stretch>
              <a:fillRect/>
            </a:stretch>
          </a:blipFill>
        </p:spPr>
        <p:txBody>
          <a:bodyPr wrap="square" lIns="0" tIns="0" rIns="0" bIns="0" rtlCol="0"/>
          <a:lstStyle/>
          <a:p/>
        </p:txBody>
      </p:sp>
      <p:sp>
        <p:nvSpPr>
          <p:cNvPr id="35" name="object 46"/>
          <p:cNvSpPr/>
          <p:nvPr/>
        </p:nvSpPr>
        <p:spPr>
          <a:xfrm>
            <a:off x="448383" y="4511040"/>
            <a:ext cx="815340" cy="696468"/>
          </a:xfrm>
          <a:prstGeom prst="rect">
            <a:avLst/>
          </a:prstGeom>
          <a:blipFill>
            <a:blip r:embed="rId14" cstate="print"/>
            <a:stretch>
              <a:fillRect/>
            </a:stretch>
          </a:blipFill>
        </p:spPr>
        <p:txBody>
          <a:bodyPr wrap="square" lIns="0" tIns="0" rIns="0" bIns="0" rtlCol="0"/>
          <a:lstStyle/>
          <a:p/>
        </p:txBody>
      </p:sp>
      <p:sp>
        <p:nvSpPr>
          <p:cNvPr id="36" name="object 47"/>
          <p:cNvSpPr/>
          <p:nvPr/>
        </p:nvSpPr>
        <p:spPr>
          <a:xfrm>
            <a:off x="702891" y="4511040"/>
            <a:ext cx="687324" cy="696468"/>
          </a:xfrm>
          <a:prstGeom prst="rect">
            <a:avLst/>
          </a:prstGeom>
          <a:blipFill>
            <a:blip r:embed="rId11" cstate="print"/>
            <a:stretch>
              <a:fillRect/>
            </a:stretch>
          </a:blipFill>
        </p:spPr>
        <p:txBody>
          <a:bodyPr wrap="square" lIns="0" tIns="0" rIns="0" bIns="0" rtlCol="0"/>
          <a:lstStyle/>
          <a:p/>
        </p:txBody>
      </p:sp>
      <p:sp>
        <p:nvSpPr>
          <p:cNvPr id="37" name="object 48"/>
          <p:cNvSpPr txBox="1"/>
          <p:nvPr/>
        </p:nvSpPr>
        <p:spPr>
          <a:xfrm>
            <a:off x="716988" y="4603242"/>
            <a:ext cx="280035" cy="574040"/>
          </a:xfrm>
          <a:prstGeom prst="rect">
            <a:avLst/>
          </a:prstGeom>
        </p:spPr>
        <p:txBody>
          <a:bodyPr vert="horz" wrap="square" lIns="0" tIns="12700" rIns="0" bIns="0" rtlCol="0">
            <a:spAutoFit/>
          </a:bodyPr>
          <a:lstStyle/>
          <a:p>
            <a:pPr marL="12700">
              <a:spcBef>
                <a:spcPts val="100"/>
              </a:spcBef>
            </a:pPr>
            <a:r>
              <a:rPr sz="3600" b="1" spc="-5" dirty="0">
                <a:latin typeface="Arial" panose="020B0604020202020204"/>
                <a:cs typeface="Arial" panose="020B0604020202020204"/>
              </a:rPr>
              <a:t>3</a:t>
            </a:r>
            <a:endParaRPr sz="3600">
              <a:latin typeface="Arial" panose="020B0604020202020204"/>
              <a:cs typeface="Arial" panose="020B0604020202020204"/>
            </a:endParaRPr>
          </a:p>
        </p:txBody>
      </p:sp>
      <p:sp>
        <p:nvSpPr>
          <p:cNvPr id="38" name="object 11"/>
          <p:cNvSpPr/>
          <p:nvPr/>
        </p:nvSpPr>
        <p:spPr>
          <a:xfrm>
            <a:off x="752828" y="1856640"/>
            <a:ext cx="512063" cy="512064"/>
          </a:xfrm>
          <a:prstGeom prst="rect">
            <a:avLst/>
          </a:prstGeom>
          <a:blipFill>
            <a:blip r:embed="rId3" cstate="print"/>
            <a:stretch>
              <a:fillRect/>
            </a:stretch>
          </a:blipFill>
        </p:spPr>
        <p:txBody>
          <a:bodyPr wrap="square" lIns="0" tIns="0" rIns="0" bIns="0" rtlCol="0"/>
          <a:lstStyle/>
          <a:p/>
        </p:txBody>
      </p:sp>
      <p:sp>
        <p:nvSpPr>
          <p:cNvPr id="39" name="object 12"/>
          <p:cNvSpPr/>
          <p:nvPr/>
        </p:nvSpPr>
        <p:spPr>
          <a:xfrm>
            <a:off x="390624" y="1494309"/>
            <a:ext cx="1022350" cy="1022350"/>
          </a:xfrm>
          <a:custGeom>
            <a:avLst/>
            <a:gdLst/>
            <a:ahLst/>
            <a:cxnLst/>
            <a:rect l="l" t="t" r="r" b="b"/>
            <a:pathLst>
              <a:path w="1022350" h="1022350">
                <a:moveTo>
                  <a:pt x="851535" y="0"/>
                </a:moveTo>
                <a:lnTo>
                  <a:pt x="170306" y="0"/>
                </a:lnTo>
                <a:lnTo>
                  <a:pt x="125015" y="6080"/>
                </a:lnTo>
                <a:lnTo>
                  <a:pt x="84327" y="23240"/>
                </a:lnTo>
                <a:lnTo>
                  <a:pt x="49863" y="49863"/>
                </a:lnTo>
                <a:lnTo>
                  <a:pt x="23240" y="84327"/>
                </a:lnTo>
                <a:lnTo>
                  <a:pt x="6080" y="125015"/>
                </a:lnTo>
                <a:lnTo>
                  <a:pt x="0" y="170306"/>
                </a:lnTo>
                <a:lnTo>
                  <a:pt x="0" y="851662"/>
                </a:lnTo>
                <a:lnTo>
                  <a:pt x="6080" y="896909"/>
                </a:lnTo>
                <a:lnTo>
                  <a:pt x="23241" y="937584"/>
                </a:lnTo>
                <a:lnTo>
                  <a:pt x="49863" y="972057"/>
                </a:lnTo>
                <a:lnTo>
                  <a:pt x="84328" y="998699"/>
                </a:lnTo>
                <a:lnTo>
                  <a:pt x="125015" y="1015880"/>
                </a:lnTo>
                <a:lnTo>
                  <a:pt x="170306" y="1021969"/>
                </a:lnTo>
                <a:lnTo>
                  <a:pt x="851535" y="1021969"/>
                </a:lnTo>
                <a:lnTo>
                  <a:pt x="896835" y="1015880"/>
                </a:lnTo>
                <a:lnTo>
                  <a:pt x="937546" y="998699"/>
                </a:lnTo>
                <a:lnTo>
                  <a:pt x="972042" y="972057"/>
                </a:lnTo>
                <a:lnTo>
                  <a:pt x="998695" y="937584"/>
                </a:lnTo>
                <a:lnTo>
                  <a:pt x="1015879" y="896909"/>
                </a:lnTo>
                <a:lnTo>
                  <a:pt x="1021969" y="851662"/>
                </a:lnTo>
                <a:lnTo>
                  <a:pt x="1021969" y="170306"/>
                </a:lnTo>
                <a:lnTo>
                  <a:pt x="1015879" y="125015"/>
                </a:lnTo>
                <a:lnTo>
                  <a:pt x="998695" y="84327"/>
                </a:lnTo>
                <a:lnTo>
                  <a:pt x="972042" y="49863"/>
                </a:lnTo>
                <a:lnTo>
                  <a:pt x="937546" y="23240"/>
                </a:lnTo>
                <a:lnTo>
                  <a:pt x="896835" y="6080"/>
                </a:lnTo>
                <a:lnTo>
                  <a:pt x="851535" y="0"/>
                </a:lnTo>
                <a:close/>
              </a:path>
            </a:pathLst>
          </a:custGeom>
          <a:solidFill>
            <a:srgbClr val="5B9BD4"/>
          </a:solidFill>
        </p:spPr>
        <p:txBody>
          <a:bodyPr wrap="square" lIns="0" tIns="0" rIns="0" bIns="0" rtlCol="0"/>
          <a:lstStyle/>
          <a:p/>
        </p:txBody>
      </p:sp>
      <p:sp>
        <p:nvSpPr>
          <p:cNvPr id="40" name="object 35"/>
          <p:cNvSpPr/>
          <p:nvPr/>
        </p:nvSpPr>
        <p:spPr>
          <a:xfrm>
            <a:off x="236192" y="1484785"/>
            <a:ext cx="1301495" cy="1118615"/>
          </a:xfrm>
          <a:prstGeom prst="rect">
            <a:avLst/>
          </a:prstGeom>
          <a:blipFill>
            <a:blip r:embed="rId8" cstate="print"/>
            <a:stretch>
              <a:fillRect/>
            </a:stretch>
          </a:blipFill>
        </p:spPr>
        <p:txBody>
          <a:bodyPr wrap="square" lIns="0" tIns="0" rIns="0" bIns="0" rtlCol="0"/>
          <a:lstStyle/>
          <a:p/>
        </p:txBody>
      </p:sp>
      <p:sp>
        <p:nvSpPr>
          <p:cNvPr id="41" name="object 36"/>
          <p:cNvSpPr/>
          <p:nvPr/>
        </p:nvSpPr>
        <p:spPr>
          <a:xfrm>
            <a:off x="308074" y="1519710"/>
            <a:ext cx="1156970" cy="972819"/>
          </a:xfrm>
          <a:custGeom>
            <a:avLst/>
            <a:gdLst/>
            <a:ahLst/>
            <a:cxnLst/>
            <a:rect l="l" t="t" r="r" b="b"/>
            <a:pathLst>
              <a:path w="1156970" h="972820">
                <a:moveTo>
                  <a:pt x="578485" y="0"/>
                </a:moveTo>
                <a:lnTo>
                  <a:pt x="525824" y="1986"/>
                </a:lnTo>
                <a:lnTo>
                  <a:pt x="474490" y="7833"/>
                </a:lnTo>
                <a:lnTo>
                  <a:pt x="424685" y="17368"/>
                </a:lnTo>
                <a:lnTo>
                  <a:pt x="376615" y="30420"/>
                </a:lnTo>
                <a:lnTo>
                  <a:pt x="330483" y="46817"/>
                </a:lnTo>
                <a:lnTo>
                  <a:pt x="286493" y="66388"/>
                </a:lnTo>
                <a:lnTo>
                  <a:pt x="244849" y="88961"/>
                </a:lnTo>
                <a:lnTo>
                  <a:pt x="205756" y="114366"/>
                </a:lnTo>
                <a:lnTo>
                  <a:pt x="169418" y="142430"/>
                </a:lnTo>
                <a:lnTo>
                  <a:pt x="136038" y="172983"/>
                </a:lnTo>
                <a:lnTo>
                  <a:pt x="105820" y="205852"/>
                </a:lnTo>
                <a:lnTo>
                  <a:pt x="78970" y="240867"/>
                </a:lnTo>
                <a:lnTo>
                  <a:pt x="55690" y="277856"/>
                </a:lnTo>
                <a:lnTo>
                  <a:pt x="36186" y="316647"/>
                </a:lnTo>
                <a:lnTo>
                  <a:pt x="20661" y="357069"/>
                </a:lnTo>
                <a:lnTo>
                  <a:pt x="9318" y="398952"/>
                </a:lnTo>
                <a:lnTo>
                  <a:pt x="2363" y="442122"/>
                </a:lnTo>
                <a:lnTo>
                  <a:pt x="0" y="486410"/>
                </a:lnTo>
                <a:lnTo>
                  <a:pt x="2363" y="530677"/>
                </a:lnTo>
                <a:lnTo>
                  <a:pt x="9318" y="573830"/>
                </a:lnTo>
                <a:lnTo>
                  <a:pt x="20661" y="615696"/>
                </a:lnTo>
                <a:lnTo>
                  <a:pt x="36186" y="656105"/>
                </a:lnTo>
                <a:lnTo>
                  <a:pt x="55690" y="694884"/>
                </a:lnTo>
                <a:lnTo>
                  <a:pt x="78970" y="731863"/>
                </a:lnTo>
                <a:lnTo>
                  <a:pt x="105820" y="766869"/>
                </a:lnTo>
                <a:lnTo>
                  <a:pt x="136038" y="799731"/>
                </a:lnTo>
                <a:lnTo>
                  <a:pt x="169418" y="830278"/>
                </a:lnTo>
                <a:lnTo>
                  <a:pt x="205756" y="858337"/>
                </a:lnTo>
                <a:lnTo>
                  <a:pt x="244849" y="883738"/>
                </a:lnTo>
                <a:lnTo>
                  <a:pt x="286493" y="906309"/>
                </a:lnTo>
                <a:lnTo>
                  <a:pt x="330483" y="925878"/>
                </a:lnTo>
                <a:lnTo>
                  <a:pt x="376615" y="942274"/>
                </a:lnTo>
                <a:lnTo>
                  <a:pt x="424685" y="955325"/>
                </a:lnTo>
                <a:lnTo>
                  <a:pt x="474490" y="964859"/>
                </a:lnTo>
                <a:lnTo>
                  <a:pt x="525824" y="970706"/>
                </a:lnTo>
                <a:lnTo>
                  <a:pt x="578485" y="972693"/>
                </a:lnTo>
                <a:lnTo>
                  <a:pt x="631125" y="970706"/>
                </a:lnTo>
                <a:lnTo>
                  <a:pt x="682442" y="964859"/>
                </a:lnTo>
                <a:lnTo>
                  <a:pt x="732230" y="955325"/>
                </a:lnTo>
                <a:lnTo>
                  <a:pt x="780287" y="942274"/>
                </a:lnTo>
                <a:lnTo>
                  <a:pt x="826407" y="925878"/>
                </a:lnTo>
                <a:lnTo>
                  <a:pt x="870387" y="906309"/>
                </a:lnTo>
                <a:lnTo>
                  <a:pt x="912022" y="883738"/>
                </a:lnTo>
                <a:lnTo>
                  <a:pt x="951108" y="858337"/>
                </a:lnTo>
                <a:lnTo>
                  <a:pt x="987440" y="830278"/>
                </a:lnTo>
                <a:lnTo>
                  <a:pt x="1020816" y="799731"/>
                </a:lnTo>
                <a:lnTo>
                  <a:pt x="1051029" y="766869"/>
                </a:lnTo>
                <a:lnTo>
                  <a:pt x="1077877" y="731863"/>
                </a:lnTo>
                <a:lnTo>
                  <a:pt x="1101154" y="694884"/>
                </a:lnTo>
                <a:lnTo>
                  <a:pt x="1120657" y="656105"/>
                </a:lnTo>
                <a:lnTo>
                  <a:pt x="1136182" y="615696"/>
                </a:lnTo>
                <a:lnTo>
                  <a:pt x="1147524" y="573830"/>
                </a:lnTo>
                <a:lnTo>
                  <a:pt x="1154479" y="530677"/>
                </a:lnTo>
                <a:lnTo>
                  <a:pt x="1156842" y="486410"/>
                </a:lnTo>
                <a:lnTo>
                  <a:pt x="1154479" y="442122"/>
                </a:lnTo>
                <a:lnTo>
                  <a:pt x="1147524" y="398952"/>
                </a:lnTo>
                <a:lnTo>
                  <a:pt x="1136182" y="357069"/>
                </a:lnTo>
                <a:lnTo>
                  <a:pt x="1120657" y="316647"/>
                </a:lnTo>
                <a:lnTo>
                  <a:pt x="1101154" y="277856"/>
                </a:lnTo>
                <a:lnTo>
                  <a:pt x="1077877" y="240867"/>
                </a:lnTo>
                <a:lnTo>
                  <a:pt x="1051029" y="205852"/>
                </a:lnTo>
                <a:lnTo>
                  <a:pt x="1020816" y="172983"/>
                </a:lnTo>
                <a:lnTo>
                  <a:pt x="987440" y="142430"/>
                </a:lnTo>
                <a:lnTo>
                  <a:pt x="951108" y="114366"/>
                </a:lnTo>
                <a:lnTo>
                  <a:pt x="912022" y="88961"/>
                </a:lnTo>
                <a:lnTo>
                  <a:pt x="870387" y="66388"/>
                </a:lnTo>
                <a:lnTo>
                  <a:pt x="826407" y="46817"/>
                </a:lnTo>
                <a:lnTo>
                  <a:pt x="780287" y="30420"/>
                </a:lnTo>
                <a:lnTo>
                  <a:pt x="732230" y="17368"/>
                </a:lnTo>
                <a:lnTo>
                  <a:pt x="682442" y="7833"/>
                </a:lnTo>
                <a:lnTo>
                  <a:pt x="631125" y="1986"/>
                </a:lnTo>
                <a:lnTo>
                  <a:pt x="578485" y="0"/>
                </a:lnTo>
                <a:close/>
              </a:path>
            </a:pathLst>
          </a:custGeom>
          <a:solidFill>
            <a:srgbClr val="006FC0"/>
          </a:solidFill>
        </p:spPr>
        <p:txBody>
          <a:bodyPr wrap="square" lIns="0" tIns="0" rIns="0" bIns="0" rtlCol="0"/>
          <a:lstStyle/>
          <a:p/>
        </p:txBody>
      </p:sp>
      <p:sp>
        <p:nvSpPr>
          <p:cNvPr id="42" name="object 37"/>
          <p:cNvSpPr/>
          <p:nvPr/>
        </p:nvSpPr>
        <p:spPr>
          <a:xfrm>
            <a:off x="308074" y="1519710"/>
            <a:ext cx="1156970" cy="972819"/>
          </a:xfrm>
          <a:custGeom>
            <a:avLst/>
            <a:gdLst/>
            <a:ahLst/>
            <a:cxnLst/>
            <a:rect l="l" t="t" r="r" b="b"/>
            <a:pathLst>
              <a:path w="1156970" h="972820">
                <a:moveTo>
                  <a:pt x="0" y="486410"/>
                </a:moveTo>
                <a:lnTo>
                  <a:pt x="2363" y="442122"/>
                </a:lnTo>
                <a:lnTo>
                  <a:pt x="9318" y="398952"/>
                </a:lnTo>
                <a:lnTo>
                  <a:pt x="20661" y="357069"/>
                </a:lnTo>
                <a:lnTo>
                  <a:pt x="36186" y="316647"/>
                </a:lnTo>
                <a:lnTo>
                  <a:pt x="55690" y="277856"/>
                </a:lnTo>
                <a:lnTo>
                  <a:pt x="78970" y="240867"/>
                </a:lnTo>
                <a:lnTo>
                  <a:pt x="105820" y="205852"/>
                </a:lnTo>
                <a:lnTo>
                  <a:pt x="136038" y="172983"/>
                </a:lnTo>
                <a:lnTo>
                  <a:pt x="169418" y="142430"/>
                </a:lnTo>
                <a:lnTo>
                  <a:pt x="205756" y="114366"/>
                </a:lnTo>
                <a:lnTo>
                  <a:pt x="244849" y="88961"/>
                </a:lnTo>
                <a:lnTo>
                  <a:pt x="286493" y="66388"/>
                </a:lnTo>
                <a:lnTo>
                  <a:pt x="330483" y="46817"/>
                </a:lnTo>
                <a:lnTo>
                  <a:pt x="376615" y="30420"/>
                </a:lnTo>
                <a:lnTo>
                  <a:pt x="424685" y="17368"/>
                </a:lnTo>
                <a:lnTo>
                  <a:pt x="474490" y="7833"/>
                </a:lnTo>
                <a:lnTo>
                  <a:pt x="525824" y="1986"/>
                </a:lnTo>
                <a:lnTo>
                  <a:pt x="578485" y="0"/>
                </a:lnTo>
                <a:lnTo>
                  <a:pt x="631125" y="1986"/>
                </a:lnTo>
                <a:lnTo>
                  <a:pt x="682442" y="7833"/>
                </a:lnTo>
                <a:lnTo>
                  <a:pt x="732230" y="17368"/>
                </a:lnTo>
                <a:lnTo>
                  <a:pt x="780287" y="30420"/>
                </a:lnTo>
                <a:lnTo>
                  <a:pt x="826407" y="46817"/>
                </a:lnTo>
                <a:lnTo>
                  <a:pt x="870387" y="66388"/>
                </a:lnTo>
                <a:lnTo>
                  <a:pt x="912022" y="88961"/>
                </a:lnTo>
                <a:lnTo>
                  <a:pt x="951108" y="114366"/>
                </a:lnTo>
                <a:lnTo>
                  <a:pt x="987440" y="142430"/>
                </a:lnTo>
                <a:lnTo>
                  <a:pt x="1020816" y="172983"/>
                </a:lnTo>
                <a:lnTo>
                  <a:pt x="1051029" y="205852"/>
                </a:lnTo>
                <a:lnTo>
                  <a:pt x="1077877" y="240867"/>
                </a:lnTo>
                <a:lnTo>
                  <a:pt x="1101154" y="277856"/>
                </a:lnTo>
                <a:lnTo>
                  <a:pt x="1120657" y="316647"/>
                </a:lnTo>
                <a:lnTo>
                  <a:pt x="1136182" y="357069"/>
                </a:lnTo>
                <a:lnTo>
                  <a:pt x="1147524" y="398952"/>
                </a:lnTo>
                <a:lnTo>
                  <a:pt x="1154479" y="442122"/>
                </a:lnTo>
                <a:lnTo>
                  <a:pt x="1156842" y="486410"/>
                </a:lnTo>
                <a:lnTo>
                  <a:pt x="1154479" y="530677"/>
                </a:lnTo>
                <a:lnTo>
                  <a:pt x="1147524" y="573830"/>
                </a:lnTo>
                <a:lnTo>
                  <a:pt x="1136182" y="615696"/>
                </a:lnTo>
                <a:lnTo>
                  <a:pt x="1120657" y="656105"/>
                </a:lnTo>
                <a:lnTo>
                  <a:pt x="1101154" y="694884"/>
                </a:lnTo>
                <a:lnTo>
                  <a:pt x="1077877" y="731863"/>
                </a:lnTo>
                <a:lnTo>
                  <a:pt x="1051029" y="766869"/>
                </a:lnTo>
                <a:lnTo>
                  <a:pt x="1020816" y="799731"/>
                </a:lnTo>
                <a:lnTo>
                  <a:pt x="987440" y="830278"/>
                </a:lnTo>
                <a:lnTo>
                  <a:pt x="951108" y="858337"/>
                </a:lnTo>
                <a:lnTo>
                  <a:pt x="912022" y="883738"/>
                </a:lnTo>
                <a:lnTo>
                  <a:pt x="870387" y="906309"/>
                </a:lnTo>
                <a:lnTo>
                  <a:pt x="826407" y="925878"/>
                </a:lnTo>
                <a:lnTo>
                  <a:pt x="780287" y="942274"/>
                </a:lnTo>
                <a:lnTo>
                  <a:pt x="732230" y="955325"/>
                </a:lnTo>
                <a:lnTo>
                  <a:pt x="682442" y="964859"/>
                </a:lnTo>
                <a:lnTo>
                  <a:pt x="631125" y="970706"/>
                </a:lnTo>
                <a:lnTo>
                  <a:pt x="578485" y="972693"/>
                </a:lnTo>
                <a:lnTo>
                  <a:pt x="525824" y="970706"/>
                </a:lnTo>
                <a:lnTo>
                  <a:pt x="474490" y="964859"/>
                </a:lnTo>
                <a:lnTo>
                  <a:pt x="424685" y="955325"/>
                </a:lnTo>
                <a:lnTo>
                  <a:pt x="376615" y="942274"/>
                </a:lnTo>
                <a:lnTo>
                  <a:pt x="330483" y="925878"/>
                </a:lnTo>
                <a:lnTo>
                  <a:pt x="286493" y="906309"/>
                </a:lnTo>
                <a:lnTo>
                  <a:pt x="244849" y="883738"/>
                </a:lnTo>
                <a:lnTo>
                  <a:pt x="205756" y="858337"/>
                </a:lnTo>
                <a:lnTo>
                  <a:pt x="169418" y="830278"/>
                </a:lnTo>
                <a:lnTo>
                  <a:pt x="136038" y="799731"/>
                </a:lnTo>
                <a:lnTo>
                  <a:pt x="105820" y="766869"/>
                </a:lnTo>
                <a:lnTo>
                  <a:pt x="78970" y="731863"/>
                </a:lnTo>
                <a:lnTo>
                  <a:pt x="55690" y="694884"/>
                </a:lnTo>
                <a:lnTo>
                  <a:pt x="36186" y="656105"/>
                </a:lnTo>
                <a:lnTo>
                  <a:pt x="20661" y="615696"/>
                </a:lnTo>
                <a:lnTo>
                  <a:pt x="9318" y="573830"/>
                </a:lnTo>
                <a:lnTo>
                  <a:pt x="2363" y="530677"/>
                </a:lnTo>
                <a:lnTo>
                  <a:pt x="0" y="486410"/>
                </a:lnTo>
                <a:close/>
              </a:path>
            </a:pathLst>
          </a:custGeom>
          <a:ln w="38100">
            <a:solidFill>
              <a:srgbClr val="FFFFFF"/>
            </a:solidFill>
          </a:ln>
        </p:spPr>
        <p:txBody>
          <a:bodyPr wrap="square" lIns="0" tIns="0" rIns="0" bIns="0" rtlCol="0"/>
          <a:lstStyle/>
          <a:p/>
        </p:txBody>
      </p:sp>
      <p:sp>
        <p:nvSpPr>
          <p:cNvPr id="43" name="object 38"/>
          <p:cNvSpPr/>
          <p:nvPr/>
        </p:nvSpPr>
        <p:spPr>
          <a:xfrm>
            <a:off x="408404" y="1585370"/>
            <a:ext cx="1033271" cy="891539"/>
          </a:xfrm>
          <a:prstGeom prst="rect">
            <a:avLst/>
          </a:prstGeom>
          <a:blipFill>
            <a:blip r:embed="rId9" cstate="print"/>
            <a:stretch>
              <a:fillRect/>
            </a:stretch>
          </a:blipFill>
        </p:spPr>
        <p:txBody>
          <a:bodyPr wrap="square" lIns="0" tIns="0" rIns="0" bIns="0" rtlCol="0"/>
          <a:lstStyle/>
          <a:p/>
        </p:txBody>
      </p:sp>
      <p:sp>
        <p:nvSpPr>
          <p:cNvPr id="44" name="object 40"/>
          <p:cNvSpPr/>
          <p:nvPr/>
        </p:nvSpPr>
        <p:spPr>
          <a:xfrm>
            <a:off x="1214777" y="553312"/>
            <a:ext cx="687324" cy="696468"/>
          </a:xfrm>
          <a:prstGeom prst="rect">
            <a:avLst/>
          </a:prstGeom>
          <a:blipFill>
            <a:blip r:embed="rId11" cstate="print"/>
            <a:stretch>
              <a:fillRect/>
            </a:stretch>
          </a:blipFill>
        </p:spPr>
        <p:txBody>
          <a:bodyPr wrap="square" lIns="0" tIns="0" rIns="0" bIns="0" rtlCol="0"/>
          <a:lstStyle/>
          <a:p/>
        </p:txBody>
      </p:sp>
      <p:sp>
        <p:nvSpPr>
          <p:cNvPr id="45" name="object 41"/>
          <p:cNvSpPr txBox="1"/>
          <p:nvPr/>
        </p:nvSpPr>
        <p:spPr>
          <a:xfrm>
            <a:off x="740248" y="1668880"/>
            <a:ext cx="280035" cy="566822"/>
          </a:xfrm>
          <a:prstGeom prst="rect">
            <a:avLst/>
          </a:prstGeom>
        </p:spPr>
        <p:txBody>
          <a:bodyPr vert="horz" wrap="square" lIns="0" tIns="12700" rIns="0" bIns="0" rtlCol="0">
            <a:spAutoFit/>
          </a:bodyPr>
          <a:lstStyle/>
          <a:p>
            <a:pPr marL="12700">
              <a:spcBef>
                <a:spcPts val="100"/>
              </a:spcBef>
            </a:pPr>
            <a:r>
              <a:rPr lang="en-US" altLang="zh-CN" sz="3600" b="1" dirty="0">
                <a:latin typeface="Arial" panose="020B0604020202020204"/>
                <a:cs typeface="Arial" panose="020B0604020202020204"/>
              </a:rPr>
              <a:t>1</a:t>
            </a:r>
            <a:endParaRPr sz="3600" dirty="0">
              <a:latin typeface="Arial" panose="020B0604020202020204"/>
              <a:cs typeface="Arial" panose="020B060402020202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b="1" spc="-5" dirty="0">
                <a:latin typeface="Noto Sans CJK JP Regular"/>
                <a:cs typeface="Noto Sans CJK JP Regular"/>
              </a:rPr>
              <a:t>用药靠掰</a:t>
            </a:r>
            <a:r>
              <a:rPr lang="en-US" altLang="zh-CN" b="1" spc="-15" dirty="0">
                <a:latin typeface="Noto Sans CJK JP Regular"/>
                <a:cs typeface="Noto Sans CJK JP Regular"/>
              </a:rPr>
              <a:t>?</a:t>
            </a:r>
            <a:r>
              <a:rPr lang="zh-CN" altLang="en-US" b="1" spc="-5" dirty="0">
                <a:latin typeface="Noto Sans CJK JP Regular"/>
                <a:cs typeface="Noto Sans CJK JP Regular"/>
              </a:rPr>
              <a:t>剂量靠猜</a:t>
            </a:r>
            <a:r>
              <a:rPr lang="en-US" altLang="zh-CN" b="1" spc="-5" dirty="0">
                <a:latin typeface="Noto Sans CJK JP Regular"/>
                <a:cs typeface="Noto Sans CJK JP Regular"/>
              </a:rPr>
              <a:t>?</a:t>
            </a:r>
            <a:r>
              <a:rPr lang="zh-CN" altLang="en-US" b="1" spc="215" dirty="0">
                <a:latin typeface="Noto Sans CJK JP Regular"/>
                <a:cs typeface="Noto Sans CJK JP Regular"/>
              </a:rPr>
              <a:t> </a:t>
            </a:r>
            <a:endParaRPr kumimoji="1" lang="zh-CN" altLang="en-US" dirty="0"/>
          </a:p>
        </p:txBody>
      </p:sp>
      <p:sp>
        <p:nvSpPr>
          <p:cNvPr id="29" name="object 36"/>
          <p:cNvSpPr txBox="1"/>
          <p:nvPr/>
        </p:nvSpPr>
        <p:spPr>
          <a:xfrm>
            <a:off x="12576654" y="6425895"/>
            <a:ext cx="102870" cy="197490"/>
          </a:xfrm>
          <a:prstGeom prst="rect">
            <a:avLst/>
          </a:prstGeom>
        </p:spPr>
        <p:txBody>
          <a:bodyPr vert="horz" wrap="square" lIns="0" tIns="12700" rIns="0" bIns="0" rtlCol="0">
            <a:spAutoFit/>
          </a:bodyPr>
          <a:lstStyle/>
          <a:p>
            <a:pPr marL="12700">
              <a:spcBef>
                <a:spcPts val="100"/>
              </a:spcBef>
            </a:pPr>
            <a:r>
              <a:rPr sz="1200" spc="-20" dirty="0">
                <a:solidFill>
                  <a:srgbClr val="888888"/>
                </a:solidFill>
                <a:latin typeface="Trebuchet MS" panose="020B0603020202020204"/>
                <a:cs typeface="Trebuchet MS" panose="020B0603020202020204"/>
              </a:rPr>
              <a:t>9</a:t>
            </a:r>
            <a:endParaRPr sz="1200">
              <a:latin typeface="Trebuchet MS" panose="020B0603020202020204"/>
              <a:cs typeface="Trebuchet MS" panose="020B0603020202020204"/>
            </a:endParaRPr>
          </a:p>
        </p:txBody>
      </p:sp>
      <p:pic>
        <p:nvPicPr>
          <p:cNvPr id="32" name="图片 3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31800" y="1816100"/>
            <a:ext cx="8280400" cy="32131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政策</a:t>
            </a:r>
            <a:r>
              <a:rPr lang="zh-CN" altLang="en-US"/>
              <a:t>助力</a:t>
            </a:r>
            <a:endParaRPr lang="zh-CN" altLang="en-US"/>
          </a:p>
        </p:txBody>
      </p:sp>
      <p:sp>
        <p:nvSpPr>
          <p:cNvPr id="3" name="内容占位符 2"/>
          <p:cNvSpPr>
            <a:spLocks noGrp="1"/>
          </p:cNvSpPr>
          <p:nvPr>
            <p:ph idx="1"/>
          </p:nvPr>
        </p:nvSpPr>
        <p:spPr>
          <a:xfrm>
            <a:off x="530860" y="1052195"/>
            <a:ext cx="8082280" cy="4939030"/>
          </a:xfrm>
        </p:spPr>
        <p:txBody>
          <a:bodyPr>
            <a:normAutofit fontScale="70000"/>
          </a:bodyPr>
          <a:p>
            <a:pPr>
              <a:lnSpc>
                <a:spcPct val="100000"/>
              </a:lnSpc>
            </a:pPr>
            <a:r>
              <a:rPr lang="en-US" altLang="zh-CN"/>
              <a:t>2016</a:t>
            </a:r>
            <a:r>
              <a:rPr lang="zh-CN" altLang="en-US"/>
              <a:t>年，国家卫生健康委、国家药监局多部门《鼓励研发申报儿童药品清单》（目前已三批）</a:t>
            </a:r>
            <a:endParaRPr lang="zh-CN" altLang="en-US"/>
          </a:p>
          <a:p>
            <a:pPr>
              <a:lnSpc>
                <a:spcPct val="100000"/>
              </a:lnSpc>
            </a:pPr>
            <a:r>
              <a:rPr lang="en-US" altLang="zh-CN">
                <a:sym typeface="+mn-ea"/>
              </a:rPr>
              <a:t>2018</a:t>
            </a:r>
            <a:r>
              <a:rPr lang="zh-CN" altLang="en-US">
                <a:sym typeface="+mn-ea"/>
              </a:rPr>
              <a:t>年，《国家基本药物目录（2018年版）》在结构上新增儿科用药分类，在品种上新增22种临床急需儿童用药</a:t>
            </a:r>
            <a:endParaRPr lang="zh-CN" altLang="en-US"/>
          </a:p>
          <a:p>
            <a:pPr>
              <a:lnSpc>
                <a:spcPct val="100000"/>
              </a:lnSpc>
            </a:pPr>
            <a:r>
              <a:rPr lang="en-US" altLang="zh-CN"/>
              <a:t>2020</a:t>
            </a:r>
            <a:r>
              <a:rPr lang="zh-CN" altLang="en-US"/>
              <a:t>年，国家药监局药审中心《儿童用药（化学药品）药学开发指导原则（试行）》</a:t>
            </a:r>
            <a:endParaRPr lang="zh-CN" altLang="en-US"/>
          </a:p>
          <a:p>
            <a:pPr>
              <a:lnSpc>
                <a:spcPct val="100000"/>
              </a:lnSpc>
            </a:pPr>
            <a:r>
              <a:rPr lang="zh-CN" altLang="en-US">
                <a:sym typeface="+mn-ea"/>
              </a:rPr>
              <a:t>2020年，国家药监局药品审评中心发布《真实世界研究支持儿童药物研发与审评的技术指导原则（试行）》，引导生产企业开展儿科领域超说明书用药的真实世界研究，并将相关成果应用于说明书修订之中。</a:t>
            </a:r>
            <a:endParaRPr lang="zh-CN" altLang="en-US"/>
          </a:p>
          <a:p>
            <a:pPr>
              <a:lnSpc>
                <a:spcPct val="100000"/>
              </a:lnSpc>
            </a:pPr>
            <a:r>
              <a:rPr lang="zh-CN" altLang="en-US"/>
              <a:t>2021年，《儿童药品临床综合评价技术指南（2021年版）》发布</a:t>
            </a:r>
            <a:endParaRPr lang="zh-CN" altLang="en-US"/>
          </a:p>
          <a:p>
            <a:pPr>
              <a:lnSpc>
                <a:spcPct val="100000"/>
              </a:lnSpc>
            </a:pPr>
            <a:r>
              <a:rPr lang="zh-CN" altLang="en-US"/>
              <a:t>2021年，国家卫生健康委就《国家基本药物目录管理办法（修订草案）》公开征求意见，其中明确构建国家儿童基本药物目录</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a:t>问题</a:t>
            </a:r>
            <a:endParaRPr kumimoji="1" lang="zh-CN" altLang="en-US" dirty="0"/>
          </a:p>
        </p:txBody>
      </p:sp>
      <p:sp>
        <p:nvSpPr>
          <p:cNvPr id="3" name="内容占位符 2"/>
          <p:cNvSpPr>
            <a:spLocks noGrp="1"/>
          </p:cNvSpPr>
          <p:nvPr>
            <p:ph idx="1"/>
          </p:nvPr>
        </p:nvSpPr>
        <p:spPr>
          <a:xfrm>
            <a:off x="922020" y="1247775"/>
            <a:ext cx="8103235" cy="4621530"/>
          </a:xfrm>
        </p:spPr>
        <p:txBody>
          <a:bodyPr>
            <a:normAutofit lnSpcReduction="10000"/>
          </a:bodyPr>
          <a:lstStyle/>
          <a:p>
            <a:pPr marL="0" indent="0">
              <a:lnSpc>
                <a:spcPct val="150000"/>
              </a:lnSpc>
              <a:buNone/>
            </a:pPr>
            <a:r>
              <a:rPr kumimoji="1" lang="en-US" altLang="zh-CN" sz="2400" dirty="0"/>
              <a:t>1</a:t>
            </a:r>
            <a:r>
              <a:rPr kumimoji="1" lang="zh-CN" altLang="en-US" sz="2400" dirty="0"/>
              <a:t>、药品说明书无儿童用法用量</a:t>
            </a:r>
            <a:r>
              <a:rPr kumimoji="1" lang="en-US" altLang="zh-CN" sz="2400" dirty="0"/>
              <a:t>——</a:t>
            </a:r>
            <a:r>
              <a:rPr kumimoji="1" lang="zh-CN" altLang="en-US" sz="2400" dirty="0"/>
              <a:t>标签外用药的主要类型</a:t>
            </a:r>
            <a:endParaRPr kumimoji="1" lang="zh-CN" altLang="en-US" sz="2400" dirty="0"/>
          </a:p>
          <a:p>
            <a:pPr marL="514350" indent="-514350">
              <a:lnSpc>
                <a:spcPct val="150000"/>
              </a:lnSpc>
              <a:buFont typeface="+mj-ea"/>
              <a:buAutoNum type="circleNumDbPlain"/>
            </a:pPr>
            <a:r>
              <a:rPr kumimoji="1" lang="zh-CN" altLang="en-US" sz="2000" dirty="0"/>
              <a:t>无儿童用法用量或用法用量不明确</a:t>
            </a:r>
            <a:endParaRPr kumimoji="1" lang="zh-CN" altLang="en-US" sz="2000" dirty="0"/>
          </a:p>
          <a:p>
            <a:pPr marL="514350" indent="-514350">
              <a:lnSpc>
                <a:spcPct val="150000"/>
              </a:lnSpc>
              <a:buFont typeface="+mj-ea"/>
              <a:buAutoNum type="circleNumDbPlain"/>
            </a:pPr>
            <a:r>
              <a:rPr kumimoji="1" lang="zh-CN" altLang="en-US" sz="2000" dirty="0"/>
              <a:t>无新生儿用法用量</a:t>
            </a:r>
            <a:endParaRPr kumimoji="1" lang="zh-CN" altLang="en-US" sz="2000" dirty="0"/>
          </a:p>
          <a:p>
            <a:pPr marL="514350" indent="-514350">
              <a:lnSpc>
                <a:spcPct val="150000"/>
              </a:lnSpc>
              <a:buFont typeface="+mj-ea"/>
              <a:buAutoNum type="circleNumDbPlain"/>
            </a:pPr>
            <a:r>
              <a:rPr kumimoji="1" lang="zh-CN" altLang="en-US" sz="2000" dirty="0"/>
              <a:t>无儿童最大剂量</a:t>
            </a:r>
            <a:endParaRPr kumimoji="1" lang="zh-CN" altLang="en-US" sz="2400" dirty="0"/>
          </a:p>
          <a:p>
            <a:pPr marL="0" indent="0">
              <a:lnSpc>
                <a:spcPct val="150000"/>
              </a:lnSpc>
              <a:buNone/>
            </a:pPr>
            <a:r>
              <a:rPr kumimoji="1" lang="en-US" altLang="zh-CN" sz="2400" dirty="0"/>
              <a:t>2</a:t>
            </a:r>
            <a:r>
              <a:rPr kumimoji="1" lang="zh-CN" altLang="en-US" sz="2400" dirty="0"/>
              <a:t>、儿科超说明书用药</a:t>
            </a:r>
            <a:endParaRPr kumimoji="1" lang="zh-CN" altLang="en-US" sz="2400" dirty="0"/>
          </a:p>
          <a:p>
            <a:pPr>
              <a:lnSpc>
                <a:spcPct val="150000"/>
              </a:lnSpc>
            </a:pPr>
            <a:endParaRPr kumimoji="1"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normAutofit/>
          </a:bodyPr>
          <a:lstStyle/>
          <a:p>
            <a:r>
              <a:rPr kumimoji="1" lang="zh-CN" altLang="en-US" sz="4800" b="1" dirty="0">
                <a:latin typeface="微软雅黑" panose="020B0503020204020204" charset="-122"/>
                <a:ea typeface="微软雅黑" panose="020B0503020204020204" charset="-122"/>
                <a:cs typeface="微软雅黑" panose="020B0503020204020204" charset="-122"/>
              </a:rPr>
              <a:t>儿童药代动力学特点</a:t>
            </a:r>
            <a:endParaRPr kumimoji="1" lang="zh-CN" altLang="en-US" sz="4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rrowheads="1"/>
          </p:cNvSpPr>
          <p:nvPr>
            <p:ph type="title"/>
          </p:nvPr>
        </p:nvSpPr>
        <p:spPr>
          <a:xfrm>
            <a:off x="812731" y="93020"/>
            <a:ext cx="6405563" cy="857250"/>
          </a:xfrm>
        </p:spPr>
        <p:txBody>
          <a:bodyPr>
            <a:normAutofit/>
          </a:bodyPr>
          <a:lstStyle/>
          <a:p>
            <a:pPr eaLnBrk="1" hangingPunct="1">
              <a:defRPr/>
            </a:pPr>
            <a:r>
              <a:rPr lang="zh-CN" altLang="en-US" b="1" dirty="0"/>
              <a:t>儿童药代动力学特点</a:t>
            </a:r>
            <a:r>
              <a:rPr lang="en-US" altLang="zh-CN" b="1" dirty="0"/>
              <a:t>—</a:t>
            </a:r>
            <a:r>
              <a:rPr lang="zh-CN" altLang="en-US" b="1" dirty="0"/>
              <a:t>吸收</a:t>
            </a:r>
            <a:endParaRPr lang="zh-CN" altLang="en-US" b="1" dirty="0"/>
          </a:p>
        </p:txBody>
      </p:sp>
      <p:sp>
        <p:nvSpPr>
          <p:cNvPr id="25602" name="Rectangle 3"/>
          <p:cNvSpPr>
            <a:spLocks noGrp="1" noRot="1" noChangeArrowheads="1"/>
          </p:cNvSpPr>
          <p:nvPr>
            <p:ph idx="1"/>
          </p:nvPr>
        </p:nvSpPr>
        <p:spPr>
          <a:xfrm>
            <a:off x="812731" y="1268760"/>
            <a:ext cx="7935733" cy="3050381"/>
          </a:xfrm>
        </p:spPr>
        <p:txBody>
          <a:bodyPr>
            <a:noAutofit/>
          </a:bodyPr>
          <a:lstStyle/>
          <a:p>
            <a:pPr>
              <a:lnSpc>
                <a:spcPct val="120000"/>
              </a:lnSpc>
              <a:buNone/>
            </a:pPr>
            <a:r>
              <a:rPr lang="zh-CN" altLang="en-US" sz="2400" dirty="0"/>
              <a:t>口服：吸收率高</a:t>
            </a:r>
            <a:endParaRPr lang="zh-CN" altLang="en-US" sz="2400" dirty="0"/>
          </a:p>
          <a:p>
            <a:pPr>
              <a:lnSpc>
                <a:spcPct val="120000"/>
              </a:lnSpc>
              <a:buFont typeface="Arial" panose="020B0604020202020204" pitchFamily="34" charset="0"/>
              <a:buChar char="•"/>
            </a:pPr>
            <a:r>
              <a:rPr lang="zh-CN" altLang="en-US" sz="2000" dirty="0"/>
              <a:t>新生儿胃酸分泌能力较弱，胃部</a:t>
            </a:r>
            <a:r>
              <a:rPr lang="en-US" altLang="zh-CN" sz="2000" dirty="0"/>
              <a:t>PH&gt;</a:t>
            </a:r>
            <a:r>
              <a:rPr lang="zh-CN" altLang="en-US" sz="2000" dirty="0"/>
              <a:t>成人</a:t>
            </a:r>
            <a:endParaRPr lang="zh-CN" altLang="en-US" sz="2000" dirty="0"/>
          </a:p>
          <a:p>
            <a:pPr>
              <a:lnSpc>
                <a:spcPct val="120000"/>
              </a:lnSpc>
              <a:buFont typeface="Arial" panose="020B0604020202020204" pitchFamily="34" charset="0"/>
              <a:buChar char="•"/>
            </a:pPr>
            <a:r>
              <a:rPr lang="zh-CN" altLang="en-US" sz="2000" dirty="0"/>
              <a:t>胃部收缩力较成人弱，胃排空时间较长</a:t>
            </a:r>
            <a:endParaRPr lang="zh-CN" altLang="en-US" sz="2000" dirty="0"/>
          </a:p>
          <a:p>
            <a:pPr>
              <a:lnSpc>
                <a:spcPct val="120000"/>
              </a:lnSpc>
              <a:buFont typeface="Arial" panose="020B0604020202020204" pitchFamily="34" charset="0"/>
              <a:buChar char="•"/>
            </a:pPr>
            <a:r>
              <a:rPr lang="zh-CN" altLang="en-US" sz="2000" dirty="0"/>
              <a:t>新生儿皮层角质层较薄，</a:t>
            </a:r>
            <a:r>
              <a:rPr lang="en-US" altLang="zh-CN" sz="2000" dirty="0"/>
              <a:t>BSA</a:t>
            </a:r>
            <a:r>
              <a:rPr lang="zh-CN" altLang="en-US" sz="2000" dirty="0"/>
              <a:t>与</a:t>
            </a:r>
            <a:r>
              <a:rPr lang="en-US" altLang="zh-CN" sz="2000" dirty="0"/>
              <a:t>BMI</a:t>
            </a:r>
            <a:r>
              <a:rPr lang="zh-CN" altLang="en-US" sz="2000" dirty="0"/>
              <a:t>比值约为成人的</a:t>
            </a:r>
            <a:r>
              <a:rPr lang="en-US" altLang="zh-CN" sz="2000" dirty="0"/>
              <a:t>3</a:t>
            </a:r>
            <a:r>
              <a:rPr lang="zh-CN" altLang="en-US" sz="2000" dirty="0"/>
              <a:t>倍。</a:t>
            </a:r>
            <a:endParaRPr lang="zh-CN" altLang="en-US" sz="2000" dirty="0"/>
          </a:p>
          <a:p>
            <a:pPr>
              <a:lnSpc>
                <a:spcPct val="120000"/>
              </a:lnSpc>
              <a:buFont typeface="Arial" panose="020B0604020202020204" pitchFamily="34" charset="0"/>
              <a:buChar char="•"/>
            </a:pPr>
            <a:r>
              <a:rPr lang="zh-CN" altLang="en-US" sz="2000" dirty="0"/>
              <a:t>肌肉吸收量较成人低，单次给药剂量从</a:t>
            </a:r>
            <a:r>
              <a:rPr lang="en-US" altLang="zh-CN" sz="2000" dirty="0"/>
              <a:t>0.5ml-1ml</a:t>
            </a:r>
            <a:r>
              <a:rPr lang="zh-CN" altLang="en-US" sz="2000" dirty="0"/>
              <a:t>不等，成人则是</a:t>
            </a:r>
            <a:r>
              <a:rPr lang="en-US" altLang="zh-CN" sz="2000" dirty="0"/>
              <a:t>3ml-5ml</a:t>
            </a:r>
            <a:r>
              <a:rPr lang="zh-CN" altLang="en-US" sz="2000" dirty="0"/>
              <a:t>左右</a:t>
            </a:r>
            <a:endParaRPr lang="zh-CN" altLang="en-US" sz="2000" dirty="0"/>
          </a:p>
          <a:p>
            <a:pPr>
              <a:lnSpc>
                <a:spcPct val="120000"/>
              </a:lnSpc>
              <a:buFont typeface="Arial" panose="020B0604020202020204" pitchFamily="34" charset="0"/>
              <a:buChar char="•"/>
            </a:pPr>
            <a:r>
              <a:rPr lang="zh-CN" altLang="en-US" sz="2000" dirty="0"/>
              <a:t>消化道面积相对较大；</a:t>
            </a:r>
            <a:endParaRPr lang="zh-CN" altLang="en-US" sz="2000" dirty="0"/>
          </a:p>
          <a:p>
            <a:pPr>
              <a:lnSpc>
                <a:spcPct val="120000"/>
              </a:lnSpc>
              <a:buFont typeface="Arial" panose="020B0604020202020204" pitchFamily="34" charset="0"/>
              <a:buChar char="•"/>
            </a:pPr>
            <a:r>
              <a:rPr lang="zh-CN" altLang="en-US" sz="2000" dirty="0"/>
              <a:t>肠壁薄，粘膜血管丰富，通透性高。</a:t>
            </a:r>
            <a:endParaRPr lang="zh-CN" altLang="en-US" sz="20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儿童药代动力学特点</a:t>
            </a:r>
            <a:r>
              <a:rPr lang="en-US" altLang="zh-CN" dirty="0"/>
              <a:t>—</a:t>
            </a:r>
            <a:r>
              <a:rPr lang="zh-CN" altLang="en-US" dirty="0"/>
              <a:t>吸收</a:t>
            </a:r>
            <a:endParaRPr kumimoji="1" lang="zh-CN" altLang="en-US" dirty="0"/>
          </a:p>
        </p:txBody>
      </p:sp>
      <p:sp>
        <p:nvSpPr>
          <p:cNvPr id="3" name="内容占位符 2"/>
          <p:cNvSpPr>
            <a:spLocks noGrp="1"/>
          </p:cNvSpPr>
          <p:nvPr>
            <p:ph idx="1"/>
          </p:nvPr>
        </p:nvSpPr>
        <p:spPr>
          <a:xfrm>
            <a:off x="1763688" y="1844824"/>
            <a:ext cx="5688632" cy="2448272"/>
          </a:xfrm>
        </p:spPr>
        <p:txBody>
          <a:bodyPr>
            <a:normAutofit/>
          </a:bodyPr>
          <a:lstStyle/>
          <a:p>
            <a:pPr>
              <a:lnSpc>
                <a:spcPct val="150000"/>
              </a:lnSpc>
              <a:buClr>
                <a:srgbClr val="44AED0"/>
              </a:buClr>
              <a:buFont typeface="Wingdings" panose="05000000000000000000" charset="0"/>
              <a:buChar char=""/>
            </a:pPr>
            <a:r>
              <a:rPr lang="zh-CN" altLang="en-US" sz="2400" dirty="0"/>
              <a:t>肌注：不提倡</a:t>
            </a:r>
            <a:endParaRPr lang="zh-CN" altLang="en-US" sz="2400" dirty="0"/>
          </a:p>
          <a:p>
            <a:pPr>
              <a:lnSpc>
                <a:spcPct val="150000"/>
              </a:lnSpc>
              <a:buClr>
                <a:srgbClr val="44AED0"/>
              </a:buClr>
              <a:buFont typeface="Wingdings" panose="05000000000000000000" charset="0"/>
              <a:buChar char=""/>
            </a:pPr>
            <a:r>
              <a:rPr lang="zh-CN" altLang="en-US" sz="2400" dirty="0"/>
              <a:t>皮肤黏膜给药：切勿过量</a:t>
            </a:r>
            <a:endParaRPr lang="zh-CN" altLang="en-US" sz="2400" dirty="0"/>
          </a:p>
          <a:p>
            <a:pPr>
              <a:lnSpc>
                <a:spcPct val="150000"/>
              </a:lnSpc>
              <a:buClr>
                <a:srgbClr val="44AED0"/>
              </a:buClr>
              <a:buFont typeface="Wingdings" panose="05000000000000000000" charset="0"/>
              <a:buChar char=""/>
            </a:pPr>
            <a:r>
              <a:rPr lang="zh-CN" altLang="zh-CN" sz="2400" dirty="0"/>
              <a:t>最佳给药方式是静脉或直肠给药</a:t>
            </a:r>
            <a:endParaRPr lang="zh-CN" altLang="en-US" sz="2400" dirty="0"/>
          </a:p>
          <a:p>
            <a:pPr>
              <a:lnSpc>
                <a:spcPct val="150000"/>
              </a:lnSpc>
            </a:pPr>
            <a:endParaRPr kumimoji="1" lang="zh-CN" alt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rrowheads="1"/>
          </p:cNvSpPr>
          <p:nvPr>
            <p:ph type="title"/>
          </p:nvPr>
        </p:nvSpPr>
        <p:spPr>
          <a:xfrm>
            <a:off x="770892" y="188640"/>
            <a:ext cx="8229600" cy="857250"/>
          </a:xfrm>
        </p:spPr>
        <p:txBody>
          <a:bodyPr/>
          <a:lstStyle/>
          <a:p>
            <a:pPr eaLnBrk="1" hangingPunct="1">
              <a:defRPr/>
            </a:pPr>
            <a:r>
              <a:rPr lang="zh-CN" altLang="en-US" b="1" dirty="0"/>
              <a:t>儿童药代动力学特点</a:t>
            </a:r>
            <a:r>
              <a:rPr lang="en-US" altLang="zh-CN" b="1" dirty="0"/>
              <a:t>—</a:t>
            </a:r>
            <a:r>
              <a:rPr lang="zh-CN" altLang="en-US" b="1" dirty="0"/>
              <a:t>分布</a:t>
            </a:r>
            <a:endParaRPr lang="zh-CN" altLang="en-US" b="1" dirty="0"/>
          </a:p>
        </p:txBody>
      </p:sp>
      <p:sp>
        <p:nvSpPr>
          <p:cNvPr id="26626" name="Rectangle 3"/>
          <p:cNvSpPr>
            <a:spLocks noGrp="1" noRot="1" noChangeArrowheads="1"/>
          </p:cNvSpPr>
          <p:nvPr>
            <p:ph idx="1"/>
          </p:nvPr>
        </p:nvSpPr>
        <p:spPr>
          <a:xfrm>
            <a:off x="673299" y="1045890"/>
            <a:ext cx="8316924" cy="3281536"/>
          </a:xfrm>
        </p:spPr>
        <p:txBody>
          <a:bodyPr>
            <a:noAutofit/>
          </a:bodyPr>
          <a:lstStyle/>
          <a:p>
            <a:pPr eaLnBrk="1" hangingPunct="1">
              <a:lnSpc>
                <a:spcPct val="150000"/>
              </a:lnSpc>
              <a:buFont typeface="Wingdings" panose="05000000000000000000" pitchFamily="2" charset="2"/>
              <a:buNone/>
            </a:pPr>
            <a:r>
              <a:rPr lang="zh-CN" altLang="en-US" sz="2400" dirty="0">
                <a:solidFill>
                  <a:schemeClr val="hlink"/>
                </a:solidFill>
              </a:rPr>
              <a:t> </a:t>
            </a:r>
            <a:endParaRPr lang="zh-CN" altLang="en-US" sz="2400" dirty="0"/>
          </a:p>
          <a:p>
            <a:pPr eaLnBrk="1" hangingPunct="1">
              <a:lnSpc>
                <a:spcPct val="150000"/>
              </a:lnSpc>
              <a:buClr>
                <a:srgbClr val="00B0F0"/>
              </a:buClr>
              <a:buFont typeface="Wingdings" panose="05000000000000000000" pitchFamily="2" charset="2"/>
              <a:buChar char="Ø"/>
            </a:pPr>
            <a:r>
              <a:rPr lang="zh-CN" altLang="en-US" sz="2400" dirty="0"/>
              <a:t>体内的液体重量占其体重的比例较大；</a:t>
            </a:r>
            <a:endParaRPr lang="zh-CN" altLang="en-US" sz="2400" dirty="0"/>
          </a:p>
          <a:p>
            <a:pPr eaLnBrk="1" hangingPunct="1">
              <a:lnSpc>
                <a:spcPct val="150000"/>
              </a:lnSpc>
              <a:buClr>
                <a:srgbClr val="00B0F0"/>
              </a:buClr>
              <a:buFont typeface="Wingdings" panose="05000000000000000000" pitchFamily="2" charset="2"/>
              <a:buChar char="Ø"/>
            </a:pPr>
            <a:r>
              <a:rPr lang="zh-CN" altLang="en-US" sz="2400" dirty="0"/>
              <a:t>婴幼儿血浆蛋白低，药物的结合率低，致使血中游离型药物浓度高；</a:t>
            </a:r>
            <a:endParaRPr lang="zh-CN" altLang="en-US" sz="2400" dirty="0"/>
          </a:p>
          <a:p>
            <a:pPr eaLnBrk="1" hangingPunct="1">
              <a:lnSpc>
                <a:spcPct val="150000"/>
              </a:lnSpc>
              <a:buClr>
                <a:srgbClr val="00B0F0"/>
              </a:buClr>
              <a:buFont typeface="Wingdings" panose="05000000000000000000" pitchFamily="2" charset="2"/>
              <a:buChar char="Ø"/>
            </a:pPr>
            <a:r>
              <a:rPr lang="zh-CN" altLang="en-US" sz="2400" dirty="0"/>
              <a:t>新生儿及婴儿的血脑屏障发育未尽完善，通透性较大。</a:t>
            </a:r>
            <a:endParaRPr lang="zh-CN" altLang="en-US" sz="2400" dirty="0"/>
          </a:p>
          <a:p>
            <a:pPr>
              <a:lnSpc>
                <a:spcPct val="150000"/>
              </a:lnSpc>
              <a:buClr>
                <a:srgbClr val="00B0F0"/>
              </a:buClr>
              <a:buFont typeface="Wingdings" panose="05000000000000000000" pitchFamily="2" charset="2"/>
              <a:buChar char="Ø"/>
            </a:pPr>
            <a:r>
              <a:rPr lang="zh-CN" altLang="en-US" sz="2400" dirty="0"/>
              <a:t>生理水分比例较成人高，水溶性的药物</a:t>
            </a:r>
            <a:r>
              <a:rPr lang="en-US" altLang="zh-CN" sz="2400" dirty="0"/>
              <a:t>VD</a:t>
            </a:r>
            <a:r>
              <a:rPr lang="zh-CN" altLang="en-US" sz="2400" dirty="0"/>
              <a:t>较成人大，单次给药剂量比成人高</a:t>
            </a:r>
            <a:endParaRPr lang="zh-CN" altLang="en-US" sz="2400" dirty="0"/>
          </a:p>
          <a:p>
            <a:pPr eaLnBrk="1" hangingPunct="1">
              <a:lnSpc>
                <a:spcPct val="150000"/>
              </a:lnSpc>
              <a:buFont typeface="Wingdings" panose="05000000000000000000" pitchFamily="2" charset="2"/>
              <a:buChar char="Ø"/>
            </a:pPr>
            <a:endParaRPr lang="zh-CN" altLang="en-US" sz="24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rrowheads="1"/>
          </p:cNvSpPr>
          <p:nvPr>
            <p:ph type="title"/>
          </p:nvPr>
        </p:nvSpPr>
        <p:spPr>
          <a:xfrm>
            <a:off x="619621" y="188640"/>
            <a:ext cx="8229600" cy="857250"/>
          </a:xfrm>
        </p:spPr>
        <p:txBody>
          <a:bodyPr/>
          <a:lstStyle/>
          <a:p>
            <a:pPr eaLnBrk="1" hangingPunct="1">
              <a:defRPr/>
            </a:pPr>
            <a:r>
              <a:rPr lang="zh-CN" altLang="en-US" b="1" dirty="0"/>
              <a:t>儿童药代动力学特点</a:t>
            </a:r>
            <a:r>
              <a:rPr lang="en-US" altLang="zh-CN" b="1" dirty="0"/>
              <a:t>—</a:t>
            </a:r>
            <a:r>
              <a:rPr lang="zh-CN" altLang="en-US" b="1" dirty="0"/>
              <a:t>代谢</a:t>
            </a:r>
            <a:endParaRPr lang="zh-CN" altLang="en-US" b="1" dirty="0"/>
          </a:p>
        </p:txBody>
      </p:sp>
      <p:sp>
        <p:nvSpPr>
          <p:cNvPr id="28674" name="Rectangle 3"/>
          <p:cNvSpPr>
            <a:spLocks noGrp="1" noRot="1" noChangeArrowheads="1"/>
          </p:cNvSpPr>
          <p:nvPr>
            <p:ph idx="1"/>
          </p:nvPr>
        </p:nvSpPr>
        <p:spPr>
          <a:xfrm>
            <a:off x="628650" y="1855980"/>
            <a:ext cx="7886700" cy="4621459"/>
          </a:xfrm>
        </p:spPr>
        <p:txBody>
          <a:bodyPr>
            <a:normAutofit/>
          </a:bodyPr>
          <a:lstStyle/>
          <a:p>
            <a:pPr eaLnBrk="1" hangingPunct="1">
              <a:buFont typeface="Wingdings" panose="05000000000000000000" pitchFamily="2" charset="2"/>
              <a:buNone/>
            </a:pPr>
            <a:r>
              <a:rPr lang="en-US" altLang="zh-CN" sz="2400" dirty="0">
                <a:solidFill>
                  <a:schemeClr val="hlink"/>
                </a:solidFill>
              </a:rPr>
              <a:t>  </a:t>
            </a:r>
            <a:r>
              <a:rPr lang="zh-CN" altLang="en-US" sz="2400" dirty="0">
                <a:solidFill>
                  <a:schemeClr val="hlink"/>
                </a:solidFill>
              </a:rPr>
              <a:t>易出现毒副作用：酶系统未健全，代谢能力低</a:t>
            </a:r>
            <a:endParaRPr lang="zh-CN" altLang="en-US" sz="2400" dirty="0">
              <a:solidFill>
                <a:schemeClr val="hlink"/>
              </a:solidFill>
            </a:endParaRPr>
          </a:p>
          <a:p>
            <a:pPr eaLnBrk="1" hangingPunct="1">
              <a:lnSpc>
                <a:spcPct val="150000"/>
              </a:lnSpc>
              <a:buClr>
                <a:srgbClr val="44AED0"/>
              </a:buClr>
              <a:buFont typeface="Wingdings" panose="05000000000000000000" charset="0"/>
              <a:buChar char=""/>
            </a:pPr>
            <a:r>
              <a:rPr lang="zh-CN" altLang="en-US" sz="2000" dirty="0"/>
              <a:t>婴幼儿肝酶系统发育不成熟，如葡萄糖醛酸转移酶、乙酰酯酶、尿嘧啶二磷酸葡萄糖脱氢酶等</a:t>
            </a:r>
            <a:r>
              <a:rPr lang="en-US" altLang="zh-CN" sz="2000" dirty="0"/>
              <a:t>,</a:t>
            </a:r>
            <a:r>
              <a:rPr lang="zh-CN" altLang="en-US" sz="2000" dirty="0"/>
              <a:t>许多药物在体内不能充分代谢而引起一些毒副作用；</a:t>
            </a:r>
            <a:endParaRPr lang="en-US" altLang="zh-CN" sz="2000" dirty="0"/>
          </a:p>
          <a:p>
            <a:pPr eaLnBrk="1" hangingPunct="1">
              <a:lnSpc>
                <a:spcPct val="150000"/>
              </a:lnSpc>
              <a:buClr>
                <a:srgbClr val="44AED0"/>
              </a:buClr>
              <a:buFont typeface="Wingdings" panose="05000000000000000000" charset="0"/>
              <a:buChar char=""/>
            </a:pPr>
            <a:r>
              <a:rPr lang="zh-CN" altLang="en-US" sz="2000" dirty="0"/>
              <a:t>如在患有缺氧、呼吸功能或心功能不全、黄疸等疾病时。药物的转化清除变得更慢，即使给予常用的药物剂量，也容易蓄积中毒。</a:t>
            </a:r>
            <a:endParaRPr lang="zh-CN" altLang="en-US" sz="200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rrowheads="1"/>
          </p:cNvSpPr>
          <p:nvPr>
            <p:ph type="title"/>
          </p:nvPr>
        </p:nvSpPr>
        <p:spPr/>
        <p:txBody>
          <a:bodyPr>
            <a:normAutofit/>
          </a:bodyPr>
          <a:lstStyle/>
          <a:p>
            <a:pPr eaLnBrk="1" hangingPunct="1">
              <a:defRPr/>
            </a:pPr>
            <a:r>
              <a:rPr lang="zh-CN" altLang="en-US" b="1"/>
              <a:t>儿童药代动力学特点</a:t>
            </a:r>
            <a:r>
              <a:rPr lang="en-US" altLang="zh-CN" b="1"/>
              <a:t>—</a:t>
            </a:r>
            <a:r>
              <a:rPr lang="zh-CN" altLang="en-US" b="1"/>
              <a:t>排泄</a:t>
            </a:r>
            <a:endParaRPr lang="zh-CN" altLang="en-US" b="1"/>
          </a:p>
        </p:txBody>
      </p:sp>
      <p:sp>
        <p:nvSpPr>
          <p:cNvPr id="2" name="文本框 1"/>
          <p:cNvSpPr txBox="1"/>
          <p:nvPr/>
        </p:nvSpPr>
        <p:spPr>
          <a:xfrm>
            <a:off x="1259840" y="1700530"/>
            <a:ext cx="7070090" cy="3415030"/>
          </a:xfrm>
          <a:prstGeom prst="rect">
            <a:avLst/>
          </a:prstGeom>
          <a:noFill/>
        </p:spPr>
        <p:txBody>
          <a:bodyPr wrap="square" rtlCol="0" anchor="t">
            <a:spAutoFit/>
          </a:bodyPr>
          <a:p>
            <a:pPr marL="342900" indent="-342900" algn="l">
              <a:lnSpc>
                <a:spcPct val="150000"/>
              </a:lnSpc>
              <a:buClr>
                <a:srgbClr val="00B0F0"/>
              </a:buClr>
              <a:buSzTx/>
              <a:buFont typeface="Wingdings" panose="05000000000000000000" charset="0"/>
              <a:buChar char="Ø"/>
            </a:pPr>
            <a:r>
              <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rPr>
              <a:t>排泄慢</a:t>
            </a:r>
            <a:endPar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endParaRPr>
          </a:p>
          <a:p>
            <a:pPr lvl="1" indent="0" algn="l">
              <a:lnSpc>
                <a:spcPct val="150000"/>
              </a:lnSpc>
              <a:buClr>
                <a:srgbClr val="00B0F0"/>
              </a:buClr>
              <a:buSzTx/>
              <a:buNone/>
            </a:pPr>
            <a:r>
              <a:rPr lang="en-US" altLang="zh-CN" sz="2400" dirty="0">
                <a:solidFill>
                  <a:schemeClr val="hlink"/>
                </a:solidFill>
                <a:latin typeface="微软雅黑" panose="020B0503020204020204" charset="-122"/>
                <a:ea typeface="微软雅黑" panose="020B0503020204020204" charset="-122"/>
                <a:cs typeface="微软雅黑" panose="020B0503020204020204" charset="-122"/>
                <a:sym typeface="+mn-ea"/>
              </a:rPr>
              <a:t>      </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肾功能发育不完善，体内药物排泄慢、半衰期延长高血药浓度持续时间长</a:t>
            </a:r>
            <a:endParaRPr lang="zh-CN" altLang="en-US" sz="2000" dirty="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algn="l">
              <a:lnSpc>
                <a:spcPct val="150000"/>
              </a:lnSpc>
              <a:buClr>
                <a:srgbClr val="00B0F0"/>
              </a:buClr>
              <a:buSzTx/>
              <a:buFont typeface="Wingdings" panose="05000000000000000000" charset="0"/>
              <a:buChar char="Ø"/>
            </a:pPr>
            <a:r>
              <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rPr>
              <a:t>易发生药物中毒 </a:t>
            </a:r>
            <a:endPar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endParaRPr>
          </a:p>
          <a:p>
            <a:pPr lvl="1" indent="0" algn="l">
              <a:lnSpc>
                <a:spcPct val="150000"/>
              </a:lnSpc>
              <a:buClr>
                <a:srgbClr val="00B0F0"/>
              </a:buClr>
              <a:buSzTx/>
              <a:buNone/>
            </a:pPr>
            <a:r>
              <a:rPr lang="en-US" altLang="zh-CN" sz="2400" dirty="0">
                <a:solidFill>
                  <a:schemeClr val="hlink"/>
                </a:solidFill>
                <a:latin typeface="微软雅黑" panose="020B0503020204020204" charset="-122"/>
                <a:ea typeface="微软雅黑" panose="020B0503020204020204" charset="-122"/>
                <a:cs typeface="微软雅黑" panose="020B0503020204020204" charset="-122"/>
                <a:sym typeface="+mn-ea"/>
              </a:rPr>
              <a:t>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肾脏约在34-36周时才发育完全，肾功能约于1-2岁时达到与成人相同的肾小球滤过速率</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rrowheads="1"/>
          </p:cNvSpPr>
          <p:nvPr>
            <p:ph type="title"/>
          </p:nvPr>
        </p:nvSpPr>
        <p:spPr/>
        <p:txBody>
          <a:bodyPr>
            <a:normAutofit/>
          </a:bodyPr>
          <a:lstStyle/>
          <a:p>
            <a:pPr eaLnBrk="1" hangingPunct="1">
              <a:defRPr/>
            </a:pPr>
            <a:r>
              <a:rPr lang="zh-CN" altLang="en-US" b="1" dirty="0"/>
              <a:t>选择合适的药物</a:t>
            </a:r>
            <a:endParaRPr lang="zh-CN" altLang="en-US" b="1" dirty="0"/>
          </a:p>
        </p:txBody>
      </p:sp>
      <p:sp>
        <p:nvSpPr>
          <p:cNvPr id="30722" name="Rectangle 3"/>
          <p:cNvSpPr>
            <a:spLocks noGrp="1" noRot="1" noChangeArrowheads="1"/>
          </p:cNvSpPr>
          <p:nvPr>
            <p:ph idx="1"/>
          </p:nvPr>
        </p:nvSpPr>
        <p:spPr>
          <a:xfrm>
            <a:off x="953598" y="2078851"/>
            <a:ext cx="3618402" cy="3394472"/>
          </a:xfrm>
        </p:spPr>
        <p:txBody>
          <a:bodyPr>
            <a:noAutofit/>
          </a:bodyPr>
          <a:lstStyle/>
          <a:p>
            <a:pPr eaLnBrk="1" hangingPunct="1">
              <a:lnSpc>
                <a:spcPct val="150000"/>
              </a:lnSpc>
              <a:buFont typeface="Wingdings" panose="05000000000000000000" pitchFamily="2" charset="2"/>
              <a:buNone/>
            </a:pPr>
            <a:r>
              <a:rPr lang="en-US" altLang="zh-CN" sz="2400" dirty="0"/>
              <a:t>      </a:t>
            </a:r>
            <a:r>
              <a:rPr lang="zh-CN" altLang="en-US" sz="2400" dirty="0"/>
              <a:t>选择用药的主要依据是</a:t>
            </a:r>
            <a:r>
              <a:rPr lang="zh-CN" altLang="en-US" b="1" dirty="0"/>
              <a:t>小儿年龄、病种</a:t>
            </a:r>
            <a:r>
              <a:rPr lang="zh-CN" altLang="en-US" dirty="0"/>
              <a:t>和</a:t>
            </a:r>
            <a:r>
              <a:rPr lang="zh-CN" altLang="en-US" b="1" dirty="0"/>
              <a:t>病情</a:t>
            </a:r>
            <a:r>
              <a:rPr lang="zh-CN" altLang="en-US" sz="2400" dirty="0"/>
              <a:t>，同时要考虑小儿对药物的特殊反应和药物的远期影响。</a:t>
            </a:r>
            <a:endParaRPr lang="zh-CN" altLang="en-US" sz="2400" dirty="0"/>
          </a:p>
          <a:p>
            <a:pPr eaLnBrk="1" hangingPunct="1">
              <a:lnSpc>
                <a:spcPct val="150000"/>
              </a:lnSpc>
              <a:buFont typeface="Wingdings" panose="05000000000000000000" pitchFamily="2" charset="2"/>
              <a:buNone/>
            </a:pPr>
            <a:r>
              <a:rPr lang="zh-CN" altLang="en-US" sz="2400" dirty="0"/>
              <a:t>     </a:t>
            </a:r>
            <a:endParaRPr lang="zh-CN" altLang="en-US" sz="2400" dirty="0"/>
          </a:p>
        </p:txBody>
      </p:sp>
      <p:pic>
        <p:nvPicPr>
          <p:cNvPr id="2" name="图片 1"/>
          <p:cNvPicPr>
            <a:picLocks noChangeAspect="1"/>
          </p:cNvPicPr>
          <p:nvPr/>
        </p:nvPicPr>
        <p:blipFill>
          <a:blip r:embed="rId1"/>
          <a:stretch>
            <a:fillRect/>
          </a:stretch>
        </p:blipFill>
        <p:spPr>
          <a:xfrm>
            <a:off x="5058054" y="2402886"/>
            <a:ext cx="2466274" cy="246627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rrowheads="1"/>
          </p:cNvSpPr>
          <p:nvPr>
            <p:ph type="title"/>
          </p:nvPr>
        </p:nvSpPr>
        <p:spPr/>
        <p:txBody>
          <a:bodyPr>
            <a:normAutofit/>
          </a:bodyPr>
          <a:lstStyle/>
          <a:p>
            <a:pPr eaLnBrk="1" hangingPunct="1">
              <a:defRPr/>
            </a:pPr>
            <a:r>
              <a:rPr lang="zh-CN" altLang="en-US" b="1" dirty="0">
                <a:latin typeface="宋体" pitchFamily="2" charset="-122"/>
              </a:rPr>
              <a:t>按年龄计算</a:t>
            </a:r>
            <a:endParaRPr lang="zh-CN" altLang="en-US" b="1" dirty="0"/>
          </a:p>
        </p:txBody>
      </p:sp>
      <p:sp>
        <p:nvSpPr>
          <p:cNvPr id="56322" name="Rectangle 3"/>
          <p:cNvSpPr>
            <a:spLocks noGrp="1" noRot="1" noChangeArrowheads="1"/>
          </p:cNvSpPr>
          <p:nvPr>
            <p:ph idx="1"/>
          </p:nvPr>
        </p:nvSpPr>
        <p:spPr/>
        <p:txBody>
          <a:bodyPr>
            <a:normAutofit/>
          </a:bodyPr>
          <a:lstStyle/>
          <a:p>
            <a:pPr eaLnBrk="1" hangingPunct="1">
              <a:lnSpc>
                <a:spcPct val="150000"/>
              </a:lnSpc>
              <a:buFont typeface="Wingdings" panose="05000000000000000000" pitchFamily="2" charset="2"/>
              <a:buNone/>
            </a:pPr>
            <a:r>
              <a:rPr lang="zh-CN" altLang="en-US" sz="2400" dirty="0"/>
              <a:t>   </a:t>
            </a:r>
            <a:r>
              <a:rPr lang="en-US" altLang="zh-CN" sz="2400" dirty="0" err="1"/>
              <a:t>Fried’s</a:t>
            </a:r>
            <a:r>
              <a:rPr lang="zh-CN" altLang="en-US" sz="2400" dirty="0"/>
              <a:t>公式：婴儿药量</a:t>
            </a:r>
            <a:r>
              <a:rPr lang="en-US" altLang="zh-CN" sz="2400" dirty="0"/>
              <a:t>=</a:t>
            </a:r>
            <a:r>
              <a:rPr lang="zh-CN" altLang="en-US" sz="2400" dirty="0"/>
              <a:t>月龄</a:t>
            </a:r>
            <a:r>
              <a:rPr lang="en-US" altLang="zh-CN" sz="2400" dirty="0"/>
              <a:t>×</a:t>
            </a:r>
            <a:r>
              <a:rPr lang="zh-CN" altLang="en-US" sz="2400" dirty="0"/>
              <a:t>成人剂量</a:t>
            </a:r>
            <a:r>
              <a:rPr lang="en-US" altLang="zh-CN" sz="2400" dirty="0"/>
              <a:t>/150</a:t>
            </a:r>
            <a:endParaRPr lang="zh-CN" altLang="en-US" sz="2400" dirty="0"/>
          </a:p>
          <a:p>
            <a:pPr eaLnBrk="1" hangingPunct="1">
              <a:lnSpc>
                <a:spcPct val="150000"/>
              </a:lnSpc>
              <a:buFont typeface="Wingdings" panose="05000000000000000000" pitchFamily="2" charset="2"/>
              <a:buNone/>
            </a:pPr>
            <a:r>
              <a:rPr lang="zh-CN" altLang="en-US" sz="2400" dirty="0"/>
              <a:t>   </a:t>
            </a:r>
            <a:r>
              <a:rPr lang="en-US" altLang="zh-CN" sz="2400" dirty="0"/>
              <a:t>Young’s</a:t>
            </a:r>
            <a:r>
              <a:rPr lang="zh-CN" altLang="en-US" sz="2400" dirty="0"/>
              <a:t>公式：小儿药量</a:t>
            </a:r>
            <a:r>
              <a:rPr lang="en-US" altLang="zh-CN" sz="2400" dirty="0"/>
              <a:t>=(</a:t>
            </a:r>
            <a:r>
              <a:rPr lang="zh-CN" altLang="en-US" sz="2400" dirty="0"/>
              <a:t>年龄</a:t>
            </a:r>
            <a:r>
              <a:rPr lang="en-US" altLang="zh-CN" sz="2400" dirty="0"/>
              <a:t>×</a:t>
            </a:r>
            <a:r>
              <a:rPr lang="zh-CN" altLang="en-US" sz="2400" dirty="0"/>
              <a:t>成人剂量</a:t>
            </a:r>
            <a:r>
              <a:rPr lang="en-US" altLang="zh-CN" sz="2400" dirty="0"/>
              <a:t>)/(</a:t>
            </a:r>
            <a:r>
              <a:rPr lang="zh-CN" altLang="en-US" sz="2400" dirty="0"/>
              <a:t>年龄</a:t>
            </a:r>
            <a:r>
              <a:rPr lang="en-US" altLang="zh-CN" sz="2400" dirty="0"/>
              <a:t>+12)</a:t>
            </a:r>
            <a:endParaRPr lang="en-US" altLang="zh-CN" sz="2400" dirty="0"/>
          </a:p>
          <a:p>
            <a:pPr eaLnBrk="1" hangingPunct="1">
              <a:lnSpc>
                <a:spcPct val="150000"/>
              </a:lnSpc>
              <a:buFont typeface="Wingdings" panose="05000000000000000000" pitchFamily="2" charset="2"/>
              <a:buNone/>
            </a:pPr>
            <a:r>
              <a:rPr lang="en-US" altLang="zh-CN" sz="2400" dirty="0"/>
              <a:t>    </a:t>
            </a:r>
            <a:r>
              <a:rPr lang="zh-CN" altLang="en-US" sz="2400" dirty="0"/>
              <a:t>其他等等</a:t>
            </a:r>
            <a:r>
              <a:rPr lang="en-US" altLang="zh-CN" sz="2400" dirty="0"/>
              <a:t>(</a:t>
            </a:r>
            <a:r>
              <a:rPr lang="zh-CN" altLang="en-US" sz="2400" dirty="0"/>
              <a:t>见后面</a:t>
            </a:r>
            <a:r>
              <a:rPr lang="en-US" altLang="zh-CN" sz="2400" dirty="0"/>
              <a:t>)</a:t>
            </a:r>
            <a:endParaRPr lang="en-US" altLang="zh-CN" sz="2400" dirty="0"/>
          </a:p>
          <a:p>
            <a:pPr eaLnBrk="1" hangingPunct="1">
              <a:lnSpc>
                <a:spcPct val="150000"/>
              </a:lnSpc>
              <a:buFont typeface="Wingdings" panose="05000000000000000000" pitchFamily="2" charset="2"/>
              <a:buNone/>
            </a:pPr>
            <a:r>
              <a:rPr lang="zh-CN" altLang="en-US" sz="2400" dirty="0"/>
              <a:t> </a:t>
            </a:r>
            <a:endParaRPr lang="zh-CN" altLang="en-US" sz="2400" dirty="0"/>
          </a:p>
          <a:p>
            <a:pPr eaLnBrk="1" hangingPunct="1">
              <a:lnSpc>
                <a:spcPct val="150000"/>
              </a:lnSpc>
              <a:buFont typeface="Wingdings" panose="05000000000000000000" pitchFamily="2" charset="2"/>
              <a:buNone/>
            </a:pPr>
            <a:r>
              <a:rPr lang="zh-CN" altLang="en-US" sz="2000" b="1" dirty="0">
                <a:solidFill>
                  <a:schemeClr val="hlink"/>
                </a:solidFill>
              </a:rPr>
              <a:t>方法评价：</a:t>
            </a:r>
            <a:r>
              <a:rPr lang="zh-CN" altLang="en-US" sz="2000" b="1" dirty="0"/>
              <a:t>比较简单易行剂量，幅度大、不需十分精确的药物，如镇咳药、助消化药等可按年龄计算。</a:t>
            </a:r>
            <a:endParaRPr lang="zh-CN" altLang="en-US" sz="2000" b="1" dirty="0"/>
          </a:p>
          <a:p>
            <a:pPr eaLnBrk="1" hangingPunct="1">
              <a:lnSpc>
                <a:spcPct val="150000"/>
              </a:lnSpc>
              <a:buFont typeface="Wingdings" panose="05000000000000000000" pitchFamily="2" charset="2"/>
              <a:buNone/>
            </a:pPr>
            <a:r>
              <a:rPr lang="zh-CN" altLang="en-US" sz="2400" dirty="0"/>
              <a:t>  </a:t>
            </a:r>
            <a:endParaRPr lang="zh-CN" altLang="en-US" sz="2400" dirty="0">
              <a:solidFill>
                <a:schemeClr val="hlink"/>
              </a:solidFill>
            </a:endParaRPr>
          </a:p>
          <a:p>
            <a:pPr eaLnBrk="1" hangingPunct="1">
              <a:lnSpc>
                <a:spcPct val="150000"/>
              </a:lnSpc>
              <a:buFont typeface="Wingdings" panose="05000000000000000000" pitchFamily="2" charset="2"/>
              <a:buNone/>
            </a:pPr>
            <a:endParaRPr lang="en-US" altLang="zh-CN"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rrowheads="1"/>
          </p:cNvSpPr>
          <p:nvPr>
            <p:ph type="title"/>
          </p:nvPr>
        </p:nvSpPr>
        <p:spPr/>
        <p:txBody>
          <a:bodyPr>
            <a:normAutofit/>
          </a:bodyPr>
          <a:lstStyle/>
          <a:p>
            <a:pPr eaLnBrk="1" hangingPunct="1">
              <a:lnSpc>
                <a:spcPct val="80000"/>
              </a:lnSpc>
              <a:buFont typeface="Wingdings" panose="05000000000000000000" pitchFamily="2" charset="2"/>
              <a:buNone/>
              <a:defRPr/>
            </a:pPr>
            <a:r>
              <a:rPr lang="zh-CN" altLang="en-US" b="1" dirty="0">
                <a:latin typeface="宋体" pitchFamily="2" charset="-122"/>
              </a:rPr>
              <a:t>按体重计算：</a:t>
            </a:r>
            <a:endParaRPr lang="zh-CN" altLang="en-US" b="1" dirty="0">
              <a:latin typeface="宋体" pitchFamily="2" charset="-122"/>
            </a:endParaRPr>
          </a:p>
        </p:txBody>
      </p:sp>
      <p:sp>
        <p:nvSpPr>
          <p:cNvPr id="57346" name="Rectangle 3"/>
          <p:cNvSpPr>
            <a:spLocks noGrp="1" noRot="1" noChangeArrowheads="1"/>
          </p:cNvSpPr>
          <p:nvPr>
            <p:ph idx="1"/>
          </p:nvPr>
        </p:nvSpPr>
        <p:spPr/>
        <p:txBody>
          <a:bodyPr/>
          <a:lstStyle/>
          <a:p>
            <a:pPr eaLnBrk="1" hangingPunct="1">
              <a:lnSpc>
                <a:spcPct val="150000"/>
              </a:lnSpc>
            </a:pPr>
            <a:r>
              <a:rPr lang="zh-CN" altLang="en-US" sz="2400" dirty="0">
                <a:solidFill>
                  <a:schemeClr val="hlink"/>
                </a:solidFill>
                <a:latin typeface="宋体" pitchFamily="2" charset="-122"/>
              </a:rPr>
              <a:t>药品说明书给定儿童剂量：</a:t>
            </a:r>
            <a:endParaRPr lang="zh-CN" altLang="en-US" sz="2400" dirty="0">
              <a:solidFill>
                <a:schemeClr val="hlink"/>
              </a:solidFill>
              <a:latin typeface="宋体" pitchFamily="2" charset="-122"/>
            </a:endParaRPr>
          </a:p>
          <a:p>
            <a:pPr eaLnBrk="1" hangingPunct="1">
              <a:lnSpc>
                <a:spcPct val="150000"/>
              </a:lnSpc>
              <a:buFont typeface="Wingdings" panose="05000000000000000000" pitchFamily="2" charset="2"/>
              <a:buNone/>
            </a:pPr>
            <a:r>
              <a:rPr lang="zh-CN" altLang="en-US" sz="2100" dirty="0">
                <a:latin typeface="宋体" pitchFamily="2" charset="-122"/>
              </a:rPr>
              <a:t>  </a:t>
            </a:r>
            <a:r>
              <a:rPr lang="zh-CN" altLang="en-US" sz="2000" dirty="0"/>
              <a:t>儿童用药量</a:t>
            </a:r>
            <a:r>
              <a:rPr lang="en-US" altLang="zh-CN" sz="2000" dirty="0"/>
              <a:t>=</a:t>
            </a:r>
            <a:r>
              <a:rPr lang="zh-CN" altLang="en-US" sz="2000" dirty="0"/>
              <a:t>儿童体重</a:t>
            </a:r>
            <a:r>
              <a:rPr lang="en-US" altLang="zh-CN" sz="2000" dirty="0"/>
              <a:t>(kg)×</a:t>
            </a:r>
            <a:r>
              <a:rPr lang="zh-CN" altLang="en-US" sz="2000" dirty="0"/>
              <a:t>给定儿童剂量</a:t>
            </a:r>
            <a:r>
              <a:rPr lang="en-US" altLang="zh-CN" sz="2000" dirty="0"/>
              <a:t>mg/(</a:t>
            </a:r>
            <a:r>
              <a:rPr lang="en-US" altLang="zh-CN" sz="2000" dirty="0" err="1"/>
              <a:t>kg·d</a:t>
            </a:r>
            <a:r>
              <a:rPr lang="zh-CN" altLang="en-US" sz="2000" dirty="0"/>
              <a:t>或次</a:t>
            </a:r>
            <a:r>
              <a:rPr lang="en-US" altLang="zh-CN" sz="2000" dirty="0"/>
              <a:t>)</a:t>
            </a:r>
            <a:endParaRPr lang="zh-CN" altLang="en-US" sz="2000" dirty="0"/>
          </a:p>
          <a:p>
            <a:pPr eaLnBrk="1" hangingPunct="1">
              <a:lnSpc>
                <a:spcPct val="150000"/>
              </a:lnSpc>
            </a:pPr>
            <a:r>
              <a:rPr lang="zh-CN" altLang="en-US" sz="2400" dirty="0">
                <a:solidFill>
                  <a:schemeClr val="hlink"/>
                </a:solidFill>
                <a:latin typeface="宋体" pitchFamily="2" charset="-122"/>
              </a:rPr>
              <a:t>无儿童给定剂量</a:t>
            </a:r>
            <a:r>
              <a:rPr lang="zh-CN" altLang="en-US" sz="2400" dirty="0">
                <a:latin typeface="宋体" pitchFamily="2" charset="-122"/>
              </a:rPr>
              <a:t>：</a:t>
            </a:r>
            <a:endParaRPr lang="zh-CN" altLang="en-US" sz="2400" dirty="0">
              <a:latin typeface="宋体" pitchFamily="2" charset="-122"/>
            </a:endParaRPr>
          </a:p>
          <a:p>
            <a:pPr eaLnBrk="1" hangingPunct="1">
              <a:lnSpc>
                <a:spcPct val="150000"/>
              </a:lnSpc>
              <a:buFont typeface="Wingdings" panose="05000000000000000000" pitchFamily="2" charset="2"/>
              <a:buNone/>
            </a:pPr>
            <a:r>
              <a:rPr lang="zh-CN" altLang="en-US" sz="2100" dirty="0">
                <a:latin typeface="宋体" pitchFamily="2" charset="-122"/>
              </a:rPr>
              <a:t>  </a:t>
            </a:r>
            <a:r>
              <a:rPr lang="zh-CN" altLang="en-US" sz="2000" dirty="0">
                <a:latin typeface="宋体" pitchFamily="2" charset="-122"/>
              </a:rPr>
              <a:t>儿童用药量</a:t>
            </a:r>
            <a:r>
              <a:rPr lang="en-US" altLang="zh-CN" sz="2000" dirty="0">
                <a:latin typeface="宋体" pitchFamily="2" charset="-122"/>
              </a:rPr>
              <a:t>=</a:t>
            </a:r>
            <a:r>
              <a:rPr lang="zh-CN" altLang="en-US" sz="2000" dirty="0">
                <a:latin typeface="宋体" pitchFamily="2" charset="-122"/>
              </a:rPr>
              <a:t>成人剂量</a:t>
            </a:r>
            <a:r>
              <a:rPr lang="en-US" altLang="zh-CN" sz="2000" dirty="0">
                <a:latin typeface="宋体" pitchFamily="2" charset="-122"/>
              </a:rPr>
              <a:t>×</a:t>
            </a:r>
            <a:r>
              <a:rPr lang="zh-CN" altLang="en-US" sz="2000" dirty="0">
                <a:latin typeface="宋体" pitchFamily="2" charset="-122"/>
              </a:rPr>
              <a:t>小儿体重</a:t>
            </a:r>
            <a:r>
              <a:rPr lang="en-US" altLang="zh-CN" sz="2000" dirty="0">
                <a:latin typeface="宋体" pitchFamily="2" charset="-122"/>
              </a:rPr>
              <a:t>(kg)</a:t>
            </a:r>
            <a:r>
              <a:rPr lang="zh-CN" altLang="en-US" sz="2000" dirty="0">
                <a:latin typeface="宋体" pitchFamily="2" charset="-122"/>
              </a:rPr>
              <a:t>／</a:t>
            </a:r>
            <a:r>
              <a:rPr lang="en-US" altLang="zh-CN" sz="2000" dirty="0">
                <a:latin typeface="宋体" pitchFamily="2" charset="-122"/>
              </a:rPr>
              <a:t>50</a:t>
            </a:r>
            <a:endParaRPr lang="zh-CN" altLang="en-US" sz="2100" dirty="0">
              <a:latin typeface="宋体" pitchFamily="2" charset="-122"/>
            </a:endParaRPr>
          </a:p>
          <a:p>
            <a:pPr eaLnBrk="1" hangingPunct="1">
              <a:lnSpc>
                <a:spcPct val="150000"/>
              </a:lnSpc>
              <a:buFont typeface="Wingdings" panose="05000000000000000000" pitchFamily="2" charset="2"/>
              <a:buNone/>
            </a:pPr>
            <a:r>
              <a:rPr lang="en-US" altLang="zh-CN" sz="2000" b="1" dirty="0">
                <a:solidFill>
                  <a:schemeClr val="hlink"/>
                </a:solidFill>
                <a:latin typeface="宋体" pitchFamily="2" charset="-122"/>
              </a:rPr>
              <a:t>  </a:t>
            </a:r>
            <a:r>
              <a:rPr lang="zh-CN" altLang="en-US" sz="2000" b="1" dirty="0">
                <a:solidFill>
                  <a:schemeClr val="hlink"/>
                </a:solidFill>
                <a:latin typeface="宋体" pitchFamily="2" charset="-122"/>
              </a:rPr>
              <a:t>方法评价：</a:t>
            </a:r>
            <a:r>
              <a:rPr lang="zh-CN" altLang="en-US" sz="2000" b="1" dirty="0">
                <a:latin typeface="宋体" pitchFamily="2" charset="-122"/>
              </a:rPr>
              <a:t>简单易记，对年幼儿剂量偏小，对年长儿，特别是体重过重儿剂量偏大。</a:t>
            </a:r>
            <a:endParaRPr lang="en-US" altLang="zh-CN" sz="2000" b="1" dirty="0">
              <a:latin typeface="宋体"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rrowheads="1"/>
          </p:cNvSpPr>
          <p:nvPr>
            <p:ph type="title"/>
          </p:nvPr>
        </p:nvSpPr>
        <p:spPr/>
        <p:txBody>
          <a:bodyPr>
            <a:normAutofit/>
          </a:bodyPr>
          <a:lstStyle/>
          <a:p>
            <a:pPr marL="67945" indent="-67945">
              <a:defRPr/>
            </a:pPr>
            <a:r>
              <a:rPr lang="zh-CN" altLang="en-US" b="1" dirty="0">
                <a:latin typeface="宋体" pitchFamily="2" charset="-122"/>
              </a:rPr>
              <a:t>按体表面积计算：</a:t>
            </a:r>
            <a:endParaRPr lang="zh-CN" altLang="en-US" b="1" dirty="0">
              <a:latin typeface="宋体" pitchFamily="2" charset="-122"/>
            </a:endParaRPr>
          </a:p>
        </p:txBody>
      </p:sp>
      <p:sp>
        <p:nvSpPr>
          <p:cNvPr id="58370" name="Rectangle 3"/>
          <p:cNvSpPr>
            <a:spLocks noGrp="1" noRot="1" noChangeArrowheads="1"/>
          </p:cNvSpPr>
          <p:nvPr>
            <p:ph idx="1"/>
          </p:nvPr>
        </p:nvSpPr>
        <p:spPr>
          <a:xfrm>
            <a:off x="710729" y="1412776"/>
            <a:ext cx="8181751" cy="2914650"/>
          </a:xfrm>
        </p:spPr>
        <p:txBody>
          <a:bodyPr>
            <a:noAutofit/>
          </a:bodyPr>
          <a:lstStyle/>
          <a:p>
            <a:pPr eaLnBrk="1" hangingPunct="1">
              <a:lnSpc>
                <a:spcPct val="160000"/>
              </a:lnSpc>
              <a:buFont typeface="Wingdings" panose="05000000000000000000" pitchFamily="2" charset="2"/>
              <a:buNone/>
            </a:pPr>
            <a:r>
              <a:rPr lang="zh-CN" altLang="en-US" sz="2400" dirty="0"/>
              <a:t> 计算公式为：</a:t>
            </a:r>
            <a:endParaRPr lang="zh-CN" altLang="en-US" sz="2400" dirty="0"/>
          </a:p>
          <a:p>
            <a:pPr eaLnBrk="1" latinLnBrk="1" hangingPunct="1">
              <a:lnSpc>
                <a:spcPct val="160000"/>
              </a:lnSpc>
              <a:buFont typeface="Wingdings" panose="05000000000000000000" pitchFamily="2" charset="2"/>
              <a:buNone/>
            </a:pPr>
            <a:r>
              <a:rPr lang="en-US" altLang="zh-CN" sz="2000" dirty="0"/>
              <a:t>&lt;30kg </a:t>
            </a:r>
            <a:r>
              <a:rPr lang="zh-CN" altLang="en-US" sz="2000" dirty="0"/>
              <a:t>儿童的体表面积</a:t>
            </a:r>
            <a:r>
              <a:rPr lang="en-US" altLang="zh-CN" sz="2000" dirty="0"/>
              <a:t>(m</a:t>
            </a:r>
            <a:r>
              <a:rPr lang="en-US" altLang="zh-CN" sz="2000" baseline="30000" dirty="0"/>
              <a:t>2</a:t>
            </a:r>
            <a:r>
              <a:rPr lang="en-US" altLang="zh-CN" sz="2000" dirty="0"/>
              <a:t>)</a:t>
            </a:r>
            <a:r>
              <a:rPr lang="zh-CN" altLang="en-US" sz="2000" dirty="0"/>
              <a:t>＝体重</a:t>
            </a:r>
            <a:r>
              <a:rPr lang="en-US" altLang="zh-CN" sz="2000" dirty="0"/>
              <a:t>(kg)×0.035+0.1</a:t>
            </a:r>
            <a:endParaRPr lang="en-US" altLang="zh-CN" sz="2000" dirty="0"/>
          </a:p>
          <a:p>
            <a:pPr eaLnBrk="1" latinLnBrk="1" hangingPunct="1">
              <a:lnSpc>
                <a:spcPct val="160000"/>
              </a:lnSpc>
              <a:buFont typeface="Wingdings" panose="05000000000000000000" pitchFamily="2" charset="2"/>
              <a:buNone/>
            </a:pPr>
            <a:r>
              <a:rPr lang="en-US" altLang="zh-CN" sz="2000" dirty="0"/>
              <a:t>&gt;30kg </a:t>
            </a:r>
            <a:r>
              <a:rPr lang="zh-CN" altLang="en-US" sz="2000" dirty="0"/>
              <a:t>儿童体表面积</a:t>
            </a:r>
            <a:r>
              <a:rPr lang="en-US" altLang="zh-CN" sz="2000" dirty="0"/>
              <a:t>(m</a:t>
            </a:r>
            <a:r>
              <a:rPr lang="en-US" altLang="zh-CN" sz="2000" baseline="30000" dirty="0"/>
              <a:t>2</a:t>
            </a:r>
            <a:r>
              <a:rPr lang="en-US" altLang="zh-CN" sz="2000" dirty="0"/>
              <a:t>)</a:t>
            </a:r>
            <a:r>
              <a:rPr lang="zh-CN" altLang="en-US" sz="2000" dirty="0"/>
              <a:t>＝</a:t>
            </a:r>
            <a:r>
              <a:rPr lang="en-US" altLang="zh-CN" sz="2000" dirty="0"/>
              <a:t>[</a:t>
            </a:r>
            <a:r>
              <a:rPr lang="zh-CN" altLang="en-US" sz="2000" dirty="0"/>
              <a:t>体重</a:t>
            </a:r>
            <a:r>
              <a:rPr lang="en-US" altLang="zh-CN" sz="2000" dirty="0"/>
              <a:t>(kg) -30]×0.02+1.05</a:t>
            </a:r>
            <a:endParaRPr lang="zh-CN" altLang="en-US" sz="2000" dirty="0"/>
          </a:p>
          <a:p>
            <a:pPr eaLnBrk="1" hangingPunct="1">
              <a:lnSpc>
                <a:spcPct val="160000"/>
              </a:lnSpc>
              <a:buFont typeface="Wingdings" panose="05000000000000000000" pitchFamily="2" charset="2"/>
              <a:buNone/>
            </a:pPr>
            <a:r>
              <a:rPr lang="zh-CN" altLang="en-US" sz="2400" dirty="0"/>
              <a:t> 儿童用药量</a:t>
            </a:r>
            <a:r>
              <a:rPr lang="en-US" altLang="zh-CN" sz="2400" dirty="0"/>
              <a:t>=</a:t>
            </a:r>
            <a:r>
              <a:rPr lang="zh-CN" altLang="en-US" sz="2400" dirty="0"/>
              <a:t>成人剂量</a:t>
            </a:r>
            <a:r>
              <a:rPr lang="en-US" altLang="zh-CN" sz="2400" dirty="0"/>
              <a:t>×</a:t>
            </a:r>
            <a:r>
              <a:rPr lang="zh-CN" altLang="en-US" sz="2400" dirty="0"/>
              <a:t>儿童体表面积</a:t>
            </a:r>
            <a:r>
              <a:rPr lang="en-US" altLang="zh-CN" sz="2400" dirty="0"/>
              <a:t>/1.73</a:t>
            </a:r>
            <a:endParaRPr lang="en-US" altLang="zh-CN" sz="2400" dirty="0"/>
          </a:p>
          <a:p>
            <a:pPr eaLnBrk="1" hangingPunct="1">
              <a:lnSpc>
                <a:spcPct val="160000"/>
              </a:lnSpc>
              <a:buFont typeface="Wingdings" panose="05000000000000000000" pitchFamily="2" charset="2"/>
              <a:buNone/>
            </a:pPr>
            <a:r>
              <a:rPr lang="en-US" altLang="zh-CN" sz="2000" b="1" dirty="0">
                <a:solidFill>
                  <a:schemeClr val="hlink"/>
                </a:solidFill>
              </a:rPr>
              <a:t>   </a:t>
            </a:r>
            <a:r>
              <a:rPr lang="zh-CN" altLang="en-US" sz="2000" b="1" dirty="0">
                <a:solidFill>
                  <a:schemeClr val="hlink"/>
                </a:solidFill>
              </a:rPr>
              <a:t>方法评价：</a:t>
            </a:r>
            <a:r>
              <a:rPr lang="zh-CN" altLang="en-US" sz="2000" b="1" dirty="0"/>
              <a:t>较按年龄、体重计算更为准确，因其与基础代谢、肾小球滤过率关系更为密切，但计算较为繁琐。</a:t>
            </a:r>
            <a:endParaRPr lang="zh-CN" altLang="en-US" sz="2000" b="1" dirty="0"/>
          </a:p>
          <a:p>
            <a:pPr eaLnBrk="1" hangingPunct="1">
              <a:lnSpc>
                <a:spcPct val="160000"/>
              </a:lnSpc>
              <a:buFont typeface="Wingdings" panose="05000000000000000000" pitchFamily="2" charset="2"/>
              <a:buNone/>
            </a:pPr>
            <a:endParaRPr lang="zh-CN" altLang="en-US" sz="2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标题 1"/>
          <p:cNvSpPr>
            <a:spLocks noGrp="1"/>
          </p:cNvSpPr>
          <p:nvPr>
            <p:ph type="title"/>
          </p:nvPr>
        </p:nvSpPr>
        <p:spPr>
          <a:xfrm>
            <a:off x="827584" y="188640"/>
            <a:ext cx="6405563" cy="857250"/>
          </a:xfrm>
        </p:spPr>
        <p:txBody>
          <a:bodyPr>
            <a:normAutofit/>
          </a:bodyPr>
          <a:lstStyle/>
          <a:p>
            <a:pPr eaLnBrk="1" hangingPunct="1">
              <a:defRPr/>
            </a:pPr>
            <a:r>
              <a:rPr lang="zh-CN" altLang="en-US" b="1" dirty="0">
                <a:latin typeface="Tahoma" panose="020B0604030504040204" charset="0"/>
              </a:rPr>
              <a:t>儿童体重与体表面积粗略折算表</a:t>
            </a:r>
            <a:endParaRPr lang="zh-CN" altLang="en-US" b="1" dirty="0">
              <a:latin typeface="Tahoma" panose="020B0604030504040204" charset="0"/>
            </a:endParaRPr>
          </a:p>
        </p:txBody>
      </p:sp>
      <p:graphicFrame>
        <p:nvGraphicFramePr>
          <p:cNvPr id="35888" name="Group 48"/>
          <p:cNvGraphicFramePr>
            <a:graphicFrameLocks noGrp="1"/>
          </p:cNvGraphicFramePr>
          <p:nvPr>
            <p:ph idx="1"/>
          </p:nvPr>
        </p:nvGraphicFramePr>
        <p:xfrm>
          <a:off x="1331640" y="1988840"/>
          <a:ext cx="6381700" cy="2619503"/>
        </p:xfrm>
        <a:graphic>
          <a:graphicData uri="http://schemas.openxmlformats.org/drawingml/2006/table">
            <a:tbl>
              <a:tblPr/>
              <a:tblGrid>
                <a:gridCol w="885063"/>
                <a:gridCol w="1250781"/>
                <a:gridCol w="871467"/>
                <a:gridCol w="1252141"/>
                <a:gridCol w="871467"/>
                <a:gridCol w="1250781"/>
              </a:tblGrid>
              <a:tr h="716243">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体重（</a:t>
                      </a: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kg</a:t>
                      </a: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体表面积（</a:t>
                      </a: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m</a:t>
                      </a:r>
                      <a:r>
                        <a:rPr kumimoji="0" lang="en-US" altLang="zh-CN" sz="1800" b="1" i="0" u="none" strike="noStrike" cap="none" normalizeH="0" baseline="30000">
                          <a:ln>
                            <a:noFill/>
                          </a:ln>
                          <a:solidFill>
                            <a:schemeClr val="tx1"/>
                          </a:solidFill>
                          <a:effectLst/>
                          <a:latin typeface="Times New Roman" panose="02020603050405020304" charset="0"/>
                          <a:ea typeface="宋体" pitchFamily="2" charset="-122"/>
                        </a:rPr>
                        <a:t>2</a:t>
                      </a: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体重（</a:t>
                      </a: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kg</a:t>
                      </a: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体表面积（</a:t>
                      </a: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m</a:t>
                      </a:r>
                      <a:r>
                        <a:rPr kumimoji="0" lang="en-US" altLang="zh-CN" sz="1800" b="1" i="0" u="none" strike="noStrike" cap="none" normalizeH="0" baseline="30000">
                          <a:ln>
                            <a:noFill/>
                          </a:ln>
                          <a:solidFill>
                            <a:schemeClr val="tx1"/>
                          </a:solidFill>
                          <a:effectLst/>
                          <a:latin typeface="Times New Roman" panose="02020603050405020304" charset="0"/>
                          <a:ea typeface="宋体" pitchFamily="2" charset="-122"/>
                        </a:rPr>
                        <a:t>2</a:t>
                      </a: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体重（</a:t>
                      </a: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kg</a:t>
                      </a: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体表面积（</a:t>
                      </a: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m</a:t>
                      </a:r>
                      <a:r>
                        <a:rPr kumimoji="0" lang="en-US" altLang="zh-CN" sz="1800" b="1" i="0" u="none" strike="noStrike" cap="none" normalizeH="0" baseline="30000">
                          <a:ln>
                            <a:noFill/>
                          </a:ln>
                          <a:solidFill>
                            <a:schemeClr val="tx1"/>
                          </a:solidFill>
                          <a:effectLst/>
                          <a:latin typeface="Times New Roman" panose="02020603050405020304" charset="0"/>
                          <a:ea typeface="宋体" pitchFamily="2" charset="-122"/>
                        </a:rPr>
                        <a:t>2</a:t>
                      </a:r>
                      <a:r>
                        <a:rPr kumimoji="0" lang="zh-CN" altLang="en-US" sz="1800" b="1" i="0" u="none" strike="noStrike" cap="none" normalizeH="0" baseline="0">
                          <a:ln>
                            <a:noFill/>
                          </a:ln>
                          <a:solidFill>
                            <a:schemeClr val="tx1"/>
                          </a:solidFill>
                          <a:effectLst/>
                          <a:latin typeface="Tahoma" panose="020B0604030504040204" charset="0"/>
                          <a:ea typeface="宋体"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3</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0.21</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8</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0.42</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16</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0.70 </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4</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0.25</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9</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0.46</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18</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0.75 </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5</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0.29</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10</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0.49</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20</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0.80 </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6</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0.33</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12</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0.56</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25</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0.90 </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7</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0.39</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14</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0.62</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itchFamily="2" charset="-122"/>
                        </a:rPr>
                        <a:t>30</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dirty="0">
                          <a:ln>
                            <a:noFill/>
                          </a:ln>
                          <a:solidFill>
                            <a:schemeClr val="tx1"/>
                          </a:solidFill>
                          <a:effectLst/>
                          <a:latin typeface="Times New Roman" panose="02020603050405020304" charset="0"/>
                          <a:ea typeface="宋体" pitchFamily="2" charset="-122"/>
                        </a:rPr>
                        <a:t>1.15 </a:t>
                      </a:r>
                      <a:endParaRPr kumimoji="0" lang="zh-CN" altLang="zh-CN" sz="1800" b="1" i="0" u="none" strike="noStrike" cap="none" normalizeH="0" baseline="0" dirty="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bl>
          </a:graphicData>
        </a:graphic>
      </p:graphicFrame>
      <p:sp>
        <p:nvSpPr>
          <p:cNvPr id="59436" name="矩形 4"/>
          <p:cNvSpPr>
            <a:spLocks noChangeArrowheads="1"/>
          </p:cNvSpPr>
          <p:nvPr/>
        </p:nvSpPr>
        <p:spPr bwMode="auto">
          <a:xfrm>
            <a:off x="1331640" y="5089628"/>
            <a:ext cx="6117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宋体" pitchFamily="2" charset="-122"/>
              </a:defRPr>
            </a:lvl1pPr>
            <a:lvl2pPr marL="742950" indent="-285750">
              <a:defRPr sz="2400">
                <a:solidFill>
                  <a:schemeClr val="tx1"/>
                </a:solidFill>
                <a:latin typeface="Arial" panose="020B0604020202020204" pitchFamily="34" charset="0"/>
                <a:ea typeface="宋体" pitchFamily="2" charset="-122"/>
              </a:defRPr>
            </a:lvl2pPr>
            <a:lvl3pPr marL="1143000" indent="-228600">
              <a:defRPr sz="2400">
                <a:solidFill>
                  <a:schemeClr val="tx1"/>
                </a:solidFill>
                <a:latin typeface="Arial" panose="020B0604020202020204" pitchFamily="34" charset="0"/>
                <a:ea typeface="宋体" pitchFamily="2" charset="-122"/>
              </a:defRPr>
            </a:lvl3pPr>
            <a:lvl4pPr marL="1600200" indent="-228600">
              <a:defRPr sz="2400">
                <a:solidFill>
                  <a:schemeClr val="tx1"/>
                </a:solidFill>
                <a:latin typeface="Arial" panose="020B0604020202020204" pitchFamily="34" charset="0"/>
                <a:ea typeface="宋体" pitchFamily="2" charset="-122"/>
              </a:defRPr>
            </a:lvl4pPr>
            <a:lvl5pPr marL="2057400" indent="-228600">
              <a:defRPr sz="24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itchFamily="2" charset="-122"/>
              </a:defRPr>
            </a:lvl9pPr>
          </a:lstStyle>
          <a:p>
            <a:pPr eaLnBrk="1" hangingPunct="1"/>
            <a:r>
              <a:rPr lang="zh-CN" altLang="en-US" b="1">
                <a:latin typeface="微软雅黑" panose="020B0503020204020204" charset="-122"/>
                <a:ea typeface="微软雅黑" panose="020B0503020204020204" charset="-122"/>
                <a:cs typeface="微软雅黑" panose="020B0503020204020204" charset="-122"/>
              </a:rPr>
              <a:t>儿童用药量</a:t>
            </a:r>
            <a:r>
              <a:rPr lang="en-US" altLang="zh-CN" b="1">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成人剂量</a:t>
            </a:r>
            <a:r>
              <a:rPr lang="en-US" altLang="zh-CN" b="1">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儿童体表面积</a:t>
            </a:r>
            <a:r>
              <a:rPr lang="en-US" altLang="zh-CN" b="1">
                <a:latin typeface="微软雅黑" panose="020B0503020204020204" charset="-122"/>
                <a:ea typeface="微软雅黑" panose="020B0503020204020204" charset="-122"/>
                <a:cs typeface="微软雅黑" panose="020B0503020204020204" charset="-122"/>
              </a:rPr>
              <a:t>/1.73</a:t>
            </a:r>
            <a:endParaRPr lang="zh-CN" altLang="en-US">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内容占位符 2"/>
          <p:cNvSpPr>
            <a:spLocks noGrp="1"/>
          </p:cNvSpPr>
          <p:nvPr>
            <p:ph idx="1"/>
          </p:nvPr>
        </p:nvSpPr>
        <p:spPr>
          <a:xfrm>
            <a:off x="755576" y="1268760"/>
            <a:ext cx="7992888" cy="4824536"/>
          </a:xfrm>
        </p:spPr>
        <p:txBody>
          <a:bodyPr>
            <a:normAutofit/>
          </a:bodyPr>
          <a:lstStyle/>
          <a:p>
            <a:pPr eaLnBrk="1" hangingPunct="1">
              <a:buFont typeface="Wingdings" panose="05000000000000000000" pitchFamily="2" charset="2"/>
              <a:buNone/>
            </a:pPr>
            <a:r>
              <a:rPr lang="zh-CN" altLang="en-US" sz="2400" b="1" dirty="0">
                <a:solidFill>
                  <a:schemeClr val="hlink"/>
                </a:solidFill>
              </a:rPr>
              <a:t> 按成人剂量折算：</a:t>
            </a:r>
            <a:endParaRPr lang="en-US" altLang="zh-CN" sz="2400" b="1" dirty="0">
              <a:solidFill>
                <a:schemeClr val="hlink"/>
              </a:solidFill>
            </a:endParaRPr>
          </a:p>
          <a:p>
            <a:pPr algn="ctr" eaLnBrk="1" hangingPunct="1">
              <a:buFont typeface="Wingdings" panose="05000000000000000000" pitchFamily="2" charset="2"/>
              <a:buNone/>
            </a:pPr>
            <a:r>
              <a:rPr lang="zh-CN" altLang="en-US" sz="2400" b="1" dirty="0"/>
              <a:t>儿童计量按成人剂量折算表</a:t>
            </a:r>
            <a:endParaRPr lang="en-US" altLang="zh-CN" sz="2400" b="1" dirty="0"/>
          </a:p>
          <a:p>
            <a:pPr algn="ctr" eaLnBrk="1" hangingPunct="1">
              <a:buFont typeface="Wingdings" panose="05000000000000000000" pitchFamily="2" charset="2"/>
              <a:buNone/>
            </a:pPr>
            <a:endParaRPr lang="en-US" altLang="zh-CN" sz="2400" b="1" dirty="0"/>
          </a:p>
          <a:p>
            <a:pPr algn="ctr" eaLnBrk="1" hangingPunct="1">
              <a:buFont typeface="Wingdings" panose="05000000000000000000" pitchFamily="2" charset="2"/>
              <a:buNone/>
            </a:pPr>
            <a:endParaRPr lang="en-US" altLang="zh-CN" sz="2400" b="1" dirty="0"/>
          </a:p>
          <a:p>
            <a:pPr algn="ctr" eaLnBrk="1" hangingPunct="1">
              <a:buFont typeface="Wingdings" panose="05000000000000000000" pitchFamily="2" charset="2"/>
              <a:buNone/>
            </a:pPr>
            <a:endParaRPr lang="en-US" altLang="zh-CN" sz="2400" b="1" dirty="0"/>
          </a:p>
          <a:p>
            <a:pPr algn="ctr" eaLnBrk="1" hangingPunct="1">
              <a:buFont typeface="Wingdings" panose="05000000000000000000" pitchFamily="2" charset="2"/>
              <a:buNone/>
            </a:pPr>
            <a:endParaRPr lang="en-US" altLang="zh-CN" sz="2400" b="1" dirty="0"/>
          </a:p>
          <a:p>
            <a:pPr algn="ctr" eaLnBrk="1" hangingPunct="1">
              <a:buFont typeface="Wingdings" panose="05000000000000000000" pitchFamily="2" charset="2"/>
              <a:buNone/>
            </a:pPr>
            <a:endParaRPr lang="en-US" altLang="zh-CN" sz="2400" b="1" dirty="0"/>
          </a:p>
          <a:p>
            <a:pPr eaLnBrk="1" hangingPunct="1">
              <a:buFont typeface="Wingdings" panose="05000000000000000000" pitchFamily="2" charset="2"/>
              <a:buNone/>
            </a:pPr>
            <a:endParaRPr lang="zh-CN" altLang="en-US" sz="2400" b="1" dirty="0">
              <a:solidFill>
                <a:schemeClr val="hlink"/>
              </a:solidFill>
            </a:endParaRPr>
          </a:p>
          <a:p>
            <a:pPr eaLnBrk="1" hangingPunct="1">
              <a:buFont typeface="Wingdings" panose="05000000000000000000" pitchFamily="2" charset="2"/>
              <a:buNone/>
            </a:pPr>
            <a:r>
              <a:rPr lang="en-US" altLang="zh-CN" sz="2000" b="1" dirty="0">
                <a:solidFill>
                  <a:schemeClr val="hlink"/>
                </a:solidFill>
              </a:rPr>
              <a:t>           </a:t>
            </a:r>
            <a:r>
              <a:rPr lang="zh-CN" altLang="en-US" sz="2000" b="1" dirty="0">
                <a:solidFill>
                  <a:schemeClr val="hlink"/>
                </a:solidFill>
              </a:rPr>
              <a:t>方法评价：</a:t>
            </a:r>
            <a:r>
              <a:rPr lang="zh-CN" altLang="en-US" sz="2000" b="1" dirty="0"/>
              <a:t>总的趋势是剂量偏小。</a:t>
            </a:r>
            <a:endParaRPr lang="en-US" altLang="zh-CN" sz="2000" b="1" dirty="0"/>
          </a:p>
          <a:p>
            <a:pPr eaLnBrk="1" hangingPunct="1">
              <a:buFont typeface="Wingdings" panose="05000000000000000000" pitchFamily="2" charset="2"/>
              <a:buNone/>
            </a:pPr>
            <a:endParaRPr lang="zh-CN" altLang="en-US" sz="2000" b="1" dirty="0">
              <a:solidFill>
                <a:schemeClr val="hlink"/>
              </a:solidFill>
            </a:endParaRPr>
          </a:p>
        </p:txBody>
      </p:sp>
      <p:graphicFrame>
        <p:nvGraphicFramePr>
          <p:cNvPr id="4" name="表格 3"/>
          <p:cNvGraphicFramePr>
            <a:graphicFrameLocks noGrp="1"/>
          </p:cNvGraphicFramePr>
          <p:nvPr/>
        </p:nvGraphicFramePr>
        <p:xfrm>
          <a:off x="1709739" y="2619375"/>
          <a:ext cx="5670949" cy="1843086"/>
        </p:xfrm>
        <a:graphic>
          <a:graphicData uri="http://schemas.openxmlformats.org/drawingml/2006/table">
            <a:tbl>
              <a:tblPr/>
              <a:tblGrid>
                <a:gridCol w="1179910"/>
                <a:gridCol w="1747838"/>
                <a:gridCol w="994172"/>
                <a:gridCol w="1749029"/>
              </a:tblGrid>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itchFamily="2" charset="-122"/>
                          <a:ea typeface="宋体" pitchFamily="2" charset="-122"/>
                        </a:rPr>
                        <a:t>年龄</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itchFamily="2" charset="-122"/>
                          <a:ea typeface="宋体" pitchFamily="2" charset="-122"/>
                        </a:rPr>
                        <a:t>相当成人剂量的比例</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itchFamily="2" charset="-122"/>
                          <a:ea typeface="宋体" pitchFamily="2" charset="-122"/>
                        </a:rPr>
                        <a:t>年龄</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itchFamily="2" charset="-122"/>
                          <a:ea typeface="宋体" pitchFamily="2" charset="-122"/>
                        </a:rPr>
                        <a:t>相当成人剂量的比例</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itchFamily="2" charset="-122"/>
                          <a:ea typeface="宋体" pitchFamily="2" charset="-122"/>
                        </a:rPr>
                        <a:t>出生～</a:t>
                      </a:r>
                      <a:r>
                        <a:rPr kumimoji="0" lang="en-US" altLang="zh-CN" sz="1400" b="1" i="0" u="none" strike="noStrike" cap="none" normalizeH="0" baseline="0">
                          <a:ln>
                            <a:noFill/>
                          </a:ln>
                          <a:solidFill>
                            <a:schemeClr val="tx1"/>
                          </a:solidFill>
                          <a:effectLst/>
                          <a:latin typeface="宋体" pitchFamily="2" charset="-122"/>
                          <a:ea typeface="宋体" pitchFamily="2" charset="-122"/>
                        </a:rPr>
                        <a:t>1</a:t>
                      </a:r>
                      <a:r>
                        <a:rPr kumimoji="0" lang="zh-CN" altLang="zh-CN" sz="1400" b="1" i="0" u="none" strike="noStrike" cap="none" normalizeH="0" baseline="0">
                          <a:ln>
                            <a:noFill/>
                          </a:ln>
                          <a:solidFill>
                            <a:schemeClr val="tx1"/>
                          </a:solidFill>
                          <a:effectLst/>
                          <a:latin typeface="宋体" pitchFamily="2" charset="-122"/>
                          <a:ea typeface="宋体" pitchFamily="2" charset="-122"/>
                        </a:rPr>
                        <a:t>个月</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1/18</a:t>
                      </a:r>
                      <a:r>
                        <a:rPr kumimoji="0" lang="zh-CN" altLang="zh-CN" sz="1400" b="1" i="0" u="none" strike="noStrike" cap="none" normalizeH="0" baseline="0">
                          <a:ln>
                            <a:noFill/>
                          </a:ln>
                          <a:solidFill>
                            <a:schemeClr val="tx1"/>
                          </a:solidFill>
                          <a:effectLst/>
                          <a:latin typeface="宋体" pitchFamily="2" charset="-122"/>
                          <a:ea typeface="宋体" pitchFamily="2" charset="-122"/>
                        </a:rPr>
                        <a:t>～</a:t>
                      </a:r>
                      <a:r>
                        <a:rPr kumimoji="0" lang="en-US" altLang="zh-CN" sz="1400" b="1" i="0" u="none" strike="noStrike" cap="none" normalizeH="0" baseline="0">
                          <a:ln>
                            <a:noFill/>
                          </a:ln>
                          <a:solidFill>
                            <a:schemeClr val="tx1"/>
                          </a:solidFill>
                          <a:effectLst/>
                          <a:latin typeface="宋体" pitchFamily="2" charset="-122"/>
                          <a:ea typeface="宋体" pitchFamily="2" charset="-122"/>
                        </a:rPr>
                        <a:t>1/14</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4</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r>
                        <a:rPr kumimoji="0" lang="en-US" altLang="zh-CN" sz="1400" b="1" i="0" u="none" strike="noStrike" cap="none" normalizeH="0" baseline="0">
                          <a:ln>
                            <a:noFill/>
                          </a:ln>
                          <a:solidFill>
                            <a:schemeClr val="tx1"/>
                          </a:solidFill>
                          <a:effectLst/>
                          <a:latin typeface="宋体" pitchFamily="2" charset="-122"/>
                          <a:ea typeface="宋体" pitchFamily="2" charset="-122"/>
                        </a:rPr>
                        <a:t>6</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1/3</a:t>
                      </a:r>
                      <a:r>
                        <a:rPr kumimoji="0" lang="zh-CN" altLang="zh-CN" sz="1400" b="1" i="0" u="none" strike="noStrike" cap="none" normalizeH="0" baseline="0">
                          <a:ln>
                            <a:noFill/>
                          </a:ln>
                          <a:solidFill>
                            <a:schemeClr val="tx1"/>
                          </a:solidFill>
                          <a:effectLst/>
                          <a:latin typeface="宋体" pitchFamily="2" charset="-122"/>
                          <a:ea typeface="宋体" pitchFamily="2" charset="-122"/>
                        </a:rPr>
                        <a:t>～</a:t>
                      </a:r>
                      <a:r>
                        <a:rPr kumimoji="0" lang="en-US" altLang="zh-CN" sz="1400" b="1" i="0" u="none" strike="noStrike" cap="none" normalizeH="0" baseline="0">
                          <a:ln>
                            <a:noFill/>
                          </a:ln>
                          <a:solidFill>
                            <a:schemeClr val="tx1"/>
                          </a:solidFill>
                          <a:effectLst/>
                          <a:latin typeface="宋体" pitchFamily="2" charset="-122"/>
                          <a:ea typeface="宋体" pitchFamily="2" charset="-122"/>
                        </a:rPr>
                        <a:t>2/5</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B0FFFD"/>
                    </a:solidFill>
                  </a:tcPr>
                </a:tc>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a:t>
                      </a:r>
                      <a:r>
                        <a:rPr kumimoji="0" lang="zh-CN" altLang="zh-CN" sz="1400" b="1" i="0" u="none" strike="noStrike" cap="none" normalizeH="0" baseline="0">
                          <a:ln>
                            <a:noFill/>
                          </a:ln>
                          <a:solidFill>
                            <a:schemeClr val="tx1"/>
                          </a:solidFill>
                          <a:effectLst/>
                          <a:latin typeface="宋体" pitchFamily="2" charset="-122"/>
                          <a:ea typeface="宋体" pitchFamily="2" charset="-122"/>
                        </a:rPr>
                        <a:t>个月～</a:t>
                      </a:r>
                      <a:r>
                        <a:rPr kumimoji="0" lang="en-US" altLang="zh-CN" sz="1400" b="1" i="0" u="none" strike="noStrike" cap="none" normalizeH="0" baseline="0">
                          <a:ln>
                            <a:noFill/>
                          </a:ln>
                          <a:solidFill>
                            <a:schemeClr val="tx1"/>
                          </a:solidFill>
                          <a:effectLst/>
                          <a:latin typeface="宋体" pitchFamily="2" charset="-122"/>
                          <a:ea typeface="宋体" pitchFamily="2" charset="-122"/>
                        </a:rPr>
                        <a:t>6</a:t>
                      </a:r>
                      <a:r>
                        <a:rPr kumimoji="0" lang="zh-CN" altLang="zh-CN" sz="1400" b="1" i="0" u="none" strike="noStrike" cap="none" normalizeH="0" baseline="0">
                          <a:ln>
                            <a:noFill/>
                          </a:ln>
                          <a:solidFill>
                            <a:schemeClr val="tx1"/>
                          </a:solidFill>
                          <a:effectLst/>
                          <a:latin typeface="宋体" pitchFamily="2" charset="-122"/>
                          <a:ea typeface="宋体" pitchFamily="2" charset="-122"/>
                        </a:rPr>
                        <a:t>个月</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1/14</a:t>
                      </a:r>
                      <a:r>
                        <a:rPr kumimoji="0" lang="zh-CN" altLang="zh-CN" sz="1400" b="1" i="0" u="none" strike="noStrike" cap="none" normalizeH="0" baseline="0">
                          <a:ln>
                            <a:noFill/>
                          </a:ln>
                          <a:solidFill>
                            <a:schemeClr val="tx1"/>
                          </a:solidFill>
                          <a:effectLst/>
                          <a:latin typeface="宋体" pitchFamily="2" charset="-122"/>
                          <a:ea typeface="宋体" pitchFamily="2" charset="-122"/>
                        </a:rPr>
                        <a:t>～</a:t>
                      </a:r>
                      <a:r>
                        <a:rPr kumimoji="0" lang="en-US" altLang="zh-CN" sz="1400" b="1" i="0" u="none" strike="noStrike" cap="none" normalizeH="0" baseline="0">
                          <a:ln>
                            <a:noFill/>
                          </a:ln>
                          <a:solidFill>
                            <a:schemeClr val="tx1"/>
                          </a:solidFill>
                          <a:effectLst/>
                          <a:latin typeface="宋体" pitchFamily="2" charset="-122"/>
                          <a:ea typeface="宋体" pitchFamily="2" charset="-122"/>
                        </a:rPr>
                        <a:t>1/7</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6</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r>
                        <a:rPr kumimoji="0" lang="en-US" altLang="zh-CN" sz="1400" b="1" i="0" u="none" strike="noStrike" cap="none" normalizeH="0" baseline="0">
                          <a:ln>
                            <a:noFill/>
                          </a:ln>
                          <a:solidFill>
                            <a:schemeClr val="tx1"/>
                          </a:solidFill>
                          <a:effectLst/>
                          <a:latin typeface="宋体" pitchFamily="2" charset="-122"/>
                          <a:ea typeface="宋体" pitchFamily="2" charset="-122"/>
                        </a:rPr>
                        <a:t>9</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2/5</a:t>
                      </a:r>
                      <a:r>
                        <a:rPr kumimoji="0" lang="zh-CN" altLang="zh-CN" sz="1400" b="1" i="0" u="none" strike="noStrike" cap="none" normalizeH="0" baseline="0">
                          <a:ln>
                            <a:noFill/>
                          </a:ln>
                          <a:solidFill>
                            <a:schemeClr val="tx1"/>
                          </a:solidFill>
                          <a:effectLst/>
                          <a:latin typeface="宋体" pitchFamily="2" charset="-122"/>
                          <a:ea typeface="宋体" pitchFamily="2" charset="-122"/>
                        </a:rPr>
                        <a:t>～</a:t>
                      </a:r>
                      <a:r>
                        <a:rPr kumimoji="0" lang="en-US" altLang="zh-CN" sz="1400" b="1" i="0" u="none" strike="noStrike" cap="none" normalizeH="0" baseline="0">
                          <a:ln>
                            <a:noFill/>
                          </a:ln>
                          <a:solidFill>
                            <a:schemeClr val="tx1"/>
                          </a:solidFill>
                          <a:effectLst/>
                          <a:latin typeface="宋体" pitchFamily="2" charset="-122"/>
                          <a:ea typeface="宋体" pitchFamily="2" charset="-122"/>
                        </a:rPr>
                        <a:t>1/2</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a:noFill/>
                    </a:lnT>
                    <a:lnB>
                      <a:noFill/>
                    </a:lnB>
                    <a:lnTlToBr>
                      <a:noFill/>
                    </a:lnTlToBr>
                    <a:lnBlToTr>
                      <a:noFill/>
                    </a:lnBlToTr>
                    <a:solidFill>
                      <a:srgbClr val="B0FFFD"/>
                    </a:solidFill>
                  </a:tcPr>
                </a:tc>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6</a:t>
                      </a:r>
                      <a:r>
                        <a:rPr kumimoji="0" lang="zh-CN" altLang="zh-CN" sz="1400" b="1" i="0" u="none" strike="noStrike" cap="none" normalizeH="0" baseline="0">
                          <a:ln>
                            <a:noFill/>
                          </a:ln>
                          <a:solidFill>
                            <a:schemeClr val="tx1"/>
                          </a:solidFill>
                          <a:effectLst/>
                          <a:latin typeface="宋体" pitchFamily="2" charset="-122"/>
                          <a:ea typeface="宋体" pitchFamily="2" charset="-122"/>
                        </a:rPr>
                        <a:t>个月～</a:t>
                      </a:r>
                      <a:r>
                        <a:rPr kumimoji="0" lang="en-US" altLang="zh-CN" sz="1400" b="1" i="0" u="none" strike="noStrike" cap="none" normalizeH="0" baseline="0">
                          <a:ln>
                            <a:noFill/>
                          </a:ln>
                          <a:solidFill>
                            <a:schemeClr val="tx1"/>
                          </a:solidFill>
                          <a:effectLst/>
                          <a:latin typeface="宋体" pitchFamily="2" charset="-122"/>
                          <a:ea typeface="宋体" pitchFamily="2" charset="-122"/>
                        </a:rPr>
                        <a:t>1</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1/7</a:t>
                      </a:r>
                      <a:r>
                        <a:rPr kumimoji="0" lang="zh-CN" altLang="zh-CN" sz="1400" b="1" i="0" u="none" strike="noStrike" cap="none" normalizeH="0" baseline="0">
                          <a:ln>
                            <a:noFill/>
                          </a:ln>
                          <a:solidFill>
                            <a:schemeClr val="tx1"/>
                          </a:solidFill>
                          <a:effectLst/>
                          <a:latin typeface="宋体" pitchFamily="2" charset="-122"/>
                          <a:ea typeface="宋体" pitchFamily="2" charset="-122"/>
                        </a:rPr>
                        <a:t>～</a:t>
                      </a:r>
                      <a:r>
                        <a:rPr kumimoji="0" lang="en-US" altLang="zh-CN" sz="1400" b="1" i="0" u="none" strike="noStrike" cap="none" normalizeH="0" baseline="0">
                          <a:ln>
                            <a:noFill/>
                          </a:ln>
                          <a:solidFill>
                            <a:schemeClr val="tx1"/>
                          </a:solidFill>
                          <a:effectLst/>
                          <a:latin typeface="宋体" pitchFamily="2" charset="-122"/>
                          <a:ea typeface="宋体" pitchFamily="2" charset="-122"/>
                        </a:rPr>
                        <a:t>1/5</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9</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r>
                        <a:rPr kumimoji="0" lang="en-US" altLang="zh-CN" sz="1400" b="1" i="0" u="none" strike="noStrike" cap="none" normalizeH="0" baseline="0">
                          <a:ln>
                            <a:noFill/>
                          </a:ln>
                          <a:solidFill>
                            <a:schemeClr val="tx1"/>
                          </a:solidFill>
                          <a:effectLst/>
                          <a:latin typeface="宋体" pitchFamily="2" charset="-122"/>
                          <a:ea typeface="宋体" pitchFamily="2" charset="-122"/>
                        </a:rPr>
                        <a:t>14</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1/2</a:t>
                      </a:r>
                      <a:r>
                        <a:rPr kumimoji="0" lang="zh-CN" altLang="zh-CN" sz="1400" b="1" i="0" u="none" strike="noStrike" cap="none" normalizeH="0" baseline="0">
                          <a:ln>
                            <a:noFill/>
                          </a:ln>
                          <a:solidFill>
                            <a:schemeClr val="tx1"/>
                          </a:solidFill>
                          <a:effectLst/>
                          <a:latin typeface="宋体" pitchFamily="2" charset="-122"/>
                          <a:ea typeface="宋体" pitchFamily="2" charset="-122"/>
                        </a:rPr>
                        <a:t>～</a:t>
                      </a:r>
                      <a:r>
                        <a:rPr kumimoji="0" lang="en-US" altLang="zh-CN" sz="1400" b="1" i="0" u="none" strike="noStrike" cap="none" normalizeH="0" baseline="0">
                          <a:ln>
                            <a:noFill/>
                          </a:ln>
                          <a:solidFill>
                            <a:schemeClr val="tx1"/>
                          </a:solidFill>
                          <a:effectLst/>
                          <a:latin typeface="宋体" pitchFamily="2" charset="-122"/>
                          <a:ea typeface="宋体" pitchFamily="2" charset="-122"/>
                        </a:rPr>
                        <a:t>2/3</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a:noFill/>
                    </a:lnT>
                    <a:lnB>
                      <a:noFill/>
                    </a:lnB>
                    <a:lnTlToBr>
                      <a:noFill/>
                    </a:lnTlToBr>
                    <a:lnBlToTr>
                      <a:noFill/>
                    </a:lnBlToTr>
                    <a:solidFill>
                      <a:srgbClr val="B0FFFD"/>
                    </a:solidFill>
                  </a:tcPr>
                </a:tc>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r>
                        <a:rPr kumimoji="0" lang="en-US" altLang="zh-CN" sz="1400" b="1" i="0" u="none" strike="noStrike" cap="none" normalizeH="0" baseline="0">
                          <a:ln>
                            <a:noFill/>
                          </a:ln>
                          <a:solidFill>
                            <a:schemeClr val="tx1"/>
                          </a:solidFill>
                          <a:effectLst/>
                          <a:latin typeface="宋体" pitchFamily="2" charset="-122"/>
                          <a:ea typeface="宋体" pitchFamily="2" charset="-122"/>
                        </a:rPr>
                        <a:t>2</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1/5</a:t>
                      </a:r>
                      <a:r>
                        <a:rPr kumimoji="0" lang="zh-CN" altLang="zh-CN" sz="1400" b="1" i="0" u="none" strike="noStrike" cap="none" normalizeH="0" baseline="0">
                          <a:ln>
                            <a:noFill/>
                          </a:ln>
                          <a:solidFill>
                            <a:schemeClr val="tx1"/>
                          </a:solidFill>
                          <a:effectLst/>
                          <a:latin typeface="宋体" pitchFamily="2" charset="-122"/>
                          <a:ea typeface="宋体" pitchFamily="2" charset="-122"/>
                        </a:rPr>
                        <a:t>～</a:t>
                      </a:r>
                      <a:r>
                        <a:rPr kumimoji="0" lang="en-US" altLang="zh-CN" sz="1400" b="1" i="0" u="none" strike="noStrike" cap="none" normalizeH="0" baseline="0">
                          <a:ln>
                            <a:noFill/>
                          </a:ln>
                          <a:solidFill>
                            <a:schemeClr val="tx1"/>
                          </a:solidFill>
                          <a:effectLst/>
                          <a:latin typeface="宋体" pitchFamily="2" charset="-122"/>
                          <a:ea typeface="宋体" pitchFamily="2" charset="-122"/>
                        </a:rPr>
                        <a:t>1/4</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14</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r>
                        <a:rPr kumimoji="0" lang="en-US" altLang="zh-CN" sz="1400" b="1" i="0" u="none" strike="noStrike" cap="none" normalizeH="0" baseline="0">
                          <a:ln>
                            <a:noFill/>
                          </a:ln>
                          <a:solidFill>
                            <a:schemeClr val="tx1"/>
                          </a:solidFill>
                          <a:effectLst/>
                          <a:latin typeface="宋体" pitchFamily="2" charset="-122"/>
                          <a:ea typeface="宋体" pitchFamily="2" charset="-122"/>
                        </a:rPr>
                        <a:t>18</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2/3</a:t>
                      </a:r>
                      <a:r>
                        <a:rPr kumimoji="0" lang="zh-CN" altLang="zh-CN" sz="1400" b="1" i="0" u="none" strike="noStrike" cap="none" normalizeH="0" baseline="0">
                          <a:ln>
                            <a:noFill/>
                          </a:ln>
                          <a:solidFill>
                            <a:schemeClr val="tx1"/>
                          </a:solidFill>
                          <a:effectLst/>
                          <a:latin typeface="宋体" pitchFamily="2" charset="-122"/>
                          <a:ea typeface="宋体" pitchFamily="2" charset="-122"/>
                        </a:rPr>
                        <a:t>～全量</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a:noFill/>
                    </a:lnT>
                    <a:lnB>
                      <a:noFill/>
                    </a:lnB>
                    <a:lnTlToBr>
                      <a:noFill/>
                    </a:lnTlToBr>
                    <a:lnBlToTr>
                      <a:noFill/>
                    </a:lnBlToTr>
                    <a:solidFill>
                      <a:srgbClr val="B0FFFD"/>
                    </a:solidFill>
                  </a:tcPr>
                </a:tc>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2</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r>
                        <a:rPr kumimoji="0" lang="en-US" altLang="zh-CN" sz="1400" b="1" i="0" u="none" strike="noStrike" cap="none" normalizeH="0" baseline="0">
                          <a:ln>
                            <a:noFill/>
                          </a:ln>
                          <a:solidFill>
                            <a:schemeClr val="tx1"/>
                          </a:solidFill>
                          <a:effectLst/>
                          <a:latin typeface="宋体" pitchFamily="2" charset="-122"/>
                          <a:ea typeface="宋体" pitchFamily="2" charset="-122"/>
                        </a:rPr>
                        <a:t>4</a:t>
                      </a:r>
                      <a:r>
                        <a:rPr kumimoji="0" lang="zh-CN" altLang="zh-CN" sz="1400" b="1" i="0" u="none" strike="noStrike" cap="none" normalizeH="0" baseline="0">
                          <a:ln>
                            <a:noFill/>
                          </a:ln>
                          <a:solidFill>
                            <a:schemeClr val="tx1"/>
                          </a:solidFill>
                          <a:effectLst/>
                          <a:latin typeface="宋体" pitchFamily="2" charset="-122"/>
                          <a:ea typeface="宋体" pitchFamily="2" charset="-122"/>
                        </a:rPr>
                        <a:t>岁</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itchFamily="2" charset="-122"/>
                          <a:ea typeface="宋体" pitchFamily="2" charset="-122"/>
                        </a:rPr>
                        <a:t>1/4</a:t>
                      </a:r>
                      <a:r>
                        <a:rPr kumimoji="0" lang="zh-CN" altLang="zh-CN" sz="1400" b="1" i="0" u="none" strike="noStrike" cap="none" normalizeH="0" baseline="0">
                          <a:ln>
                            <a:noFill/>
                          </a:ln>
                          <a:solidFill>
                            <a:schemeClr val="tx1"/>
                          </a:solidFill>
                          <a:effectLst/>
                          <a:latin typeface="宋体" pitchFamily="2" charset="-122"/>
                          <a:ea typeface="宋体" pitchFamily="2" charset="-122"/>
                        </a:rPr>
                        <a:t>～</a:t>
                      </a:r>
                      <a:r>
                        <a:rPr kumimoji="0" lang="en-US" altLang="zh-CN" sz="1400" b="1" i="0" u="none" strike="noStrike" cap="none" normalizeH="0" baseline="0">
                          <a:ln>
                            <a:noFill/>
                          </a:ln>
                          <a:solidFill>
                            <a:schemeClr val="tx1"/>
                          </a:solidFill>
                          <a:effectLst/>
                          <a:latin typeface="宋体" pitchFamily="2" charset="-122"/>
                          <a:ea typeface="宋体" pitchFamily="2" charset="-122"/>
                        </a:rPr>
                        <a:t>1/3</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itchFamily="2" charset="-122"/>
                          <a:ea typeface="宋体" pitchFamily="2" charset="-122"/>
                        </a:rPr>
                        <a:t>　</a:t>
                      </a:r>
                      <a:endParaRPr kumimoji="0" lang="zh-CN" altLang="zh-CN" sz="1400" b="1" i="0" u="none" strike="noStrike" cap="none" normalizeH="0" baseline="0">
                        <a:ln>
                          <a:noFill/>
                        </a:ln>
                        <a:solidFill>
                          <a:schemeClr val="tx1"/>
                        </a:solidFill>
                        <a:effectLst/>
                        <a:latin typeface="宋体" pitchFamily="2" charset="-122"/>
                        <a:ea typeface="宋体" pitchFamily="2" charset="-122"/>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dirty="0">
                          <a:ln>
                            <a:noFill/>
                          </a:ln>
                          <a:solidFill>
                            <a:schemeClr val="tx1"/>
                          </a:solidFill>
                          <a:effectLst/>
                          <a:latin typeface="宋体" pitchFamily="2" charset="-122"/>
                          <a:ea typeface="宋体" pitchFamily="2" charset="-122"/>
                        </a:rPr>
                        <a:t>　</a:t>
                      </a:r>
                      <a:endParaRPr kumimoji="0" lang="zh-CN" altLang="zh-CN" sz="1400" b="1" i="0" u="none" strike="noStrike" cap="none" normalizeH="0" baseline="0" dirty="0">
                        <a:ln>
                          <a:noFill/>
                        </a:ln>
                        <a:solidFill>
                          <a:schemeClr val="tx1"/>
                        </a:solidFill>
                        <a:effectLst/>
                        <a:latin typeface="宋体" pitchFamily="2" charset="-122"/>
                        <a:ea typeface="宋体" pitchFamily="2" charset="-122"/>
                      </a:endParaRPr>
                    </a:p>
                  </a:txBody>
                  <a:tcPr marL="51435" marR="51435"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rrowheads="1"/>
          </p:cNvSpPr>
          <p:nvPr>
            <p:ph type="title"/>
          </p:nvPr>
        </p:nvSpPr>
        <p:spPr>
          <a:xfrm>
            <a:off x="827248" y="116875"/>
            <a:ext cx="6405563" cy="857250"/>
          </a:xfrm>
        </p:spPr>
        <p:txBody>
          <a:bodyPr/>
          <a:lstStyle/>
          <a:p>
            <a:pPr eaLnBrk="1" hangingPunct="1"/>
            <a:r>
              <a:rPr lang="zh-CN" altLang="en-US" b="1" dirty="0"/>
              <a:t>确定剂量</a:t>
            </a:r>
            <a:endParaRPr lang="zh-CN" altLang="en-US" b="1" dirty="0"/>
          </a:p>
        </p:txBody>
      </p:sp>
      <p:sp>
        <p:nvSpPr>
          <p:cNvPr id="38914" name="Rectangle 3"/>
          <p:cNvSpPr>
            <a:spLocks noGrp="1" noRot="1" noChangeArrowheads="1"/>
          </p:cNvSpPr>
          <p:nvPr>
            <p:ph idx="1"/>
          </p:nvPr>
        </p:nvSpPr>
        <p:spPr>
          <a:xfrm>
            <a:off x="1260078" y="1700768"/>
            <a:ext cx="6405563" cy="1223963"/>
          </a:xfrm>
        </p:spPr>
        <p:txBody>
          <a:bodyPr>
            <a:noAutofit/>
          </a:bodyPr>
          <a:lstStyle/>
          <a:p>
            <a:pPr marL="457200" indent="-457200">
              <a:buClr>
                <a:srgbClr val="FF0000"/>
              </a:buClr>
              <a:buFont typeface="Wingdings" panose="05000000000000000000" pitchFamily="2" charset="2"/>
              <a:buAutoNum type="arabicPeriod"/>
            </a:pPr>
            <a:r>
              <a:rPr lang="zh-CN" altLang="en-US" sz="2400" dirty="0"/>
              <a:t>按年龄折算</a:t>
            </a:r>
            <a:endParaRPr lang="zh-CN" altLang="en-US" sz="2400" dirty="0"/>
          </a:p>
          <a:p>
            <a:pPr marL="457200" indent="-457200">
              <a:buClr>
                <a:srgbClr val="FF0000"/>
              </a:buClr>
              <a:buFont typeface="Wingdings" panose="05000000000000000000" pitchFamily="2" charset="2"/>
              <a:buAutoNum type="arabicPeriod"/>
            </a:pPr>
            <a:r>
              <a:rPr lang="zh-CN" altLang="en-US" sz="2400" dirty="0"/>
              <a:t>按体重计算</a:t>
            </a:r>
            <a:endParaRPr lang="zh-CN" altLang="en-US" sz="2400" dirty="0"/>
          </a:p>
          <a:p>
            <a:pPr marL="457200" indent="-457200">
              <a:buClr>
                <a:srgbClr val="FF0000"/>
              </a:buClr>
              <a:buFont typeface="Wingdings" panose="05000000000000000000" pitchFamily="2" charset="2"/>
              <a:buAutoNum type="arabicPeriod"/>
            </a:pPr>
            <a:r>
              <a:rPr lang="zh-CN" altLang="en-US" sz="2400" dirty="0"/>
              <a:t>按体表面积计算</a:t>
            </a:r>
            <a:r>
              <a:rPr lang="en-US" altLang="zh-CN" sz="2400" dirty="0"/>
              <a:t>—— </a:t>
            </a:r>
            <a:r>
              <a:rPr lang="zh-CN" altLang="en-US" sz="2400" dirty="0"/>
              <a:t>最为科学</a:t>
            </a:r>
            <a:endParaRPr lang="zh-CN" altLang="en-US" sz="2400" dirty="0"/>
          </a:p>
        </p:txBody>
      </p:sp>
      <p:sp>
        <p:nvSpPr>
          <p:cNvPr id="38915" name="Rectangle 4"/>
          <p:cNvSpPr>
            <a:spLocks noRot="1" noChangeArrowheads="1"/>
          </p:cNvSpPr>
          <p:nvPr/>
        </p:nvSpPr>
        <p:spPr bwMode="auto">
          <a:xfrm>
            <a:off x="1385887" y="3267075"/>
            <a:ext cx="7002537" cy="261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charset="2"/>
              <a:buChar char=""/>
              <a:defRPr>
                <a:solidFill>
                  <a:srgbClr val="404040"/>
                </a:solidFill>
                <a:latin typeface="Trebuchet MS" panose="020B0603020202020204" charset="0"/>
                <a:ea typeface="华文新魏" panose="02010800040101010101" charset="-122"/>
              </a:defRPr>
            </a:lvl1pPr>
            <a:lvl2pPr marL="742950" indent="-285750">
              <a:spcBef>
                <a:spcPts val="1000"/>
              </a:spcBef>
              <a:buClr>
                <a:schemeClr val="accent1"/>
              </a:buClr>
              <a:buSzPct val="80000"/>
              <a:buFont typeface="Wingdings 3" panose="05040102010807070707" charset="2"/>
              <a:buChar char=""/>
              <a:defRPr sz="1600">
                <a:solidFill>
                  <a:srgbClr val="404040"/>
                </a:solidFill>
                <a:latin typeface="Trebuchet MS" panose="020B0603020202020204" charset="0"/>
                <a:ea typeface="华文新魏" panose="02010800040101010101" charset="-122"/>
              </a:defRPr>
            </a:lvl2pPr>
            <a:lvl3pPr marL="1143000" indent="-228600">
              <a:spcBef>
                <a:spcPts val="1000"/>
              </a:spcBef>
              <a:buClr>
                <a:schemeClr val="accent1"/>
              </a:buClr>
              <a:buSzPct val="80000"/>
              <a:buFont typeface="Wingdings 3" panose="05040102010807070707" charset="2"/>
              <a:buChar char=""/>
              <a:defRPr sz="1400">
                <a:solidFill>
                  <a:srgbClr val="404040"/>
                </a:solidFill>
                <a:latin typeface="Trebuchet MS" panose="020B0603020202020204" charset="0"/>
                <a:ea typeface="华文新魏" panose="02010800040101010101" charset="-122"/>
              </a:defRPr>
            </a:lvl3pPr>
            <a:lvl4pPr marL="16002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4pPr>
            <a:lvl5pPr marL="20574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5pPr>
            <a:lvl6pPr marL="25146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6pPr>
            <a:lvl7pPr marL="29718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7pPr>
            <a:lvl8pPr marL="34290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8pPr>
            <a:lvl9pPr marL="38862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9pPr>
          </a:lstStyle>
          <a:p>
            <a:pPr eaLnBrk="1" hangingPunct="1">
              <a:spcBef>
                <a:spcPct val="20000"/>
              </a:spcBef>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体重计算方法：</a:t>
            </a:r>
            <a:endParaRPr lang="zh-CN" altLang="en-US" sz="2400" u="sng" dirty="0">
              <a:solidFill>
                <a:srgbClr val="FF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Char char="u"/>
            </a:pPr>
            <a:r>
              <a:rPr lang="en-US" altLang="en-US" sz="20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1</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岁：</a:t>
            </a:r>
            <a:endParaRPr lang="zh-CN" altLang="en-US" sz="20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1-3m   </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出生时体重＋月龄</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×0.7</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  4-6m   </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出生时体重＋月龄</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×0.6</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  7-12m  </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出生时体重＋月龄</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×0.5</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Char char="u"/>
            </a:pP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 &gt;1</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岁：体重</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(kg)=</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实足年龄</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×2</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8</a:t>
            </a:r>
            <a:endParaRPr lang="en-US" altLang="zh-CN" sz="200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8916" name="Line 5"/>
          <p:cNvSpPr>
            <a:spLocks noChangeShapeType="1"/>
          </p:cNvSpPr>
          <p:nvPr/>
        </p:nvSpPr>
        <p:spPr bwMode="auto">
          <a:xfrm>
            <a:off x="1412083" y="3213497"/>
            <a:ext cx="618410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35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8"/>
          <p:cNvSpPr>
            <a:spLocks noRot="1" noChangeArrowheads="1"/>
          </p:cNvSpPr>
          <p:nvPr/>
        </p:nvSpPr>
        <p:spPr bwMode="auto">
          <a:xfrm>
            <a:off x="395536" y="1340563"/>
            <a:ext cx="8748464"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000">
                <a:solidFill>
                  <a:srgbClr val="000000"/>
                </a:solidFill>
                <a:latin typeface="Arial" panose="020B0604020202020204" pitchFamily="34" charset="0"/>
                <a:ea typeface="楷体_GB2312" panose="02010609030101010101" charset="-122"/>
              </a:defRPr>
            </a:lvl1pPr>
            <a:lvl2pPr marL="914400" indent="-457200">
              <a:defRPr sz="2000">
                <a:solidFill>
                  <a:srgbClr val="000000"/>
                </a:solidFill>
                <a:latin typeface="Arial" panose="020B0604020202020204" pitchFamily="34" charset="0"/>
                <a:ea typeface="楷体_GB2312" panose="02010609030101010101" charset="-122"/>
              </a:defRPr>
            </a:lvl2pPr>
            <a:lvl3pPr marL="1371600" indent="-457200">
              <a:defRPr sz="2000">
                <a:solidFill>
                  <a:srgbClr val="000000"/>
                </a:solidFill>
                <a:latin typeface="Arial" panose="020B0604020202020204" pitchFamily="34" charset="0"/>
                <a:ea typeface="楷体_GB2312" panose="02010609030101010101" charset="-122"/>
              </a:defRPr>
            </a:lvl3pPr>
            <a:lvl4pPr marL="1828800" indent="-457200">
              <a:defRPr sz="2000">
                <a:solidFill>
                  <a:srgbClr val="000000"/>
                </a:solidFill>
                <a:latin typeface="Arial" panose="020B0604020202020204" pitchFamily="34" charset="0"/>
                <a:ea typeface="楷体_GB2312" panose="02010609030101010101" charset="-122"/>
              </a:defRPr>
            </a:lvl4pPr>
            <a:lvl5pPr marL="2286000" indent="-457200">
              <a:defRPr sz="2000">
                <a:solidFill>
                  <a:srgbClr val="000000"/>
                </a:solidFill>
                <a:latin typeface="Arial" panose="020B0604020202020204" pitchFamily="34" charset="0"/>
                <a:ea typeface="楷体_GB2312" panose="02010609030101010101" charset="-122"/>
              </a:defRPr>
            </a:lvl5pPr>
            <a:lvl6pPr marL="2743200" indent="-457200" eaLnBrk="0" fontAlgn="base" hangingPunct="0">
              <a:spcBef>
                <a:spcPct val="0"/>
              </a:spcBef>
              <a:spcAft>
                <a:spcPct val="0"/>
              </a:spcAft>
              <a:defRPr sz="2000">
                <a:solidFill>
                  <a:srgbClr val="000000"/>
                </a:solidFill>
                <a:latin typeface="Arial" panose="020B0604020202020204" pitchFamily="34" charset="0"/>
                <a:ea typeface="楷体_GB2312" panose="02010609030101010101" charset="-122"/>
              </a:defRPr>
            </a:lvl6pPr>
            <a:lvl7pPr marL="3200400" indent="-457200" eaLnBrk="0" fontAlgn="base" hangingPunct="0">
              <a:spcBef>
                <a:spcPct val="0"/>
              </a:spcBef>
              <a:spcAft>
                <a:spcPct val="0"/>
              </a:spcAft>
              <a:defRPr sz="2000">
                <a:solidFill>
                  <a:srgbClr val="000000"/>
                </a:solidFill>
                <a:latin typeface="Arial" panose="020B0604020202020204" pitchFamily="34" charset="0"/>
                <a:ea typeface="楷体_GB2312" panose="02010609030101010101" charset="-122"/>
              </a:defRPr>
            </a:lvl7pPr>
            <a:lvl8pPr marL="3657600" indent="-457200" eaLnBrk="0" fontAlgn="base" hangingPunct="0">
              <a:spcBef>
                <a:spcPct val="0"/>
              </a:spcBef>
              <a:spcAft>
                <a:spcPct val="0"/>
              </a:spcAft>
              <a:defRPr sz="2000">
                <a:solidFill>
                  <a:srgbClr val="000000"/>
                </a:solidFill>
                <a:latin typeface="Arial" panose="020B0604020202020204" pitchFamily="34" charset="0"/>
                <a:ea typeface="楷体_GB2312" panose="02010609030101010101" charset="-122"/>
              </a:defRPr>
            </a:lvl8pPr>
            <a:lvl9pPr marL="4114800" indent="-457200" eaLnBrk="0" fontAlgn="base" hangingPunct="0">
              <a:spcBef>
                <a:spcPct val="0"/>
              </a:spcBef>
              <a:spcAft>
                <a:spcPct val="0"/>
              </a:spcAft>
              <a:defRPr sz="2000">
                <a:solidFill>
                  <a:srgbClr val="000000"/>
                </a:solidFill>
                <a:latin typeface="Arial" panose="020B0604020202020204" pitchFamily="34" charset="0"/>
                <a:ea typeface="楷体_GB2312" panose="02010609030101010101" charset="-122"/>
              </a:defRPr>
            </a:lvl9pPr>
          </a:lstStyle>
          <a:p>
            <a:pPr eaLnBrk="1" hangingPunct="1">
              <a:spcBef>
                <a:spcPct val="20000"/>
              </a:spcBef>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按年龄计算用药剂量：</a:t>
            </a:r>
            <a:endParaRPr lang="zh-CN" altLang="en-US" sz="2400" u="sng" dirty="0">
              <a:solidFill>
                <a:srgbClr val="FF0000"/>
              </a:solidFill>
              <a:latin typeface="微软雅黑" panose="020B0503020204020204" charset="-122"/>
              <a:ea typeface="微软雅黑" panose="020B0503020204020204" charset="-122"/>
              <a:cs typeface="微软雅黑" panose="020B0503020204020204" charset="-122"/>
            </a:endParaRPr>
          </a:p>
          <a:p>
            <a:pPr marL="0" indent="0">
              <a:spcBef>
                <a:spcPct val="20000"/>
              </a:spcBef>
              <a:buClr>
                <a:schemeClr val="hlink"/>
              </a:buClr>
              <a:buSzPct val="75000"/>
            </a:pPr>
            <a:r>
              <a:rPr lang="zh-CN" altLang="en-US" b="1" dirty="0">
                <a:latin typeface="微软雅黑" panose="020B0503020204020204" charset="-122"/>
                <a:ea typeface="微软雅黑" panose="020B0503020204020204" charset="-122"/>
                <a:cs typeface="微软雅黑" panose="020B0503020204020204" charset="-122"/>
              </a:rPr>
              <a:t>公式</a:t>
            </a:r>
            <a:r>
              <a:rPr lang="zh-CN" altLang="en-US" b="1" dirty="0">
                <a:latin typeface="微软雅黑" panose="020B0503020204020204" charset="-122"/>
                <a:ea typeface="微软雅黑" panose="020B0503020204020204" charset="-122"/>
                <a:cs typeface="微软雅黑" panose="020B0503020204020204" charset="-122"/>
              </a:rPr>
              <a:t>一：</a:t>
            </a:r>
            <a:endParaRPr lang="zh-CN" altLang="en-US" b="1" dirty="0">
              <a:latin typeface="微软雅黑" panose="020B0503020204020204" charset="-122"/>
              <a:ea typeface="微软雅黑" panose="020B0503020204020204" charset="-122"/>
              <a:cs typeface="微软雅黑" panose="020B0503020204020204" charset="-122"/>
            </a:endParaRPr>
          </a:p>
          <a:p>
            <a:pPr marL="0" indent="0">
              <a:spcBef>
                <a:spcPct val="20000"/>
              </a:spcBef>
              <a:buClr>
                <a:schemeClr val="hlink"/>
              </a:buClr>
              <a:buSzPct val="75000"/>
            </a:pPr>
            <a:r>
              <a:rPr lang="zh-CN" altLang="en-US" b="1" dirty="0">
                <a:latin typeface="微软雅黑" panose="020B0503020204020204" charset="-122"/>
                <a:ea typeface="微软雅黑" panose="020B0503020204020204" charset="-122"/>
                <a:cs typeface="微软雅黑" panose="020B0503020204020204" charset="-122"/>
              </a:rPr>
              <a:t> </a:t>
            </a:r>
            <a:r>
              <a:rPr lang="en-US" altLang="zh-CN" b="1" dirty="0">
                <a:latin typeface="微软雅黑" panose="020B0503020204020204" charset="-122"/>
                <a:ea typeface="微软雅黑" panose="020B0503020204020204" charset="-122"/>
                <a:cs typeface="微软雅黑" panose="020B0503020204020204" charset="-122"/>
              </a:rPr>
              <a:t>1</a:t>
            </a:r>
            <a:r>
              <a:rPr lang="zh-CN" altLang="en-US" b="1" dirty="0">
                <a:latin typeface="微软雅黑" panose="020B0503020204020204" charset="-122"/>
                <a:ea typeface="微软雅黑" panose="020B0503020204020204" charset="-122"/>
                <a:cs typeface="微软雅黑" panose="020B0503020204020204" charset="-122"/>
              </a:rPr>
              <a:t>岁以内剂量</a:t>
            </a:r>
            <a:r>
              <a:rPr lang="en-US" altLang="zh-CN" b="1" dirty="0">
                <a:latin typeface="微软雅黑" panose="020B0503020204020204" charset="-122"/>
                <a:ea typeface="微软雅黑" panose="020B0503020204020204" charset="-122"/>
                <a:cs typeface="微软雅黑" panose="020B0503020204020204" charset="-122"/>
              </a:rPr>
              <a:t>=[0.01×(14</a:t>
            </a:r>
            <a:r>
              <a:rPr lang="zh-CN" altLang="en-US" b="1" dirty="0">
                <a:latin typeface="微软雅黑" panose="020B0503020204020204" charset="-122"/>
                <a:ea typeface="微软雅黑" panose="020B0503020204020204" charset="-122"/>
                <a:cs typeface="微软雅黑" panose="020B0503020204020204" charset="-122"/>
              </a:rPr>
              <a:t>＋月龄</a:t>
            </a:r>
            <a:r>
              <a:rPr lang="en-US" altLang="zh-CN" b="1" dirty="0">
                <a:latin typeface="微软雅黑" panose="020B0503020204020204" charset="-122"/>
                <a:ea typeface="微软雅黑" panose="020B0503020204020204" charset="-122"/>
                <a:cs typeface="微软雅黑" panose="020B0503020204020204" charset="-122"/>
              </a:rPr>
              <a:t>)]×</a:t>
            </a:r>
            <a:r>
              <a:rPr lang="zh-CN" altLang="en-US" b="1" dirty="0">
                <a:latin typeface="微软雅黑" panose="020B0503020204020204" charset="-122"/>
                <a:ea typeface="微软雅黑" panose="020B0503020204020204" charset="-122"/>
                <a:cs typeface="微软雅黑" panose="020B0503020204020204" charset="-122"/>
              </a:rPr>
              <a:t>成人剂量</a:t>
            </a:r>
            <a:r>
              <a:rPr lang="en-US" altLang="zh-CN" b="1" dirty="0">
                <a:latin typeface="微软雅黑" panose="020B0503020204020204" charset="-122"/>
                <a:ea typeface="微软雅黑" panose="020B0503020204020204" charset="-122"/>
                <a:cs typeface="微软雅黑" panose="020B0503020204020204" charset="-122"/>
              </a:rPr>
              <a:t>(</a:t>
            </a:r>
            <a:r>
              <a:rPr lang="en-US" altLang="en-US" b="1" dirty="0">
                <a:latin typeface="微软雅黑" panose="020B0503020204020204" charset="-122"/>
                <a:ea typeface="微软雅黑" panose="020B0503020204020204" charset="-122"/>
                <a:cs typeface="微软雅黑" panose="020B0503020204020204" charset="-122"/>
              </a:rPr>
              <a:t>≤</a:t>
            </a:r>
            <a:r>
              <a:rPr lang="en-US" altLang="zh-CN" b="1" dirty="0">
                <a:latin typeface="微软雅黑" panose="020B0503020204020204" charset="-122"/>
                <a:ea typeface="微软雅黑" panose="020B0503020204020204" charset="-122"/>
                <a:cs typeface="微软雅黑" panose="020B0503020204020204" charset="-122"/>
              </a:rPr>
              <a:t>1</a:t>
            </a:r>
            <a:r>
              <a:rPr lang="zh-CN" altLang="en-US" b="1" dirty="0">
                <a:latin typeface="微软雅黑" panose="020B0503020204020204" charset="-122"/>
                <a:ea typeface="微软雅黑" panose="020B0503020204020204" charset="-122"/>
                <a:cs typeface="微软雅黑" panose="020B0503020204020204" charset="-122"/>
              </a:rPr>
              <a:t>岁</a:t>
            </a:r>
            <a:r>
              <a:rPr lang="en-US" altLang="zh-CN" b="1" dirty="0">
                <a:latin typeface="微软雅黑" panose="020B0503020204020204" charset="-122"/>
                <a:ea typeface="微软雅黑" panose="020B0503020204020204" charset="-122"/>
                <a:cs typeface="微软雅黑" panose="020B0503020204020204" charset="-122"/>
              </a:rPr>
              <a:t>)</a:t>
            </a:r>
            <a:endParaRPr lang="en-US" altLang="zh-CN" b="1" dirty="0">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zh-CN" altLang="en-US" dirty="0">
                <a:latin typeface="微软雅黑" panose="020B0503020204020204" charset="-122"/>
                <a:ea typeface="微软雅黑" panose="020B0503020204020204" charset="-122"/>
                <a:cs typeface="微软雅黑" panose="020B0503020204020204" charset="-122"/>
              </a:rPr>
              <a:t> 例：</a:t>
            </a:r>
            <a:r>
              <a:rPr lang="en-US" altLang="zh-CN" dirty="0">
                <a:latin typeface="微软雅黑" panose="020B0503020204020204" charset="-122"/>
                <a:ea typeface="微软雅黑" panose="020B0503020204020204" charset="-122"/>
                <a:cs typeface="微软雅黑" panose="020B0503020204020204" charset="-122"/>
              </a:rPr>
              <a:t>10</a:t>
            </a:r>
            <a:r>
              <a:rPr lang="zh-CN" altLang="en-US" dirty="0">
                <a:latin typeface="微软雅黑" panose="020B0503020204020204" charset="-122"/>
                <a:ea typeface="微软雅黑" panose="020B0503020204020204" charset="-122"/>
                <a:cs typeface="微软雅黑" panose="020B0503020204020204" charset="-122"/>
              </a:rPr>
              <a:t>个月剂量</a:t>
            </a:r>
            <a:r>
              <a:rPr lang="en-US" altLang="zh-CN" dirty="0">
                <a:latin typeface="微软雅黑" panose="020B0503020204020204" charset="-122"/>
                <a:ea typeface="微软雅黑" panose="020B0503020204020204" charset="-122"/>
                <a:cs typeface="微软雅黑" panose="020B0503020204020204" charset="-122"/>
              </a:rPr>
              <a:t>= [0.01×(14</a:t>
            </a: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10)]×</a:t>
            </a:r>
            <a:r>
              <a:rPr lang="zh-CN" altLang="en-US" dirty="0">
                <a:latin typeface="微软雅黑" panose="020B0503020204020204" charset="-122"/>
                <a:ea typeface="微软雅黑" panose="020B0503020204020204" charset="-122"/>
                <a:cs typeface="微软雅黑" panose="020B0503020204020204" charset="-122"/>
              </a:rPr>
              <a:t>成人剂量  </a:t>
            </a:r>
            <a:r>
              <a:rPr lang="en-US" altLang="zh-CN" dirty="0">
                <a:latin typeface="微软雅黑" panose="020B0503020204020204" charset="-122"/>
                <a:ea typeface="微软雅黑" panose="020B0503020204020204" charset="-122"/>
                <a:cs typeface="微软雅黑" panose="020B0503020204020204" charset="-122"/>
              </a:rPr>
              <a:t>(100mg)=24mg</a:t>
            </a:r>
            <a:endParaRPr lang="en-US" altLang="zh-CN" dirty="0">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b="1" dirty="0">
                <a:latin typeface="微软雅黑" panose="020B0503020204020204" charset="-122"/>
                <a:ea typeface="微软雅黑" panose="020B0503020204020204" charset="-122"/>
                <a:cs typeface="微软雅黑" panose="020B0503020204020204" charset="-122"/>
              </a:rPr>
              <a:t> 1</a:t>
            </a:r>
            <a:r>
              <a:rPr lang="zh-CN" altLang="en-US" b="1" dirty="0">
                <a:latin typeface="微软雅黑" panose="020B0503020204020204" charset="-122"/>
                <a:ea typeface="微软雅黑" panose="020B0503020204020204" charset="-122"/>
                <a:cs typeface="微软雅黑" panose="020B0503020204020204" charset="-122"/>
              </a:rPr>
              <a:t>岁以上剂量</a:t>
            </a:r>
            <a:r>
              <a:rPr lang="en-US" altLang="zh-CN" b="1" dirty="0">
                <a:latin typeface="微软雅黑" panose="020B0503020204020204" charset="-122"/>
                <a:ea typeface="微软雅黑" panose="020B0503020204020204" charset="-122"/>
                <a:cs typeface="微软雅黑" panose="020B0503020204020204" charset="-122"/>
              </a:rPr>
              <a:t>=[0.04×(5.5</a:t>
            </a:r>
            <a:r>
              <a:rPr lang="zh-CN" altLang="en-US" b="1" dirty="0">
                <a:latin typeface="微软雅黑" panose="020B0503020204020204" charset="-122"/>
                <a:ea typeface="微软雅黑" panose="020B0503020204020204" charset="-122"/>
                <a:cs typeface="微软雅黑" panose="020B0503020204020204" charset="-122"/>
              </a:rPr>
              <a:t>＋年龄</a:t>
            </a:r>
            <a:r>
              <a:rPr lang="en-US" altLang="zh-CN" b="1" dirty="0">
                <a:latin typeface="微软雅黑" panose="020B0503020204020204" charset="-122"/>
                <a:ea typeface="微软雅黑" panose="020B0503020204020204" charset="-122"/>
                <a:cs typeface="微软雅黑" panose="020B0503020204020204" charset="-122"/>
              </a:rPr>
              <a:t>)]×</a:t>
            </a:r>
            <a:r>
              <a:rPr lang="zh-CN" altLang="en-US" b="1" dirty="0">
                <a:latin typeface="微软雅黑" panose="020B0503020204020204" charset="-122"/>
                <a:ea typeface="微软雅黑" panose="020B0503020204020204" charset="-122"/>
                <a:cs typeface="微软雅黑" panose="020B0503020204020204" charset="-122"/>
              </a:rPr>
              <a:t>成人剂量</a:t>
            </a:r>
            <a:r>
              <a:rPr lang="en-US" altLang="zh-CN" b="1" dirty="0">
                <a:latin typeface="微软雅黑" panose="020B0503020204020204" charset="-122"/>
                <a:ea typeface="微软雅黑" panose="020B0503020204020204" charset="-122"/>
                <a:cs typeface="微软雅黑" panose="020B0503020204020204" charset="-122"/>
              </a:rPr>
              <a:t>(1-14</a:t>
            </a:r>
            <a:r>
              <a:rPr lang="zh-CN" altLang="en-US" b="1" dirty="0">
                <a:latin typeface="微软雅黑" panose="020B0503020204020204" charset="-122"/>
                <a:ea typeface="微软雅黑" panose="020B0503020204020204" charset="-122"/>
                <a:cs typeface="微软雅黑" panose="020B0503020204020204" charset="-122"/>
              </a:rPr>
              <a:t>岁</a:t>
            </a:r>
            <a:r>
              <a:rPr lang="en-US" altLang="zh-CN" b="1" dirty="0">
                <a:latin typeface="微软雅黑" panose="020B0503020204020204" charset="-122"/>
                <a:ea typeface="微软雅黑" panose="020B0503020204020204" charset="-122"/>
                <a:cs typeface="微软雅黑" panose="020B0503020204020204" charset="-122"/>
              </a:rPr>
              <a:t>)</a:t>
            </a:r>
            <a:endParaRPr lang="en-US" altLang="zh-CN" b="1" dirty="0">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zh-CN" altLang="en-US" dirty="0">
                <a:latin typeface="微软雅黑" panose="020B0503020204020204" charset="-122"/>
                <a:ea typeface="微软雅黑" panose="020B0503020204020204" charset="-122"/>
                <a:cs typeface="微软雅黑" panose="020B0503020204020204" charset="-122"/>
              </a:rPr>
              <a:t>   例：</a:t>
            </a:r>
            <a:r>
              <a:rPr lang="en-US" altLang="zh-CN" dirty="0">
                <a:latin typeface="微软雅黑" panose="020B0503020204020204" charset="-122"/>
                <a:ea typeface="微软雅黑" panose="020B0503020204020204" charset="-122"/>
                <a:cs typeface="微软雅黑" panose="020B0503020204020204" charset="-122"/>
              </a:rPr>
              <a:t>5</a:t>
            </a:r>
            <a:r>
              <a:rPr lang="zh-CN" altLang="en-US" dirty="0">
                <a:latin typeface="微软雅黑" panose="020B0503020204020204" charset="-122"/>
                <a:ea typeface="微软雅黑" panose="020B0503020204020204" charset="-122"/>
                <a:cs typeface="微软雅黑" panose="020B0503020204020204" charset="-122"/>
              </a:rPr>
              <a:t>岁剂量＝</a:t>
            </a:r>
            <a:r>
              <a:rPr lang="en-US" altLang="zh-CN" dirty="0">
                <a:latin typeface="微软雅黑" panose="020B0503020204020204" charset="-122"/>
                <a:ea typeface="微软雅黑" panose="020B0503020204020204" charset="-122"/>
                <a:cs typeface="微软雅黑" panose="020B0503020204020204" charset="-122"/>
              </a:rPr>
              <a:t>[0.04×(5.5</a:t>
            </a: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5)]×</a:t>
            </a:r>
            <a:r>
              <a:rPr lang="zh-CN" altLang="en-US" dirty="0">
                <a:latin typeface="微软雅黑" panose="020B0503020204020204" charset="-122"/>
                <a:ea typeface="微软雅黑" panose="020B0503020204020204" charset="-122"/>
                <a:cs typeface="微软雅黑" panose="020B0503020204020204" charset="-122"/>
              </a:rPr>
              <a:t>成人剂量（</a:t>
            </a:r>
            <a:r>
              <a:rPr lang="en-US" altLang="zh-CN" dirty="0">
                <a:latin typeface="微软雅黑" panose="020B0503020204020204" charset="-122"/>
                <a:ea typeface="微软雅黑" panose="020B0503020204020204" charset="-122"/>
                <a:cs typeface="微软雅黑" panose="020B0503020204020204" charset="-122"/>
              </a:rPr>
              <a:t>100mg)=24mg</a:t>
            </a:r>
            <a:r>
              <a:rPr lang="zh-CN" altLang="en-US" dirty="0">
                <a:solidFill>
                  <a:srgbClr val="000066"/>
                </a:solidFill>
                <a:latin typeface="微软雅黑" panose="020B0503020204020204" charset="-122"/>
                <a:ea typeface="微软雅黑" panose="020B0503020204020204" charset="-122"/>
                <a:cs typeface="微软雅黑" panose="020B0503020204020204" charset="-122"/>
              </a:rPr>
              <a:t>   </a:t>
            </a:r>
            <a:r>
              <a:rPr lang="zh-CN" altLang="en-US" sz="2200" dirty="0">
                <a:solidFill>
                  <a:srgbClr val="000066"/>
                </a:solidFill>
                <a:latin typeface="微软雅黑" panose="020B0503020204020204" charset="-122"/>
                <a:ea typeface="微软雅黑" panose="020B0503020204020204" charset="-122"/>
                <a:cs typeface="微软雅黑" panose="020B0503020204020204" charset="-122"/>
              </a:rPr>
              <a:t> </a:t>
            </a:r>
            <a:endParaRPr lang="zh-CN" altLang="en-US" sz="2200" dirty="0">
              <a:solidFill>
                <a:srgbClr val="000066"/>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sz="2200" dirty="0">
                <a:solidFill>
                  <a:srgbClr val="000066"/>
                </a:solidFill>
                <a:latin typeface="微软雅黑" panose="020B0503020204020204" charset="-122"/>
                <a:ea typeface="微软雅黑" panose="020B0503020204020204" charset="-122"/>
                <a:cs typeface="微软雅黑" panose="020B0503020204020204" charset="-122"/>
              </a:rPr>
              <a:t>      </a:t>
            </a:r>
            <a:endParaRPr lang="zh-CN" altLang="en-US" sz="2200" dirty="0">
              <a:solidFill>
                <a:srgbClr val="000066"/>
              </a:solidFill>
              <a:latin typeface="微软雅黑" panose="020B0503020204020204" charset="-122"/>
              <a:ea typeface="微软雅黑" panose="020B0503020204020204" charset="-122"/>
              <a:cs typeface="微软雅黑" panose="020B0503020204020204" charset="-122"/>
            </a:endParaRPr>
          </a:p>
        </p:txBody>
      </p:sp>
      <p:sp>
        <p:nvSpPr>
          <p:cNvPr id="19465" name="Text Box 9"/>
          <p:cNvSpPr txBox="1">
            <a:spLocks noChangeArrowheads="1"/>
          </p:cNvSpPr>
          <p:nvPr/>
        </p:nvSpPr>
        <p:spPr bwMode="auto">
          <a:xfrm>
            <a:off x="2328863" y="3164682"/>
            <a:ext cx="397192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609600" indent="-609600" eaLnBrk="0" hangingPunct="0">
              <a:defRPr sz="2400">
                <a:solidFill>
                  <a:srgbClr val="000000"/>
                </a:solidFill>
                <a:latin typeface="Arial" panose="020B0604020202020204" pitchFamily="34" charset="0"/>
                <a:ea typeface="楷体_GB2312" panose="02010609030101010101" charset="-122"/>
              </a:defRPr>
            </a:lvl1pPr>
            <a:lvl2pPr eaLnBrk="0" hangingPunct="0">
              <a:defRPr sz="2400">
                <a:solidFill>
                  <a:srgbClr val="000000"/>
                </a:solidFill>
                <a:latin typeface="Arial" panose="020B0604020202020204" pitchFamily="34" charset="0"/>
                <a:ea typeface="楷体_GB2312" panose="02010609030101010101" charset="-122"/>
              </a:defRPr>
            </a:lvl2pPr>
            <a:lvl3pPr eaLnBrk="0" hangingPunct="0">
              <a:defRPr sz="2400">
                <a:solidFill>
                  <a:srgbClr val="000000"/>
                </a:solidFill>
                <a:latin typeface="Arial" panose="020B0604020202020204" pitchFamily="34" charset="0"/>
                <a:ea typeface="楷体_GB2312" panose="02010609030101010101" charset="-122"/>
              </a:defRPr>
            </a:lvl3pPr>
            <a:lvl4pPr eaLnBrk="0" hangingPunct="0">
              <a:defRPr sz="2400">
                <a:solidFill>
                  <a:srgbClr val="000000"/>
                </a:solidFill>
                <a:latin typeface="Arial" panose="020B0604020202020204" pitchFamily="34" charset="0"/>
                <a:ea typeface="楷体_GB2312" panose="02010609030101010101" charset="-122"/>
              </a:defRPr>
            </a:lvl4pPr>
            <a:lvl5pPr eaLnBrk="0" hangingPunct="0">
              <a:defRPr sz="2400">
                <a:solidFill>
                  <a:srgbClr val="000000"/>
                </a:solidFill>
                <a:latin typeface="Arial" panose="020B0604020202020204" pitchFamily="34" charset="0"/>
                <a:ea typeface="楷体_GB2312" panose="02010609030101010101" charset="-122"/>
              </a:defRPr>
            </a:lvl5pPr>
            <a:lvl6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6pPr>
            <a:lvl7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7pPr>
            <a:lvl8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8pPr>
            <a:lvl9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9pPr>
          </a:lstStyle>
          <a:p>
            <a:pPr algn="just" eaLnBrk="1" hangingPunct="1">
              <a:spcBef>
                <a:spcPct val="50000"/>
              </a:spcBef>
              <a:buClr>
                <a:schemeClr val="hlink"/>
              </a:buClr>
              <a:buSzPct val="75000"/>
              <a:buFont typeface="Wingdings" panose="05000000000000000000" pitchFamily="2" charset="2"/>
              <a:buNone/>
              <a:defRPr/>
            </a:pPr>
            <a:endParaRPr lang="zh-CN" altLang="en-US" sz="1500"/>
          </a:p>
        </p:txBody>
      </p:sp>
      <p:sp>
        <p:nvSpPr>
          <p:cNvPr id="19466" name="Text Box 10"/>
          <p:cNvSpPr txBox="1">
            <a:spLocks noChangeArrowheads="1"/>
          </p:cNvSpPr>
          <p:nvPr/>
        </p:nvSpPr>
        <p:spPr bwMode="auto">
          <a:xfrm>
            <a:off x="467415" y="3798017"/>
            <a:ext cx="7105924" cy="2399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609600" indent="-609600" eaLnBrk="0" hangingPunct="0">
              <a:defRPr sz="2400">
                <a:solidFill>
                  <a:srgbClr val="000000"/>
                </a:solidFill>
                <a:latin typeface="Arial" panose="020B0604020202020204" pitchFamily="34" charset="0"/>
                <a:ea typeface="楷体_GB2312" panose="02010609030101010101" charset="-122"/>
              </a:defRPr>
            </a:lvl1pPr>
            <a:lvl2pPr marL="914400" indent="-457200" eaLnBrk="0" hangingPunct="0">
              <a:defRPr sz="2400">
                <a:solidFill>
                  <a:srgbClr val="000000"/>
                </a:solidFill>
                <a:latin typeface="Arial" panose="020B0604020202020204" pitchFamily="34" charset="0"/>
                <a:ea typeface="楷体_GB2312" panose="02010609030101010101" charset="-122"/>
              </a:defRPr>
            </a:lvl2pPr>
            <a:lvl3pPr marL="1371600" indent="-457200" eaLnBrk="0" hangingPunct="0">
              <a:defRPr sz="2400">
                <a:solidFill>
                  <a:srgbClr val="000000"/>
                </a:solidFill>
                <a:latin typeface="Arial" panose="020B0604020202020204" pitchFamily="34" charset="0"/>
                <a:ea typeface="楷体_GB2312" panose="02010609030101010101" charset="-122"/>
              </a:defRPr>
            </a:lvl3pPr>
            <a:lvl4pPr marL="1828800" indent="-457200" eaLnBrk="0" hangingPunct="0">
              <a:defRPr sz="2400">
                <a:solidFill>
                  <a:srgbClr val="000000"/>
                </a:solidFill>
                <a:latin typeface="Arial" panose="020B0604020202020204" pitchFamily="34" charset="0"/>
                <a:ea typeface="楷体_GB2312" panose="02010609030101010101" charset="-122"/>
              </a:defRPr>
            </a:lvl4pPr>
            <a:lvl5pPr marL="2286000" indent="-457200" eaLnBrk="0" hangingPunct="0">
              <a:defRPr sz="2400">
                <a:solidFill>
                  <a:srgbClr val="000000"/>
                </a:solidFill>
                <a:latin typeface="Arial" panose="020B0604020202020204" pitchFamily="34" charset="0"/>
                <a:ea typeface="楷体_GB2312" panose="02010609030101010101" charset="-122"/>
              </a:defRPr>
            </a:lvl5pPr>
            <a:lvl6pPr marL="27432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6pPr>
            <a:lvl7pPr marL="32004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7pPr>
            <a:lvl8pPr marL="36576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8pPr>
            <a:lvl9pPr marL="41148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9pPr>
          </a:lstStyle>
          <a:p>
            <a:pPr marL="0" indent="0" algn="just" eaLnBrk="1" hangingPunct="1">
              <a:lnSpc>
                <a:spcPct val="150000"/>
              </a:lnSpc>
              <a:buClr>
                <a:schemeClr val="hlink"/>
              </a:buClr>
              <a:buSzPct val="75000"/>
              <a:buFont typeface="Wingdings" panose="05000000000000000000" pitchFamily="2" charset="2"/>
              <a:buNone/>
              <a:defRPr/>
            </a:pPr>
            <a:r>
              <a:rPr lang="zh-CN" altLang="en-US" sz="2000" b="1" dirty="0">
                <a:latin typeface="微软雅黑" panose="020B0503020204020204" charset="-122"/>
                <a:ea typeface="微软雅黑" panose="020B0503020204020204" charset="-122"/>
                <a:cs typeface="微软雅黑" panose="020B0503020204020204" charset="-122"/>
              </a:rPr>
              <a:t>公式二：</a:t>
            </a:r>
            <a:endParaRPr lang="en-US" altLang="zh-CN" sz="2000" b="1" dirty="0">
              <a:latin typeface="微软雅黑" panose="020B0503020204020204" charset="-122"/>
              <a:ea typeface="微软雅黑" panose="020B0503020204020204" charset="-122"/>
              <a:cs typeface="微软雅黑" panose="020B0503020204020204" charset="-122"/>
            </a:endParaRPr>
          </a:p>
          <a:p>
            <a:pPr marL="0" indent="0" algn="just" eaLnBrk="1" hangingPunct="1">
              <a:lnSpc>
                <a:spcPct val="150000"/>
              </a:lnSpc>
              <a:buClr>
                <a:schemeClr val="hlink"/>
              </a:buClr>
              <a:buSzPct val="75000"/>
              <a:buFont typeface="Wingdings" panose="05000000000000000000" pitchFamily="2" charset="2"/>
              <a:buNone/>
              <a:defRPr/>
            </a:pPr>
            <a:r>
              <a:rPr lang="en-US" altLang="zh-CN" sz="2000" b="1" dirty="0">
                <a:latin typeface="微软雅黑" panose="020B0503020204020204" charset="-122"/>
                <a:ea typeface="微软雅黑" panose="020B0503020204020204" charset="-122"/>
                <a:cs typeface="微软雅黑" panose="020B0503020204020204" charset="-122"/>
              </a:rPr>
              <a:t>1</a:t>
            </a:r>
            <a:r>
              <a:rPr lang="zh-CN" altLang="en-US" sz="2000" b="1" dirty="0">
                <a:latin typeface="微软雅黑" panose="020B0503020204020204" charset="-122"/>
                <a:ea typeface="微软雅黑" panose="020B0503020204020204" charset="-122"/>
                <a:cs typeface="微软雅黑" panose="020B0503020204020204" charset="-122"/>
              </a:rPr>
              <a:t>岁以内剂量</a:t>
            </a:r>
            <a:r>
              <a:rPr lang="en-US" altLang="zh-CN" sz="2000" b="1" dirty="0">
                <a:latin typeface="微软雅黑" panose="020B0503020204020204" charset="-122"/>
                <a:ea typeface="微软雅黑" panose="020B0503020204020204" charset="-122"/>
                <a:cs typeface="微软雅黑" panose="020B0503020204020204" charset="-122"/>
              </a:rPr>
              <a:t>=0.01×</a:t>
            </a:r>
            <a:r>
              <a:rPr lang="zh-CN" altLang="en-US" sz="2000" b="1" dirty="0">
                <a:latin typeface="微软雅黑" panose="020B0503020204020204" charset="-122"/>
                <a:ea typeface="微软雅黑" panose="020B0503020204020204" charset="-122"/>
                <a:cs typeface="微软雅黑" panose="020B0503020204020204" charset="-122"/>
              </a:rPr>
              <a:t>（月龄</a:t>
            </a:r>
            <a:r>
              <a:rPr lang="en-US" altLang="zh-CN" sz="2000" b="1" dirty="0">
                <a:latin typeface="微软雅黑" panose="020B0503020204020204" charset="-122"/>
                <a:ea typeface="微软雅黑" panose="020B0503020204020204" charset="-122"/>
                <a:cs typeface="微软雅黑" panose="020B0503020204020204" charset="-122"/>
              </a:rPr>
              <a:t>+3</a:t>
            </a:r>
            <a:r>
              <a:rPr lang="zh-CN" altLang="en-US"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成人剂量  </a:t>
            </a:r>
            <a:endParaRPr lang="zh-CN" altLang="en-US" sz="2000" b="1" dirty="0">
              <a:latin typeface="微软雅黑" panose="020B0503020204020204" charset="-122"/>
              <a:ea typeface="微软雅黑" panose="020B0503020204020204" charset="-122"/>
              <a:cs typeface="微软雅黑" panose="020B0503020204020204" charset="-122"/>
            </a:endParaRPr>
          </a:p>
          <a:p>
            <a:pPr marL="0" indent="0" algn="just" eaLnBrk="1" hangingPunct="1">
              <a:lnSpc>
                <a:spcPct val="150000"/>
              </a:lnSpc>
              <a:buClr>
                <a:schemeClr val="hlink"/>
              </a:buClr>
              <a:buSzPct val="75000"/>
              <a:buFont typeface="Wingdings" panose="05000000000000000000" charset="0"/>
              <a:buNone/>
              <a:defRPr/>
            </a:pPr>
            <a:r>
              <a:rPr lang="zh-CN" altLang="en-US" sz="2000" dirty="0">
                <a:latin typeface="微软雅黑" panose="020B0503020204020204" charset="-122"/>
                <a:ea typeface="微软雅黑" panose="020B0503020204020204" charset="-122"/>
                <a:cs typeface="微软雅黑" panose="020B0503020204020204" charset="-122"/>
              </a:rPr>
              <a:t>例：</a:t>
            </a:r>
            <a:r>
              <a:rPr lang="en-US" altLang="zh-CN" sz="2000" dirty="0">
                <a:latin typeface="微软雅黑" panose="020B0503020204020204" charset="-122"/>
                <a:ea typeface="微软雅黑" panose="020B0503020204020204" charset="-122"/>
                <a:cs typeface="微软雅黑" panose="020B0503020204020204" charset="-122"/>
              </a:rPr>
              <a:t>10</a:t>
            </a:r>
            <a:r>
              <a:rPr lang="zh-CN" altLang="en-US" sz="2000" dirty="0">
                <a:latin typeface="微软雅黑" panose="020B0503020204020204" charset="-122"/>
                <a:ea typeface="微软雅黑" panose="020B0503020204020204" charset="-122"/>
                <a:cs typeface="微软雅黑" panose="020B0503020204020204" charset="-122"/>
              </a:rPr>
              <a:t>个月剂量</a:t>
            </a:r>
            <a:r>
              <a:rPr lang="en-US" altLang="zh-CN" sz="2000" dirty="0">
                <a:latin typeface="微软雅黑" panose="020B0503020204020204" charset="-122"/>
                <a:ea typeface="微软雅黑" panose="020B0503020204020204" charset="-122"/>
                <a:cs typeface="微软雅黑" panose="020B0503020204020204" charset="-122"/>
              </a:rPr>
              <a:t>= 0.01×</a:t>
            </a:r>
            <a:r>
              <a:rPr lang="zh-CN" altLang="en-US" sz="2000" dirty="0">
                <a:latin typeface="微软雅黑" panose="020B0503020204020204" charset="-122"/>
                <a:ea typeface="微软雅黑" panose="020B0503020204020204" charset="-122"/>
                <a:cs typeface="微软雅黑" panose="020B0503020204020204" charset="-122"/>
              </a:rPr>
              <a:t>（月龄</a:t>
            </a:r>
            <a:r>
              <a:rPr lang="en-US" altLang="zh-CN" sz="2000" dirty="0">
                <a:latin typeface="微软雅黑" panose="020B0503020204020204" charset="-122"/>
                <a:ea typeface="微软雅黑" panose="020B0503020204020204" charset="-122"/>
                <a:cs typeface="微软雅黑" panose="020B0503020204020204" charset="-122"/>
              </a:rPr>
              <a:t>+3</a:t>
            </a:r>
            <a:r>
              <a:rPr lang="zh-CN" altLang="en-US" sz="2000" dirty="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×100mg=13mg</a:t>
            </a:r>
            <a:endParaRPr lang="en-US" altLang="zh-CN" sz="2000" dirty="0">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buClr>
                <a:schemeClr val="hlink"/>
              </a:buClr>
              <a:buSzPct val="75000"/>
              <a:buFont typeface="Wingdings" panose="05000000000000000000" pitchFamily="2" charset="2"/>
              <a:buNone/>
              <a:defRPr/>
            </a:pPr>
            <a:r>
              <a:rPr lang="en-US" altLang="zh-CN" sz="2000" b="1" dirty="0">
                <a:latin typeface="微软雅黑" panose="020B0503020204020204" charset="-122"/>
                <a:ea typeface="微软雅黑" panose="020B0503020204020204" charset="-122"/>
                <a:cs typeface="微软雅黑" panose="020B0503020204020204" charset="-122"/>
              </a:rPr>
              <a:t>1</a:t>
            </a:r>
            <a:r>
              <a:rPr lang="zh-CN" altLang="en-US" sz="2000" b="1" dirty="0">
                <a:latin typeface="微软雅黑" panose="020B0503020204020204" charset="-122"/>
                <a:ea typeface="微软雅黑" panose="020B0503020204020204" charset="-122"/>
                <a:cs typeface="微软雅黑" panose="020B0503020204020204" charset="-122"/>
              </a:rPr>
              <a:t>岁以上剂量</a:t>
            </a:r>
            <a:r>
              <a:rPr lang="en-US" altLang="zh-CN" sz="2000" b="1" dirty="0">
                <a:latin typeface="微软雅黑" panose="020B0503020204020204" charset="-122"/>
                <a:ea typeface="微软雅黑" panose="020B0503020204020204" charset="-122"/>
                <a:cs typeface="微软雅黑" panose="020B0503020204020204" charset="-122"/>
              </a:rPr>
              <a:t>=0.05×</a:t>
            </a:r>
            <a:r>
              <a:rPr lang="zh-CN" altLang="en-US" sz="2000" b="1" dirty="0">
                <a:latin typeface="微软雅黑" panose="020B0503020204020204" charset="-122"/>
                <a:ea typeface="微软雅黑" panose="020B0503020204020204" charset="-122"/>
                <a:cs typeface="微软雅黑" panose="020B0503020204020204" charset="-122"/>
              </a:rPr>
              <a:t>（年龄</a:t>
            </a:r>
            <a:r>
              <a:rPr lang="en-US" altLang="zh-CN" sz="2000" b="1" dirty="0">
                <a:latin typeface="微软雅黑" panose="020B0503020204020204" charset="-122"/>
                <a:ea typeface="微软雅黑" panose="020B0503020204020204" charset="-122"/>
                <a:cs typeface="微软雅黑" panose="020B0503020204020204" charset="-122"/>
              </a:rPr>
              <a:t>+2</a:t>
            </a:r>
            <a:r>
              <a:rPr lang="zh-CN" altLang="en-US"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成人剂量</a:t>
            </a:r>
            <a:endParaRPr lang="zh-CN" altLang="en-US" sz="2000" b="1" dirty="0">
              <a:latin typeface="微软雅黑" panose="020B0503020204020204" charset="-122"/>
              <a:ea typeface="微软雅黑" panose="020B0503020204020204" charset="-122"/>
              <a:cs typeface="微软雅黑" panose="020B0503020204020204" charset="-122"/>
            </a:endParaRPr>
          </a:p>
          <a:p>
            <a:pPr marL="0" indent="0" algn="just" eaLnBrk="1" hangingPunct="1">
              <a:lnSpc>
                <a:spcPct val="150000"/>
              </a:lnSpc>
              <a:buClr>
                <a:schemeClr val="hlink"/>
              </a:buClr>
              <a:buSzPct val="75000"/>
              <a:buFont typeface="Wingdings" panose="05000000000000000000" charset="0"/>
              <a:buNone/>
              <a:defRPr/>
            </a:pPr>
            <a:r>
              <a:rPr lang="zh-CN" altLang="en-US" sz="2000" dirty="0">
                <a:latin typeface="微软雅黑" panose="020B0503020204020204" charset="-122"/>
                <a:ea typeface="微软雅黑" panose="020B0503020204020204" charset="-122"/>
                <a:cs typeface="微软雅黑" panose="020B0503020204020204" charset="-122"/>
              </a:rPr>
              <a:t>例：</a:t>
            </a:r>
            <a:r>
              <a:rPr lang="en-US" altLang="zh-CN" sz="2000" dirty="0">
                <a:latin typeface="微软雅黑" panose="020B0503020204020204" charset="-122"/>
                <a:ea typeface="微软雅黑" panose="020B0503020204020204" charset="-122"/>
                <a:cs typeface="微软雅黑" panose="020B0503020204020204" charset="-122"/>
              </a:rPr>
              <a:t>5</a:t>
            </a:r>
            <a:r>
              <a:rPr lang="zh-CN" altLang="en-US" sz="2000" dirty="0">
                <a:latin typeface="微软雅黑" panose="020B0503020204020204" charset="-122"/>
                <a:ea typeface="微软雅黑" panose="020B0503020204020204" charset="-122"/>
                <a:cs typeface="微软雅黑" panose="020B0503020204020204" charset="-122"/>
              </a:rPr>
              <a:t>岁剂量＝ </a:t>
            </a:r>
            <a:r>
              <a:rPr lang="en-US" altLang="zh-CN" sz="2000" dirty="0">
                <a:latin typeface="微软雅黑" panose="020B0503020204020204" charset="-122"/>
                <a:ea typeface="微软雅黑" panose="020B0503020204020204" charset="-122"/>
                <a:cs typeface="微软雅黑" panose="020B0503020204020204" charset="-122"/>
              </a:rPr>
              <a:t>0.05×</a:t>
            </a:r>
            <a:r>
              <a:rPr lang="zh-CN" altLang="en-US" sz="2000" dirty="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5+2</a:t>
            </a:r>
            <a:r>
              <a:rPr lang="zh-CN" altLang="en-US" sz="2000" dirty="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×100mg=35mg</a:t>
            </a:r>
            <a:endParaRPr lang="en-US" altLang="zh-CN" sz="20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a:spLocks noRot="1" noChangeArrowheads="1"/>
          </p:cNvSpPr>
          <p:nvPr/>
        </p:nvSpPr>
        <p:spPr bwMode="auto">
          <a:xfrm>
            <a:off x="755576" y="1196752"/>
            <a:ext cx="7848872" cy="480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charset="2"/>
              <a:buChar char=""/>
              <a:defRPr>
                <a:solidFill>
                  <a:srgbClr val="404040"/>
                </a:solidFill>
                <a:latin typeface="Trebuchet MS" panose="020B0603020202020204" charset="0"/>
                <a:ea typeface="华文新魏" panose="02010800040101010101" charset="-122"/>
              </a:defRPr>
            </a:lvl1pPr>
            <a:lvl2pPr marL="742950" indent="-285750">
              <a:spcBef>
                <a:spcPts val="1000"/>
              </a:spcBef>
              <a:buClr>
                <a:schemeClr val="accent1"/>
              </a:buClr>
              <a:buSzPct val="80000"/>
              <a:buFont typeface="Wingdings 3" panose="05040102010807070707" charset="2"/>
              <a:buChar char=""/>
              <a:defRPr sz="1600">
                <a:solidFill>
                  <a:srgbClr val="404040"/>
                </a:solidFill>
                <a:latin typeface="Trebuchet MS" panose="020B0603020202020204" charset="0"/>
                <a:ea typeface="华文新魏" panose="02010800040101010101" charset="-122"/>
              </a:defRPr>
            </a:lvl2pPr>
            <a:lvl3pPr marL="1143000" indent="-228600">
              <a:spcBef>
                <a:spcPts val="1000"/>
              </a:spcBef>
              <a:buClr>
                <a:schemeClr val="accent1"/>
              </a:buClr>
              <a:buSzPct val="80000"/>
              <a:buFont typeface="Wingdings 3" panose="05040102010807070707" charset="2"/>
              <a:buChar char=""/>
              <a:defRPr sz="1400">
                <a:solidFill>
                  <a:srgbClr val="404040"/>
                </a:solidFill>
                <a:latin typeface="Trebuchet MS" panose="020B0603020202020204" charset="0"/>
                <a:ea typeface="华文新魏" panose="02010800040101010101" charset="-122"/>
              </a:defRPr>
            </a:lvl3pPr>
            <a:lvl4pPr marL="16002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4pPr>
            <a:lvl5pPr marL="20574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5pPr>
            <a:lvl6pPr marL="25146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6pPr>
            <a:lvl7pPr marL="29718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7pPr>
            <a:lvl8pPr marL="34290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8pPr>
            <a:lvl9pPr marL="38862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9pPr>
          </a:lstStyle>
          <a:p>
            <a:pPr eaLnBrk="1" hangingPunct="1">
              <a:spcBef>
                <a:spcPct val="20000"/>
              </a:spcBef>
              <a:spcAft>
                <a:spcPct val="40000"/>
              </a:spcAft>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按体表面积计算用药剂量：</a:t>
            </a:r>
            <a:endParaRPr lang="zh-CN" altLang="en-US" sz="2400" u="sng" dirty="0">
              <a:solidFill>
                <a:srgbClr val="FF0000"/>
              </a:solidFill>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体表面积</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(m</a:t>
            </a:r>
            <a:r>
              <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rPr>
              <a:t>2</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(kg)×0.035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0.1 (</a:t>
            </a:r>
            <a:r>
              <a:rPr lang="en-US" altLang="en-US" sz="20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30kg</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30kg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以上者，体重每增加</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，体表面积增加</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0.1m</a:t>
            </a:r>
            <a:r>
              <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rPr>
              <a:t>2</a:t>
            </a:r>
            <a:endPar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体表面积</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(m</a:t>
            </a:r>
            <a:r>
              <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rPr>
              <a:t>2</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)=0.0128×</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0.0061×</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身高</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(cm)</a:t>
            </a:r>
            <a:endParaRPr lang="zh-CN" altLang="en-US" sz="2000" baseline="30000" dirty="0">
              <a:solidFill>
                <a:srgbClr val="000000"/>
              </a:solidFill>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儿童用药量</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儿童体表面积</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儿童剂量</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/m</a:t>
            </a:r>
            <a:r>
              <a:rPr lang="en-US" altLang="zh-CN" sz="2000" baseline="30000" dirty="0">
                <a:solidFill>
                  <a:schemeClr val="tx1"/>
                </a:solidFill>
                <a:latin typeface="微软雅黑" panose="020B0503020204020204" charset="-122"/>
                <a:ea typeface="微软雅黑" panose="020B0503020204020204" charset="-122"/>
                <a:cs typeface="微软雅黑" panose="020B0503020204020204" charset="-122"/>
              </a:rPr>
              <a:t>2</a:t>
            </a:r>
            <a:endParaRPr lang="en-US" altLang="zh-CN" sz="20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lnSpc>
                <a:spcPct val="150000"/>
              </a:lnSpc>
              <a:spcBef>
                <a:spcPct val="20000"/>
              </a:spcBef>
              <a:buClr>
                <a:schemeClr val="hlink"/>
              </a:buClr>
              <a:buSzPct val="75000"/>
              <a:buFont typeface="Wingdings" panose="05000000000000000000" pitchFamily="2" charset="2"/>
              <a:buNone/>
            </a:pPr>
            <a:r>
              <a:rPr lang="en-US" altLang="zh-CN" sz="2400" dirty="0">
                <a:solidFill>
                  <a:srgbClr val="FF0000"/>
                </a:solidFill>
                <a:latin typeface="微软雅黑" panose="020B0503020204020204" charset="-122"/>
                <a:ea typeface="微软雅黑" panose="020B0503020204020204" charset="-122"/>
                <a:cs typeface="微软雅黑" panose="020B0503020204020204" charset="-122"/>
              </a:rPr>
              <a:t> </a:t>
            </a:r>
            <a:endParaRPr lang="en-US" altLang="zh-CN" sz="2400"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40963" name="Rectangle 7"/>
          <p:cNvSpPr>
            <a:spLocks noRot="1" noChangeArrowheads="1"/>
          </p:cNvSpPr>
          <p:nvPr/>
        </p:nvSpPr>
        <p:spPr bwMode="auto">
          <a:xfrm>
            <a:off x="755576" y="4004682"/>
            <a:ext cx="7848872" cy="140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charset="2"/>
              <a:buChar char=""/>
              <a:defRPr>
                <a:solidFill>
                  <a:srgbClr val="404040"/>
                </a:solidFill>
                <a:latin typeface="Trebuchet MS" panose="020B0603020202020204" charset="0"/>
                <a:ea typeface="华文新魏" panose="02010800040101010101" charset="-122"/>
              </a:defRPr>
            </a:lvl1pPr>
            <a:lvl2pPr marL="742950" indent="-285750">
              <a:spcBef>
                <a:spcPts val="1000"/>
              </a:spcBef>
              <a:buClr>
                <a:schemeClr val="accent1"/>
              </a:buClr>
              <a:buSzPct val="80000"/>
              <a:buFont typeface="Wingdings 3" panose="05040102010807070707" charset="2"/>
              <a:buChar char=""/>
              <a:defRPr sz="1600">
                <a:solidFill>
                  <a:srgbClr val="404040"/>
                </a:solidFill>
                <a:latin typeface="Trebuchet MS" panose="020B0603020202020204" charset="0"/>
                <a:ea typeface="华文新魏" panose="02010800040101010101" charset="-122"/>
              </a:defRPr>
            </a:lvl2pPr>
            <a:lvl3pPr marL="1143000" indent="-228600">
              <a:spcBef>
                <a:spcPts val="1000"/>
              </a:spcBef>
              <a:buClr>
                <a:schemeClr val="accent1"/>
              </a:buClr>
              <a:buSzPct val="80000"/>
              <a:buFont typeface="Wingdings 3" panose="05040102010807070707" charset="2"/>
              <a:buChar char=""/>
              <a:defRPr sz="1400">
                <a:solidFill>
                  <a:srgbClr val="404040"/>
                </a:solidFill>
                <a:latin typeface="Trebuchet MS" panose="020B0603020202020204" charset="0"/>
                <a:ea typeface="华文新魏" panose="02010800040101010101" charset="-122"/>
              </a:defRPr>
            </a:lvl3pPr>
            <a:lvl4pPr marL="16002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4pPr>
            <a:lvl5pPr marL="20574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5pPr>
            <a:lvl6pPr marL="25146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6pPr>
            <a:lvl7pPr marL="29718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7pPr>
            <a:lvl8pPr marL="34290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8pPr>
            <a:lvl9pPr marL="38862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9pPr>
          </a:lstStyle>
          <a:p>
            <a:pPr eaLnBrk="1" hangingPunct="1">
              <a:spcBef>
                <a:spcPct val="20000"/>
              </a:spcBef>
              <a:spcAft>
                <a:spcPct val="40000"/>
              </a:spcAft>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临床实际计算方法：</a:t>
            </a:r>
            <a:endParaRPr lang="zh-CN" altLang="en-US" sz="2400" u="sng" dirty="0">
              <a:solidFill>
                <a:srgbClr val="FF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spcAft>
                <a:spcPct val="40000"/>
              </a:spcAft>
              <a:buClr>
                <a:schemeClr val="hlink"/>
              </a:buClr>
              <a:buSzPct val="75000"/>
              <a:buFont typeface="Wingdings" panose="05000000000000000000" pitchFamily="2" charset="2"/>
              <a:buNone/>
            </a:pPr>
            <a:r>
              <a:rPr lang="zh-CN" altLang="en-US" sz="2400" dirty="0">
                <a:solidFill>
                  <a:srgbClr val="FF0000"/>
                </a:solidFill>
                <a:latin typeface="微软雅黑" panose="020B0503020204020204" charset="-122"/>
                <a:ea typeface="微软雅黑" panose="020B0503020204020204" charset="-122"/>
                <a:cs typeface="微软雅黑" panose="020B0503020204020204" charset="-122"/>
              </a:rPr>
              <a:t> </a:t>
            </a:r>
            <a:r>
              <a:rPr lang="en-US" altLang="zh-CN" sz="2400" dirty="0">
                <a:solidFill>
                  <a:srgbClr val="FF0000"/>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儿童用药量</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儿童体重</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(kg)×</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给定儿童剂量 </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mg/(</a:t>
            </a:r>
            <a:r>
              <a:rPr lang="en-US" altLang="zh-CN" sz="2000" dirty="0" err="1">
                <a:solidFill>
                  <a:schemeClr val="tx1"/>
                </a:solidFill>
                <a:latin typeface="微软雅黑" panose="020B0503020204020204" charset="-122"/>
                <a:ea typeface="微软雅黑" panose="020B0503020204020204" charset="-122"/>
                <a:cs typeface="微软雅黑" panose="020B0503020204020204" charset="-122"/>
              </a:rPr>
              <a:t>kg·d</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endParaRPr lang="en-US" altLang="zh-CN" sz="20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注：给定儿童剂量由药品说明书提供</a:t>
            </a:r>
            <a:endParaRPr lang="zh-CN" altLang="en-US" sz="2000" dirty="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rrowheads="1"/>
          </p:cNvSpPr>
          <p:nvPr>
            <p:ph type="title"/>
          </p:nvPr>
        </p:nvSpPr>
        <p:spPr>
          <a:xfrm>
            <a:off x="971600" y="51470"/>
            <a:ext cx="6405563" cy="857250"/>
          </a:xfrm>
        </p:spPr>
        <p:txBody>
          <a:bodyPr/>
          <a:lstStyle/>
          <a:p>
            <a:pPr eaLnBrk="1" hangingPunct="1"/>
            <a:r>
              <a:rPr lang="zh-CN" altLang="en-US" dirty="0"/>
              <a:t>三种剂量计算方法的比较</a:t>
            </a:r>
            <a:endParaRPr lang="zh-CN" altLang="en-US" dirty="0"/>
          </a:p>
        </p:txBody>
      </p:sp>
      <p:sp>
        <p:nvSpPr>
          <p:cNvPr id="41986" name="Rectangle 3"/>
          <p:cNvSpPr>
            <a:spLocks noGrp="1" noRot="1" noChangeArrowheads="1"/>
          </p:cNvSpPr>
          <p:nvPr>
            <p:ph idx="1"/>
          </p:nvPr>
        </p:nvSpPr>
        <p:spPr>
          <a:xfrm>
            <a:off x="951865" y="1304925"/>
            <a:ext cx="7595870" cy="4055745"/>
          </a:xfrm>
        </p:spPr>
        <p:txBody>
          <a:bodyPr>
            <a:noAutofit/>
          </a:bodyPr>
          <a:lstStyle/>
          <a:p>
            <a:pPr marL="457200" indent="-457200" algn="just">
              <a:lnSpc>
                <a:spcPct val="150000"/>
              </a:lnSpc>
              <a:spcBef>
                <a:spcPct val="0"/>
              </a:spcBef>
              <a:buNone/>
            </a:pPr>
            <a:r>
              <a:rPr lang="zh-CN" altLang="en-US" sz="2000" dirty="0">
                <a:solidFill>
                  <a:srgbClr val="000000"/>
                </a:solidFill>
              </a:rPr>
              <a:t>       </a:t>
            </a:r>
            <a:r>
              <a:rPr lang="en-US" altLang="zh-CN" sz="2000" dirty="0">
                <a:solidFill>
                  <a:srgbClr val="000000"/>
                </a:solidFill>
              </a:rPr>
              <a:t>     </a:t>
            </a:r>
            <a:r>
              <a:rPr lang="zh-CN" altLang="en-US" sz="2000" dirty="0">
                <a:solidFill>
                  <a:srgbClr val="000000"/>
                </a:solidFill>
              </a:rPr>
              <a:t>患儿，</a:t>
            </a:r>
            <a:r>
              <a:rPr lang="en-US" altLang="zh-CN" sz="2000" dirty="0">
                <a:solidFill>
                  <a:srgbClr val="000000"/>
                </a:solidFill>
              </a:rPr>
              <a:t>1.5</a:t>
            </a:r>
            <a:r>
              <a:rPr lang="zh-CN" altLang="en-US" sz="2000" dirty="0">
                <a:solidFill>
                  <a:srgbClr val="000000"/>
                </a:solidFill>
              </a:rPr>
              <a:t>岁，体重</a:t>
            </a:r>
            <a:r>
              <a:rPr lang="en-US" altLang="zh-CN" sz="2000" dirty="0">
                <a:solidFill>
                  <a:srgbClr val="000000"/>
                </a:solidFill>
              </a:rPr>
              <a:t>12kg</a:t>
            </a:r>
            <a:r>
              <a:rPr lang="zh-CN" altLang="en-US" sz="2000" dirty="0">
                <a:solidFill>
                  <a:srgbClr val="000000"/>
                </a:solidFill>
              </a:rPr>
              <a:t>，因发热达</a:t>
            </a:r>
            <a:r>
              <a:rPr lang="en-US" altLang="zh-CN" sz="2000" dirty="0">
                <a:solidFill>
                  <a:srgbClr val="000000"/>
                </a:solidFill>
              </a:rPr>
              <a:t>39.8℃</a:t>
            </a:r>
            <a:r>
              <a:rPr lang="zh-CN" altLang="en-US" sz="2000" dirty="0">
                <a:solidFill>
                  <a:srgbClr val="000000"/>
                </a:solidFill>
              </a:rPr>
              <a:t>入院，既往有高热惊厥史。入院后给予苯巴比妥钠肌注预防，说明书给定儿童剂量是</a:t>
            </a:r>
            <a:r>
              <a:rPr lang="en-US" altLang="zh-CN" sz="2000" dirty="0">
                <a:solidFill>
                  <a:srgbClr val="000000"/>
                </a:solidFill>
              </a:rPr>
              <a:t>3-5mg/(</a:t>
            </a:r>
            <a:r>
              <a:rPr lang="en-US" altLang="zh-CN" sz="2000" dirty="0" err="1">
                <a:solidFill>
                  <a:srgbClr val="000000"/>
                </a:solidFill>
              </a:rPr>
              <a:t>kg·d</a:t>
            </a:r>
            <a:r>
              <a:rPr lang="en-US" altLang="zh-CN" sz="2000" dirty="0">
                <a:solidFill>
                  <a:srgbClr val="000000"/>
                </a:solidFill>
              </a:rPr>
              <a:t>)</a:t>
            </a:r>
            <a:r>
              <a:rPr lang="zh-CN" altLang="en-US" sz="2000" dirty="0">
                <a:solidFill>
                  <a:srgbClr val="000000"/>
                </a:solidFill>
              </a:rPr>
              <a:t>，</a:t>
            </a:r>
            <a:r>
              <a:rPr lang="en-US" altLang="zh-CN" sz="2000" dirty="0">
                <a:solidFill>
                  <a:srgbClr val="000000"/>
                </a:solidFill>
              </a:rPr>
              <a:t>125mg/(m</a:t>
            </a:r>
            <a:r>
              <a:rPr lang="en-US" altLang="zh-CN" sz="2000" baseline="30000" dirty="0">
                <a:solidFill>
                  <a:srgbClr val="000000"/>
                </a:solidFill>
              </a:rPr>
              <a:t>2</a:t>
            </a:r>
            <a:r>
              <a:rPr lang="en-US" altLang="zh-CN" sz="2000" dirty="0">
                <a:solidFill>
                  <a:srgbClr val="000000"/>
                </a:solidFill>
              </a:rPr>
              <a:t>)</a:t>
            </a:r>
            <a:r>
              <a:rPr lang="zh-CN" altLang="en-US" sz="2000" dirty="0">
                <a:solidFill>
                  <a:srgbClr val="000000"/>
                </a:solidFill>
              </a:rPr>
              <a:t>，成人剂量为</a:t>
            </a:r>
            <a:r>
              <a:rPr lang="en-US" altLang="zh-CN" sz="2000" dirty="0">
                <a:solidFill>
                  <a:srgbClr val="000000"/>
                </a:solidFill>
              </a:rPr>
              <a:t>100-200mg/d</a:t>
            </a:r>
            <a:r>
              <a:rPr lang="zh-CN" altLang="en-US" sz="2000" dirty="0">
                <a:solidFill>
                  <a:srgbClr val="000000"/>
                </a:solidFill>
              </a:rPr>
              <a:t>，试用三种方式计算并比较给药剂量。</a:t>
            </a:r>
            <a:endParaRPr lang="zh-CN" altLang="en-US" sz="2000" dirty="0">
              <a:solidFill>
                <a:srgbClr val="000000"/>
              </a:solidFill>
            </a:endParaRPr>
          </a:p>
          <a:p>
            <a:pPr marL="914400" lvl="1" indent="-457200" algn="just">
              <a:lnSpc>
                <a:spcPct val="150000"/>
              </a:lnSpc>
              <a:spcBef>
                <a:spcPct val="0"/>
              </a:spcBef>
              <a:buFont typeface="Wingdings" panose="05000000000000000000" pitchFamily="2" charset="2"/>
              <a:buAutoNum type="arabicPeriod"/>
            </a:pPr>
            <a:r>
              <a:rPr lang="zh-CN" altLang="en-US" sz="1710" dirty="0">
                <a:solidFill>
                  <a:srgbClr val="000000"/>
                </a:solidFill>
                <a:latin typeface="Times New Roman Regular" panose="02020603050405020304" charset="0"/>
                <a:cs typeface="Times New Roman Regular" panose="02020603050405020304" charset="0"/>
              </a:rPr>
              <a:t>按年龄计算：</a:t>
            </a:r>
            <a:r>
              <a:rPr lang="en-US" altLang="zh-CN" sz="1710" dirty="0">
                <a:solidFill>
                  <a:srgbClr val="000000"/>
                </a:solidFill>
                <a:latin typeface="Times New Roman Regular" panose="02020603050405020304" charset="0"/>
                <a:cs typeface="Times New Roman Regular" panose="02020603050405020304" charset="0"/>
              </a:rPr>
              <a:t>0.04*</a:t>
            </a:r>
            <a:r>
              <a:rPr lang="zh-CN" altLang="en-US" sz="1710" dirty="0">
                <a:solidFill>
                  <a:srgbClr val="000000"/>
                </a:solidFill>
                <a:latin typeface="Times New Roman Regular" panose="02020603050405020304" charset="0"/>
                <a:cs typeface="Times New Roman Regular" panose="02020603050405020304" charset="0"/>
              </a:rPr>
              <a:t>（</a:t>
            </a:r>
            <a:r>
              <a:rPr lang="en-US" altLang="zh-CN" sz="1710" dirty="0">
                <a:solidFill>
                  <a:srgbClr val="000000"/>
                </a:solidFill>
                <a:latin typeface="Times New Roman Regular" panose="02020603050405020304" charset="0"/>
                <a:cs typeface="Times New Roman Regular" panose="02020603050405020304" charset="0"/>
              </a:rPr>
              <a:t>5.5+1.5</a:t>
            </a:r>
            <a:r>
              <a:rPr lang="zh-CN" altLang="en-US" sz="1710" dirty="0">
                <a:solidFill>
                  <a:srgbClr val="000000"/>
                </a:solidFill>
                <a:latin typeface="Times New Roman Regular" panose="02020603050405020304" charset="0"/>
                <a:cs typeface="Times New Roman Regular" panose="02020603050405020304" charset="0"/>
              </a:rPr>
              <a:t>）*</a:t>
            </a:r>
            <a:r>
              <a:rPr lang="en-US" altLang="zh-CN" sz="1710" dirty="0">
                <a:solidFill>
                  <a:srgbClr val="000000"/>
                </a:solidFill>
                <a:latin typeface="Times New Roman Regular" panose="02020603050405020304" charset="0"/>
                <a:cs typeface="Times New Roman Regular" panose="02020603050405020304" charset="0"/>
              </a:rPr>
              <a:t>100</a:t>
            </a:r>
            <a:r>
              <a:rPr lang="en-US" altLang="zh-CN" sz="1710" dirty="0">
                <a:solidFill>
                  <a:srgbClr val="FF0000"/>
                </a:solidFill>
                <a:latin typeface="Times New Roman Regular" panose="02020603050405020304" charset="0"/>
                <a:cs typeface="Times New Roman Regular" panose="02020603050405020304" charset="0"/>
              </a:rPr>
              <a:t>(200)</a:t>
            </a:r>
            <a:r>
              <a:rPr lang="en-US" altLang="zh-CN" sz="1710" dirty="0">
                <a:solidFill>
                  <a:srgbClr val="000000"/>
                </a:solidFill>
                <a:latin typeface="Times New Roman Regular" panose="02020603050405020304" charset="0"/>
                <a:cs typeface="Times New Roman Regular" panose="02020603050405020304" charset="0"/>
              </a:rPr>
              <a:t>=28</a:t>
            </a:r>
            <a:r>
              <a:rPr lang="en-US" altLang="zh-CN" sz="1710" dirty="0">
                <a:solidFill>
                  <a:srgbClr val="FF0000"/>
                </a:solidFill>
                <a:latin typeface="Times New Roman Regular" panose="02020603050405020304" charset="0"/>
                <a:cs typeface="Times New Roman Regular" panose="02020603050405020304" charset="0"/>
              </a:rPr>
              <a:t>(56)</a:t>
            </a:r>
            <a:r>
              <a:rPr lang="en-US" altLang="zh-CN" sz="1710" dirty="0">
                <a:solidFill>
                  <a:srgbClr val="000000"/>
                </a:solidFill>
                <a:latin typeface="Times New Roman Regular" panose="02020603050405020304" charset="0"/>
                <a:cs typeface="Times New Roman Regular" panose="02020603050405020304" charset="0"/>
              </a:rPr>
              <a:t>mg</a:t>
            </a:r>
            <a:endParaRPr lang="en-US" altLang="zh-CN" sz="1710" dirty="0">
              <a:solidFill>
                <a:srgbClr val="000000"/>
              </a:solidFill>
              <a:latin typeface="Times New Roman Regular" panose="02020603050405020304" charset="0"/>
              <a:cs typeface="Times New Roman Regular" panose="02020603050405020304" charset="0"/>
            </a:endParaRPr>
          </a:p>
          <a:p>
            <a:pPr marL="914400" lvl="1" indent="-457200" algn="just">
              <a:lnSpc>
                <a:spcPct val="150000"/>
              </a:lnSpc>
              <a:spcBef>
                <a:spcPct val="0"/>
              </a:spcBef>
              <a:buFont typeface="Wingdings" panose="05000000000000000000" pitchFamily="2" charset="2"/>
              <a:buAutoNum type="arabicPeriod"/>
            </a:pPr>
            <a:r>
              <a:rPr lang="zh-CN" altLang="en-US" sz="1710" dirty="0">
                <a:solidFill>
                  <a:srgbClr val="000000"/>
                </a:solidFill>
                <a:latin typeface="Times New Roman Regular" panose="02020603050405020304" charset="0"/>
                <a:cs typeface="Times New Roman Regular" panose="02020603050405020304" charset="0"/>
              </a:rPr>
              <a:t>按体重计算：</a:t>
            </a:r>
            <a:r>
              <a:rPr lang="en-US" altLang="zh-CN" sz="1710" dirty="0">
                <a:solidFill>
                  <a:srgbClr val="000000"/>
                </a:solidFill>
                <a:latin typeface="Times New Roman Regular" panose="02020603050405020304" charset="0"/>
                <a:cs typeface="Times New Roman Regular" panose="02020603050405020304" charset="0"/>
              </a:rPr>
              <a:t>100</a:t>
            </a:r>
            <a:r>
              <a:rPr lang="en-US" altLang="zh-CN" sz="1710" dirty="0">
                <a:solidFill>
                  <a:srgbClr val="FF0000"/>
                </a:solidFill>
                <a:latin typeface="Times New Roman Regular" panose="02020603050405020304" charset="0"/>
                <a:cs typeface="Times New Roman Regular" panose="02020603050405020304" charset="0"/>
              </a:rPr>
              <a:t>(200)</a:t>
            </a:r>
            <a:r>
              <a:rPr lang="en-US" altLang="zh-CN" sz="1710" dirty="0">
                <a:solidFill>
                  <a:srgbClr val="000000"/>
                </a:solidFill>
                <a:latin typeface="Times New Roman Regular" panose="02020603050405020304" charset="0"/>
                <a:cs typeface="Times New Roman Regular" panose="02020603050405020304" charset="0"/>
              </a:rPr>
              <a:t>*12/50=24</a:t>
            </a:r>
            <a:r>
              <a:rPr lang="en-US" altLang="zh-CN" sz="1710" dirty="0">
                <a:solidFill>
                  <a:srgbClr val="FF0000"/>
                </a:solidFill>
                <a:latin typeface="Times New Roman Regular" panose="02020603050405020304" charset="0"/>
                <a:cs typeface="Times New Roman Regular" panose="02020603050405020304" charset="0"/>
              </a:rPr>
              <a:t>(48)</a:t>
            </a:r>
            <a:r>
              <a:rPr lang="en-US" altLang="zh-CN" sz="1710" dirty="0">
                <a:solidFill>
                  <a:srgbClr val="000000"/>
                </a:solidFill>
                <a:latin typeface="Times New Roman Regular" panose="02020603050405020304" charset="0"/>
                <a:cs typeface="Times New Roman Regular" panose="02020603050405020304" charset="0"/>
              </a:rPr>
              <a:t>mg</a:t>
            </a:r>
            <a:endParaRPr lang="en-US" altLang="zh-CN" sz="1710" dirty="0">
              <a:solidFill>
                <a:srgbClr val="000000"/>
              </a:solidFill>
              <a:latin typeface="Times New Roman Regular" panose="02020603050405020304" charset="0"/>
              <a:cs typeface="Times New Roman Regular" panose="02020603050405020304" charset="0"/>
            </a:endParaRPr>
          </a:p>
          <a:p>
            <a:pPr marL="914400" lvl="1" indent="-457200" algn="just">
              <a:lnSpc>
                <a:spcPct val="150000"/>
              </a:lnSpc>
              <a:spcBef>
                <a:spcPct val="0"/>
              </a:spcBef>
              <a:buFont typeface="Wingdings" panose="05000000000000000000" pitchFamily="2" charset="2"/>
              <a:buAutoNum type="arabicPeriod"/>
            </a:pPr>
            <a:r>
              <a:rPr lang="zh-CN" altLang="en-US" sz="1710" dirty="0">
                <a:solidFill>
                  <a:srgbClr val="000000"/>
                </a:solidFill>
                <a:latin typeface="Times New Roman Regular" panose="02020603050405020304" charset="0"/>
                <a:cs typeface="Times New Roman Regular" panose="02020603050405020304" charset="0"/>
              </a:rPr>
              <a:t>按体表面积计算：</a:t>
            </a:r>
            <a:r>
              <a:rPr lang="en-US" altLang="zh-CN" sz="1710" dirty="0">
                <a:solidFill>
                  <a:srgbClr val="000000"/>
                </a:solidFill>
                <a:latin typeface="Times New Roman Regular" panose="02020603050405020304" charset="0"/>
                <a:cs typeface="Times New Roman Regular" panose="02020603050405020304" charset="0"/>
              </a:rPr>
              <a:t>(12*0.035+0.1)*125=65mg</a:t>
            </a:r>
            <a:endParaRPr lang="en-US" altLang="zh-CN" sz="1710" dirty="0">
              <a:solidFill>
                <a:srgbClr val="000000"/>
              </a:solidFill>
              <a:latin typeface="Times New Roman Regular" panose="02020603050405020304" charset="0"/>
              <a:cs typeface="Times New Roman Regular" panose="02020603050405020304" charset="0"/>
            </a:endParaRPr>
          </a:p>
          <a:p>
            <a:pPr marL="914400" lvl="1" indent="-457200" algn="just">
              <a:lnSpc>
                <a:spcPct val="150000"/>
              </a:lnSpc>
              <a:spcBef>
                <a:spcPct val="0"/>
              </a:spcBef>
              <a:spcAft>
                <a:spcPct val="30000"/>
              </a:spcAft>
              <a:buFont typeface="Wingdings" panose="05000000000000000000" pitchFamily="2" charset="2"/>
              <a:buAutoNum type="arabicPeriod"/>
            </a:pPr>
            <a:r>
              <a:rPr lang="zh-CN" altLang="en-US" sz="1710" dirty="0">
                <a:solidFill>
                  <a:srgbClr val="000000"/>
                </a:solidFill>
                <a:latin typeface="Times New Roman Regular" panose="02020603050405020304" charset="0"/>
                <a:cs typeface="Times New Roman Regular" panose="02020603050405020304" charset="0"/>
              </a:rPr>
              <a:t>按说明书给定儿童剂量计算：</a:t>
            </a:r>
            <a:r>
              <a:rPr lang="en-US" altLang="zh-CN" sz="1710" dirty="0">
                <a:solidFill>
                  <a:srgbClr val="000000"/>
                </a:solidFill>
                <a:latin typeface="Times New Roman Regular" panose="02020603050405020304" charset="0"/>
                <a:cs typeface="Times New Roman Regular" panose="02020603050405020304" charset="0"/>
              </a:rPr>
              <a:t>12*3</a:t>
            </a:r>
            <a:r>
              <a:rPr lang="en-US" altLang="zh-CN" sz="1710" dirty="0">
                <a:solidFill>
                  <a:srgbClr val="FF0000"/>
                </a:solidFill>
                <a:latin typeface="Times New Roman Regular" panose="02020603050405020304" charset="0"/>
                <a:cs typeface="Times New Roman Regular" panose="02020603050405020304" charset="0"/>
              </a:rPr>
              <a:t>(5)</a:t>
            </a:r>
            <a:r>
              <a:rPr lang="en-US" altLang="zh-CN" sz="1710" dirty="0">
                <a:solidFill>
                  <a:srgbClr val="000000"/>
                </a:solidFill>
                <a:latin typeface="Times New Roman Regular" panose="02020603050405020304" charset="0"/>
                <a:cs typeface="Times New Roman Regular" panose="02020603050405020304" charset="0"/>
              </a:rPr>
              <a:t>=36</a:t>
            </a:r>
            <a:r>
              <a:rPr lang="en-US" altLang="zh-CN" sz="1710" dirty="0">
                <a:solidFill>
                  <a:srgbClr val="FF0000"/>
                </a:solidFill>
                <a:latin typeface="Times New Roman Regular" panose="02020603050405020304" charset="0"/>
                <a:cs typeface="Times New Roman Regular" panose="02020603050405020304" charset="0"/>
              </a:rPr>
              <a:t>(60)</a:t>
            </a:r>
            <a:r>
              <a:rPr lang="en-US" altLang="zh-CN" sz="1710" dirty="0">
                <a:solidFill>
                  <a:srgbClr val="000000"/>
                </a:solidFill>
                <a:latin typeface="Times New Roman Regular" panose="02020603050405020304" charset="0"/>
                <a:cs typeface="Times New Roman Regular" panose="02020603050405020304" charset="0"/>
              </a:rPr>
              <a:t>mg</a:t>
            </a:r>
            <a:endParaRPr lang="en-US" altLang="zh-CN" sz="1710" dirty="0">
              <a:solidFill>
                <a:srgbClr val="000000"/>
              </a:solidFill>
              <a:latin typeface="Times New Roman Regular" panose="02020603050405020304" charset="0"/>
              <a:cs typeface="Times New Roman Regular" panose="02020603050405020304" charset="0"/>
            </a:endParaRPr>
          </a:p>
          <a:p>
            <a:pPr marL="457200" indent="-457200" algn="just">
              <a:lnSpc>
                <a:spcPct val="150000"/>
              </a:lnSpc>
              <a:spcBef>
                <a:spcPct val="0"/>
              </a:spcBef>
              <a:buNone/>
            </a:pPr>
            <a:r>
              <a:rPr lang="zh-CN" altLang="en-US" sz="2000" dirty="0">
                <a:solidFill>
                  <a:srgbClr val="FF0000"/>
                </a:solidFill>
              </a:rPr>
              <a:t>注意：如果计算的用药剂量超过成人规定剂量，则儿童实际用量不能超过成人使用剂量</a:t>
            </a:r>
            <a:endParaRPr lang="zh-CN" altLang="en-US" sz="2000"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normAutofit/>
          </a:bodyPr>
          <a:lstStyle/>
          <a:p>
            <a:pPr>
              <a:lnSpc>
                <a:spcPct val="100000"/>
              </a:lnSpc>
            </a:pPr>
            <a:r>
              <a:rPr kumimoji="1" lang="zh-CN" altLang="en-US" sz="4800" b="1" dirty="0">
                <a:latin typeface="微软雅黑" panose="020B0503020204020204" charset="-122"/>
                <a:ea typeface="微软雅黑" panose="020B0503020204020204" charset="-122"/>
                <a:cs typeface="微软雅黑" panose="020B0503020204020204" charset="-122"/>
              </a:rPr>
              <a:t>儿科处方审核点评</a:t>
            </a:r>
            <a:br>
              <a:rPr kumimoji="1" lang="zh-CN" altLang="en-US" sz="4800" b="1" dirty="0">
                <a:latin typeface="微软雅黑" panose="020B0503020204020204" charset="-122"/>
                <a:ea typeface="微软雅黑" panose="020B0503020204020204" charset="-122"/>
                <a:cs typeface="微软雅黑" panose="020B0503020204020204" charset="-122"/>
              </a:rPr>
            </a:br>
            <a:r>
              <a:rPr kumimoji="1" lang="zh-CN" altLang="en-US" sz="4800" b="1" dirty="0">
                <a:latin typeface="微软雅黑" panose="020B0503020204020204" charset="-122"/>
                <a:ea typeface="微软雅黑" panose="020B0503020204020204" charset="-122"/>
                <a:cs typeface="微软雅黑" panose="020B0503020204020204" charset="-122"/>
              </a:rPr>
              <a:t>特点和实践</a:t>
            </a:r>
            <a:endParaRPr kumimoji="1" lang="zh-CN" altLang="en-US" sz="4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845586" y="2186862"/>
            <a:ext cx="7974886" cy="326350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1.《</a:t>
            </a:r>
            <a:r>
              <a:rPr lang="zh-CN" altLang="en-US" sz="2100" b="1" dirty="0">
                <a:latin typeface="微软雅黑" panose="020B0503020204020204" charset="-122"/>
                <a:ea typeface="微软雅黑" panose="020B0503020204020204" charset="-122"/>
                <a:cs typeface="微软雅黑" panose="020B0503020204020204" charset="-122"/>
              </a:rPr>
              <a:t>中华人民共和国药品管理法</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a:t>
            </a:r>
            <a:r>
              <a:rPr lang="en-US" altLang="zh-CN" sz="2100" b="1" dirty="0">
                <a:latin typeface="微软雅黑" panose="020B0503020204020204" charset="-122"/>
                <a:ea typeface="微软雅黑" panose="020B0503020204020204" charset="-122"/>
                <a:cs typeface="微软雅黑" panose="020B0503020204020204" charset="-122"/>
              </a:rPr>
              <a:t>2015</a:t>
            </a:r>
            <a:r>
              <a:rPr lang="zh-CN" altLang="en-US" sz="2100" b="1" dirty="0">
                <a:latin typeface="微软雅黑" panose="020B0503020204020204" charset="-122"/>
                <a:ea typeface="微软雅黑" panose="020B0503020204020204" charset="-122"/>
                <a:cs typeface="微软雅黑" panose="020B0503020204020204" charset="-122"/>
              </a:rPr>
              <a:t>年修订版）</a:t>
            </a:r>
            <a:endParaRPr lang="en-US" altLang="zh-CN" sz="2100" b="1"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2. 《</a:t>
            </a:r>
            <a:r>
              <a:rPr lang="zh-CN" altLang="en-US" sz="2100" b="1" dirty="0">
                <a:latin typeface="微软雅黑" panose="020B0503020204020204" charset="-122"/>
                <a:ea typeface="微软雅黑" panose="020B0503020204020204" charset="-122"/>
                <a:cs typeface="微软雅黑" panose="020B0503020204020204" charset="-122"/>
              </a:rPr>
              <a:t>中华人民共和国执业医师法</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a:t>
            </a:r>
            <a:r>
              <a:rPr lang="en-US" altLang="zh-CN" sz="2100" b="1" dirty="0">
                <a:latin typeface="微软雅黑" panose="020B0503020204020204" charset="-122"/>
                <a:ea typeface="微软雅黑" panose="020B0503020204020204" charset="-122"/>
                <a:cs typeface="微软雅黑" panose="020B0503020204020204" charset="-122"/>
              </a:rPr>
              <a:t>1998</a:t>
            </a:r>
            <a:r>
              <a:rPr lang="zh-CN" altLang="en-US" sz="2100" b="1" dirty="0">
                <a:latin typeface="微软雅黑" panose="020B0503020204020204" charset="-122"/>
                <a:ea typeface="微软雅黑" panose="020B0503020204020204" charset="-122"/>
                <a:cs typeface="微软雅黑" panose="020B0503020204020204" charset="-122"/>
              </a:rPr>
              <a:t>年签发）</a:t>
            </a:r>
            <a:endParaRPr lang="zh-CN" altLang="en-US" sz="2100" b="1"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3. 《</a:t>
            </a:r>
            <a:r>
              <a:rPr lang="zh-CN" altLang="en-US" sz="2100" b="1" dirty="0">
                <a:latin typeface="微软雅黑" panose="020B0503020204020204" charset="-122"/>
                <a:ea typeface="微软雅黑" panose="020B0503020204020204" charset="-122"/>
                <a:cs typeface="微软雅黑" panose="020B0503020204020204" charset="-122"/>
              </a:rPr>
              <a:t>处方管理办法</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（卫生部令第</a:t>
            </a:r>
            <a:r>
              <a:rPr lang="en-US" altLang="zh-CN" sz="2100" b="1" dirty="0">
                <a:latin typeface="微软雅黑" panose="020B0503020204020204" charset="-122"/>
                <a:ea typeface="微软雅黑" panose="020B0503020204020204" charset="-122"/>
                <a:cs typeface="微软雅黑" panose="020B0503020204020204" charset="-122"/>
              </a:rPr>
              <a:t>53</a:t>
            </a:r>
            <a:r>
              <a:rPr lang="zh-CN" altLang="en-US" sz="2100" b="1" dirty="0">
                <a:latin typeface="微软雅黑" panose="020B0503020204020204" charset="-122"/>
                <a:ea typeface="微软雅黑" panose="020B0503020204020204" charset="-122"/>
                <a:cs typeface="微软雅黑" panose="020B0503020204020204" charset="-122"/>
              </a:rPr>
              <a:t>号）及其附件</a:t>
            </a:r>
            <a:r>
              <a:rPr lang="en-US" altLang="zh-CN" sz="2100" b="1" dirty="0">
                <a:latin typeface="微软雅黑" panose="020B0503020204020204" charset="-122"/>
                <a:ea typeface="微软雅黑" panose="020B0503020204020204" charset="-122"/>
                <a:cs typeface="微软雅黑" panose="020B0503020204020204" charset="-122"/>
              </a:rPr>
              <a:t>1</a:t>
            </a:r>
            <a:r>
              <a:rPr lang="zh-CN" altLang="en-US" sz="2100" b="1" dirty="0">
                <a:latin typeface="微软雅黑" panose="020B0503020204020204" charset="-122"/>
                <a:ea typeface="微软雅黑" panose="020B0503020204020204" charset="-122"/>
                <a:cs typeface="微软雅黑" panose="020B0503020204020204" charset="-122"/>
              </a:rPr>
              <a:t>：处方标准</a:t>
            </a:r>
            <a:endParaRPr lang="zh-CN" altLang="en-US" sz="2100" b="1"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4. 《</a:t>
            </a:r>
            <a:r>
              <a:rPr lang="zh-CN" altLang="en-US" sz="2100" b="1" dirty="0">
                <a:latin typeface="微软雅黑" panose="020B0503020204020204" charset="-122"/>
                <a:ea typeface="微软雅黑" panose="020B0503020204020204" charset="-122"/>
                <a:cs typeface="微软雅黑" panose="020B0503020204020204" charset="-122"/>
              </a:rPr>
              <a:t>医疗机构药事管理规定</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（卫医政发</a:t>
            </a:r>
            <a:r>
              <a:rPr lang="en-US" altLang="zh-CN" sz="2100" b="1" dirty="0">
                <a:latin typeface="微软雅黑" panose="020B0503020204020204" charset="-122"/>
                <a:ea typeface="微软雅黑" panose="020B0503020204020204" charset="-122"/>
                <a:cs typeface="微软雅黑" panose="020B0503020204020204" charset="-122"/>
              </a:rPr>
              <a:t>〔2011〕11</a:t>
            </a:r>
            <a:r>
              <a:rPr lang="zh-CN" altLang="en-US" sz="2100" b="1" dirty="0">
                <a:latin typeface="微软雅黑" panose="020B0503020204020204" charset="-122"/>
                <a:ea typeface="微软雅黑" panose="020B0503020204020204" charset="-122"/>
                <a:cs typeface="微软雅黑" panose="020B0503020204020204" charset="-122"/>
              </a:rPr>
              <a:t>号）</a:t>
            </a:r>
            <a:endParaRPr lang="zh-CN" altLang="en-US" sz="2100" b="1"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5. 《</a:t>
            </a:r>
            <a:r>
              <a:rPr lang="zh-CN" altLang="en-US" sz="2100" b="1" dirty="0">
                <a:latin typeface="微软雅黑" panose="020B0503020204020204" charset="-122"/>
                <a:ea typeface="微软雅黑" panose="020B0503020204020204" charset="-122"/>
                <a:cs typeface="微软雅黑" panose="020B0503020204020204" charset="-122"/>
              </a:rPr>
              <a:t>医院处方点评管理规范（试行）</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（卫医管发</a:t>
            </a:r>
            <a:r>
              <a:rPr lang="en-US" altLang="zh-CN" sz="2100" b="1" dirty="0">
                <a:latin typeface="微软雅黑" panose="020B0503020204020204" charset="-122"/>
                <a:ea typeface="微软雅黑" panose="020B0503020204020204" charset="-122"/>
                <a:cs typeface="微软雅黑" panose="020B0503020204020204" charset="-122"/>
              </a:rPr>
              <a:t>〔2010〕28</a:t>
            </a:r>
            <a:r>
              <a:rPr lang="zh-CN" altLang="en-US" sz="2100" b="1" dirty="0">
                <a:latin typeface="微软雅黑" panose="020B0503020204020204" charset="-122"/>
                <a:ea typeface="微软雅黑" panose="020B0503020204020204" charset="-122"/>
                <a:cs typeface="微软雅黑" panose="020B0503020204020204" charset="-122"/>
              </a:rPr>
              <a:t>号）</a:t>
            </a:r>
            <a:endParaRPr lang="en-US" altLang="zh-CN" sz="2100" b="1"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6. 《</a:t>
            </a:r>
            <a:r>
              <a:rPr lang="zh-CN" altLang="en-US" sz="2100" b="1" dirty="0">
                <a:latin typeface="微软雅黑" panose="020B0503020204020204" charset="-122"/>
                <a:ea typeface="微软雅黑" panose="020B0503020204020204" charset="-122"/>
                <a:cs typeface="微软雅黑" panose="020B0503020204020204" charset="-122"/>
              </a:rPr>
              <a:t>中药处方格式及书写规范</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（国中医药医政发</a:t>
            </a:r>
            <a:r>
              <a:rPr lang="en-US" altLang="zh-CN" sz="2100" b="1" dirty="0">
                <a:latin typeface="微软雅黑" panose="020B0503020204020204" charset="-122"/>
                <a:ea typeface="微软雅黑" panose="020B0503020204020204" charset="-122"/>
                <a:cs typeface="微软雅黑" panose="020B0503020204020204" charset="-122"/>
              </a:rPr>
              <a:t>〔2010〕57</a:t>
            </a:r>
            <a:r>
              <a:rPr lang="zh-CN" altLang="en-US" sz="2100" b="1" dirty="0">
                <a:latin typeface="微软雅黑" panose="020B0503020204020204" charset="-122"/>
                <a:ea typeface="微软雅黑" panose="020B0503020204020204" charset="-122"/>
                <a:cs typeface="微软雅黑" panose="020B0503020204020204" charset="-122"/>
              </a:rPr>
              <a:t>号）</a:t>
            </a:r>
            <a:endParaRPr lang="en-US" altLang="zh-CN" sz="2100" b="1"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20204" pitchFamily="34" charset="0"/>
              <a:buNone/>
            </a:pPr>
            <a:r>
              <a:rPr lang="zh-CN" altLang="en-US" sz="2100" b="1" dirty="0">
                <a:latin typeface="微软雅黑" panose="020B0503020204020204" charset="-122"/>
                <a:ea typeface="微软雅黑" panose="020B0503020204020204" charset="-122"/>
                <a:cs typeface="微软雅黑" panose="020B0503020204020204" charset="-122"/>
              </a:rPr>
              <a:t>                                     </a:t>
            </a:r>
            <a:r>
              <a:rPr lang="zh-CN" altLang="en-US" sz="2100" b="1" u="sng" dirty="0">
                <a:solidFill>
                  <a:srgbClr val="FF0000"/>
                </a:solidFill>
                <a:latin typeface="微软雅黑" panose="020B0503020204020204" charset="-122"/>
                <a:ea typeface="微软雅黑" panose="020B0503020204020204" charset="-122"/>
                <a:cs typeface="微软雅黑" panose="020B0503020204020204" charset="-122"/>
              </a:rPr>
              <a:t>其他专项管理政策与整治方案等</a:t>
            </a:r>
            <a:endParaRPr lang="zh-CN" altLang="en-US" sz="2100" b="1" u="sng"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5" name="标题 1"/>
          <p:cNvSpPr>
            <a:spLocks noGrp="1"/>
          </p:cNvSpPr>
          <p:nvPr>
            <p:ph type="title"/>
          </p:nvPr>
        </p:nvSpPr>
        <p:spPr/>
        <p:txBody>
          <a:bodyPr>
            <a:normAutofit/>
          </a:bodyPr>
          <a:lstStyle/>
          <a:p>
            <a:r>
              <a:rPr lang="zh-CN" altLang="en-US" dirty="0"/>
              <a:t>处方点评相关政策与法规依据</a:t>
            </a:r>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a:t>处方审核的行政要求</a:t>
            </a:r>
            <a:endParaRPr kumimoji="1" lang="zh-CN" altLang="en-US" dirty="0"/>
          </a:p>
        </p:txBody>
      </p:sp>
      <p:sp>
        <p:nvSpPr>
          <p:cNvPr id="4" name="object 12"/>
          <p:cNvSpPr txBox="1"/>
          <p:nvPr/>
        </p:nvSpPr>
        <p:spPr>
          <a:xfrm>
            <a:off x="251520" y="1124744"/>
            <a:ext cx="5545435" cy="5078095"/>
          </a:xfrm>
          <a:prstGeom prst="rect">
            <a:avLst/>
          </a:prstGeom>
        </p:spPr>
        <p:txBody>
          <a:bodyPr vert="horz" wrap="square" lIns="0" tIns="9049" rIns="0" bIns="0" rtlCol="0">
            <a:spAutoFit/>
          </a:bodyPr>
          <a:lstStyle/>
          <a:p>
            <a:pPr marL="792480">
              <a:lnSpc>
                <a:spcPct val="150000"/>
              </a:lnSpc>
              <a:spcBef>
                <a:spcPts val="70"/>
              </a:spcBef>
            </a:pPr>
            <a:r>
              <a:rPr sz="2100" b="1" spc="11" dirty="0">
                <a:solidFill>
                  <a:srgbClr val="C00000"/>
                </a:solidFill>
                <a:latin typeface="微软雅黑" panose="020B0503020204020204" charset="-122"/>
                <a:ea typeface="微软雅黑" panose="020B0503020204020204" charset="-122"/>
                <a:cs typeface="微软雅黑" panose="020B0503020204020204" charset="-122"/>
              </a:rPr>
              <a:t>《</a:t>
            </a:r>
            <a:r>
              <a:rPr sz="2100" b="1" dirty="0">
                <a:solidFill>
                  <a:srgbClr val="C00000"/>
                </a:solidFill>
                <a:latin typeface="微软雅黑" panose="020B0503020204020204" charset="-122"/>
                <a:ea typeface="微软雅黑" panose="020B0503020204020204" charset="-122"/>
                <a:cs typeface="微软雅黑" panose="020B0503020204020204" charset="-122"/>
              </a:rPr>
              <a:t>医疗机</a:t>
            </a:r>
            <a:r>
              <a:rPr sz="2100" b="1" spc="11" dirty="0">
                <a:solidFill>
                  <a:srgbClr val="C00000"/>
                </a:solidFill>
                <a:latin typeface="微软雅黑" panose="020B0503020204020204" charset="-122"/>
                <a:ea typeface="微软雅黑" panose="020B0503020204020204" charset="-122"/>
                <a:cs typeface="微软雅黑" panose="020B0503020204020204" charset="-122"/>
              </a:rPr>
              <a:t>构</a:t>
            </a:r>
            <a:r>
              <a:rPr sz="2100" b="1" dirty="0">
                <a:solidFill>
                  <a:srgbClr val="C00000"/>
                </a:solidFill>
                <a:latin typeface="微软雅黑" panose="020B0503020204020204" charset="-122"/>
                <a:ea typeface="微软雅黑" panose="020B0503020204020204" charset="-122"/>
                <a:cs typeface="微软雅黑" panose="020B0503020204020204" charset="-122"/>
              </a:rPr>
              <a:t>处方审</a:t>
            </a:r>
            <a:r>
              <a:rPr sz="2100" b="1" spc="11" dirty="0">
                <a:solidFill>
                  <a:srgbClr val="C00000"/>
                </a:solidFill>
                <a:latin typeface="微软雅黑" panose="020B0503020204020204" charset="-122"/>
                <a:ea typeface="微软雅黑" panose="020B0503020204020204" charset="-122"/>
                <a:cs typeface="微软雅黑" panose="020B0503020204020204" charset="-122"/>
              </a:rPr>
              <a:t>核</a:t>
            </a:r>
            <a:r>
              <a:rPr sz="2100" b="1" dirty="0">
                <a:solidFill>
                  <a:srgbClr val="C00000"/>
                </a:solidFill>
                <a:latin typeface="微软雅黑" panose="020B0503020204020204" charset="-122"/>
                <a:ea typeface="微软雅黑" panose="020B0503020204020204" charset="-122"/>
                <a:cs typeface="微软雅黑" panose="020B0503020204020204" charset="-122"/>
              </a:rPr>
              <a:t>规范</a:t>
            </a:r>
            <a:r>
              <a:rPr sz="2100" b="1" spc="-4" dirty="0">
                <a:solidFill>
                  <a:srgbClr val="C00000"/>
                </a:solidFill>
                <a:latin typeface="微软雅黑" panose="020B0503020204020204" charset="-122"/>
                <a:ea typeface="微软雅黑" panose="020B0503020204020204" charset="-122"/>
                <a:cs typeface="微软雅黑" panose="020B0503020204020204" charset="-122"/>
              </a:rPr>
              <a:t>》</a:t>
            </a:r>
            <a:endParaRPr sz="2100" b="1" dirty="0">
              <a:latin typeface="微软雅黑" panose="020B0503020204020204" charset="-122"/>
              <a:ea typeface="微软雅黑" panose="020B0503020204020204" charset="-122"/>
              <a:cs typeface="微软雅黑" panose="020B0503020204020204" charset="-122"/>
            </a:endParaRPr>
          </a:p>
          <a:p>
            <a:pPr marL="266700" indent="-257175">
              <a:lnSpc>
                <a:spcPct val="150000"/>
              </a:lnSpc>
              <a:spcBef>
                <a:spcPts val="1185"/>
              </a:spcBef>
              <a:buFont typeface="Wingdings" panose="05000000000000000000"/>
              <a:buChar char=""/>
              <a:tabLst>
                <a:tab pos="266700" algn="l"/>
              </a:tabLst>
            </a:pPr>
            <a:r>
              <a:rPr b="1" spc="19" dirty="0">
                <a:solidFill>
                  <a:srgbClr val="006FC0"/>
                </a:solidFill>
                <a:latin typeface="微软雅黑" panose="020B0503020204020204" charset="-122"/>
                <a:ea typeface="微软雅黑" panose="020B0503020204020204" charset="-122"/>
                <a:cs typeface="微软雅黑" panose="020B0503020204020204" charset="-122"/>
              </a:rPr>
              <a:t>药师</a:t>
            </a:r>
            <a:r>
              <a:rPr b="1" spc="8" dirty="0">
                <a:solidFill>
                  <a:srgbClr val="006FC0"/>
                </a:solidFill>
                <a:latin typeface="微软雅黑" panose="020B0503020204020204" charset="-122"/>
                <a:ea typeface="微软雅黑" panose="020B0503020204020204" charset="-122"/>
                <a:cs typeface="微软雅黑" panose="020B0503020204020204" charset="-122"/>
              </a:rPr>
              <a:t>是处方</a:t>
            </a:r>
            <a:r>
              <a:rPr b="1" spc="4" dirty="0">
                <a:solidFill>
                  <a:srgbClr val="006FC0"/>
                </a:solidFill>
                <a:latin typeface="微软雅黑" panose="020B0503020204020204" charset="-122"/>
                <a:ea typeface="微软雅黑" panose="020B0503020204020204" charset="-122"/>
                <a:cs typeface="微软雅黑" panose="020B0503020204020204" charset="-122"/>
              </a:rPr>
              <a:t>审</a:t>
            </a:r>
            <a:r>
              <a:rPr b="1" spc="8" dirty="0">
                <a:solidFill>
                  <a:srgbClr val="006FC0"/>
                </a:solidFill>
                <a:latin typeface="微软雅黑" panose="020B0503020204020204" charset="-122"/>
                <a:ea typeface="微软雅黑" panose="020B0503020204020204" charset="-122"/>
                <a:cs typeface="微软雅黑" panose="020B0503020204020204" charset="-122"/>
              </a:rPr>
              <a:t>核工</a:t>
            </a:r>
            <a:r>
              <a:rPr b="1" spc="4" dirty="0">
                <a:solidFill>
                  <a:srgbClr val="006FC0"/>
                </a:solidFill>
                <a:latin typeface="微软雅黑" panose="020B0503020204020204" charset="-122"/>
                <a:ea typeface="微软雅黑" panose="020B0503020204020204" charset="-122"/>
                <a:cs typeface="微软雅黑" panose="020B0503020204020204" charset="-122"/>
              </a:rPr>
              <a:t>作</a:t>
            </a:r>
            <a:r>
              <a:rPr b="1" spc="8" dirty="0">
                <a:solidFill>
                  <a:srgbClr val="006FC0"/>
                </a:solidFill>
                <a:latin typeface="微软雅黑" panose="020B0503020204020204" charset="-122"/>
                <a:ea typeface="微软雅黑" panose="020B0503020204020204" charset="-122"/>
                <a:cs typeface="微软雅黑" panose="020B0503020204020204" charset="-122"/>
              </a:rPr>
              <a:t>的第一</a:t>
            </a:r>
            <a:r>
              <a:rPr b="1" spc="4" dirty="0">
                <a:solidFill>
                  <a:srgbClr val="006FC0"/>
                </a:solidFill>
                <a:latin typeface="微软雅黑" panose="020B0503020204020204" charset="-122"/>
                <a:ea typeface="微软雅黑" panose="020B0503020204020204" charset="-122"/>
                <a:cs typeface="微软雅黑" panose="020B0503020204020204" charset="-122"/>
              </a:rPr>
              <a:t>责</a:t>
            </a:r>
            <a:r>
              <a:rPr b="1" spc="8" dirty="0">
                <a:solidFill>
                  <a:srgbClr val="006FC0"/>
                </a:solidFill>
                <a:latin typeface="微软雅黑" panose="020B0503020204020204" charset="-122"/>
                <a:ea typeface="微软雅黑" panose="020B0503020204020204" charset="-122"/>
                <a:cs typeface="微软雅黑" panose="020B0503020204020204" charset="-122"/>
              </a:rPr>
              <a:t>任人</a:t>
            </a:r>
            <a:r>
              <a:rPr b="1" spc="4" dirty="0">
                <a:solidFill>
                  <a:srgbClr val="006FC0"/>
                </a:solidFill>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266700" marR="3810" indent="-257175">
              <a:lnSpc>
                <a:spcPct val="150000"/>
              </a:lnSpc>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医院药学</a:t>
            </a:r>
            <a:r>
              <a:rPr b="1" dirty="0">
                <a:latin typeface="微软雅黑" panose="020B0503020204020204" charset="-122"/>
                <a:ea typeface="微软雅黑" panose="020B0503020204020204" charset="-122"/>
                <a:cs typeface="微软雅黑" panose="020B0503020204020204" charset="-122"/>
              </a:rPr>
              <a:t>人员</a:t>
            </a:r>
            <a:r>
              <a:rPr b="1" spc="8" dirty="0">
                <a:latin typeface="微软雅黑" panose="020B0503020204020204" charset="-122"/>
                <a:ea typeface="微软雅黑" panose="020B0503020204020204" charset="-122"/>
                <a:cs typeface="微软雅黑" panose="020B0503020204020204" charset="-122"/>
              </a:rPr>
              <a:t>对医师开</a:t>
            </a:r>
            <a:r>
              <a:rPr b="1" dirty="0">
                <a:latin typeface="微软雅黑" panose="020B0503020204020204" charset="-122"/>
                <a:ea typeface="微软雅黑" panose="020B0503020204020204" charset="-122"/>
                <a:cs typeface="微软雅黑" panose="020B0503020204020204" charset="-122"/>
              </a:rPr>
              <a:t>具的</a:t>
            </a:r>
            <a:r>
              <a:rPr b="1" spc="8" dirty="0">
                <a:latin typeface="微软雅黑" panose="020B0503020204020204" charset="-122"/>
                <a:ea typeface="微软雅黑" panose="020B0503020204020204" charset="-122"/>
                <a:cs typeface="微软雅黑" panose="020B0503020204020204" charset="-122"/>
              </a:rPr>
              <a:t>处方</a:t>
            </a:r>
            <a:r>
              <a:rPr b="1" spc="26" dirty="0">
                <a:latin typeface="微软雅黑" panose="020B0503020204020204" charset="-122"/>
                <a:ea typeface="微软雅黑" panose="020B0503020204020204" charset="-122"/>
                <a:cs typeface="微软雅黑" panose="020B0503020204020204" charset="-122"/>
              </a:rPr>
              <a:t>，</a:t>
            </a:r>
            <a:r>
              <a:rPr b="1" spc="8" dirty="0">
                <a:solidFill>
                  <a:srgbClr val="006FC0"/>
                </a:solidFill>
                <a:latin typeface="微软雅黑" panose="020B0503020204020204" charset="-122"/>
                <a:ea typeface="微软雅黑" panose="020B0503020204020204" charset="-122"/>
                <a:cs typeface="微软雅黑" panose="020B0503020204020204" charset="-122"/>
              </a:rPr>
              <a:t>进</a:t>
            </a:r>
            <a:r>
              <a:rPr b="1" dirty="0">
                <a:solidFill>
                  <a:srgbClr val="006FC0"/>
                </a:solidFill>
                <a:latin typeface="微软雅黑" panose="020B0503020204020204" charset="-122"/>
                <a:ea typeface="微软雅黑" panose="020B0503020204020204" charset="-122"/>
                <a:cs typeface="微软雅黑" panose="020B0503020204020204" charset="-122"/>
              </a:rPr>
              <a:t>行合</a:t>
            </a:r>
            <a:r>
              <a:rPr b="1" spc="8" dirty="0">
                <a:solidFill>
                  <a:srgbClr val="006FC0"/>
                </a:solidFill>
                <a:latin typeface="微软雅黑" panose="020B0503020204020204" charset="-122"/>
                <a:ea typeface="微软雅黑" panose="020B0503020204020204" charset="-122"/>
                <a:cs typeface="微软雅黑" panose="020B0503020204020204" charset="-122"/>
              </a:rPr>
              <a:t>法性、规</a:t>
            </a:r>
            <a:r>
              <a:rPr b="1" dirty="0">
                <a:solidFill>
                  <a:srgbClr val="006FC0"/>
                </a:solidFill>
                <a:latin typeface="微软雅黑" panose="020B0503020204020204" charset="-122"/>
                <a:ea typeface="微软雅黑" panose="020B0503020204020204" charset="-122"/>
                <a:cs typeface="微软雅黑" panose="020B0503020204020204" charset="-122"/>
              </a:rPr>
              <a:t>范 </a:t>
            </a:r>
            <a:r>
              <a:rPr b="1" spc="8" dirty="0">
                <a:solidFill>
                  <a:srgbClr val="006FC0"/>
                </a:solidFill>
                <a:latin typeface="微软雅黑" panose="020B0503020204020204" charset="-122"/>
                <a:ea typeface="微软雅黑" panose="020B0503020204020204" charset="-122"/>
                <a:cs typeface="微软雅黑" panose="020B0503020204020204" charset="-122"/>
              </a:rPr>
              <a:t>性和适宜</a:t>
            </a:r>
            <a:r>
              <a:rPr b="1" dirty="0">
                <a:solidFill>
                  <a:srgbClr val="006FC0"/>
                </a:solidFill>
                <a:latin typeface="微软雅黑" panose="020B0503020204020204" charset="-122"/>
                <a:ea typeface="微软雅黑" panose="020B0503020204020204" charset="-122"/>
                <a:cs typeface="微软雅黑" panose="020B0503020204020204" charset="-122"/>
              </a:rPr>
              <a:t>性审</a:t>
            </a:r>
            <a:r>
              <a:rPr b="1" spc="8" dirty="0">
                <a:solidFill>
                  <a:srgbClr val="006FC0"/>
                </a:solidFill>
                <a:latin typeface="微软雅黑" panose="020B0503020204020204" charset="-122"/>
                <a:ea typeface="微软雅黑" panose="020B0503020204020204" charset="-122"/>
                <a:cs typeface="微软雅黑" panose="020B0503020204020204" charset="-122"/>
              </a:rPr>
              <a:t>核</a:t>
            </a:r>
            <a:r>
              <a:rPr b="1" spc="15" dirty="0">
                <a:solidFill>
                  <a:srgbClr val="006FC0"/>
                </a:solidFill>
                <a:latin typeface="微软雅黑" panose="020B0503020204020204" charset="-122"/>
                <a:ea typeface="微软雅黑" panose="020B0503020204020204" charset="-122"/>
                <a:cs typeface="微软雅黑" panose="020B0503020204020204" charset="-122"/>
              </a:rPr>
              <a:t>，</a:t>
            </a:r>
            <a:r>
              <a:rPr b="1" spc="8" dirty="0">
                <a:latin typeface="微软雅黑" panose="020B0503020204020204" charset="-122"/>
                <a:ea typeface="微软雅黑" panose="020B0503020204020204" charset="-122"/>
                <a:cs typeface="微软雅黑" panose="020B0503020204020204" charset="-122"/>
              </a:rPr>
              <a:t>并作</a:t>
            </a:r>
            <a:r>
              <a:rPr b="1" dirty="0">
                <a:latin typeface="微软雅黑" panose="020B0503020204020204" charset="-122"/>
                <a:ea typeface="微软雅黑" panose="020B0503020204020204" charset="-122"/>
                <a:cs typeface="微软雅黑" panose="020B0503020204020204" charset="-122"/>
              </a:rPr>
              <a:t>出</a:t>
            </a:r>
            <a:r>
              <a:rPr b="1" dirty="0">
                <a:solidFill>
                  <a:srgbClr val="006FC0"/>
                </a:solidFill>
                <a:latin typeface="微软雅黑" panose="020B0503020204020204" charset="-122"/>
                <a:ea typeface="微软雅黑" panose="020B0503020204020204" charset="-122"/>
                <a:cs typeface="微软雅黑" panose="020B0503020204020204" charset="-122"/>
              </a:rPr>
              <a:t>是</a:t>
            </a:r>
            <a:r>
              <a:rPr b="1" spc="8" dirty="0">
                <a:solidFill>
                  <a:srgbClr val="006FC0"/>
                </a:solidFill>
                <a:latin typeface="微软雅黑" panose="020B0503020204020204" charset="-122"/>
                <a:ea typeface="微软雅黑" panose="020B0503020204020204" charset="-122"/>
                <a:cs typeface="微软雅黑" panose="020B0503020204020204" charset="-122"/>
              </a:rPr>
              <a:t>否同</a:t>
            </a:r>
            <a:r>
              <a:rPr b="1" spc="11" dirty="0">
                <a:solidFill>
                  <a:srgbClr val="006FC0"/>
                </a:solidFill>
                <a:latin typeface="微软雅黑" panose="020B0503020204020204" charset="-122"/>
                <a:ea typeface="微软雅黑" panose="020B0503020204020204" charset="-122"/>
                <a:cs typeface="微软雅黑" panose="020B0503020204020204" charset="-122"/>
              </a:rPr>
              <a:t>意</a:t>
            </a:r>
            <a:r>
              <a:rPr b="1" spc="8" dirty="0">
                <a:latin typeface="微软雅黑" panose="020B0503020204020204" charset="-122"/>
                <a:ea typeface="微软雅黑" panose="020B0503020204020204" charset="-122"/>
                <a:cs typeface="微软雅黑" panose="020B0503020204020204" charset="-122"/>
              </a:rPr>
              <a:t>调</a:t>
            </a:r>
            <a:r>
              <a:rPr b="1" dirty="0">
                <a:latin typeface="微软雅黑" panose="020B0503020204020204" charset="-122"/>
                <a:ea typeface="微软雅黑" panose="020B0503020204020204" charset="-122"/>
                <a:cs typeface="微软雅黑" panose="020B0503020204020204" charset="-122"/>
              </a:rPr>
              <a:t>配发</a:t>
            </a:r>
            <a:r>
              <a:rPr b="1" spc="8" dirty="0">
                <a:latin typeface="微软雅黑" panose="020B0503020204020204" charset="-122"/>
                <a:ea typeface="微软雅黑" panose="020B0503020204020204" charset="-122"/>
                <a:cs typeface="微软雅黑" panose="020B0503020204020204" charset="-122"/>
              </a:rPr>
              <a:t>药的决定</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266700" indent="-257175">
              <a:lnSpc>
                <a:spcPct val="150000"/>
              </a:lnSpc>
              <a:spcBef>
                <a:spcPts val="1085"/>
              </a:spcBef>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所有处方</a:t>
            </a:r>
            <a:r>
              <a:rPr b="1" spc="4" dirty="0">
                <a:latin typeface="微软雅黑" panose="020B0503020204020204" charset="-122"/>
                <a:ea typeface="微软雅黑" panose="020B0503020204020204" charset="-122"/>
                <a:cs typeface="微软雅黑" panose="020B0503020204020204" charset="-122"/>
              </a:rPr>
              <a:t>均应当</a:t>
            </a:r>
            <a:r>
              <a:rPr b="1" spc="11" dirty="0">
                <a:latin typeface="微软雅黑" panose="020B0503020204020204" charset="-122"/>
                <a:ea typeface="微软雅黑" panose="020B0503020204020204" charset="-122"/>
                <a:cs typeface="微软雅黑" panose="020B0503020204020204" charset="-122"/>
              </a:rPr>
              <a:t>经</a:t>
            </a:r>
            <a:r>
              <a:rPr b="1" spc="8" dirty="0">
                <a:latin typeface="微软雅黑" panose="020B0503020204020204" charset="-122"/>
                <a:ea typeface="微软雅黑" panose="020B0503020204020204" charset="-122"/>
                <a:cs typeface="微软雅黑" panose="020B0503020204020204" charset="-122"/>
              </a:rPr>
              <a:t>审核</a:t>
            </a:r>
            <a:r>
              <a:rPr b="1" spc="4" dirty="0">
                <a:latin typeface="微软雅黑" panose="020B0503020204020204" charset="-122"/>
                <a:ea typeface="微软雅黑" panose="020B0503020204020204" charset="-122"/>
                <a:cs typeface="微软雅黑" panose="020B0503020204020204" charset="-122"/>
              </a:rPr>
              <a:t>通过后</a:t>
            </a:r>
            <a:r>
              <a:rPr b="1" spc="11" dirty="0">
                <a:latin typeface="微软雅黑" panose="020B0503020204020204" charset="-122"/>
                <a:ea typeface="微软雅黑" panose="020B0503020204020204" charset="-122"/>
                <a:cs typeface="微软雅黑" panose="020B0503020204020204" charset="-122"/>
              </a:rPr>
              <a:t>方</a:t>
            </a:r>
            <a:r>
              <a:rPr b="1" spc="8" dirty="0">
                <a:latin typeface="微软雅黑" panose="020B0503020204020204" charset="-122"/>
                <a:ea typeface="微软雅黑" panose="020B0503020204020204" charset="-122"/>
                <a:cs typeface="微软雅黑" panose="020B0503020204020204" charset="-122"/>
              </a:rPr>
              <a:t>可进</a:t>
            </a:r>
            <a:r>
              <a:rPr b="1" spc="4" dirty="0">
                <a:latin typeface="微软雅黑" panose="020B0503020204020204" charset="-122"/>
                <a:ea typeface="微软雅黑" panose="020B0503020204020204" charset="-122"/>
                <a:cs typeface="微软雅黑" panose="020B0503020204020204" charset="-122"/>
              </a:rPr>
              <a:t>入划价</a:t>
            </a:r>
            <a:r>
              <a:rPr b="1" spc="11" dirty="0">
                <a:latin typeface="微软雅黑" panose="020B0503020204020204" charset="-122"/>
                <a:ea typeface="微软雅黑" panose="020B0503020204020204" charset="-122"/>
                <a:cs typeface="微软雅黑" panose="020B0503020204020204" charset="-122"/>
              </a:rPr>
              <a:t>收</a:t>
            </a:r>
            <a:r>
              <a:rPr b="1" spc="8" dirty="0">
                <a:latin typeface="微软雅黑" panose="020B0503020204020204" charset="-122"/>
                <a:ea typeface="微软雅黑" panose="020B0503020204020204" charset="-122"/>
                <a:cs typeface="微软雅黑" panose="020B0503020204020204" charset="-122"/>
              </a:rPr>
              <a:t>费和</a:t>
            </a:r>
            <a:r>
              <a:rPr b="1" spc="4" dirty="0">
                <a:latin typeface="微软雅黑" panose="020B0503020204020204" charset="-122"/>
                <a:ea typeface="微软雅黑" panose="020B0503020204020204" charset="-122"/>
                <a:cs typeface="微软雅黑" panose="020B0503020204020204" charset="-122"/>
              </a:rPr>
              <a:t>调</a:t>
            </a:r>
            <a:r>
              <a:rPr b="1" spc="8" dirty="0">
                <a:latin typeface="微软雅黑" panose="020B0503020204020204" charset="-122"/>
                <a:ea typeface="微软雅黑" panose="020B0503020204020204" charset="-122"/>
                <a:cs typeface="微软雅黑" panose="020B0503020204020204" charset="-122"/>
              </a:rPr>
              <a:t>配环节，</a:t>
            </a:r>
            <a:r>
              <a:rPr b="1" dirty="0">
                <a:solidFill>
                  <a:srgbClr val="006FC0"/>
                </a:solidFill>
                <a:latin typeface="微软雅黑" panose="020B0503020204020204" charset="-122"/>
                <a:ea typeface="微软雅黑" panose="020B0503020204020204" charset="-122"/>
                <a:cs typeface="微软雅黑" panose="020B0503020204020204" charset="-122"/>
              </a:rPr>
              <a:t>未经</a:t>
            </a:r>
            <a:r>
              <a:rPr b="1" spc="8" dirty="0">
                <a:solidFill>
                  <a:srgbClr val="006FC0"/>
                </a:solidFill>
                <a:latin typeface="微软雅黑" panose="020B0503020204020204" charset="-122"/>
                <a:ea typeface="微软雅黑" panose="020B0503020204020204" charset="-122"/>
                <a:cs typeface="微软雅黑" panose="020B0503020204020204" charset="-122"/>
              </a:rPr>
              <a:t>审核通过</a:t>
            </a:r>
            <a:r>
              <a:rPr b="1" dirty="0">
                <a:solidFill>
                  <a:srgbClr val="006FC0"/>
                </a:solidFill>
                <a:latin typeface="微软雅黑" panose="020B0503020204020204" charset="-122"/>
                <a:ea typeface="微软雅黑" panose="020B0503020204020204" charset="-122"/>
                <a:cs typeface="微软雅黑" panose="020B0503020204020204" charset="-122"/>
              </a:rPr>
              <a:t>的处</a:t>
            </a:r>
            <a:r>
              <a:rPr b="1" spc="8" dirty="0">
                <a:solidFill>
                  <a:srgbClr val="006FC0"/>
                </a:solidFill>
                <a:latin typeface="微软雅黑" panose="020B0503020204020204" charset="-122"/>
                <a:ea typeface="微软雅黑" panose="020B0503020204020204" charset="-122"/>
                <a:cs typeface="微软雅黑" panose="020B0503020204020204" charset="-122"/>
              </a:rPr>
              <a:t>方不得收</a:t>
            </a:r>
            <a:r>
              <a:rPr b="1" dirty="0">
                <a:solidFill>
                  <a:srgbClr val="006FC0"/>
                </a:solidFill>
                <a:latin typeface="微软雅黑" panose="020B0503020204020204" charset="-122"/>
                <a:ea typeface="微软雅黑" panose="020B0503020204020204" charset="-122"/>
                <a:cs typeface="微软雅黑" panose="020B0503020204020204" charset="-122"/>
              </a:rPr>
              <a:t>费和</a:t>
            </a:r>
            <a:r>
              <a:rPr b="1" spc="8" dirty="0">
                <a:solidFill>
                  <a:srgbClr val="006FC0"/>
                </a:solidFill>
                <a:latin typeface="微软雅黑" panose="020B0503020204020204" charset="-122"/>
                <a:ea typeface="微软雅黑" panose="020B0503020204020204" charset="-122"/>
                <a:cs typeface="微软雅黑" panose="020B0503020204020204" charset="-122"/>
              </a:rPr>
              <a:t>调配</a:t>
            </a:r>
            <a:r>
              <a:rPr b="1" dirty="0">
                <a:solidFill>
                  <a:srgbClr val="006FC0"/>
                </a:solidFill>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266700" indent="-257175">
              <a:lnSpc>
                <a:spcPct val="150000"/>
              </a:lnSpc>
              <a:spcBef>
                <a:spcPts val="1080"/>
              </a:spcBef>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医疗机构</a:t>
            </a:r>
            <a:r>
              <a:rPr b="1" dirty="0">
                <a:latin typeface="微软雅黑" panose="020B0503020204020204" charset="-122"/>
                <a:ea typeface="微软雅黑" panose="020B0503020204020204" charset="-122"/>
                <a:cs typeface="微软雅黑" panose="020B0503020204020204" charset="-122"/>
              </a:rPr>
              <a:t>应当</a:t>
            </a:r>
            <a:r>
              <a:rPr b="1" spc="8" dirty="0">
                <a:latin typeface="微软雅黑" panose="020B0503020204020204" charset="-122"/>
                <a:ea typeface="微软雅黑" panose="020B0503020204020204" charset="-122"/>
                <a:cs typeface="微软雅黑" panose="020B0503020204020204" charset="-122"/>
              </a:rPr>
              <a:t>积极推</a:t>
            </a:r>
            <a:r>
              <a:rPr b="1" spc="19" dirty="0">
                <a:latin typeface="微软雅黑" panose="020B0503020204020204" charset="-122"/>
                <a:ea typeface="微软雅黑" panose="020B0503020204020204" charset="-122"/>
                <a:cs typeface="微软雅黑" panose="020B0503020204020204" charset="-122"/>
              </a:rPr>
              <a:t>进</a:t>
            </a:r>
            <a:r>
              <a:rPr b="1" dirty="0">
                <a:solidFill>
                  <a:srgbClr val="006FC0"/>
                </a:solidFill>
                <a:latin typeface="微软雅黑" panose="020B0503020204020204" charset="-122"/>
                <a:ea typeface="微软雅黑" panose="020B0503020204020204" charset="-122"/>
                <a:cs typeface="微软雅黑" panose="020B0503020204020204" charset="-122"/>
              </a:rPr>
              <a:t>处方</a:t>
            </a:r>
            <a:r>
              <a:rPr b="1" spc="8" dirty="0">
                <a:solidFill>
                  <a:srgbClr val="006FC0"/>
                </a:solidFill>
                <a:latin typeface="微软雅黑" panose="020B0503020204020204" charset="-122"/>
                <a:ea typeface="微软雅黑" panose="020B0503020204020204" charset="-122"/>
                <a:cs typeface="微软雅黑" panose="020B0503020204020204" charset="-122"/>
              </a:rPr>
              <a:t>审核信息</a:t>
            </a:r>
            <a:r>
              <a:rPr b="1" spc="4" dirty="0">
                <a:solidFill>
                  <a:srgbClr val="006FC0"/>
                </a:solidFill>
                <a:latin typeface="微软雅黑" panose="020B0503020204020204" charset="-122"/>
                <a:ea typeface="微软雅黑" panose="020B0503020204020204" charset="-122"/>
                <a:cs typeface="微软雅黑" panose="020B0503020204020204" charset="-122"/>
              </a:rPr>
              <a:t>化</a:t>
            </a:r>
            <a:r>
              <a:rPr b="1" dirty="0">
                <a:latin typeface="微软雅黑" panose="020B0503020204020204" charset="-122"/>
                <a:ea typeface="微软雅黑" panose="020B0503020204020204" charset="-122"/>
                <a:cs typeface="微软雅黑" panose="020B0503020204020204" charset="-122"/>
              </a:rPr>
              <a:t>，</a:t>
            </a:r>
            <a:r>
              <a:rPr b="1" spc="8" dirty="0">
                <a:latin typeface="微软雅黑" panose="020B0503020204020204" charset="-122"/>
                <a:ea typeface="微软雅黑" panose="020B0503020204020204" charset="-122"/>
                <a:cs typeface="微软雅黑" panose="020B0503020204020204" charset="-122"/>
              </a:rPr>
              <a:t>通过信息</a:t>
            </a:r>
            <a:r>
              <a:rPr b="1" dirty="0">
                <a:latin typeface="微软雅黑" panose="020B0503020204020204" charset="-122"/>
                <a:ea typeface="微软雅黑" panose="020B0503020204020204" charset="-122"/>
                <a:cs typeface="微软雅黑" panose="020B0503020204020204" charset="-122"/>
              </a:rPr>
              <a:t>系</a:t>
            </a:r>
            <a:r>
              <a:rPr b="1" spc="8" dirty="0">
                <a:latin typeface="微软雅黑" panose="020B0503020204020204" charset="-122"/>
                <a:ea typeface="微软雅黑" panose="020B0503020204020204" charset="-122"/>
                <a:cs typeface="微软雅黑" panose="020B0503020204020204" charset="-122"/>
              </a:rPr>
              <a:t>统为处方</a:t>
            </a:r>
            <a:r>
              <a:rPr b="1" spc="4" dirty="0">
                <a:latin typeface="微软雅黑" panose="020B0503020204020204" charset="-122"/>
                <a:ea typeface="微软雅黑" panose="020B0503020204020204" charset="-122"/>
                <a:cs typeface="微软雅黑" panose="020B0503020204020204" charset="-122"/>
              </a:rPr>
              <a:t>审核提</a:t>
            </a:r>
            <a:r>
              <a:rPr b="1" spc="11" dirty="0">
                <a:latin typeface="微软雅黑" panose="020B0503020204020204" charset="-122"/>
                <a:ea typeface="微软雅黑" panose="020B0503020204020204" charset="-122"/>
                <a:cs typeface="微软雅黑" panose="020B0503020204020204" charset="-122"/>
              </a:rPr>
              <a:t>供</a:t>
            </a:r>
            <a:r>
              <a:rPr b="1" spc="8" dirty="0">
                <a:latin typeface="微软雅黑" panose="020B0503020204020204" charset="-122"/>
                <a:ea typeface="微软雅黑" panose="020B0503020204020204" charset="-122"/>
                <a:cs typeface="微软雅黑" panose="020B0503020204020204" charset="-122"/>
              </a:rPr>
              <a:t>必要</a:t>
            </a:r>
            <a:r>
              <a:rPr b="1" spc="4" dirty="0">
                <a:latin typeface="微软雅黑" panose="020B0503020204020204" charset="-122"/>
                <a:ea typeface="微软雅黑" panose="020B0503020204020204" charset="-122"/>
                <a:cs typeface="微软雅黑" panose="020B0503020204020204" charset="-122"/>
              </a:rPr>
              <a:t>的信息</a:t>
            </a:r>
            <a:endParaRPr b="1" dirty="0">
              <a:latin typeface="微软雅黑" panose="020B0503020204020204" charset="-122"/>
              <a:ea typeface="微软雅黑" panose="020B0503020204020204" charset="-122"/>
              <a:cs typeface="微软雅黑" panose="020B0503020204020204" charset="-122"/>
            </a:endParaRPr>
          </a:p>
          <a:p>
            <a:pPr marL="266700" marR="6350" indent="-257175">
              <a:lnSpc>
                <a:spcPct val="150000"/>
              </a:lnSpc>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二级以上</a:t>
            </a:r>
            <a:r>
              <a:rPr b="1" dirty="0">
                <a:latin typeface="微软雅黑" panose="020B0503020204020204" charset="-122"/>
                <a:ea typeface="微软雅黑" panose="020B0503020204020204" charset="-122"/>
                <a:cs typeface="微软雅黑" panose="020B0503020204020204" charset="-122"/>
              </a:rPr>
              <a:t>医院</a:t>
            </a:r>
            <a:r>
              <a:rPr b="1" spc="8" dirty="0">
                <a:latin typeface="微软雅黑" panose="020B0503020204020204" charset="-122"/>
                <a:ea typeface="微软雅黑" panose="020B0503020204020204" charset="-122"/>
                <a:cs typeface="微软雅黑" panose="020B0503020204020204" charset="-122"/>
              </a:rPr>
              <a:t>、妇幼保</a:t>
            </a:r>
            <a:r>
              <a:rPr b="1" dirty="0">
                <a:latin typeface="微软雅黑" panose="020B0503020204020204" charset="-122"/>
                <a:ea typeface="微软雅黑" panose="020B0503020204020204" charset="-122"/>
                <a:cs typeface="微软雅黑" panose="020B0503020204020204" charset="-122"/>
              </a:rPr>
              <a:t>健院</a:t>
            </a:r>
            <a:r>
              <a:rPr b="1" spc="8" dirty="0">
                <a:latin typeface="微软雅黑" panose="020B0503020204020204" charset="-122"/>
                <a:ea typeface="微软雅黑" panose="020B0503020204020204" charset="-122"/>
                <a:cs typeface="微软雅黑" panose="020B0503020204020204" charset="-122"/>
              </a:rPr>
              <a:t>和专科疾</a:t>
            </a:r>
            <a:r>
              <a:rPr b="1" dirty="0">
                <a:latin typeface="微软雅黑" panose="020B0503020204020204" charset="-122"/>
                <a:ea typeface="微软雅黑" panose="020B0503020204020204" charset="-122"/>
                <a:cs typeface="微软雅黑" panose="020B0503020204020204" charset="-122"/>
              </a:rPr>
              <a:t>病防</a:t>
            </a:r>
            <a:r>
              <a:rPr b="1" spc="8" dirty="0">
                <a:latin typeface="微软雅黑" panose="020B0503020204020204" charset="-122"/>
                <a:ea typeface="微软雅黑" panose="020B0503020204020204" charset="-122"/>
                <a:cs typeface="微软雅黑" panose="020B0503020204020204" charset="-122"/>
              </a:rPr>
              <a:t>治机构应</a:t>
            </a:r>
            <a:r>
              <a:rPr b="1" dirty="0">
                <a:latin typeface="微软雅黑" panose="020B0503020204020204" charset="-122"/>
                <a:ea typeface="微软雅黑" panose="020B0503020204020204" charset="-122"/>
                <a:cs typeface="微软雅黑" panose="020B0503020204020204" charset="-122"/>
              </a:rPr>
              <a:t>当 </a:t>
            </a:r>
            <a:r>
              <a:rPr b="1" spc="8" dirty="0">
                <a:latin typeface="微软雅黑" panose="020B0503020204020204" charset="-122"/>
                <a:ea typeface="微软雅黑" panose="020B0503020204020204" charset="-122"/>
                <a:cs typeface="微软雅黑" panose="020B0503020204020204" charset="-122"/>
              </a:rPr>
              <a:t>按照本规</a:t>
            </a:r>
            <a:r>
              <a:rPr b="1" dirty="0">
                <a:latin typeface="微软雅黑" panose="020B0503020204020204" charset="-122"/>
                <a:ea typeface="微软雅黑" panose="020B0503020204020204" charset="-122"/>
                <a:cs typeface="微软雅黑" panose="020B0503020204020204" charset="-122"/>
              </a:rPr>
              <a:t>范执</a:t>
            </a:r>
            <a:r>
              <a:rPr b="1" spc="8" dirty="0">
                <a:latin typeface="微软雅黑" panose="020B0503020204020204" charset="-122"/>
                <a:ea typeface="微软雅黑" panose="020B0503020204020204" charset="-122"/>
                <a:cs typeface="微软雅黑" panose="020B0503020204020204" charset="-122"/>
              </a:rPr>
              <a:t>行</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p:txBody>
      </p:sp>
      <p:sp>
        <p:nvSpPr>
          <p:cNvPr id="5" name="object 7"/>
          <p:cNvSpPr/>
          <p:nvPr/>
        </p:nvSpPr>
        <p:spPr>
          <a:xfrm>
            <a:off x="5796955" y="1713282"/>
            <a:ext cx="2880320" cy="3847061"/>
          </a:xfrm>
          <a:prstGeom prst="rect">
            <a:avLst/>
          </a:prstGeom>
          <a:blipFill>
            <a:blip r:embed="rId1" cstate="print"/>
            <a:stretch>
              <a:fillRect/>
            </a:stretch>
          </a:blipFill>
        </p:spPr>
        <p:txBody>
          <a:bodyPr wrap="square" lIns="0" tIns="0" rIns="0" bIns="0" rtlCol="0"/>
          <a:lstStyle/>
          <a:p>
            <a:endParaRPr sz="135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处方点评结果认定的难点与解决办法</a:t>
            </a:r>
            <a:endParaRPr lang="zh-CN" altLang="en-US" dirty="0"/>
          </a:p>
        </p:txBody>
      </p:sp>
      <p:graphicFrame>
        <p:nvGraphicFramePr>
          <p:cNvPr id="6" name="内容占位符 5"/>
          <p:cNvGraphicFramePr>
            <a:graphicFrameLocks noGrp="1"/>
          </p:cNvGraphicFramePr>
          <p:nvPr>
            <p:ph idx="1"/>
          </p:nvPr>
        </p:nvGraphicFramePr>
        <p:xfrm>
          <a:off x="1493658" y="2149365"/>
          <a:ext cx="6631633" cy="308139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矩形 3"/>
          <p:cNvSpPr/>
          <p:nvPr/>
        </p:nvSpPr>
        <p:spPr>
          <a:xfrm>
            <a:off x="691370" y="1593088"/>
            <a:ext cx="4288353" cy="400110"/>
          </a:xfrm>
          <a:prstGeom prst="rect">
            <a:avLst/>
          </a:prstGeom>
        </p:spPr>
        <p:txBody>
          <a:bodyPr wrap="none">
            <a:spAutoFit/>
          </a:bodyPr>
          <a:lstStyle/>
          <a:p>
            <a:r>
              <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医院处方点评规范</a:t>
            </a:r>
            <a:r>
              <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中有关规定：</a:t>
            </a:r>
            <a:endPar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7" name="矩形 6"/>
          <p:cNvSpPr/>
          <p:nvPr/>
        </p:nvSpPr>
        <p:spPr>
          <a:xfrm>
            <a:off x="2143169" y="5386930"/>
            <a:ext cx="4085015" cy="499817"/>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500" b="1" dirty="0">
                <a:latin typeface="微软雅黑" panose="020B0503020204020204" charset="-122"/>
                <a:ea typeface="微软雅黑" panose="020B0503020204020204" charset="-122"/>
                <a:cs typeface="微软雅黑" panose="020B0503020204020204" charset="-122"/>
              </a:rPr>
              <a:t>《</a:t>
            </a:r>
            <a:r>
              <a:rPr lang="zh-CN" altLang="en-US" sz="1500" b="1" dirty="0">
                <a:latin typeface="微软雅黑" panose="020B0503020204020204" charset="-122"/>
                <a:ea typeface="微软雅黑" panose="020B0503020204020204" charset="-122"/>
                <a:cs typeface="微软雅黑" panose="020B0503020204020204" charset="-122"/>
              </a:rPr>
              <a:t>北京市医疗机构处方专项点评指南（试行）</a:t>
            </a:r>
            <a:r>
              <a:rPr lang="en-US" altLang="zh-CN" sz="1500" b="1" dirty="0">
                <a:latin typeface="微软雅黑" panose="020B0503020204020204" charset="-122"/>
                <a:ea typeface="微软雅黑" panose="020B0503020204020204" charset="-122"/>
                <a:cs typeface="微软雅黑" panose="020B0503020204020204" charset="-122"/>
              </a:rPr>
              <a:t>》</a:t>
            </a:r>
            <a:r>
              <a:rPr lang="zh-CN" altLang="en-US" sz="1500" b="1" dirty="0">
                <a:latin typeface="微软雅黑" panose="020B0503020204020204" charset="-122"/>
                <a:ea typeface="微软雅黑" panose="020B0503020204020204" charset="-122"/>
                <a:cs typeface="微软雅黑" panose="020B0503020204020204" charset="-122"/>
              </a:rPr>
              <a:t>（卫办医管函</a:t>
            </a:r>
            <a:r>
              <a:rPr lang="en-US" altLang="zh-CN" sz="1500" b="1" dirty="0">
                <a:latin typeface="微软雅黑" panose="020B0503020204020204" charset="-122"/>
                <a:ea typeface="微软雅黑" panose="020B0503020204020204" charset="-122"/>
                <a:cs typeface="微软雅黑" panose="020B0503020204020204" charset="-122"/>
              </a:rPr>
              <a:t>〔2012〕1179</a:t>
            </a:r>
            <a:r>
              <a:rPr lang="zh-CN" altLang="en-US" sz="1500" b="1" dirty="0">
                <a:latin typeface="微软雅黑" panose="020B0503020204020204" charset="-122"/>
                <a:ea typeface="微软雅黑" panose="020B0503020204020204" charset="-122"/>
                <a:cs typeface="微软雅黑" panose="020B0503020204020204" charset="-122"/>
              </a:rPr>
              <a:t>号）</a:t>
            </a:r>
            <a:endParaRPr lang="zh-CN" altLang="en-US" sz="15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331824"/>
            <a:ext cx="6984776" cy="597861"/>
          </a:xfrm>
        </p:spPr>
        <p:txBody>
          <a:bodyPr>
            <a:noAutofit/>
          </a:bodyPr>
          <a:lstStyle/>
          <a:p>
            <a:r>
              <a:rPr lang="zh-CN" altLang="en-US" spc="53" dirty="0"/>
              <a:t>儿科处方审核要点</a:t>
            </a:r>
            <a:br>
              <a:rPr lang="zh-CN" altLang="en-US" dirty="0"/>
            </a:br>
            <a:endParaRPr kumimoji="1" lang="zh-CN" altLang="en-US" dirty="0"/>
          </a:p>
        </p:txBody>
      </p:sp>
      <p:sp>
        <p:nvSpPr>
          <p:cNvPr id="4" name="object 2"/>
          <p:cNvSpPr/>
          <p:nvPr/>
        </p:nvSpPr>
        <p:spPr>
          <a:xfrm>
            <a:off x="1355598" y="1821941"/>
            <a:ext cx="7558659" cy="1083564"/>
          </a:xfrm>
          <a:prstGeom prst="rect">
            <a:avLst/>
          </a:prstGeom>
          <a:blipFill>
            <a:blip r:embed="rId1"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5" name="object 3"/>
          <p:cNvSpPr/>
          <p:nvPr/>
        </p:nvSpPr>
        <p:spPr>
          <a:xfrm>
            <a:off x="1698974" y="1598689"/>
            <a:ext cx="7116794" cy="1090695"/>
          </a:xfrm>
          <a:prstGeom prst="rect">
            <a:avLst/>
          </a:prstGeom>
          <a:blipFill>
            <a:blip r:embed="rId2"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6" name="object 4"/>
          <p:cNvSpPr/>
          <p:nvPr/>
        </p:nvSpPr>
        <p:spPr>
          <a:xfrm>
            <a:off x="1125854" y="2846070"/>
            <a:ext cx="7827264" cy="1084707"/>
          </a:xfrm>
          <a:prstGeom prst="rect">
            <a:avLst/>
          </a:prstGeom>
          <a:blipFill>
            <a:blip r:embed="rId3"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7" name="object 5"/>
          <p:cNvSpPr/>
          <p:nvPr/>
        </p:nvSpPr>
        <p:spPr>
          <a:xfrm>
            <a:off x="1474851" y="2953607"/>
            <a:ext cx="7371493" cy="760762"/>
          </a:xfrm>
          <a:prstGeom prst="rect">
            <a:avLst/>
          </a:prstGeom>
          <a:blipFill>
            <a:blip r:embed="rId4"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8" name="object 6"/>
          <p:cNvSpPr/>
          <p:nvPr/>
        </p:nvSpPr>
        <p:spPr>
          <a:xfrm>
            <a:off x="1126997" y="3851909"/>
            <a:ext cx="7796403" cy="1084707"/>
          </a:xfrm>
          <a:prstGeom prst="rect">
            <a:avLst/>
          </a:prstGeom>
          <a:blipFill>
            <a:blip r:embed="rId5"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9" name="object 7"/>
          <p:cNvSpPr/>
          <p:nvPr/>
        </p:nvSpPr>
        <p:spPr>
          <a:xfrm>
            <a:off x="1474850" y="3959352"/>
            <a:ext cx="7340918" cy="760762"/>
          </a:xfrm>
          <a:prstGeom prst="rect">
            <a:avLst/>
          </a:prstGeom>
          <a:blipFill>
            <a:blip r:embed="rId6"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0" name="object 8"/>
          <p:cNvSpPr/>
          <p:nvPr/>
        </p:nvSpPr>
        <p:spPr>
          <a:xfrm>
            <a:off x="500158" y="2901696"/>
            <a:ext cx="1221581" cy="923449"/>
          </a:xfrm>
          <a:custGeom>
            <a:avLst/>
            <a:gdLst/>
            <a:ahLst/>
            <a:cxnLst/>
            <a:rect l="l" t="t" r="r" b="b"/>
            <a:pathLst>
              <a:path w="1628775" h="1231264">
                <a:moveTo>
                  <a:pt x="615823" y="0"/>
                </a:moveTo>
                <a:lnTo>
                  <a:pt x="567695" y="1851"/>
                </a:lnTo>
                <a:lnTo>
                  <a:pt x="520581" y="7316"/>
                </a:lnTo>
                <a:lnTo>
                  <a:pt x="474617" y="16257"/>
                </a:lnTo>
                <a:lnTo>
                  <a:pt x="429940" y="28536"/>
                </a:lnTo>
                <a:lnTo>
                  <a:pt x="386687" y="44018"/>
                </a:lnTo>
                <a:lnTo>
                  <a:pt x="344995" y="62565"/>
                </a:lnTo>
                <a:lnTo>
                  <a:pt x="305001" y="84041"/>
                </a:lnTo>
                <a:lnTo>
                  <a:pt x="266841" y="108308"/>
                </a:lnTo>
                <a:lnTo>
                  <a:pt x="230653" y="135230"/>
                </a:lnTo>
                <a:lnTo>
                  <a:pt x="196573" y="164670"/>
                </a:lnTo>
                <a:lnTo>
                  <a:pt x="164738" y="196492"/>
                </a:lnTo>
                <a:lnTo>
                  <a:pt x="135286" y="230557"/>
                </a:lnTo>
                <a:lnTo>
                  <a:pt x="108353" y="266731"/>
                </a:lnTo>
                <a:lnTo>
                  <a:pt x="84075" y="304875"/>
                </a:lnTo>
                <a:lnTo>
                  <a:pt x="62591" y="344853"/>
                </a:lnTo>
                <a:lnTo>
                  <a:pt x="44036" y="386528"/>
                </a:lnTo>
                <a:lnTo>
                  <a:pt x="28548" y="429763"/>
                </a:lnTo>
                <a:lnTo>
                  <a:pt x="16263" y="474421"/>
                </a:lnTo>
                <a:lnTo>
                  <a:pt x="7319" y="520366"/>
                </a:lnTo>
                <a:lnTo>
                  <a:pt x="1852" y="567461"/>
                </a:lnTo>
                <a:lnTo>
                  <a:pt x="0" y="615569"/>
                </a:lnTo>
                <a:lnTo>
                  <a:pt x="739" y="644753"/>
                </a:lnTo>
                <a:lnTo>
                  <a:pt x="2933" y="673592"/>
                </a:lnTo>
                <a:lnTo>
                  <a:pt x="6547" y="702026"/>
                </a:lnTo>
                <a:lnTo>
                  <a:pt x="11544" y="729996"/>
                </a:lnTo>
                <a:lnTo>
                  <a:pt x="12509" y="739521"/>
                </a:lnTo>
                <a:lnTo>
                  <a:pt x="23823" y="785609"/>
                </a:lnTo>
                <a:lnTo>
                  <a:pt x="38526" y="830263"/>
                </a:lnTo>
                <a:lnTo>
                  <a:pt x="56472" y="873338"/>
                </a:lnTo>
                <a:lnTo>
                  <a:pt x="77515" y="914687"/>
                </a:lnTo>
                <a:lnTo>
                  <a:pt x="101511" y="954167"/>
                </a:lnTo>
                <a:lnTo>
                  <a:pt x="128312" y="991630"/>
                </a:lnTo>
                <a:lnTo>
                  <a:pt x="157774" y="1026931"/>
                </a:lnTo>
                <a:lnTo>
                  <a:pt x="189751" y="1059926"/>
                </a:lnTo>
                <a:lnTo>
                  <a:pt x="224097" y="1090469"/>
                </a:lnTo>
                <a:lnTo>
                  <a:pt x="260668" y="1118414"/>
                </a:lnTo>
                <a:lnTo>
                  <a:pt x="299317" y="1143616"/>
                </a:lnTo>
                <a:lnTo>
                  <a:pt x="339898" y="1165930"/>
                </a:lnTo>
                <a:lnTo>
                  <a:pt x="382267" y="1185210"/>
                </a:lnTo>
                <a:lnTo>
                  <a:pt x="426277" y="1201310"/>
                </a:lnTo>
                <a:lnTo>
                  <a:pt x="471783" y="1214086"/>
                </a:lnTo>
                <a:lnTo>
                  <a:pt x="518640" y="1223392"/>
                </a:lnTo>
                <a:lnTo>
                  <a:pt x="566702" y="1229082"/>
                </a:lnTo>
                <a:lnTo>
                  <a:pt x="615823" y="1231011"/>
                </a:lnTo>
                <a:lnTo>
                  <a:pt x="668389" y="1228797"/>
                </a:lnTo>
                <a:lnTo>
                  <a:pt x="719733" y="1222275"/>
                </a:lnTo>
                <a:lnTo>
                  <a:pt x="769675" y="1211625"/>
                </a:lnTo>
                <a:lnTo>
                  <a:pt x="818035" y="1197026"/>
                </a:lnTo>
                <a:lnTo>
                  <a:pt x="864632" y="1178658"/>
                </a:lnTo>
                <a:lnTo>
                  <a:pt x="909288" y="1156700"/>
                </a:lnTo>
                <a:lnTo>
                  <a:pt x="951821" y="1131331"/>
                </a:lnTo>
                <a:lnTo>
                  <a:pt x="992053" y="1102731"/>
                </a:lnTo>
                <a:lnTo>
                  <a:pt x="1029803" y="1071080"/>
                </a:lnTo>
                <a:lnTo>
                  <a:pt x="1064891" y="1036556"/>
                </a:lnTo>
                <a:lnTo>
                  <a:pt x="1097138" y="999341"/>
                </a:lnTo>
                <a:lnTo>
                  <a:pt x="1126363" y="959612"/>
                </a:lnTo>
                <a:lnTo>
                  <a:pt x="1127125" y="958342"/>
                </a:lnTo>
                <a:lnTo>
                  <a:pt x="1366283" y="958342"/>
                </a:lnTo>
                <a:lnTo>
                  <a:pt x="1628775" y="615569"/>
                </a:lnTo>
                <a:lnTo>
                  <a:pt x="1366262" y="272669"/>
                </a:lnTo>
                <a:lnTo>
                  <a:pt x="1127125" y="272669"/>
                </a:lnTo>
                <a:lnTo>
                  <a:pt x="1126363" y="271399"/>
                </a:lnTo>
                <a:lnTo>
                  <a:pt x="1097138" y="231669"/>
                </a:lnTo>
                <a:lnTo>
                  <a:pt x="1064891" y="194454"/>
                </a:lnTo>
                <a:lnTo>
                  <a:pt x="1029803" y="159930"/>
                </a:lnTo>
                <a:lnTo>
                  <a:pt x="992053" y="128279"/>
                </a:lnTo>
                <a:lnTo>
                  <a:pt x="951821" y="99679"/>
                </a:lnTo>
                <a:lnTo>
                  <a:pt x="909288" y="74310"/>
                </a:lnTo>
                <a:lnTo>
                  <a:pt x="864632" y="52352"/>
                </a:lnTo>
                <a:lnTo>
                  <a:pt x="818035" y="33984"/>
                </a:lnTo>
                <a:lnTo>
                  <a:pt x="769675" y="19385"/>
                </a:lnTo>
                <a:lnTo>
                  <a:pt x="719733" y="8735"/>
                </a:lnTo>
                <a:lnTo>
                  <a:pt x="668389" y="2213"/>
                </a:lnTo>
                <a:lnTo>
                  <a:pt x="615823" y="0"/>
                </a:lnTo>
                <a:close/>
              </a:path>
              <a:path w="1628775" h="1231264">
                <a:moveTo>
                  <a:pt x="1366283" y="958342"/>
                </a:moveTo>
                <a:lnTo>
                  <a:pt x="1296162" y="958342"/>
                </a:lnTo>
                <a:lnTo>
                  <a:pt x="1296162" y="1049909"/>
                </a:lnTo>
                <a:lnTo>
                  <a:pt x="1366283" y="958342"/>
                </a:lnTo>
                <a:close/>
              </a:path>
              <a:path w="1628775" h="1231264">
                <a:moveTo>
                  <a:pt x="1296162" y="181101"/>
                </a:moveTo>
                <a:lnTo>
                  <a:pt x="1296162" y="272669"/>
                </a:lnTo>
                <a:lnTo>
                  <a:pt x="1366262" y="272669"/>
                </a:lnTo>
                <a:lnTo>
                  <a:pt x="1296162" y="181101"/>
                </a:lnTo>
                <a:close/>
              </a:path>
            </a:pathLst>
          </a:custGeom>
          <a:solidFill>
            <a:srgbClr val="006FC0"/>
          </a:solid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1" name="object 9"/>
          <p:cNvSpPr/>
          <p:nvPr/>
        </p:nvSpPr>
        <p:spPr>
          <a:xfrm>
            <a:off x="378333" y="2785491"/>
            <a:ext cx="1244727" cy="1244727"/>
          </a:xfrm>
          <a:prstGeom prst="rect">
            <a:avLst/>
          </a:prstGeom>
          <a:blipFill>
            <a:blip r:embed="rId7"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2" name="object 10"/>
          <p:cNvSpPr/>
          <p:nvPr/>
        </p:nvSpPr>
        <p:spPr>
          <a:xfrm>
            <a:off x="549926" y="2957607"/>
            <a:ext cx="813768" cy="812483"/>
          </a:xfrm>
          <a:prstGeom prst="rect">
            <a:avLst/>
          </a:prstGeom>
          <a:blipFill>
            <a:blip r:embed="rId8"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3" name="object 11"/>
          <p:cNvSpPr/>
          <p:nvPr/>
        </p:nvSpPr>
        <p:spPr>
          <a:xfrm>
            <a:off x="500158" y="3877628"/>
            <a:ext cx="1221581" cy="924401"/>
          </a:xfrm>
          <a:custGeom>
            <a:avLst/>
            <a:gdLst/>
            <a:ahLst/>
            <a:cxnLst/>
            <a:rect l="l" t="t" r="r" b="b"/>
            <a:pathLst>
              <a:path w="1628775" h="1232535">
                <a:moveTo>
                  <a:pt x="615823" y="0"/>
                </a:moveTo>
                <a:lnTo>
                  <a:pt x="567695" y="1853"/>
                </a:lnTo>
                <a:lnTo>
                  <a:pt x="520581" y="7323"/>
                </a:lnTo>
                <a:lnTo>
                  <a:pt x="474617" y="16271"/>
                </a:lnTo>
                <a:lnTo>
                  <a:pt x="429940" y="28562"/>
                </a:lnTo>
                <a:lnTo>
                  <a:pt x="386687" y="44058"/>
                </a:lnTo>
                <a:lnTo>
                  <a:pt x="344995" y="62621"/>
                </a:lnTo>
                <a:lnTo>
                  <a:pt x="305001" y="84116"/>
                </a:lnTo>
                <a:lnTo>
                  <a:pt x="266841" y="108404"/>
                </a:lnTo>
                <a:lnTo>
                  <a:pt x="230653" y="135350"/>
                </a:lnTo>
                <a:lnTo>
                  <a:pt x="196573" y="164816"/>
                </a:lnTo>
                <a:lnTo>
                  <a:pt x="164738" y="196664"/>
                </a:lnTo>
                <a:lnTo>
                  <a:pt x="135286" y="230759"/>
                </a:lnTo>
                <a:lnTo>
                  <a:pt x="108353" y="266963"/>
                </a:lnTo>
                <a:lnTo>
                  <a:pt x="84075" y="305138"/>
                </a:lnTo>
                <a:lnTo>
                  <a:pt x="62591" y="345149"/>
                </a:lnTo>
                <a:lnTo>
                  <a:pt x="44036" y="386858"/>
                </a:lnTo>
                <a:lnTo>
                  <a:pt x="28548" y="430127"/>
                </a:lnTo>
                <a:lnTo>
                  <a:pt x="16263" y="474821"/>
                </a:lnTo>
                <a:lnTo>
                  <a:pt x="7319" y="520802"/>
                </a:lnTo>
                <a:lnTo>
                  <a:pt x="1852" y="567933"/>
                </a:lnTo>
                <a:lnTo>
                  <a:pt x="0" y="616076"/>
                </a:lnTo>
                <a:lnTo>
                  <a:pt x="739" y="645336"/>
                </a:lnTo>
                <a:lnTo>
                  <a:pt x="2933" y="674227"/>
                </a:lnTo>
                <a:lnTo>
                  <a:pt x="6547" y="702712"/>
                </a:lnTo>
                <a:lnTo>
                  <a:pt x="11544" y="730757"/>
                </a:lnTo>
                <a:lnTo>
                  <a:pt x="12509" y="740282"/>
                </a:lnTo>
                <a:lnTo>
                  <a:pt x="23821" y="786413"/>
                </a:lnTo>
                <a:lnTo>
                  <a:pt x="38523" y="831110"/>
                </a:lnTo>
                <a:lnTo>
                  <a:pt x="56468" y="874226"/>
                </a:lnTo>
                <a:lnTo>
                  <a:pt x="77510" y="915616"/>
                </a:lnTo>
                <a:lnTo>
                  <a:pt x="101505" y="955135"/>
                </a:lnTo>
                <a:lnTo>
                  <a:pt x="128306" y="992636"/>
                </a:lnTo>
                <a:lnTo>
                  <a:pt x="157768" y="1027975"/>
                </a:lnTo>
                <a:lnTo>
                  <a:pt x="189746" y="1061005"/>
                </a:lnTo>
                <a:lnTo>
                  <a:pt x="224093" y="1091580"/>
                </a:lnTo>
                <a:lnTo>
                  <a:pt x="260664" y="1119556"/>
                </a:lnTo>
                <a:lnTo>
                  <a:pt x="299313" y="1144786"/>
                </a:lnTo>
                <a:lnTo>
                  <a:pt x="339895" y="1167125"/>
                </a:lnTo>
                <a:lnTo>
                  <a:pt x="382265" y="1186426"/>
                </a:lnTo>
                <a:lnTo>
                  <a:pt x="426276" y="1202545"/>
                </a:lnTo>
                <a:lnTo>
                  <a:pt x="471782" y="1215336"/>
                </a:lnTo>
                <a:lnTo>
                  <a:pt x="518640" y="1224652"/>
                </a:lnTo>
                <a:lnTo>
                  <a:pt x="566702" y="1230349"/>
                </a:lnTo>
                <a:lnTo>
                  <a:pt x="615823" y="1232280"/>
                </a:lnTo>
                <a:lnTo>
                  <a:pt x="668389" y="1230064"/>
                </a:lnTo>
                <a:lnTo>
                  <a:pt x="719733" y="1223535"/>
                </a:lnTo>
                <a:lnTo>
                  <a:pt x="769675" y="1212873"/>
                </a:lnTo>
                <a:lnTo>
                  <a:pt x="818035" y="1198259"/>
                </a:lnTo>
                <a:lnTo>
                  <a:pt x="864632" y="1179871"/>
                </a:lnTo>
                <a:lnTo>
                  <a:pt x="909288" y="1157890"/>
                </a:lnTo>
                <a:lnTo>
                  <a:pt x="951821" y="1132496"/>
                </a:lnTo>
                <a:lnTo>
                  <a:pt x="992053" y="1103869"/>
                </a:lnTo>
                <a:lnTo>
                  <a:pt x="1029803" y="1072189"/>
                </a:lnTo>
                <a:lnTo>
                  <a:pt x="1064891" y="1037635"/>
                </a:lnTo>
                <a:lnTo>
                  <a:pt x="1097138" y="1000388"/>
                </a:lnTo>
                <a:lnTo>
                  <a:pt x="1126363" y="960627"/>
                </a:lnTo>
                <a:lnTo>
                  <a:pt x="1127125" y="959357"/>
                </a:lnTo>
                <a:lnTo>
                  <a:pt x="1366277" y="959357"/>
                </a:lnTo>
                <a:lnTo>
                  <a:pt x="1628775" y="616076"/>
                </a:lnTo>
                <a:lnTo>
                  <a:pt x="1366298" y="272922"/>
                </a:lnTo>
                <a:lnTo>
                  <a:pt x="1127125" y="272922"/>
                </a:lnTo>
                <a:lnTo>
                  <a:pt x="1126363" y="271652"/>
                </a:lnTo>
                <a:lnTo>
                  <a:pt x="1097138" y="231865"/>
                </a:lnTo>
                <a:lnTo>
                  <a:pt x="1064891" y="194601"/>
                </a:lnTo>
                <a:lnTo>
                  <a:pt x="1029803" y="160037"/>
                </a:lnTo>
                <a:lnTo>
                  <a:pt x="992053" y="128354"/>
                </a:lnTo>
                <a:lnTo>
                  <a:pt x="951821" y="99730"/>
                </a:lnTo>
                <a:lnTo>
                  <a:pt x="909288" y="74342"/>
                </a:lnTo>
                <a:lnTo>
                  <a:pt x="864632" y="52370"/>
                </a:lnTo>
                <a:lnTo>
                  <a:pt x="818035" y="33993"/>
                </a:lnTo>
                <a:lnTo>
                  <a:pt x="769675" y="19389"/>
                </a:lnTo>
                <a:lnTo>
                  <a:pt x="719733" y="8736"/>
                </a:lnTo>
                <a:lnTo>
                  <a:pt x="668389" y="2213"/>
                </a:lnTo>
                <a:lnTo>
                  <a:pt x="615823" y="0"/>
                </a:lnTo>
                <a:close/>
              </a:path>
              <a:path w="1628775" h="1232535">
                <a:moveTo>
                  <a:pt x="1366277" y="959357"/>
                </a:moveTo>
                <a:lnTo>
                  <a:pt x="1296162" y="959357"/>
                </a:lnTo>
                <a:lnTo>
                  <a:pt x="1296162" y="1051052"/>
                </a:lnTo>
                <a:lnTo>
                  <a:pt x="1366277" y="959357"/>
                </a:lnTo>
                <a:close/>
              </a:path>
              <a:path w="1628775" h="1232535">
                <a:moveTo>
                  <a:pt x="1296162" y="181228"/>
                </a:moveTo>
                <a:lnTo>
                  <a:pt x="1296162" y="272922"/>
                </a:lnTo>
                <a:lnTo>
                  <a:pt x="1366298" y="272922"/>
                </a:lnTo>
                <a:lnTo>
                  <a:pt x="1296162" y="181228"/>
                </a:lnTo>
                <a:close/>
              </a:path>
            </a:pathLst>
          </a:custGeom>
          <a:solidFill>
            <a:srgbClr val="006FC0"/>
          </a:solid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4" name="object 12"/>
          <p:cNvSpPr/>
          <p:nvPr/>
        </p:nvSpPr>
        <p:spPr>
          <a:xfrm>
            <a:off x="378333" y="3761613"/>
            <a:ext cx="1244727" cy="1244727"/>
          </a:xfrm>
          <a:prstGeom prst="rect">
            <a:avLst/>
          </a:prstGeom>
          <a:blipFill>
            <a:blip r:embed="rId9"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5" name="object 13"/>
          <p:cNvSpPr/>
          <p:nvPr/>
        </p:nvSpPr>
        <p:spPr>
          <a:xfrm>
            <a:off x="549926" y="3933443"/>
            <a:ext cx="813768" cy="813435"/>
          </a:xfrm>
          <a:prstGeom prst="rect">
            <a:avLst/>
          </a:prstGeom>
          <a:blipFill>
            <a:blip r:embed="rId10"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6" name="object 14"/>
          <p:cNvSpPr txBox="1"/>
          <p:nvPr/>
        </p:nvSpPr>
        <p:spPr>
          <a:xfrm>
            <a:off x="885444" y="3221984"/>
            <a:ext cx="125254" cy="255839"/>
          </a:xfrm>
          <a:prstGeom prst="rect">
            <a:avLst/>
          </a:prstGeom>
        </p:spPr>
        <p:txBody>
          <a:bodyPr vert="horz" wrap="square" lIns="0" tIns="9525" rIns="0" bIns="0" rtlCol="0">
            <a:spAutoFit/>
          </a:bodyPr>
          <a:lstStyle/>
          <a:p>
            <a:pPr marL="9525">
              <a:spcBef>
                <a:spcPts val="75"/>
              </a:spcBef>
            </a:pPr>
            <a:r>
              <a:rPr sz="1600" spc="83" dirty="0">
                <a:solidFill>
                  <a:srgbClr val="006FC0"/>
                </a:solidFill>
                <a:latin typeface="微软雅黑" panose="020B0503020204020204" charset="-122"/>
                <a:ea typeface="微软雅黑" panose="020B0503020204020204" charset="-122"/>
                <a:cs typeface="微软雅黑" panose="020B0503020204020204" charset="-122"/>
              </a:rPr>
              <a:t>2</a:t>
            </a:r>
            <a:endParaRPr sz="1600">
              <a:latin typeface="微软雅黑" panose="020B0503020204020204" charset="-122"/>
              <a:ea typeface="微软雅黑" panose="020B0503020204020204" charset="-122"/>
              <a:cs typeface="微软雅黑" panose="020B0503020204020204" charset="-122"/>
            </a:endParaRPr>
          </a:p>
        </p:txBody>
      </p:sp>
      <p:sp>
        <p:nvSpPr>
          <p:cNvPr id="17" name="object 15"/>
          <p:cNvSpPr txBox="1"/>
          <p:nvPr/>
        </p:nvSpPr>
        <p:spPr>
          <a:xfrm>
            <a:off x="885444" y="4219099"/>
            <a:ext cx="125254" cy="255839"/>
          </a:xfrm>
          <a:prstGeom prst="rect">
            <a:avLst/>
          </a:prstGeom>
        </p:spPr>
        <p:txBody>
          <a:bodyPr vert="horz" wrap="square" lIns="0" tIns="9525" rIns="0" bIns="0" rtlCol="0">
            <a:spAutoFit/>
          </a:bodyPr>
          <a:lstStyle/>
          <a:p>
            <a:pPr marL="9525">
              <a:spcBef>
                <a:spcPts val="75"/>
              </a:spcBef>
            </a:pPr>
            <a:r>
              <a:rPr sz="1600" spc="83" dirty="0">
                <a:solidFill>
                  <a:srgbClr val="006FC0"/>
                </a:solidFill>
                <a:latin typeface="微软雅黑" panose="020B0503020204020204" charset="-122"/>
                <a:ea typeface="微软雅黑" panose="020B0503020204020204" charset="-122"/>
                <a:cs typeface="微软雅黑" panose="020B0503020204020204" charset="-122"/>
              </a:rPr>
              <a:t>3</a:t>
            </a:r>
            <a:endParaRPr sz="1600">
              <a:latin typeface="微软雅黑" panose="020B0503020204020204" charset="-122"/>
              <a:ea typeface="微软雅黑" panose="020B0503020204020204" charset="-122"/>
              <a:cs typeface="微软雅黑" panose="020B0503020204020204" charset="-122"/>
            </a:endParaRPr>
          </a:p>
        </p:txBody>
      </p:sp>
      <p:sp>
        <p:nvSpPr>
          <p:cNvPr id="18" name="object 16"/>
          <p:cNvSpPr/>
          <p:nvPr/>
        </p:nvSpPr>
        <p:spPr>
          <a:xfrm>
            <a:off x="491728" y="1888902"/>
            <a:ext cx="1221581" cy="923449"/>
          </a:xfrm>
          <a:custGeom>
            <a:avLst/>
            <a:gdLst/>
            <a:ahLst/>
            <a:cxnLst/>
            <a:rect l="l" t="t" r="r" b="b"/>
            <a:pathLst>
              <a:path w="1628775" h="1231264">
                <a:moveTo>
                  <a:pt x="615759" y="0"/>
                </a:moveTo>
                <a:lnTo>
                  <a:pt x="567640" y="1851"/>
                </a:lnTo>
                <a:lnTo>
                  <a:pt x="520534" y="7316"/>
                </a:lnTo>
                <a:lnTo>
                  <a:pt x="474577" y="16256"/>
                </a:lnTo>
                <a:lnTo>
                  <a:pt x="429907" y="28535"/>
                </a:lnTo>
                <a:lnTo>
                  <a:pt x="386659" y="44016"/>
                </a:lnTo>
                <a:lnTo>
                  <a:pt x="344972" y="62562"/>
                </a:lnTo>
                <a:lnTo>
                  <a:pt x="304982" y="84036"/>
                </a:lnTo>
                <a:lnTo>
                  <a:pt x="266826" y="108301"/>
                </a:lnTo>
                <a:lnTo>
                  <a:pt x="230641" y="135220"/>
                </a:lnTo>
                <a:lnTo>
                  <a:pt x="196564" y="164657"/>
                </a:lnTo>
                <a:lnTo>
                  <a:pt x="164732" y="196473"/>
                </a:lnTo>
                <a:lnTo>
                  <a:pt x="135281" y="230534"/>
                </a:lnTo>
                <a:lnTo>
                  <a:pt x="108349" y="266701"/>
                </a:lnTo>
                <a:lnTo>
                  <a:pt x="84073" y="304837"/>
                </a:lnTo>
                <a:lnTo>
                  <a:pt x="62589" y="344806"/>
                </a:lnTo>
                <a:lnTo>
                  <a:pt x="44035" y="386471"/>
                </a:lnTo>
                <a:lnTo>
                  <a:pt x="28548" y="429695"/>
                </a:lnTo>
                <a:lnTo>
                  <a:pt x="16263" y="474341"/>
                </a:lnTo>
                <a:lnTo>
                  <a:pt x="7319" y="520272"/>
                </a:lnTo>
                <a:lnTo>
                  <a:pt x="1852" y="567351"/>
                </a:lnTo>
                <a:lnTo>
                  <a:pt x="0" y="615441"/>
                </a:lnTo>
                <a:lnTo>
                  <a:pt x="739" y="644679"/>
                </a:lnTo>
                <a:lnTo>
                  <a:pt x="2933" y="673512"/>
                </a:lnTo>
                <a:lnTo>
                  <a:pt x="6547" y="701917"/>
                </a:lnTo>
                <a:lnTo>
                  <a:pt x="11544" y="729868"/>
                </a:lnTo>
                <a:lnTo>
                  <a:pt x="12509" y="739521"/>
                </a:lnTo>
                <a:lnTo>
                  <a:pt x="23821" y="785589"/>
                </a:lnTo>
                <a:lnTo>
                  <a:pt x="38523" y="830226"/>
                </a:lnTo>
                <a:lnTo>
                  <a:pt x="56467" y="873284"/>
                </a:lnTo>
                <a:lnTo>
                  <a:pt x="77510" y="914620"/>
                </a:lnTo>
                <a:lnTo>
                  <a:pt x="101504" y="954087"/>
                </a:lnTo>
                <a:lnTo>
                  <a:pt x="128304" y="991540"/>
                </a:lnTo>
                <a:lnTo>
                  <a:pt x="157765" y="1026833"/>
                </a:lnTo>
                <a:lnTo>
                  <a:pt x="189740" y="1059821"/>
                </a:lnTo>
                <a:lnTo>
                  <a:pt x="224085" y="1090358"/>
                </a:lnTo>
                <a:lnTo>
                  <a:pt x="260653" y="1118298"/>
                </a:lnTo>
                <a:lnTo>
                  <a:pt x="299299" y="1143497"/>
                </a:lnTo>
                <a:lnTo>
                  <a:pt x="339876" y="1165808"/>
                </a:lnTo>
                <a:lnTo>
                  <a:pt x="382241" y="1185086"/>
                </a:lnTo>
                <a:lnTo>
                  <a:pt x="426246" y="1201185"/>
                </a:lnTo>
                <a:lnTo>
                  <a:pt x="471746" y="1213960"/>
                </a:lnTo>
                <a:lnTo>
                  <a:pt x="518595" y="1223265"/>
                </a:lnTo>
                <a:lnTo>
                  <a:pt x="566648" y="1228955"/>
                </a:lnTo>
                <a:lnTo>
                  <a:pt x="615759" y="1230884"/>
                </a:lnTo>
                <a:lnTo>
                  <a:pt x="668355" y="1228672"/>
                </a:lnTo>
                <a:lnTo>
                  <a:pt x="719723" y="1222158"/>
                </a:lnTo>
                <a:lnTo>
                  <a:pt x="769685" y="1211518"/>
                </a:lnTo>
                <a:lnTo>
                  <a:pt x="818061" y="1196932"/>
                </a:lnTo>
                <a:lnTo>
                  <a:pt x="864671" y="1178579"/>
                </a:lnTo>
                <a:lnTo>
                  <a:pt x="909335" y="1156636"/>
                </a:lnTo>
                <a:lnTo>
                  <a:pt x="951876" y="1131283"/>
                </a:lnTo>
                <a:lnTo>
                  <a:pt x="992112" y="1102698"/>
                </a:lnTo>
                <a:lnTo>
                  <a:pt x="1029864" y="1071060"/>
                </a:lnTo>
                <a:lnTo>
                  <a:pt x="1064954" y="1036547"/>
                </a:lnTo>
                <a:lnTo>
                  <a:pt x="1097201" y="999338"/>
                </a:lnTo>
                <a:lnTo>
                  <a:pt x="1126426" y="959612"/>
                </a:lnTo>
                <a:lnTo>
                  <a:pt x="1127061" y="958341"/>
                </a:lnTo>
                <a:lnTo>
                  <a:pt x="1366199" y="958341"/>
                </a:lnTo>
                <a:lnTo>
                  <a:pt x="1628711" y="615441"/>
                </a:lnTo>
                <a:lnTo>
                  <a:pt x="1366296" y="272668"/>
                </a:lnTo>
                <a:lnTo>
                  <a:pt x="1127061" y="272668"/>
                </a:lnTo>
                <a:lnTo>
                  <a:pt x="1126426" y="271272"/>
                </a:lnTo>
                <a:lnTo>
                  <a:pt x="1097201" y="231545"/>
                </a:lnTo>
                <a:lnTo>
                  <a:pt x="1064954" y="194336"/>
                </a:lnTo>
                <a:lnTo>
                  <a:pt x="1029864" y="159823"/>
                </a:lnTo>
                <a:lnTo>
                  <a:pt x="992112" y="128185"/>
                </a:lnTo>
                <a:lnTo>
                  <a:pt x="951876" y="99600"/>
                </a:lnTo>
                <a:lnTo>
                  <a:pt x="909335" y="74247"/>
                </a:lnTo>
                <a:lnTo>
                  <a:pt x="864671" y="52304"/>
                </a:lnTo>
                <a:lnTo>
                  <a:pt x="818061" y="33951"/>
                </a:lnTo>
                <a:lnTo>
                  <a:pt x="769685" y="19365"/>
                </a:lnTo>
                <a:lnTo>
                  <a:pt x="719723" y="8725"/>
                </a:lnTo>
                <a:lnTo>
                  <a:pt x="668355" y="2211"/>
                </a:lnTo>
                <a:lnTo>
                  <a:pt x="615759" y="0"/>
                </a:lnTo>
                <a:close/>
              </a:path>
              <a:path w="1628775" h="1231264">
                <a:moveTo>
                  <a:pt x="1366199" y="958341"/>
                </a:moveTo>
                <a:lnTo>
                  <a:pt x="1296098" y="958341"/>
                </a:lnTo>
                <a:lnTo>
                  <a:pt x="1296098" y="1049909"/>
                </a:lnTo>
                <a:lnTo>
                  <a:pt x="1366199" y="958341"/>
                </a:lnTo>
                <a:close/>
              </a:path>
              <a:path w="1628775" h="1231264">
                <a:moveTo>
                  <a:pt x="1296098" y="180975"/>
                </a:moveTo>
                <a:lnTo>
                  <a:pt x="1296098" y="272668"/>
                </a:lnTo>
                <a:lnTo>
                  <a:pt x="1366296" y="272668"/>
                </a:lnTo>
                <a:lnTo>
                  <a:pt x="1296098" y="180975"/>
                </a:lnTo>
                <a:close/>
              </a:path>
            </a:pathLst>
          </a:custGeom>
          <a:solidFill>
            <a:srgbClr val="006FC0"/>
          </a:solid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9" name="object 17"/>
          <p:cNvSpPr/>
          <p:nvPr/>
        </p:nvSpPr>
        <p:spPr>
          <a:xfrm>
            <a:off x="370332" y="1772793"/>
            <a:ext cx="1244727" cy="1244727"/>
          </a:xfrm>
          <a:prstGeom prst="rect">
            <a:avLst/>
          </a:prstGeom>
          <a:blipFill>
            <a:blip r:embed="rId11"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0" name="object 18"/>
          <p:cNvSpPr/>
          <p:nvPr/>
        </p:nvSpPr>
        <p:spPr>
          <a:xfrm>
            <a:off x="541496" y="1944718"/>
            <a:ext cx="813721" cy="812483"/>
          </a:xfrm>
          <a:prstGeom prst="rect">
            <a:avLst/>
          </a:prstGeom>
          <a:blipFill>
            <a:blip r:embed="rId12" cstate="print"/>
            <a:stretch>
              <a:fillRect/>
            </a:stretch>
          </a:blipFill>
        </p:spPr>
        <p:txBody>
          <a:bodyPr wrap="square" lIns="0" tIns="0" rIns="0" bIns="0" rtlCol="0"/>
          <a:lstStyle/>
          <a:p>
            <a:endParaRPr dirty="0">
              <a:latin typeface="微软雅黑" panose="020B0503020204020204" charset="-122"/>
              <a:ea typeface="微软雅黑" panose="020B0503020204020204" charset="-122"/>
              <a:cs typeface="微软雅黑" panose="020B0503020204020204" charset="-122"/>
            </a:endParaRPr>
          </a:p>
        </p:txBody>
      </p:sp>
      <p:sp>
        <p:nvSpPr>
          <p:cNvPr id="21" name="object 19"/>
          <p:cNvSpPr txBox="1"/>
          <p:nvPr/>
        </p:nvSpPr>
        <p:spPr>
          <a:xfrm>
            <a:off x="876986" y="2238279"/>
            <a:ext cx="125254" cy="255839"/>
          </a:xfrm>
          <a:prstGeom prst="rect">
            <a:avLst/>
          </a:prstGeom>
        </p:spPr>
        <p:txBody>
          <a:bodyPr vert="horz" wrap="square" lIns="0" tIns="9525" rIns="0" bIns="0" rtlCol="0">
            <a:spAutoFit/>
          </a:bodyPr>
          <a:lstStyle/>
          <a:p>
            <a:pPr marL="9525">
              <a:spcBef>
                <a:spcPts val="75"/>
              </a:spcBef>
            </a:pPr>
            <a:r>
              <a:rPr sz="1600" spc="83" dirty="0">
                <a:solidFill>
                  <a:srgbClr val="006FC0"/>
                </a:solidFill>
                <a:latin typeface="微软雅黑" panose="020B0503020204020204" charset="-122"/>
                <a:ea typeface="微软雅黑" panose="020B0503020204020204" charset="-122"/>
                <a:cs typeface="微软雅黑" panose="020B0503020204020204" charset="-122"/>
              </a:rPr>
              <a:t>1</a:t>
            </a:r>
            <a:endParaRPr sz="1600">
              <a:latin typeface="微软雅黑" panose="020B0503020204020204" charset="-122"/>
              <a:ea typeface="微软雅黑" panose="020B0503020204020204" charset="-122"/>
              <a:cs typeface="微软雅黑" panose="020B0503020204020204" charset="-122"/>
            </a:endParaRPr>
          </a:p>
        </p:txBody>
      </p:sp>
      <p:sp>
        <p:nvSpPr>
          <p:cNvPr id="22" name="object 20"/>
          <p:cNvSpPr/>
          <p:nvPr/>
        </p:nvSpPr>
        <p:spPr>
          <a:xfrm>
            <a:off x="1796795" y="1786305"/>
            <a:ext cx="6901562" cy="835738"/>
          </a:xfrm>
          <a:prstGeom prst="rect">
            <a:avLst/>
          </a:prstGeom>
          <a:blipFill>
            <a:blip r:embed="rId13"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3" name="object 21"/>
          <p:cNvSpPr/>
          <p:nvPr/>
        </p:nvSpPr>
        <p:spPr>
          <a:xfrm>
            <a:off x="1792796" y="1780296"/>
            <a:ext cx="6909190" cy="844889"/>
          </a:xfrm>
          <a:prstGeom prst="rect">
            <a:avLst/>
          </a:prstGeom>
          <a:blipFill>
            <a:blip r:embed="rId14"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4" name="object 22"/>
          <p:cNvSpPr/>
          <p:nvPr/>
        </p:nvSpPr>
        <p:spPr>
          <a:xfrm>
            <a:off x="1804796" y="3055238"/>
            <a:ext cx="6893433" cy="582930"/>
          </a:xfrm>
          <a:prstGeom prst="rect">
            <a:avLst/>
          </a:prstGeom>
          <a:blipFill>
            <a:blip r:embed="rId15"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5" name="object 23"/>
          <p:cNvSpPr/>
          <p:nvPr/>
        </p:nvSpPr>
        <p:spPr>
          <a:xfrm>
            <a:off x="1801273" y="3052095"/>
            <a:ext cx="6900958" cy="589312"/>
          </a:xfrm>
          <a:prstGeom prst="rect">
            <a:avLst/>
          </a:prstGeom>
          <a:blipFill>
            <a:blip r:embed="rId16"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6" name="object 24"/>
          <p:cNvSpPr/>
          <p:nvPr/>
        </p:nvSpPr>
        <p:spPr>
          <a:xfrm>
            <a:off x="1804796" y="4048507"/>
            <a:ext cx="6893433" cy="581786"/>
          </a:xfrm>
          <a:prstGeom prst="rect">
            <a:avLst/>
          </a:prstGeom>
          <a:blipFill>
            <a:blip r:embed="rId17"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7" name="object 25"/>
          <p:cNvSpPr/>
          <p:nvPr/>
        </p:nvSpPr>
        <p:spPr>
          <a:xfrm>
            <a:off x="1801273" y="4045077"/>
            <a:ext cx="6900958" cy="589312"/>
          </a:xfrm>
          <a:prstGeom prst="rect">
            <a:avLst/>
          </a:prstGeom>
          <a:blipFill>
            <a:blip r:embed="rId18"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8" name="object 26"/>
          <p:cNvSpPr txBox="1"/>
          <p:nvPr/>
        </p:nvSpPr>
        <p:spPr>
          <a:xfrm>
            <a:off x="1950549" y="1795471"/>
            <a:ext cx="6425989" cy="747801"/>
          </a:xfrm>
          <a:prstGeom prst="rect">
            <a:avLst/>
          </a:prstGeom>
        </p:spPr>
        <p:txBody>
          <a:bodyPr vert="horz" wrap="square" lIns="0" tIns="9049" rIns="0" bIns="0" rtlCol="0">
            <a:spAutoFit/>
          </a:bodyPr>
          <a:lstStyle/>
          <a:p>
            <a:pPr marL="9525" marR="3810">
              <a:spcBef>
                <a:spcPts val="70"/>
              </a:spcBef>
            </a:pP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合</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法性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规范性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核内</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及评判</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医</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生是否</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取</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得处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权，是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否</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具备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麻</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精毒放</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等</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药品</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方权</a:t>
            </a:r>
            <a:r>
              <a:rPr lang="zh-CN" altLang="en-US" sz="1600" b="1" spc="8" dirty="0">
                <a:solidFill>
                  <a:srgbClr val="FFFFFF"/>
                </a:solidFill>
                <a:latin typeface="微软雅黑" panose="020B0503020204020204" charset="-122"/>
                <a:ea typeface="微软雅黑" panose="020B0503020204020204" charset="-122"/>
                <a:cs typeface="微软雅黑" panose="020B0503020204020204" charset="-122"/>
              </a:rPr>
              <a:t>限</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 </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依</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据</a:t>
            </a:r>
            <a:r>
              <a:rPr lang="en-US" altLang="zh-CN"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方点评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理规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范</a:t>
            </a:r>
            <a:r>
              <a:rPr lang="en-US" altLang="zh-CN"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方书</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写</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的规范</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审核；</a:t>
            </a:r>
            <a:endParaRPr lang="zh-CN" altLang="en-US" sz="1600" b="1" dirty="0">
              <a:latin typeface="微软雅黑" panose="020B0503020204020204" charset="-122"/>
              <a:ea typeface="微软雅黑" panose="020B0503020204020204" charset="-122"/>
              <a:cs typeface="微软雅黑" panose="020B0503020204020204" charset="-122"/>
            </a:endParaRPr>
          </a:p>
        </p:txBody>
      </p:sp>
      <p:sp>
        <p:nvSpPr>
          <p:cNvPr id="29" name="object 27"/>
          <p:cNvSpPr txBox="1"/>
          <p:nvPr/>
        </p:nvSpPr>
        <p:spPr>
          <a:xfrm>
            <a:off x="1917383" y="3140968"/>
            <a:ext cx="6570345" cy="501580"/>
          </a:xfrm>
          <a:prstGeom prst="rect">
            <a:avLst/>
          </a:prstGeom>
        </p:spPr>
        <p:txBody>
          <a:bodyPr vert="horz" wrap="square" lIns="0" tIns="9049" rIns="0" bIns="0" rtlCol="0">
            <a:spAutoFit/>
          </a:bodyPr>
          <a:lstStyle/>
          <a:p>
            <a:pPr marL="9525" marR="3810">
              <a:spcBef>
                <a:spcPts val="70"/>
              </a:spcBef>
            </a:pP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适</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应性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核内容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及</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评判</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标：依</a:t>
            </a:r>
            <a:r>
              <a:rPr lang="zh-CN" altLang="en-US" sz="1600" b="1" spc="8" dirty="0">
                <a:solidFill>
                  <a:srgbClr val="FFFFFF"/>
                </a:solidFill>
                <a:latin typeface="微软雅黑" panose="020B0503020204020204" charset="-122"/>
                <a:ea typeface="微软雅黑" panose="020B0503020204020204" charset="-122"/>
                <a:cs typeface="微软雅黑" panose="020B0503020204020204" charset="-122"/>
              </a:rPr>
              <a:t>据</a:t>
            </a:r>
            <a:r>
              <a:rPr lang="en-US" altLang="zh-CN"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点评管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理</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规范</a:t>
            </a:r>
            <a:r>
              <a:rPr lang="en-US" altLang="zh-CN"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，对西</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、中</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成</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药、中</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饮片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等</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处方进行 </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适</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宜性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核；</a:t>
            </a:r>
            <a:endParaRPr lang="zh-CN" altLang="en-US" sz="1600" b="1" dirty="0">
              <a:latin typeface="微软雅黑" panose="020B0503020204020204" charset="-122"/>
              <a:ea typeface="微软雅黑" panose="020B0503020204020204" charset="-122"/>
              <a:cs typeface="微软雅黑" panose="020B0503020204020204" charset="-122"/>
            </a:endParaRPr>
          </a:p>
        </p:txBody>
      </p:sp>
      <p:sp>
        <p:nvSpPr>
          <p:cNvPr id="30" name="object 28"/>
          <p:cNvSpPr txBox="1"/>
          <p:nvPr/>
        </p:nvSpPr>
        <p:spPr>
          <a:xfrm>
            <a:off x="1793522" y="4119406"/>
            <a:ext cx="6570345" cy="501580"/>
          </a:xfrm>
          <a:prstGeom prst="rect">
            <a:avLst/>
          </a:prstGeom>
        </p:spPr>
        <p:txBody>
          <a:bodyPr vert="horz" wrap="square" lIns="0" tIns="9049" rIns="0" bIns="0" rtlCol="0">
            <a:spAutoFit/>
          </a:bodyPr>
          <a:lstStyle/>
          <a:p>
            <a:pPr marL="9525" marR="3810">
              <a:spcBef>
                <a:spcPts val="70"/>
              </a:spcBef>
            </a:pP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儿</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科处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审核规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则</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及评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判</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标</a:t>
            </a:r>
            <a:r>
              <a:rPr lang="zh-CN" altLang="en-US" sz="1600" b="1" dirty="0">
                <a:solidFill>
                  <a:srgbClr val="FFFFFF"/>
                </a:solidFill>
                <a:latin typeface="微软雅黑" panose="020B0503020204020204" charset="-122"/>
                <a:ea typeface="微软雅黑" panose="020B0503020204020204" charset="-122"/>
                <a:cs typeface="微软雅黑" panose="020B0503020204020204" charset="-122"/>
              </a:rPr>
              <a:t>准</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依</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据药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品</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说明书</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集</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、用药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南、</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临</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床用药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须</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知、</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疾</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病诊疗指 </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南</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、专</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家</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共识等</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，做到有理可依。</a:t>
            </a:r>
            <a:endParaRPr lang="zh-CN" altLang="en-US" sz="1600" b="1" dirty="0">
              <a:latin typeface="微软雅黑" panose="020B0503020204020204" charset="-122"/>
              <a:ea typeface="微软雅黑" panose="020B0503020204020204" charset="-122"/>
              <a:cs typeface="微软雅黑" panose="020B0503020204020204" charset="-122"/>
            </a:endParaRPr>
          </a:p>
        </p:txBody>
      </p:sp>
      <p:sp>
        <p:nvSpPr>
          <p:cNvPr id="31" name="object 29"/>
          <p:cNvSpPr/>
          <p:nvPr/>
        </p:nvSpPr>
        <p:spPr>
          <a:xfrm>
            <a:off x="1126997" y="4833746"/>
            <a:ext cx="7796403" cy="1084707"/>
          </a:xfrm>
          <a:prstGeom prst="rect">
            <a:avLst/>
          </a:prstGeom>
          <a:blipFill>
            <a:blip r:embed="rId19"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2" name="object 30"/>
          <p:cNvSpPr/>
          <p:nvPr/>
        </p:nvSpPr>
        <p:spPr>
          <a:xfrm>
            <a:off x="1474850" y="4940998"/>
            <a:ext cx="7340918" cy="760714"/>
          </a:xfrm>
          <a:prstGeom prst="rect">
            <a:avLst/>
          </a:prstGeom>
          <a:blipFill>
            <a:blip r:embed="rId20"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3" name="object 31"/>
          <p:cNvSpPr/>
          <p:nvPr/>
        </p:nvSpPr>
        <p:spPr>
          <a:xfrm>
            <a:off x="500158" y="4859179"/>
            <a:ext cx="1221581" cy="924401"/>
          </a:xfrm>
          <a:custGeom>
            <a:avLst/>
            <a:gdLst/>
            <a:ahLst/>
            <a:cxnLst/>
            <a:rect l="l" t="t" r="r" b="b"/>
            <a:pathLst>
              <a:path w="1628775" h="1232534">
                <a:moveTo>
                  <a:pt x="615823" y="0"/>
                </a:moveTo>
                <a:lnTo>
                  <a:pt x="567695" y="1853"/>
                </a:lnTo>
                <a:lnTo>
                  <a:pt x="520581" y="7324"/>
                </a:lnTo>
                <a:lnTo>
                  <a:pt x="474617" y="16274"/>
                </a:lnTo>
                <a:lnTo>
                  <a:pt x="429940" y="28566"/>
                </a:lnTo>
                <a:lnTo>
                  <a:pt x="386687" y="44064"/>
                </a:lnTo>
                <a:lnTo>
                  <a:pt x="344995" y="62630"/>
                </a:lnTo>
                <a:lnTo>
                  <a:pt x="305001" y="84128"/>
                </a:lnTo>
                <a:lnTo>
                  <a:pt x="266841" y="108420"/>
                </a:lnTo>
                <a:lnTo>
                  <a:pt x="230653" y="135369"/>
                </a:lnTo>
                <a:lnTo>
                  <a:pt x="196573" y="164839"/>
                </a:lnTo>
                <a:lnTo>
                  <a:pt x="164738" y="196692"/>
                </a:lnTo>
                <a:lnTo>
                  <a:pt x="135286" y="230791"/>
                </a:lnTo>
                <a:lnTo>
                  <a:pt x="108353" y="267000"/>
                </a:lnTo>
                <a:lnTo>
                  <a:pt x="84075" y="305181"/>
                </a:lnTo>
                <a:lnTo>
                  <a:pt x="62591" y="345198"/>
                </a:lnTo>
                <a:lnTo>
                  <a:pt x="44036" y="386913"/>
                </a:lnTo>
                <a:lnTo>
                  <a:pt x="28548" y="430189"/>
                </a:lnTo>
                <a:lnTo>
                  <a:pt x="16263" y="474889"/>
                </a:lnTo>
                <a:lnTo>
                  <a:pt x="7319" y="520877"/>
                </a:lnTo>
                <a:lnTo>
                  <a:pt x="1852" y="568014"/>
                </a:lnTo>
                <a:lnTo>
                  <a:pt x="0" y="616165"/>
                </a:lnTo>
                <a:lnTo>
                  <a:pt x="739" y="645420"/>
                </a:lnTo>
                <a:lnTo>
                  <a:pt x="2933" y="674293"/>
                </a:lnTo>
                <a:lnTo>
                  <a:pt x="6547" y="702748"/>
                </a:lnTo>
                <a:lnTo>
                  <a:pt x="11544" y="730745"/>
                </a:lnTo>
                <a:lnTo>
                  <a:pt x="12509" y="740346"/>
                </a:lnTo>
                <a:lnTo>
                  <a:pt x="23821" y="786471"/>
                </a:lnTo>
                <a:lnTo>
                  <a:pt x="38523" y="831162"/>
                </a:lnTo>
                <a:lnTo>
                  <a:pt x="56468" y="874273"/>
                </a:lnTo>
                <a:lnTo>
                  <a:pt x="77510" y="915659"/>
                </a:lnTo>
                <a:lnTo>
                  <a:pt x="101505" y="955174"/>
                </a:lnTo>
                <a:lnTo>
                  <a:pt x="128306" y="992673"/>
                </a:lnTo>
                <a:lnTo>
                  <a:pt x="157768" y="1028009"/>
                </a:lnTo>
                <a:lnTo>
                  <a:pt x="189746" y="1061037"/>
                </a:lnTo>
                <a:lnTo>
                  <a:pt x="224093" y="1091611"/>
                </a:lnTo>
                <a:lnTo>
                  <a:pt x="260664" y="1119585"/>
                </a:lnTo>
                <a:lnTo>
                  <a:pt x="299313" y="1144814"/>
                </a:lnTo>
                <a:lnTo>
                  <a:pt x="339895" y="1167152"/>
                </a:lnTo>
                <a:lnTo>
                  <a:pt x="382265" y="1186453"/>
                </a:lnTo>
                <a:lnTo>
                  <a:pt x="426276" y="1202571"/>
                </a:lnTo>
                <a:lnTo>
                  <a:pt x="471782" y="1215362"/>
                </a:lnTo>
                <a:lnTo>
                  <a:pt x="518640" y="1224678"/>
                </a:lnTo>
                <a:lnTo>
                  <a:pt x="566702" y="1230375"/>
                </a:lnTo>
                <a:lnTo>
                  <a:pt x="615823" y="1232306"/>
                </a:lnTo>
                <a:lnTo>
                  <a:pt x="668389" y="1230091"/>
                </a:lnTo>
                <a:lnTo>
                  <a:pt x="719733" y="1223565"/>
                </a:lnTo>
                <a:lnTo>
                  <a:pt x="769675" y="1212908"/>
                </a:lnTo>
                <a:lnTo>
                  <a:pt x="818035" y="1198298"/>
                </a:lnTo>
                <a:lnTo>
                  <a:pt x="864632" y="1179916"/>
                </a:lnTo>
                <a:lnTo>
                  <a:pt x="909288" y="1157939"/>
                </a:lnTo>
                <a:lnTo>
                  <a:pt x="951821" y="1132549"/>
                </a:lnTo>
                <a:lnTo>
                  <a:pt x="992053" y="1103923"/>
                </a:lnTo>
                <a:lnTo>
                  <a:pt x="1029803" y="1072241"/>
                </a:lnTo>
                <a:lnTo>
                  <a:pt x="1064891" y="1037683"/>
                </a:lnTo>
                <a:lnTo>
                  <a:pt x="1097138" y="1000427"/>
                </a:lnTo>
                <a:lnTo>
                  <a:pt x="1126363" y="960653"/>
                </a:lnTo>
                <a:lnTo>
                  <a:pt x="1127125" y="959370"/>
                </a:lnTo>
                <a:lnTo>
                  <a:pt x="1366290" y="959370"/>
                </a:lnTo>
                <a:lnTo>
                  <a:pt x="1628775" y="616165"/>
                </a:lnTo>
                <a:lnTo>
                  <a:pt x="1366322" y="272973"/>
                </a:lnTo>
                <a:lnTo>
                  <a:pt x="1127125" y="272973"/>
                </a:lnTo>
                <a:lnTo>
                  <a:pt x="1126363" y="271678"/>
                </a:lnTo>
                <a:lnTo>
                  <a:pt x="1097138" y="231911"/>
                </a:lnTo>
                <a:lnTo>
                  <a:pt x="1064891" y="194659"/>
                </a:lnTo>
                <a:lnTo>
                  <a:pt x="1029803" y="160102"/>
                </a:lnTo>
                <a:lnTo>
                  <a:pt x="992053" y="128418"/>
                </a:lnTo>
                <a:lnTo>
                  <a:pt x="951821" y="99789"/>
                </a:lnTo>
                <a:lnTo>
                  <a:pt x="909288" y="74393"/>
                </a:lnTo>
                <a:lnTo>
                  <a:pt x="864632" y="52411"/>
                </a:lnTo>
                <a:lnTo>
                  <a:pt x="818035" y="34022"/>
                </a:lnTo>
                <a:lnTo>
                  <a:pt x="769675" y="19407"/>
                </a:lnTo>
                <a:lnTo>
                  <a:pt x="719733" y="8745"/>
                </a:lnTo>
                <a:lnTo>
                  <a:pt x="668389" y="2216"/>
                </a:lnTo>
                <a:lnTo>
                  <a:pt x="615823" y="0"/>
                </a:lnTo>
                <a:close/>
              </a:path>
              <a:path w="1628775" h="1232534">
                <a:moveTo>
                  <a:pt x="1366290" y="959370"/>
                </a:moveTo>
                <a:lnTo>
                  <a:pt x="1296162" y="959370"/>
                </a:lnTo>
                <a:lnTo>
                  <a:pt x="1296162" y="1051064"/>
                </a:lnTo>
                <a:lnTo>
                  <a:pt x="1366290" y="959370"/>
                </a:lnTo>
                <a:close/>
              </a:path>
              <a:path w="1628775" h="1232534">
                <a:moveTo>
                  <a:pt x="1296162" y="181229"/>
                </a:moveTo>
                <a:lnTo>
                  <a:pt x="1296162" y="272973"/>
                </a:lnTo>
                <a:lnTo>
                  <a:pt x="1366322" y="272973"/>
                </a:lnTo>
                <a:lnTo>
                  <a:pt x="1296162" y="181229"/>
                </a:lnTo>
                <a:close/>
              </a:path>
            </a:pathLst>
          </a:custGeom>
          <a:solidFill>
            <a:srgbClr val="006FC0"/>
          </a:solid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4" name="object 32"/>
          <p:cNvSpPr/>
          <p:nvPr/>
        </p:nvSpPr>
        <p:spPr>
          <a:xfrm>
            <a:off x="378333" y="4743449"/>
            <a:ext cx="1244727" cy="1244727"/>
          </a:xfrm>
          <a:prstGeom prst="rect">
            <a:avLst/>
          </a:prstGeom>
          <a:blipFill>
            <a:blip r:embed="rId21"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5" name="object 33"/>
          <p:cNvSpPr/>
          <p:nvPr/>
        </p:nvSpPr>
        <p:spPr>
          <a:xfrm>
            <a:off x="549926" y="4914995"/>
            <a:ext cx="813768" cy="813435"/>
          </a:xfrm>
          <a:prstGeom prst="rect">
            <a:avLst/>
          </a:prstGeom>
          <a:blipFill>
            <a:blip r:embed="rId22"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6" name="object 34"/>
          <p:cNvSpPr txBox="1"/>
          <p:nvPr/>
        </p:nvSpPr>
        <p:spPr>
          <a:xfrm>
            <a:off x="885444" y="5200955"/>
            <a:ext cx="125254" cy="255839"/>
          </a:xfrm>
          <a:prstGeom prst="rect">
            <a:avLst/>
          </a:prstGeom>
        </p:spPr>
        <p:txBody>
          <a:bodyPr vert="horz" wrap="square" lIns="0" tIns="9525" rIns="0" bIns="0" rtlCol="0">
            <a:spAutoFit/>
          </a:bodyPr>
          <a:lstStyle/>
          <a:p>
            <a:pPr marL="9525">
              <a:spcBef>
                <a:spcPts val="75"/>
              </a:spcBef>
            </a:pPr>
            <a:r>
              <a:rPr sz="1600" spc="83" dirty="0">
                <a:solidFill>
                  <a:srgbClr val="006FC0"/>
                </a:solidFill>
                <a:latin typeface="微软雅黑" panose="020B0503020204020204" charset="-122"/>
                <a:ea typeface="微软雅黑" panose="020B0503020204020204" charset="-122"/>
                <a:cs typeface="微软雅黑" panose="020B0503020204020204" charset="-122"/>
              </a:rPr>
              <a:t>4</a:t>
            </a:r>
            <a:endParaRPr sz="1600">
              <a:latin typeface="微软雅黑" panose="020B0503020204020204" charset="-122"/>
              <a:ea typeface="微软雅黑" panose="020B0503020204020204" charset="-122"/>
              <a:cs typeface="微软雅黑" panose="020B0503020204020204" charset="-122"/>
            </a:endParaRPr>
          </a:p>
        </p:txBody>
      </p:sp>
      <p:sp>
        <p:nvSpPr>
          <p:cNvPr id="37" name="object 35"/>
          <p:cNvSpPr/>
          <p:nvPr/>
        </p:nvSpPr>
        <p:spPr>
          <a:xfrm>
            <a:off x="1804796" y="5030342"/>
            <a:ext cx="6893433" cy="581787"/>
          </a:xfrm>
          <a:prstGeom prst="rect">
            <a:avLst/>
          </a:prstGeom>
          <a:blipFill>
            <a:blip r:embed="rId23"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8" name="object 36"/>
          <p:cNvSpPr/>
          <p:nvPr/>
        </p:nvSpPr>
        <p:spPr>
          <a:xfrm>
            <a:off x="1801273" y="5026723"/>
            <a:ext cx="6900958" cy="589235"/>
          </a:xfrm>
          <a:prstGeom prst="rect">
            <a:avLst/>
          </a:prstGeom>
          <a:blipFill>
            <a:blip r:embed="rId24"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9" name="object 37"/>
          <p:cNvSpPr txBox="1"/>
          <p:nvPr/>
        </p:nvSpPr>
        <p:spPr>
          <a:xfrm>
            <a:off x="1907286" y="5133518"/>
            <a:ext cx="6569869" cy="255359"/>
          </a:xfrm>
          <a:prstGeom prst="rect">
            <a:avLst/>
          </a:prstGeom>
        </p:spPr>
        <p:txBody>
          <a:bodyPr vert="horz" wrap="square" lIns="0" tIns="9049" rIns="0" bIns="0" rtlCol="0">
            <a:spAutoFit/>
          </a:bodyPr>
          <a:lstStyle/>
          <a:p>
            <a:pPr marL="9525" marR="3810">
              <a:spcBef>
                <a:spcPts val="70"/>
              </a:spcBef>
            </a:pP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对于超常处方，要结合本院实际情况进行相关备案（超说明书备案）</a:t>
            </a:r>
            <a:endParaRPr sz="16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儿科处方点评案例分享（一）</a:t>
            </a:r>
            <a:endParaRPr kumimoji="1" lang="zh-CN" altLang="en-US" dirty="0"/>
          </a:p>
        </p:txBody>
      </p:sp>
      <p:graphicFrame>
        <p:nvGraphicFramePr>
          <p:cNvPr id="5" name="表格 4"/>
          <p:cNvGraphicFramePr>
            <a:graphicFrameLocks noGrp="1"/>
          </p:cNvGraphicFramePr>
          <p:nvPr/>
        </p:nvGraphicFramePr>
        <p:xfrm>
          <a:off x="306701" y="1412776"/>
          <a:ext cx="6754339" cy="4202430"/>
        </p:xfrm>
        <a:graphic>
          <a:graphicData uri="http://schemas.openxmlformats.org/drawingml/2006/table">
            <a:tbl>
              <a:tblPr firstRow="1" bandRow="1">
                <a:tableStyleId>{5940675A-B579-460E-94D1-54222C63F5DA}</a:tableStyleId>
              </a:tblPr>
              <a:tblGrid>
                <a:gridCol w="573537"/>
                <a:gridCol w="579293"/>
                <a:gridCol w="984105"/>
                <a:gridCol w="716192"/>
                <a:gridCol w="541513"/>
                <a:gridCol w="716192"/>
                <a:gridCol w="2643507"/>
              </a:tblGrid>
              <a:tr h="278130">
                <a:tc gridSpan="6">
                  <a:txBody>
                    <a:bodyPr/>
                    <a:lstStyle/>
                    <a:p>
                      <a:r>
                        <a:rPr lang="zh-CN" altLang="en-US" sz="1400" dirty="0">
                          <a:latin typeface="微软雅黑" panose="020B0503020204020204" charset="-122"/>
                          <a:ea typeface="微软雅黑" panose="020B0503020204020204" charset="-122"/>
                          <a:cs typeface="微软雅黑" panose="020B0503020204020204" charset="-122"/>
                        </a:rPr>
                        <a:t>科别：儿科</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cPr/>
                </a:tc>
                <a:tc hMerge="1">
                  <a:tcPr/>
                </a:tc>
                <a:tc hMerge="1">
                  <a:tcPr/>
                </a:tc>
                <a:tc hMerge="1">
                  <a:tcPr/>
                </a:tc>
                <a:tc hMerge="1">
                  <a:tcPr/>
                </a:tc>
                <a:tc>
                  <a:txBody>
                    <a:bodyPr/>
                    <a:lstStyle/>
                    <a:p>
                      <a:pPr algn="r"/>
                      <a:r>
                        <a:rPr lang="en-US" altLang="zh-CN" sz="1400" dirty="0">
                          <a:latin typeface="微软雅黑" panose="020B0503020204020204" charset="-122"/>
                          <a:ea typeface="微软雅黑" panose="020B0503020204020204" charset="-122"/>
                          <a:cs typeface="微软雅黑" panose="020B0503020204020204" charset="-122"/>
                        </a:rPr>
                        <a:t>XXXX</a:t>
                      </a:r>
                      <a:r>
                        <a:rPr lang="zh-CN" altLang="en-US" sz="1400" dirty="0">
                          <a:latin typeface="微软雅黑" panose="020B0503020204020204" charset="-122"/>
                          <a:ea typeface="微软雅黑" panose="020B0503020204020204" charset="-122"/>
                          <a:cs typeface="微软雅黑" panose="020B0503020204020204" charset="-122"/>
                        </a:rPr>
                        <a:t>年</a:t>
                      </a:r>
                      <a:r>
                        <a:rPr lang="en-US" altLang="zh-CN" sz="1400" dirty="0">
                          <a:latin typeface="微软雅黑" panose="020B0503020204020204" charset="-122"/>
                          <a:ea typeface="微软雅黑" panose="020B0503020204020204" charset="-122"/>
                          <a:cs typeface="微软雅黑" panose="020B0503020204020204" charset="-122"/>
                        </a:rPr>
                        <a:t>XX</a:t>
                      </a:r>
                      <a:r>
                        <a:rPr lang="zh-CN" altLang="en-US" sz="1400" dirty="0">
                          <a:latin typeface="微软雅黑" panose="020B0503020204020204" charset="-122"/>
                          <a:ea typeface="微软雅黑" panose="020B0503020204020204" charset="-122"/>
                          <a:cs typeface="微软雅黑" panose="020B0503020204020204" charset="-122"/>
                        </a:rPr>
                        <a:t>月</a:t>
                      </a:r>
                      <a:r>
                        <a:rPr lang="en-US" altLang="zh-CN" sz="1400" dirty="0">
                          <a:latin typeface="微软雅黑" panose="020B0503020204020204" charset="-122"/>
                          <a:ea typeface="微软雅黑" panose="020B0503020204020204" charset="-122"/>
                          <a:cs typeface="微软雅黑" panose="020B0503020204020204" charset="-122"/>
                        </a:rPr>
                        <a:t>XX</a:t>
                      </a:r>
                      <a:r>
                        <a:rPr lang="zh-CN" altLang="en-US" sz="1400" dirty="0">
                          <a:latin typeface="微软雅黑" panose="020B0503020204020204" charset="-122"/>
                          <a:ea typeface="微软雅黑" panose="020B0503020204020204" charset="-122"/>
                          <a:cs typeface="微软雅黑" panose="020B0503020204020204" charset="-122"/>
                        </a:rPr>
                        <a:t>日</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r>
              <a:tr h="278130">
                <a:tc>
                  <a:txBody>
                    <a:bodyPr/>
                    <a:lstStyle/>
                    <a:p>
                      <a:r>
                        <a:rPr lang="zh-CN" altLang="en-US" sz="1400" dirty="0">
                          <a:latin typeface="微软雅黑" panose="020B0503020204020204" charset="-122"/>
                          <a:ea typeface="微软雅黑" panose="020B0503020204020204" charset="-122"/>
                          <a:cs typeface="微软雅黑" panose="020B0503020204020204" charset="-122"/>
                        </a:rPr>
                        <a:t>姓名</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en-US" altLang="zh-CN" sz="1400" dirty="0">
                          <a:latin typeface="微软雅黑" panose="020B0503020204020204" charset="-122"/>
                          <a:ea typeface="微软雅黑" panose="020B0503020204020204" charset="-122"/>
                          <a:cs typeface="微软雅黑" panose="020B0503020204020204" charset="-122"/>
                        </a:rPr>
                        <a:t>XXX</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性别</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男</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年龄</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en-US" altLang="zh-CN" sz="1400" dirty="0">
                          <a:latin typeface="微软雅黑" panose="020B0503020204020204" charset="-122"/>
                          <a:ea typeface="微软雅黑" panose="020B0503020204020204" charset="-122"/>
                          <a:cs typeface="微软雅黑" panose="020B0503020204020204" charset="-122"/>
                        </a:rPr>
                        <a:t>16</a:t>
                      </a:r>
                      <a:r>
                        <a:rPr lang="zh-CN" altLang="en-US" sz="1400" dirty="0">
                          <a:latin typeface="微软雅黑" panose="020B0503020204020204" charset="-122"/>
                          <a:ea typeface="微软雅黑" panose="020B0503020204020204" charset="-122"/>
                          <a:cs typeface="微软雅黑" panose="020B0503020204020204" charset="-122"/>
                        </a:rPr>
                        <a:t>岁</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体重</a:t>
                      </a:r>
                      <a:r>
                        <a:rPr lang="en-US" altLang="zh-CN" sz="1400" dirty="0">
                          <a:latin typeface="微软雅黑" panose="020B0503020204020204" charset="-122"/>
                          <a:ea typeface="微软雅黑" panose="020B0503020204020204" charset="-122"/>
                          <a:cs typeface="微软雅黑" panose="020B0503020204020204" charset="-122"/>
                        </a:rPr>
                        <a:t>85kg</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r>
              <a:tr h="2664941">
                <a:tc gridSpan="2">
                  <a:txBody>
                    <a:bodyPr/>
                    <a:lstStyle/>
                    <a:p>
                      <a:r>
                        <a:rPr lang="zh-CN" altLang="en-US" sz="1800" dirty="0">
                          <a:latin typeface="微软雅黑" panose="020B0503020204020204" charset="-122"/>
                          <a:ea typeface="微软雅黑" panose="020B0503020204020204" charset="-122"/>
                          <a:cs typeface="微软雅黑" panose="020B0503020204020204" charset="-122"/>
                        </a:rPr>
                        <a:t>诊断：</a:t>
                      </a:r>
                      <a:endParaRPr lang="en-US" altLang="zh-CN" sz="1800" dirty="0">
                        <a:latin typeface="微软雅黑" panose="020B0503020204020204" charset="-122"/>
                        <a:ea typeface="微软雅黑" panose="020B0503020204020204" charset="-122"/>
                        <a:cs typeface="微软雅黑" panose="020B0503020204020204" charset="-122"/>
                      </a:endParaRPr>
                    </a:p>
                    <a:p>
                      <a:r>
                        <a:rPr lang="zh-CN" altLang="en-US" sz="1800" dirty="0">
                          <a:latin typeface="微软雅黑" panose="020B0503020204020204" charset="-122"/>
                          <a:ea typeface="微软雅黑" panose="020B0503020204020204" charset="-122"/>
                          <a:cs typeface="微软雅黑" panose="020B0503020204020204" charset="-122"/>
                        </a:rPr>
                        <a:t>肺炎，阿奇霉素一轮无效</a:t>
                      </a:r>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r>
                        <a:rPr lang="zh-CN" altLang="en-US" sz="1800" dirty="0">
                          <a:latin typeface="微软雅黑" panose="020B0503020204020204" charset="-122"/>
                          <a:ea typeface="微软雅黑" panose="020B0503020204020204" charset="-122"/>
                          <a:cs typeface="微软雅黑" panose="020B0503020204020204" charset="-122"/>
                        </a:rPr>
                        <a:t>过敏：头孢过敏</a:t>
                      </a:r>
                      <a:endParaRPr lang="zh-CN" altLang="en-US" sz="18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cPr/>
                </a:tc>
                <a:tc gridSpan="5">
                  <a:txBody>
                    <a:bodyPr/>
                    <a:lstStyle/>
                    <a:p>
                      <a:r>
                        <a:rPr lang="en-US" altLang="zh-CN" sz="1800" dirty="0">
                          <a:latin typeface="微软雅黑" panose="020B0503020204020204" charset="-122"/>
                          <a:ea typeface="微软雅黑" panose="020B0503020204020204" charset="-122"/>
                          <a:cs typeface="微软雅黑" panose="020B0503020204020204" charset="-122"/>
                        </a:rPr>
                        <a:t>R</a:t>
                      </a:r>
                      <a:r>
                        <a:rPr lang="zh-CN" altLang="en-US" sz="1800" dirty="0">
                          <a:latin typeface="微软雅黑" panose="020B0503020204020204" charset="-122"/>
                          <a:ea typeface="微软雅黑" panose="020B0503020204020204" charset="-122"/>
                          <a:cs typeface="微软雅黑" panose="020B0503020204020204" charset="-122"/>
                        </a:rPr>
                        <a:t>：</a:t>
                      </a:r>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r>
                        <a:rPr lang="en-US" altLang="zh-CN" sz="1800" dirty="0">
                          <a:latin typeface="微软雅黑" panose="020B0503020204020204" charset="-122"/>
                          <a:ea typeface="微软雅黑" panose="020B0503020204020204" charset="-122"/>
                          <a:cs typeface="微软雅黑" panose="020B0503020204020204" charset="-122"/>
                        </a:rPr>
                        <a:t>  </a:t>
                      </a:r>
                      <a:r>
                        <a:rPr lang="zh-CN" altLang="en-US" sz="1800" dirty="0">
                          <a:latin typeface="微软雅黑" panose="020B0503020204020204" charset="-122"/>
                          <a:ea typeface="微软雅黑" panose="020B0503020204020204" charset="-122"/>
                          <a:cs typeface="微软雅黑" panose="020B0503020204020204" charset="-122"/>
                        </a:rPr>
                        <a:t>莫西沙星片    </a:t>
                      </a:r>
                      <a:r>
                        <a:rPr lang="en-US" altLang="zh-CN" sz="1800" dirty="0">
                          <a:latin typeface="微软雅黑" panose="020B0503020204020204" charset="-122"/>
                          <a:ea typeface="微软雅黑" panose="020B0503020204020204" charset="-122"/>
                          <a:cs typeface="微软雅黑" panose="020B0503020204020204" charset="-122"/>
                        </a:rPr>
                        <a:t>0.4g</a:t>
                      </a:r>
                      <a:r>
                        <a:rPr lang="zh-CN" altLang="en-US" sz="1800" dirty="0">
                          <a:latin typeface="微软雅黑" panose="020B0503020204020204" charset="-122"/>
                          <a:ea typeface="微软雅黑" panose="020B0503020204020204" charset="-122"/>
                          <a:cs typeface="微软雅黑" panose="020B0503020204020204" charset="-122"/>
                        </a:rPr>
                        <a:t>*</a:t>
                      </a:r>
                      <a:r>
                        <a:rPr lang="en-US" altLang="zh-CN" sz="1800" dirty="0">
                          <a:latin typeface="微软雅黑" panose="020B0503020204020204" charset="-122"/>
                          <a:ea typeface="微软雅黑" panose="020B0503020204020204" charset="-122"/>
                          <a:cs typeface="微软雅黑" panose="020B0503020204020204" charset="-122"/>
                        </a:rPr>
                        <a:t>7</a:t>
                      </a:r>
                      <a:r>
                        <a:rPr lang="zh-CN" altLang="en-US" sz="1800" dirty="0">
                          <a:latin typeface="微软雅黑" panose="020B0503020204020204" charset="-122"/>
                          <a:ea typeface="微软雅黑" panose="020B0503020204020204" charset="-122"/>
                          <a:cs typeface="微软雅黑" panose="020B0503020204020204" charset="-122"/>
                        </a:rPr>
                        <a:t>片     </a:t>
                      </a:r>
                      <a:r>
                        <a:rPr lang="en-US" altLang="zh-CN" sz="1800" dirty="0">
                          <a:latin typeface="微软雅黑" panose="020B0503020204020204" charset="-122"/>
                          <a:ea typeface="微软雅黑" panose="020B0503020204020204" charset="-122"/>
                          <a:cs typeface="微软雅黑" panose="020B0503020204020204" charset="-122"/>
                        </a:rPr>
                        <a:t>1</a:t>
                      </a:r>
                      <a:r>
                        <a:rPr lang="zh-CN" altLang="en-US" sz="1800" dirty="0">
                          <a:latin typeface="微软雅黑" panose="020B0503020204020204" charset="-122"/>
                          <a:ea typeface="微软雅黑" panose="020B0503020204020204" charset="-122"/>
                          <a:cs typeface="微软雅黑" panose="020B0503020204020204" charset="-122"/>
                        </a:rPr>
                        <a:t>盒  </a:t>
                      </a:r>
                      <a:r>
                        <a:rPr lang="en-US" altLang="zh-CN" sz="1800" dirty="0">
                          <a:latin typeface="微软雅黑" panose="020B0503020204020204" charset="-122"/>
                          <a:ea typeface="微软雅黑" panose="020B0503020204020204" charset="-122"/>
                          <a:cs typeface="微软雅黑" panose="020B0503020204020204" charset="-122"/>
                        </a:rPr>
                        <a:t>1</a:t>
                      </a:r>
                      <a:r>
                        <a:rPr lang="zh-CN" altLang="en-US" sz="1800" dirty="0">
                          <a:latin typeface="微软雅黑" panose="020B0503020204020204" charset="-122"/>
                          <a:ea typeface="微软雅黑" panose="020B0503020204020204" charset="-122"/>
                          <a:cs typeface="微软雅黑" panose="020B0503020204020204" charset="-122"/>
                        </a:rPr>
                        <a:t>片，</a:t>
                      </a:r>
                      <a:r>
                        <a:rPr lang="en-US" altLang="zh-CN" sz="1800" dirty="0" err="1">
                          <a:latin typeface="微软雅黑" panose="020B0503020204020204" charset="-122"/>
                          <a:ea typeface="微软雅黑" panose="020B0503020204020204" charset="-122"/>
                          <a:cs typeface="微软雅黑" panose="020B0503020204020204" charset="-122"/>
                        </a:rPr>
                        <a:t>qd</a:t>
                      </a:r>
                      <a:r>
                        <a:rPr lang="zh-CN" altLang="en-US" sz="1800" dirty="0">
                          <a:latin typeface="微软雅黑" panose="020B0503020204020204" charset="-122"/>
                          <a:ea typeface="微软雅黑" panose="020B0503020204020204" charset="-122"/>
                          <a:cs typeface="微软雅黑" panose="020B0503020204020204" charset="-122"/>
                        </a:rPr>
                        <a:t>，</a:t>
                      </a:r>
                      <a:r>
                        <a:rPr lang="en-US" altLang="zh-CN" sz="1800" dirty="0">
                          <a:latin typeface="微软雅黑" panose="020B0503020204020204" charset="-122"/>
                          <a:ea typeface="微软雅黑" panose="020B0503020204020204" charset="-122"/>
                          <a:cs typeface="微软雅黑" panose="020B0503020204020204" charset="-122"/>
                        </a:rPr>
                        <a:t>5</a:t>
                      </a:r>
                      <a:r>
                        <a:rPr lang="zh-CN" altLang="en-US" sz="1800" dirty="0">
                          <a:latin typeface="微软雅黑" panose="020B0503020204020204" charset="-122"/>
                          <a:ea typeface="微软雅黑" panose="020B0503020204020204" charset="-122"/>
                          <a:cs typeface="微软雅黑" panose="020B0503020204020204" charset="-122"/>
                        </a:rPr>
                        <a:t>天，</a:t>
                      </a:r>
                      <a:r>
                        <a:rPr lang="en-US" altLang="zh-CN" sz="1800" dirty="0" err="1">
                          <a:latin typeface="微软雅黑" panose="020B0503020204020204" charset="-122"/>
                          <a:ea typeface="微软雅黑" panose="020B0503020204020204" charset="-122"/>
                          <a:cs typeface="微软雅黑" panose="020B0503020204020204" charset="-122"/>
                        </a:rPr>
                        <a:t>po</a:t>
                      </a:r>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r>
                        <a:rPr lang="zh-CN" altLang="en-US" sz="1800" dirty="0">
                          <a:latin typeface="微软雅黑" panose="020B0503020204020204" charset="-122"/>
                          <a:ea typeface="微软雅黑" panose="020B0503020204020204" charset="-122"/>
                          <a:cs typeface="微软雅黑" panose="020B0503020204020204" charset="-122"/>
                        </a:rPr>
                        <a:t>                              医师签名（盖章）：</a:t>
                      </a:r>
                      <a:r>
                        <a:rPr lang="en-US" altLang="zh-CN" sz="1800" dirty="0">
                          <a:latin typeface="微软雅黑" panose="020B0503020204020204" charset="-122"/>
                          <a:ea typeface="微软雅黑" panose="020B0503020204020204" charset="-122"/>
                          <a:cs typeface="微软雅黑" panose="020B0503020204020204" charset="-122"/>
                        </a:rPr>
                        <a:t>XXX     </a:t>
                      </a:r>
                      <a:endParaRPr lang="zh-CN" altLang="en-US" sz="18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cPr/>
                </a:tc>
                <a:tc hMerge="1">
                  <a:tcPr/>
                </a:tc>
                <a:tc hMerge="1">
                  <a:tcPr/>
                </a:tc>
                <a:tc hMerge="1">
                  <a:tcPr/>
                </a:tc>
              </a:tr>
              <a:tr h="278130">
                <a:tc gridSpan="7">
                  <a:txBody>
                    <a:bodyPr/>
                    <a:lstStyle/>
                    <a:p>
                      <a:r>
                        <a:rPr lang="zh-CN" altLang="en-US" sz="1200" dirty="0">
                          <a:latin typeface="微软雅黑" panose="020B0503020204020204" charset="-122"/>
                          <a:ea typeface="微软雅黑" panose="020B0503020204020204" charset="-122"/>
                          <a:cs typeface="微软雅黑" panose="020B0503020204020204" charset="-122"/>
                        </a:rPr>
                        <a:t>金额：</a:t>
                      </a:r>
                      <a:r>
                        <a:rPr lang="en-US" altLang="zh-CN" sz="1200" dirty="0">
                          <a:latin typeface="微软雅黑" panose="020B0503020204020204" charset="-122"/>
                          <a:ea typeface="微软雅黑" panose="020B0503020204020204" charset="-122"/>
                          <a:cs typeface="微软雅黑" panose="020B0503020204020204" charset="-122"/>
                        </a:rPr>
                        <a:t>XXX       </a:t>
                      </a:r>
                      <a:r>
                        <a:rPr lang="zh-CN" altLang="en-US" sz="1200" dirty="0">
                          <a:latin typeface="微软雅黑" panose="020B0503020204020204" charset="-122"/>
                          <a:ea typeface="微软雅黑" panose="020B0503020204020204" charset="-122"/>
                          <a:cs typeface="微软雅黑" panose="020B0503020204020204" charset="-122"/>
                        </a:rPr>
                        <a:t>审核</a:t>
                      </a:r>
                      <a:r>
                        <a:rPr lang="en-US" altLang="zh-CN" sz="1200" dirty="0">
                          <a:latin typeface="微软雅黑" panose="020B0503020204020204" charset="-122"/>
                          <a:ea typeface="微软雅黑" panose="020B0503020204020204" charset="-122"/>
                          <a:cs typeface="微软雅黑" panose="020B0503020204020204" charset="-122"/>
                        </a:rPr>
                        <a:t>/</a:t>
                      </a:r>
                      <a:r>
                        <a:rPr lang="zh-CN" altLang="en-US" sz="1200" dirty="0">
                          <a:latin typeface="微软雅黑" panose="020B0503020204020204" charset="-122"/>
                          <a:ea typeface="微软雅黑" panose="020B0503020204020204" charset="-122"/>
                          <a:cs typeface="微软雅黑" panose="020B0503020204020204" charset="-122"/>
                        </a:rPr>
                        <a:t>调配签名（盖章）：</a:t>
                      </a:r>
                      <a:r>
                        <a:rPr lang="en-US" altLang="zh-CN" sz="1200" dirty="0">
                          <a:latin typeface="微软雅黑" panose="020B0503020204020204" charset="-122"/>
                          <a:ea typeface="微软雅黑" panose="020B0503020204020204" charset="-122"/>
                          <a:cs typeface="微软雅黑" panose="020B0503020204020204" charset="-122"/>
                        </a:rPr>
                        <a:t>XXX      </a:t>
                      </a:r>
                      <a:r>
                        <a:rPr lang="zh-CN" altLang="en-US" sz="1200" dirty="0">
                          <a:latin typeface="微软雅黑" panose="020B0503020204020204" charset="-122"/>
                          <a:ea typeface="微软雅黑" panose="020B0503020204020204" charset="-122"/>
                          <a:cs typeface="微软雅黑" panose="020B0503020204020204" charset="-122"/>
                        </a:rPr>
                        <a:t>核对发药签名（盖章）：</a:t>
                      </a:r>
                      <a:r>
                        <a:rPr lang="en-US" altLang="zh-CN" sz="1200" dirty="0">
                          <a:latin typeface="微软雅黑" panose="020B0503020204020204" charset="-122"/>
                          <a:ea typeface="微软雅黑" panose="020B0503020204020204" charset="-122"/>
                          <a:cs typeface="微软雅黑" panose="020B0503020204020204" charset="-122"/>
                        </a:rPr>
                        <a:t>XXX</a:t>
                      </a:r>
                      <a:endParaRPr lang="zh-CN" altLang="en-US" sz="12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cPr/>
                </a:tc>
                <a:tc hMerge="1">
                  <a:tcPr/>
                </a:tc>
                <a:tc hMerge="1">
                  <a:tcPr/>
                </a:tc>
                <a:tc hMerge="1">
                  <a:tcPr/>
                </a:tc>
                <a:tc hMerge="1">
                  <a:tcPr/>
                </a:tc>
                <a:tc hMerge="1">
                  <a:tcPr/>
                </a:tc>
              </a:tr>
            </a:tbl>
          </a:graphicData>
        </a:graphic>
      </p:graphicFrame>
      <p:sp>
        <p:nvSpPr>
          <p:cNvPr id="7" name="文本框 6"/>
          <p:cNvSpPr txBox="1"/>
          <p:nvPr/>
        </p:nvSpPr>
        <p:spPr>
          <a:xfrm>
            <a:off x="7046675" y="3904374"/>
            <a:ext cx="1959744" cy="1061829"/>
          </a:xfrm>
          <a:prstGeom prst="rect">
            <a:avLst/>
          </a:prstGeom>
          <a:noFill/>
        </p:spPr>
        <p:txBody>
          <a:bodyPr wrap="square" rtlCol="0">
            <a:spAutoFit/>
          </a:bodyPr>
          <a:lstStyle/>
          <a:p>
            <a:r>
              <a:rPr kumimoji="1" lang="en-US" altLang="zh-CN" sz="2100" dirty="0">
                <a:latin typeface="微软雅黑" panose="020B0503020204020204" charset="-122"/>
                <a:ea typeface="微软雅黑" panose="020B0503020204020204" charset="-122"/>
                <a:cs typeface="微软雅黑" panose="020B0503020204020204" charset="-122"/>
              </a:rPr>
              <a:t>3-3</a:t>
            </a:r>
            <a:r>
              <a:rPr kumimoji="1" lang="zh-CN" altLang="en-US" sz="2100" dirty="0">
                <a:latin typeface="微软雅黑" panose="020B0503020204020204" charset="-122"/>
                <a:ea typeface="微软雅黑" panose="020B0503020204020204" charset="-122"/>
                <a:cs typeface="微软雅黑" panose="020B0503020204020204" charset="-122"/>
              </a:rPr>
              <a:t> 无正当理由超说明书用药</a:t>
            </a:r>
            <a:endParaRPr kumimoji="1" lang="zh-CN" altLang="en-US" sz="2100" dirty="0">
              <a:latin typeface="微软雅黑" panose="020B0503020204020204" charset="-122"/>
              <a:ea typeface="微软雅黑" panose="020B0503020204020204" charset="-122"/>
              <a:cs typeface="微软雅黑" panose="020B0503020204020204" charset="-122"/>
            </a:endParaRPr>
          </a:p>
        </p:txBody>
      </p:sp>
      <p:sp>
        <p:nvSpPr>
          <p:cNvPr id="6" name="矩形 5"/>
          <p:cNvSpPr/>
          <p:nvPr/>
        </p:nvSpPr>
        <p:spPr>
          <a:xfrm>
            <a:off x="7046675" y="2267978"/>
            <a:ext cx="1808296" cy="961225"/>
          </a:xfrm>
          <a:prstGeom prst="rect">
            <a:avLst/>
          </a:prstGeom>
        </p:spPr>
        <p:txBody>
          <a:bodyPr wrap="square">
            <a:spAutoFit/>
          </a:bodyPr>
          <a:lstStyle/>
          <a:p>
            <a:pPr indent="304800">
              <a:lnSpc>
                <a:spcPct val="150000"/>
              </a:lnSpc>
              <a:spcAft>
                <a:spcPts val="0"/>
              </a:spcAft>
            </a:pP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2-2</a:t>
            </a:r>
            <a:r>
              <a:rPr lang="zh-CN" altLang="en-US" sz="2000" kern="0" dirty="0">
                <a:solidFill>
                  <a:srgbClr val="000000"/>
                </a:solidFill>
                <a:latin typeface="微软雅黑" panose="020B0503020204020204" charset="-122"/>
                <a:ea typeface="微软雅黑" panose="020B0503020204020204" charset="-122"/>
                <a:cs typeface="微软雅黑" panose="020B0503020204020204" charset="-122"/>
              </a:rPr>
              <a:t> </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遴选的药品不适宜的；</a:t>
            </a:r>
            <a:endParaRPr lang="zh-CN" altLang="zh-CN" sz="2000" kern="100" dirty="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7630936" y="3342447"/>
            <a:ext cx="532518" cy="523220"/>
          </a:xfrm>
          <a:prstGeom prst="rect">
            <a:avLst/>
          </a:prstGeom>
          <a:noFill/>
        </p:spPr>
        <p:txBody>
          <a:bodyPr wrap="none" rtlCol="0">
            <a:spAutoFit/>
          </a:bodyPr>
          <a:lstStyle/>
          <a:p>
            <a:r>
              <a:rPr kumimoji="1" lang="en-US" altLang="zh-CN" sz="2800" b="1"/>
              <a:t>or</a:t>
            </a:r>
            <a:endParaRPr kumimoji="1"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儿科处方点评案例分享（一）</a:t>
            </a:r>
            <a:endParaRPr kumimoji="1" lang="zh-CN" altLang="en-US" dirty="0"/>
          </a:p>
        </p:txBody>
      </p:sp>
      <p:sp>
        <p:nvSpPr>
          <p:cNvPr id="4" name="内容占位符 2"/>
          <p:cNvSpPr>
            <a:spLocks noGrp="1"/>
          </p:cNvSpPr>
          <p:nvPr>
            <p:ph idx="1"/>
          </p:nvPr>
        </p:nvSpPr>
        <p:spPr/>
        <p:txBody>
          <a:bodyPr>
            <a:normAutofit fontScale="62500" lnSpcReduction="20000"/>
          </a:bodyPr>
          <a:lstStyle/>
          <a:p>
            <a:pPr marL="0" indent="0">
              <a:lnSpc>
                <a:spcPct val="120000"/>
              </a:lnSpc>
              <a:buNone/>
            </a:pPr>
            <a:r>
              <a:rPr kumimoji="1" lang="zh-CN" altLang="en-US" sz="3800" dirty="0">
                <a:latin typeface="Calibri" panose="020F0502020204030204" charset="0"/>
                <a:ea typeface="微软雅黑" panose="020B0503020204020204" charset="-122"/>
                <a:cs typeface="Times New Roman" panose="02020603050405020304" charset="0"/>
              </a:rPr>
              <a:t>喹诺酮药物说明书</a:t>
            </a:r>
            <a:r>
              <a:rPr kumimoji="1" lang="en-US" altLang="zh-CN" sz="3800" dirty="0">
                <a:latin typeface="Calibri" panose="020F0502020204030204" charset="0"/>
                <a:ea typeface="微软雅黑" panose="020B0503020204020204" charset="-122"/>
                <a:cs typeface="Times New Roman" panose="02020603050405020304" charset="0"/>
              </a:rPr>
              <a:t>18</a:t>
            </a:r>
            <a:r>
              <a:rPr kumimoji="1" lang="zh-CN" altLang="en-US" sz="3800" dirty="0">
                <a:latin typeface="Calibri" panose="020F0502020204030204" charset="0"/>
                <a:ea typeface="微软雅黑" panose="020B0503020204020204" charset="-122"/>
                <a:cs typeface="Times New Roman" panose="02020603050405020304" charset="0"/>
              </a:rPr>
              <a:t>岁以下禁用，影响软骨发育，该患者应用如何点评？</a:t>
            </a:r>
            <a:endParaRPr kumimoji="1" lang="zh-CN" altLang="en-US" sz="3800" dirty="0"/>
          </a:p>
          <a:p>
            <a:pPr marL="0" indent="0">
              <a:buNone/>
            </a:pPr>
            <a:endParaRPr lang="zh-CN" altLang="en-US" sz="1800" b="1" dirty="0"/>
          </a:p>
          <a:p>
            <a:pPr marL="0" indent="0">
              <a:buNone/>
            </a:pPr>
            <a:r>
              <a:rPr lang="zh-CN" altLang="en-US" sz="2550" b="1" dirty="0"/>
              <a:t>处方分析：</a:t>
            </a:r>
            <a:endParaRPr lang="en-US" altLang="zh-CN" sz="2550" b="1" dirty="0"/>
          </a:p>
          <a:p>
            <a:pPr marL="0" indent="0">
              <a:lnSpc>
                <a:spcPct val="150000"/>
              </a:lnSpc>
              <a:buNone/>
            </a:pPr>
            <a:r>
              <a:rPr lang="en-US" altLang="zh-CN" dirty="0">
                <a:latin typeface="Calibri" panose="020F0502020204030204" charset="0"/>
                <a:ea typeface="微软雅黑" panose="020B0503020204020204" charset="-122"/>
                <a:cs typeface="Times New Roman" panose="02020603050405020304" charset="0"/>
              </a:rPr>
              <a:t>1</a:t>
            </a:r>
            <a:r>
              <a:rPr lang="zh-CN" altLang="en-US" dirty="0">
                <a:latin typeface="Calibri" panose="020F0502020204030204" charset="0"/>
                <a:ea typeface="微软雅黑" panose="020B0503020204020204" charset="-122"/>
                <a:cs typeface="Times New Roman" panose="02020603050405020304" charset="0"/>
              </a:rPr>
              <a:t>、当疑似肺炎支原体感染的儿童采用大环内酯类抗生素治疗未取得预期效果时，特别是儿童病情严重时，应考虑可能为大环内酯类耐药。该处方示阿奇霉素一轮无效。</a:t>
            </a:r>
            <a:endParaRPr lang="zh-CN" altLang="en-US" dirty="0">
              <a:latin typeface="Calibri" panose="020F0502020204030204" charset="0"/>
              <a:ea typeface="微软雅黑" panose="020B0503020204020204" charset="-122"/>
              <a:cs typeface="Times New Roman" panose="02020603050405020304" charset="0"/>
            </a:endParaRPr>
          </a:p>
          <a:p>
            <a:pPr marL="0" indent="0">
              <a:lnSpc>
                <a:spcPct val="150000"/>
              </a:lnSpc>
              <a:buNone/>
            </a:pPr>
            <a:r>
              <a:rPr lang="en-US" altLang="zh-CN" dirty="0">
                <a:latin typeface="Calibri" panose="020F0502020204030204" charset="0"/>
                <a:ea typeface="微软雅黑" panose="020B0503020204020204" charset="-122"/>
                <a:cs typeface="Times New Roman" panose="02020603050405020304" charset="0"/>
              </a:rPr>
              <a:t>2</a:t>
            </a:r>
            <a:r>
              <a:rPr lang="zh-CN" altLang="en-US" dirty="0">
                <a:latin typeface="Calibri" panose="020F0502020204030204" charset="0"/>
                <a:ea typeface="微软雅黑" panose="020B0503020204020204" charset="-122"/>
                <a:cs typeface="Times New Roman" panose="02020603050405020304" charset="0"/>
              </a:rPr>
              <a:t>、四环素类抗生素和氟喹诺酮类可作为耐大环内酯类的肺炎支原体菌株的替代治疗。患儿体重</a:t>
            </a:r>
            <a:r>
              <a:rPr lang="en-US" altLang="zh-CN" dirty="0">
                <a:latin typeface="Calibri" panose="020F0502020204030204" charset="0"/>
                <a:ea typeface="微软雅黑" panose="020B0503020204020204" charset="-122"/>
                <a:cs typeface="Times New Roman" panose="02020603050405020304" charset="0"/>
              </a:rPr>
              <a:t>85kg</a:t>
            </a:r>
            <a:r>
              <a:rPr lang="zh-CN" altLang="en-US" dirty="0">
                <a:latin typeface="Calibri" panose="020F0502020204030204" charset="0"/>
                <a:ea typeface="微软雅黑" panose="020B0503020204020204" charset="-122"/>
                <a:cs typeface="Times New Roman" panose="02020603050405020304" charset="0"/>
              </a:rPr>
              <a:t>，属于高壮人群，可以选用四环素或者喹诺酮</a:t>
            </a:r>
            <a:endParaRPr lang="zh-CN" altLang="en-US" dirty="0">
              <a:latin typeface="Calibri" panose="020F0502020204030204" charset="0"/>
              <a:ea typeface="微软雅黑" panose="020B0503020204020204" charset="-122"/>
              <a:cs typeface="Times New Roman" panose="02020603050405020304" charset="0"/>
            </a:endParaRPr>
          </a:p>
          <a:p>
            <a:pPr marL="0" indent="0">
              <a:lnSpc>
                <a:spcPct val="150000"/>
              </a:lnSpc>
              <a:buNone/>
            </a:pPr>
            <a:r>
              <a:rPr lang="en-US" altLang="zh-CN" dirty="0">
                <a:latin typeface="Calibri" panose="020F0502020204030204" charset="0"/>
                <a:ea typeface="微软雅黑" panose="020B0503020204020204" charset="-122"/>
                <a:cs typeface="Times New Roman" panose="02020603050405020304" charset="0"/>
              </a:rPr>
              <a:t>3</a:t>
            </a:r>
            <a:r>
              <a:rPr lang="zh-CN" altLang="en-US" dirty="0">
                <a:latin typeface="Calibri" panose="020F0502020204030204" charset="0"/>
                <a:ea typeface="微软雅黑" panose="020B0503020204020204" charset="-122"/>
                <a:cs typeface="Times New Roman" panose="02020603050405020304" charset="0"/>
              </a:rPr>
              <a:t>、对于儿童患者，氟喹诺酮类不常作为一线治疗，但在没有其他安全有效替代方案时，可以权衡利弊后使用</a:t>
            </a:r>
            <a:endParaRPr lang="zh-CN" altLang="en-US" dirty="0">
              <a:latin typeface="Calibri" panose="020F0502020204030204" charset="0"/>
              <a:ea typeface="微软雅黑" panose="020B0503020204020204" charset="-122"/>
              <a:cs typeface="Times New Roman" panose="02020603050405020304" charset="0"/>
            </a:endParaRPr>
          </a:p>
          <a:p>
            <a:pPr marL="0" indent="0">
              <a:buNone/>
            </a:pPr>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latin typeface="Calibri" panose="020F0502020204030204" charset="0"/>
                <a:ea typeface="微软雅黑" panose="020B0503020204020204" charset="-122"/>
                <a:cs typeface="Times New Roman" panose="02020603050405020304" charset="0"/>
              </a:rPr>
              <a:t>喹诺酮</a:t>
            </a:r>
            <a:r>
              <a:rPr lang="zh-CN" altLang="en-US">
                <a:latin typeface="Calibri" panose="020F0502020204030204" charset="0"/>
                <a:ea typeface="微软雅黑" panose="020B0503020204020204" charset="-122"/>
                <a:cs typeface="Times New Roman" panose="02020603050405020304" charset="0"/>
              </a:rPr>
              <a:t>儿童应用</a:t>
            </a:r>
            <a:endParaRPr kumimoji="1" lang="zh-CN" altLang="en-US"/>
          </a:p>
        </p:txBody>
      </p:sp>
      <p:sp>
        <p:nvSpPr>
          <p:cNvPr id="3" name="内容占位符 2"/>
          <p:cNvSpPr>
            <a:spLocks noGrp="1"/>
          </p:cNvSpPr>
          <p:nvPr>
            <p:ph idx="1"/>
          </p:nvPr>
        </p:nvSpPr>
        <p:spPr/>
        <p:txBody>
          <a:bodyPr>
            <a:noAutofit/>
          </a:bodyPr>
          <a:lstStyle/>
          <a:p>
            <a:pPr marL="0" indent="0">
              <a:lnSpc>
                <a:spcPct val="150000"/>
              </a:lnSpc>
              <a:buNone/>
            </a:pPr>
            <a:r>
              <a:rPr lang="en-US" altLang="zh-CN" sz="2000" dirty="0"/>
              <a:t>1</a:t>
            </a:r>
            <a:r>
              <a:rPr lang="zh-CN" altLang="en-US" sz="2000" dirty="0"/>
              <a:t>、目前无其他安全有效的治疗药物可用</a:t>
            </a:r>
            <a:r>
              <a:rPr lang="en-US" altLang="zh-CN" sz="2000" dirty="0"/>
              <a:t>;</a:t>
            </a:r>
            <a:endParaRPr lang="zh-CN" altLang="en-US" sz="2000" dirty="0"/>
          </a:p>
          <a:p>
            <a:pPr marL="0" indent="0">
              <a:lnSpc>
                <a:spcPct val="150000"/>
              </a:lnSpc>
              <a:buNone/>
            </a:pPr>
            <a:r>
              <a:rPr lang="en-US" altLang="zh-CN" sz="2000" dirty="0"/>
              <a:t>2</a:t>
            </a:r>
            <a:r>
              <a:rPr lang="zh-CN" altLang="en-US" sz="2000" dirty="0"/>
              <a:t>、药敏试验显示对氟喹诺酮类药物敏感的重症感染患者</a:t>
            </a:r>
            <a:r>
              <a:rPr lang="en-US" altLang="zh-CN" sz="2000" dirty="0"/>
              <a:t>;</a:t>
            </a:r>
            <a:endParaRPr lang="zh-CN" altLang="en-US" sz="2000" dirty="0"/>
          </a:p>
          <a:p>
            <a:pPr marL="0" indent="0">
              <a:lnSpc>
                <a:spcPct val="150000"/>
              </a:lnSpc>
              <a:buNone/>
            </a:pPr>
            <a:r>
              <a:rPr lang="en-US" altLang="zh-CN" sz="2000" dirty="0"/>
              <a:t>3</a:t>
            </a:r>
            <a:r>
              <a:rPr lang="zh-CN" altLang="en-US" sz="2000" dirty="0"/>
              <a:t>、儿童使用 氟喹诺酮药物必须请感染学专家、感染科临床药师会诊</a:t>
            </a:r>
            <a:r>
              <a:rPr lang="en-US" altLang="zh-CN" sz="2000" dirty="0"/>
              <a:t>,</a:t>
            </a:r>
            <a:r>
              <a:rPr lang="zh-CN" altLang="en-US" sz="2000" dirty="0"/>
              <a:t>在充分权衡利弊后谨慎使用</a:t>
            </a:r>
            <a:r>
              <a:rPr lang="en-US" altLang="zh-CN" sz="2000" dirty="0"/>
              <a:t>; </a:t>
            </a:r>
            <a:endParaRPr lang="zh-CN" altLang="en-US" sz="2000" dirty="0"/>
          </a:p>
          <a:p>
            <a:pPr marL="0" indent="0">
              <a:lnSpc>
                <a:spcPct val="150000"/>
              </a:lnSpc>
              <a:buNone/>
            </a:pPr>
            <a:r>
              <a:rPr lang="en-US" altLang="zh-CN" sz="2000" dirty="0"/>
              <a:t>4</a:t>
            </a:r>
            <a:r>
              <a:rPr lang="zh-CN" altLang="en-US" sz="2000" dirty="0"/>
              <a:t>、对于超说明书用药的情况</a:t>
            </a:r>
            <a:r>
              <a:rPr lang="en-US" altLang="zh-CN" sz="2000" dirty="0"/>
              <a:t>,</a:t>
            </a:r>
            <a:r>
              <a:rPr lang="zh-CN" altLang="en-US" sz="2000" dirty="0"/>
              <a:t>应通过医院药事管理与药物治疗学委员会及伦理委员会 审批备案</a:t>
            </a:r>
            <a:r>
              <a:rPr lang="en-US" altLang="zh-CN" sz="2000" dirty="0"/>
              <a:t>,</a:t>
            </a:r>
            <a:r>
              <a:rPr lang="zh-CN" altLang="en-US" sz="2000" dirty="0"/>
              <a:t>并做好患者及家属的知情同意</a:t>
            </a:r>
            <a:r>
              <a:rPr lang="en-US" altLang="zh-CN" sz="2000" dirty="0"/>
              <a:t>,</a:t>
            </a:r>
            <a:r>
              <a:rPr lang="zh-CN" altLang="en-US" sz="2000" dirty="0"/>
              <a:t>以尽可能避免因用药引起的医疗纠纷</a:t>
            </a:r>
            <a:r>
              <a:rPr lang="en-US" altLang="zh-CN" sz="2000" dirty="0"/>
              <a:t>;</a:t>
            </a:r>
            <a:endParaRPr lang="zh-CN" altLang="en-US" sz="2000" dirty="0"/>
          </a:p>
          <a:p>
            <a:pPr marL="0" indent="0">
              <a:lnSpc>
                <a:spcPct val="150000"/>
              </a:lnSpc>
              <a:buNone/>
            </a:pPr>
            <a:r>
              <a:rPr lang="en-US" altLang="zh-CN" sz="2000" dirty="0"/>
              <a:t>5</a:t>
            </a:r>
            <a:r>
              <a:rPr lang="zh-CN" altLang="en-US" sz="2000" dirty="0"/>
              <a:t>、使用氟喹诺酮类药时应谨慎严格控制剂量和时间</a:t>
            </a:r>
            <a:r>
              <a:rPr lang="en-US" altLang="zh-CN" sz="2000" dirty="0"/>
              <a:t>,</a:t>
            </a:r>
            <a:r>
              <a:rPr lang="zh-CN" altLang="en-US" sz="2000" dirty="0"/>
              <a:t>避免长期用药</a:t>
            </a:r>
            <a:r>
              <a:rPr lang="en-US" altLang="zh-CN" sz="2000" dirty="0"/>
              <a:t>,</a:t>
            </a:r>
            <a:r>
              <a:rPr lang="zh-CN" altLang="en-US" sz="2000" dirty="0"/>
              <a:t>同时密切注意短期 可能出现的不良反应，如关节软骨的变化、中枢神经系统影响等</a:t>
            </a:r>
            <a:r>
              <a:rPr lang="en-US" altLang="zh-CN" sz="2000" dirty="0"/>
              <a:t>),</a:t>
            </a:r>
            <a:r>
              <a:rPr lang="zh-CN" altLang="en-US" sz="2000" dirty="0"/>
              <a:t>必要时作随访。 </a:t>
            </a:r>
            <a:endParaRPr lang="zh-CN" altLang="en-US"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儿科处方点评案例分享（二）</a:t>
            </a:r>
            <a:endParaRPr kumimoji="1" lang="zh-CN" altLang="en-US" dirty="0"/>
          </a:p>
        </p:txBody>
      </p:sp>
      <p:graphicFrame>
        <p:nvGraphicFramePr>
          <p:cNvPr id="4" name="内容占位符 3"/>
          <p:cNvGraphicFramePr/>
          <p:nvPr/>
        </p:nvGraphicFramePr>
        <p:xfrm>
          <a:off x="739994" y="1556792"/>
          <a:ext cx="8008471" cy="4114800"/>
        </p:xfrm>
        <a:graphic>
          <a:graphicData uri="http://schemas.openxmlformats.org/drawingml/2006/table">
            <a:tbl>
              <a:tblPr firstRow="1" bandRow="1">
                <a:tableStyleId>{5940675A-B579-460E-94D1-54222C63F5DA}</a:tableStyleId>
              </a:tblPr>
              <a:tblGrid>
                <a:gridCol w="680030"/>
                <a:gridCol w="1139137"/>
                <a:gridCol w="714549"/>
                <a:gridCol w="849174"/>
                <a:gridCol w="642059"/>
                <a:gridCol w="849174"/>
                <a:gridCol w="3134348"/>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男</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10kg</a:t>
                      </a:r>
                      <a:endParaRPr lang="zh-CN" altLang="en-US" sz="1800" dirty="0">
                        <a:latin typeface="黑体" panose="02010609060101010101" charset="-122"/>
                        <a:ea typeface="黑体" panose="02010609060101010101" charset="-122"/>
                      </a:endParaRPr>
                    </a:p>
                  </a:txBody>
                  <a:tcPr marL="68580" marR="68580" marT="34290" marB="34290"/>
                </a:tc>
              </a:tr>
              <a:tr h="285348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癫痫</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en-US" altLang="zh-CN" sz="18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地西泮注射液    </a:t>
                      </a:r>
                      <a:r>
                        <a:rPr lang="en-US" altLang="zh-CN" sz="1800" dirty="0">
                          <a:latin typeface="黑体" panose="02010609060101010101" charset="-122"/>
                          <a:ea typeface="黑体" panose="02010609060101010101" charset="-122"/>
                        </a:rPr>
                        <a:t>10mg</a:t>
                      </a:r>
                      <a:r>
                        <a:rPr lang="zh-CN" altLang="en-US" sz="1800" dirty="0">
                          <a:latin typeface="黑体" panose="02010609060101010101" charset="-122"/>
                          <a:ea typeface="黑体" panose="02010609060101010101" charset="-122"/>
                        </a:rPr>
                        <a:t>*</a:t>
                      </a:r>
                      <a:r>
                        <a:rPr lang="en-US" altLang="zh-CN" sz="1800" dirty="0">
                          <a:latin typeface="黑体" panose="02010609060101010101" charset="-122"/>
                          <a:ea typeface="黑体" panose="02010609060101010101" charset="-122"/>
                        </a:rPr>
                        <a:t>10</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盒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支，</a:t>
                      </a:r>
                      <a:r>
                        <a:rPr lang="en-US" altLang="zh-CN" sz="1800" dirty="0" err="1">
                          <a:latin typeface="黑体" panose="02010609060101010101" charset="-122"/>
                          <a:ea typeface="黑体" panose="02010609060101010101" charset="-122"/>
                        </a:rPr>
                        <a:t>st</a:t>
                      </a:r>
                      <a:r>
                        <a:rPr lang="zh-CN" altLang="en-US" sz="1800" dirty="0">
                          <a:latin typeface="黑体" panose="02010609060101010101" charset="-122"/>
                          <a:ea typeface="黑体" panose="02010609060101010101" charset="-122"/>
                        </a:rPr>
                        <a:t>，</a:t>
                      </a:r>
                      <a:r>
                        <a:rPr lang="en-US" altLang="zh-CN" sz="1800" dirty="0" err="1">
                          <a:latin typeface="黑体" panose="02010609060101010101" charset="-122"/>
                          <a:ea typeface="黑体" panose="02010609060101010101" charset="-122"/>
                        </a:rPr>
                        <a:t>im</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pPr algn="r"/>
                      <a:r>
                        <a:rPr lang="zh-CN" altLang="en-US" sz="1800" dirty="0">
                          <a:latin typeface="黑体" panose="02010609060101010101" charset="-122"/>
                          <a:ea typeface="黑体" panose="02010609060101010101" charset="-122"/>
                        </a:rPr>
                        <a:t>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4" name="内容占位符 2"/>
          <p:cNvSpPr txBox="1"/>
          <p:nvPr/>
        </p:nvSpPr>
        <p:spPr>
          <a:xfrm>
            <a:off x="236669" y="824498"/>
            <a:ext cx="8229600" cy="300781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2000" dirty="0">
                <a:latin typeface="微软雅黑" panose="020B0503020204020204" charset="-122"/>
                <a:ea typeface="微软雅黑" panose="020B0503020204020204" charset="-122"/>
                <a:cs typeface="微软雅黑" panose="020B0503020204020204" charset="-122"/>
              </a:rPr>
              <a:t>      地西泮在治疗癫痫时，儿童使用分年龄阶段，每个阶段并不一样，用量过大会出现呼吸抑制等不良反应。</a:t>
            </a:r>
            <a:endParaRPr lang="zh-CN" altLang="en-US" sz="2000" dirty="0">
              <a:latin typeface="微软雅黑" panose="020B0503020204020204" charset="-122"/>
              <a:ea typeface="微软雅黑" panose="020B0503020204020204" charset="-122"/>
              <a:cs typeface="微软雅黑" panose="020B0503020204020204" charset="-122"/>
            </a:endParaRPr>
          </a:p>
          <a:p>
            <a:pPr marL="0" indent="0">
              <a:lnSpc>
                <a:spcPct val="150000"/>
              </a:lnSpc>
              <a:buNone/>
            </a:pPr>
            <a:r>
              <a:rPr lang="zh-CN" altLang="en-US" sz="2000" dirty="0">
                <a:latin typeface="微软雅黑" panose="020B0503020204020204" charset="-122"/>
                <a:ea typeface="微软雅黑" panose="020B0503020204020204" charset="-122"/>
                <a:cs typeface="微软雅黑" panose="020B0503020204020204" charset="-122"/>
              </a:rPr>
              <a:t>处方分析：</a:t>
            </a:r>
            <a:endParaRPr lang="en-US" altLang="zh-CN" sz="2000" dirty="0">
              <a:latin typeface="微软雅黑" panose="020B0503020204020204" charset="-122"/>
              <a:ea typeface="微软雅黑" panose="020B0503020204020204" charset="-122"/>
              <a:cs typeface="微软雅黑" panose="020B0503020204020204" charset="-122"/>
            </a:endParaRPr>
          </a:p>
          <a:p>
            <a:pPr marL="0" indent="0">
              <a:lnSpc>
                <a:spcPct val="150000"/>
              </a:lnSpc>
              <a:buNone/>
            </a:pPr>
            <a:r>
              <a:rPr kumimoji="1" lang="en-US" altLang="zh-CN" sz="2000" dirty="0">
                <a:latin typeface="微软雅黑" panose="020B0503020204020204" charset="-122"/>
                <a:ea typeface="微软雅黑" panose="020B0503020204020204" charset="-122"/>
                <a:cs typeface="微软雅黑" panose="020B0503020204020204" charset="-122"/>
              </a:rPr>
              <a:t>1</a:t>
            </a:r>
            <a:r>
              <a:rPr kumimoji="1" lang="zh-CN" altLang="en-US" sz="2000" dirty="0">
                <a:latin typeface="微软雅黑" panose="020B0503020204020204" charset="-122"/>
                <a:ea typeface="微软雅黑" panose="020B0503020204020204" charset="-122"/>
                <a:cs typeface="微软雅黑" panose="020B0503020204020204" charset="-122"/>
              </a:rPr>
              <a:t>、地西泮注射液在治疗儿童</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癫痫发作、癫痫持续状态和严重复发性癫痫时出生</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30</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日至</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岁的儿童，每</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分钟用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0.2-0.5mg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，最大剂量为</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岁以上儿童，每</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分钟用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1mg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，最大剂量为</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10mg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。必要时在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2-4</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小时内可重复注射。该患儿</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岁，最大剂量不超过</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（半支）</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marL="0" indent="0">
              <a:lnSpc>
                <a:spcPct val="150000"/>
              </a:lnSpc>
              <a:buNone/>
            </a:pPr>
            <a:r>
              <a:rPr kumimoji="1" lang="en-US" altLang="zh-CN" sz="2000" dirty="0">
                <a:latin typeface="微软雅黑" panose="020B0503020204020204" charset="-122"/>
                <a:ea typeface="微软雅黑" panose="020B0503020204020204" charset="-122"/>
                <a:cs typeface="微软雅黑" panose="020B0503020204020204" charset="-122"/>
              </a:rPr>
              <a:t>2</a:t>
            </a:r>
            <a:r>
              <a:rPr kumimoji="1" lang="zh-CN" altLang="en-US" sz="2000" dirty="0">
                <a:latin typeface="微软雅黑" panose="020B0503020204020204" charset="-122"/>
                <a:ea typeface="微软雅黑" panose="020B0503020204020204" charset="-122"/>
                <a:cs typeface="微软雅黑" panose="020B0503020204020204" charset="-122"/>
              </a:rPr>
              <a:t>、本品含有苯甲醇，苯甲醇</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具有溶血作用，肌内注射对肌肉有刺激性，易形成难于吸收的硬结。反复肌内注射可引起臀肌挛缩症。</a:t>
            </a:r>
            <a:r>
              <a:rPr kumimoji="1" lang="zh-CN" altLang="en-US" sz="2000" dirty="0">
                <a:latin typeface="微软雅黑" panose="020B0503020204020204" charset="-122"/>
                <a:ea typeface="微软雅黑" panose="020B0503020204020204" charset="-122"/>
                <a:cs typeface="微软雅黑" panose="020B0503020204020204" charset="-122"/>
              </a:rPr>
              <a:t>禁用于儿童肌肉注射，应该静注</a:t>
            </a:r>
            <a:endParaRPr lang="zh-CN" altLang="en-US" sz="2000" dirty="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710729" y="5710336"/>
            <a:ext cx="3640740" cy="646331"/>
          </a:xfrm>
          <a:prstGeom prst="rect">
            <a:avLst/>
          </a:prstGeom>
          <a:noFill/>
        </p:spPr>
        <p:txBody>
          <a:bodyPr wrap="none" rtlCol="0">
            <a:spAutoFit/>
          </a:bodyPr>
          <a:lstStyle/>
          <a:p>
            <a:r>
              <a:rPr kumimoji="1" lang="en-US" altLang="zh-CN" b="1" dirty="0">
                <a:latin typeface="微软雅黑" panose="020B0503020204020204" charset="-122"/>
                <a:ea typeface="微软雅黑" panose="020B0503020204020204" charset="-122"/>
                <a:cs typeface="微软雅黑" panose="020B0503020204020204" charset="-122"/>
              </a:rPr>
              <a:t>2-3</a:t>
            </a:r>
            <a:r>
              <a:rPr kumimoji="1" lang="zh-CN" altLang="en-US" b="1" dirty="0">
                <a:latin typeface="微软雅黑" panose="020B0503020204020204" charset="-122"/>
                <a:ea typeface="微软雅黑" panose="020B0503020204020204" charset="-122"/>
                <a:cs typeface="微软雅黑" panose="020B0503020204020204" charset="-122"/>
              </a:rPr>
              <a:t> 药品剂型或给药途径不适宜的</a:t>
            </a:r>
            <a:endParaRPr kumimoji="1" lang="zh-CN" altLang="en-US" b="1" dirty="0">
              <a:latin typeface="微软雅黑" panose="020B0503020204020204" charset="-122"/>
              <a:ea typeface="微软雅黑" panose="020B0503020204020204" charset="-122"/>
              <a:cs typeface="微软雅黑" panose="020B0503020204020204" charset="-122"/>
            </a:endParaRPr>
          </a:p>
          <a:p>
            <a:r>
              <a:rPr kumimoji="1" lang="en-US" altLang="zh-CN" b="1" dirty="0">
                <a:latin typeface="微软雅黑" panose="020B0503020204020204" charset="-122"/>
                <a:ea typeface="微软雅黑" panose="020B0503020204020204" charset="-122"/>
                <a:cs typeface="微软雅黑" panose="020B0503020204020204" charset="-122"/>
              </a:rPr>
              <a:t>2-5</a:t>
            </a:r>
            <a:r>
              <a:rPr kumimoji="1" lang="zh-CN" altLang="en-US" b="1" dirty="0">
                <a:latin typeface="微软雅黑" panose="020B0503020204020204" charset="-122"/>
                <a:ea typeface="微软雅黑" panose="020B0503020204020204" charset="-122"/>
                <a:cs typeface="微软雅黑" panose="020B0503020204020204" charset="-122"/>
              </a:rPr>
              <a:t> 用法用量不适宜的</a:t>
            </a:r>
            <a:endParaRPr kumimoji="1" lang="zh-CN" altLang="en-US"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儿科处方点评案例分享（三）</a:t>
            </a:r>
            <a:endParaRPr kumimoji="1" lang="zh-CN" altLang="en-US" dirty="0"/>
          </a:p>
        </p:txBody>
      </p:sp>
      <p:graphicFrame>
        <p:nvGraphicFramePr>
          <p:cNvPr id="4" name="内容占位符 3"/>
          <p:cNvGraphicFramePr/>
          <p:nvPr/>
        </p:nvGraphicFramePr>
        <p:xfrm>
          <a:off x="539552" y="1268760"/>
          <a:ext cx="7893717" cy="3840480"/>
        </p:xfrm>
        <a:graphic>
          <a:graphicData uri="http://schemas.openxmlformats.org/drawingml/2006/table">
            <a:tbl>
              <a:tblPr firstRow="1" bandRow="1">
                <a:tableStyleId>{5940675A-B579-460E-94D1-54222C63F5DA}</a:tableStyleId>
              </a:tblPr>
              <a:tblGrid>
                <a:gridCol w="670286"/>
                <a:gridCol w="769874"/>
                <a:gridCol w="1057248"/>
                <a:gridCol w="837006"/>
                <a:gridCol w="632859"/>
                <a:gridCol w="837006"/>
                <a:gridCol w="3089438"/>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男</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4</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17kg</a:t>
                      </a:r>
                      <a:endParaRPr lang="zh-CN" altLang="en-US" sz="18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流感，咳嗽</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en-US" altLang="zh-CN" sz="18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阿奇霉素混悬液   </a:t>
                      </a:r>
                      <a:r>
                        <a:rPr lang="en-US" altLang="zh-CN" sz="1800" dirty="0">
                          <a:latin typeface="黑体" panose="02010609060101010101" charset="-122"/>
                          <a:ea typeface="黑体" panose="02010609060101010101" charset="-122"/>
                        </a:rPr>
                        <a:t>0.5g/</a:t>
                      </a:r>
                      <a:r>
                        <a:rPr lang="zh-CN" altLang="en-US" sz="1800" dirty="0">
                          <a:latin typeface="黑体" panose="02010609060101010101" charset="-122"/>
                          <a:ea typeface="黑体" panose="02010609060101010101" charset="-122"/>
                        </a:rPr>
                        <a:t>袋   </a:t>
                      </a:r>
                      <a:r>
                        <a:rPr lang="en-US" altLang="zh-CN" sz="1800" dirty="0">
                          <a:latin typeface="黑体" panose="02010609060101010101" charset="-122"/>
                          <a:ea typeface="黑体" panose="02010609060101010101" charset="-122"/>
                        </a:rPr>
                        <a:t>0.17g</a:t>
                      </a:r>
                      <a:r>
                        <a:rPr lang="zh-CN" altLang="en-US" sz="1800" dirty="0">
                          <a:latin typeface="黑体" panose="02010609060101010101" charset="-122"/>
                          <a:ea typeface="黑体" panose="02010609060101010101" charset="-122"/>
                        </a:rPr>
                        <a:t>，每天一次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3" name="内容占位符 2"/>
          <p:cNvSpPr>
            <a:spLocks noGrp="1"/>
          </p:cNvSpPr>
          <p:nvPr>
            <p:ph idx="1"/>
          </p:nvPr>
        </p:nvSpPr>
        <p:spPr/>
        <p:txBody>
          <a:bodyPr>
            <a:normAutofit/>
          </a:bodyPr>
          <a:lstStyle/>
          <a:p>
            <a:pPr marL="0" indent="0">
              <a:lnSpc>
                <a:spcPct val="150000"/>
              </a:lnSpc>
              <a:buNone/>
            </a:pPr>
            <a:r>
              <a:rPr lang="zh-CN" altLang="en-US" sz="2000" dirty="0"/>
              <a:t>        流感的病原体主要是流感病毒</a:t>
            </a:r>
            <a:r>
              <a:rPr lang="en-US" altLang="zh-CN" sz="2000" dirty="0"/>
              <a:t>A</a:t>
            </a:r>
            <a:r>
              <a:rPr lang="zh-CN" altLang="en-US" sz="2000" dirty="0"/>
              <a:t>、</a:t>
            </a:r>
            <a:r>
              <a:rPr lang="en-US" altLang="zh-CN" sz="2000" dirty="0"/>
              <a:t>B</a:t>
            </a:r>
            <a:r>
              <a:rPr lang="zh-CN" altLang="en-US" sz="2000" dirty="0"/>
              <a:t>、</a:t>
            </a:r>
            <a:r>
              <a:rPr lang="en-US" altLang="zh-CN" sz="2000" dirty="0"/>
              <a:t>C</a:t>
            </a:r>
            <a:r>
              <a:rPr lang="zh-CN" altLang="en-US" sz="2000" dirty="0"/>
              <a:t>型及变异型等，并非细菌。咳嗽的原因可能由于寒冷刺激、花粉过敏、空气污染和气道阻塞所致，并不一定细菌感染，但在临床上无明显感染指征常被给予抗菌药物。</a:t>
            </a:r>
            <a:endParaRPr lang="zh-CN" altLang="en-US" sz="2000" dirty="0"/>
          </a:p>
          <a:p>
            <a:pPr marL="0" indent="0">
              <a:lnSpc>
                <a:spcPct val="150000"/>
              </a:lnSpc>
              <a:buNone/>
            </a:pPr>
            <a:r>
              <a:rPr lang="zh-CN" altLang="en-US" sz="2000" dirty="0"/>
              <a:t>       此患者咳嗽，但无感染诊断（白细胞计数不高，</a:t>
            </a:r>
            <a:r>
              <a:rPr lang="en-US" altLang="zh-CN" sz="2000" dirty="0"/>
              <a:t>C</a:t>
            </a:r>
            <a:r>
              <a:rPr lang="zh-CN" altLang="en-US" sz="2000" dirty="0"/>
              <a:t>反应蛋白正常</a:t>
            </a:r>
            <a:r>
              <a:rPr lang="en-US" altLang="zh-CN" sz="2000" dirty="0"/>
              <a:t>),</a:t>
            </a:r>
            <a:r>
              <a:rPr lang="zh-CN" altLang="en-US" sz="2000" dirty="0"/>
              <a:t>给予阿奇霉素口服，一日一次，一次</a:t>
            </a:r>
            <a:r>
              <a:rPr lang="en-US" altLang="zh-CN" sz="2000" dirty="0"/>
              <a:t>0.17</a:t>
            </a:r>
            <a:r>
              <a:rPr lang="zh-CN" altLang="en-US" sz="2000" dirty="0"/>
              <a:t>克。</a:t>
            </a:r>
            <a:endParaRPr lang="zh-CN" altLang="en-US" sz="2400" dirty="0"/>
          </a:p>
          <a:p>
            <a:pPr marL="0" indent="0">
              <a:lnSpc>
                <a:spcPct val="100000"/>
              </a:lnSpc>
              <a:buNone/>
            </a:pPr>
            <a:endParaRPr lang="zh-CN" altLang="en-US" sz="2000" dirty="0"/>
          </a:p>
          <a:p>
            <a:pPr marL="0" indent="0">
              <a:lnSpc>
                <a:spcPct val="100000"/>
              </a:lnSpc>
              <a:buNone/>
            </a:pPr>
            <a:r>
              <a:rPr lang="zh-CN" altLang="en-US" sz="2000" b="1" dirty="0"/>
              <a:t>分析：由于上面所述原因，咳嗽的病因有多种可能，并非阿奇霉素的适应证，属于非适应证用药</a:t>
            </a:r>
            <a:endParaRPr kumimoji="1" lang="zh-CN" altLang="en-US" sz="2000" b="1" dirty="0"/>
          </a:p>
        </p:txBody>
      </p:sp>
      <p:sp>
        <p:nvSpPr>
          <p:cNvPr id="4" name="矩形 3"/>
          <p:cNvSpPr/>
          <p:nvPr/>
        </p:nvSpPr>
        <p:spPr>
          <a:xfrm>
            <a:off x="342595" y="5398359"/>
            <a:ext cx="2717411" cy="507831"/>
          </a:xfrm>
          <a:prstGeom prst="rect">
            <a:avLst/>
          </a:prstGeom>
        </p:spPr>
        <p:txBody>
          <a:bodyPr wrap="none">
            <a:spAutoFit/>
          </a:bodyPr>
          <a:lstStyle/>
          <a:p>
            <a:pPr indent="228600" algn="just">
              <a:lnSpc>
                <a:spcPct val="150000"/>
              </a:lnSpc>
            </a:pPr>
            <a:r>
              <a:rPr lang="en-US" altLang="zh-CN" b="1" kern="0" dirty="0">
                <a:solidFill>
                  <a:srgbClr val="000000"/>
                </a:solidFill>
                <a:latin typeface="Heiti SC Medium" panose="02000000000000000000" charset="-122"/>
                <a:ea typeface="Heiti SC Medium" panose="02000000000000000000" charset="-122"/>
                <a:cs typeface="Heiti SC Medium" panose="02000000000000000000" charset="-122"/>
              </a:rPr>
              <a:t>2-1. </a:t>
            </a:r>
            <a:r>
              <a:rPr lang="zh-CN" altLang="zh-CN" b="1" kern="0" dirty="0">
                <a:solidFill>
                  <a:srgbClr val="000000"/>
                </a:solidFill>
                <a:latin typeface="Heiti SC Medium" panose="02000000000000000000" charset="-122"/>
                <a:ea typeface="Heiti SC Medium" panose="02000000000000000000" charset="-122"/>
                <a:cs typeface="Heiti SC Medium" panose="02000000000000000000" charset="-122"/>
              </a:rPr>
              <a:t>适应证不适宜的；</a:t>
            </a:r>
            <a:endParaRPr lang="zh-CN" altLang="zh-CN" b="1" kern="100" dirty="0">
              <a:latin typeface="Heiti SC Medium" panose="02000000000000000000" charset="-122"/>
              <a:ea typeface="Heiti SC Medium" panose="02000000000000000000" charset="-122"/>
              <a:cs typeface="Heiti SC Medium" panose="02000000000000000000"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儿科处方点评案例分享（四）</a:t>
            </a:r>
            <a:endParaRPr kumimoji="1" lang="zh-CN" altLang="en-US" dirty="0"/>
          </a:p>
        </p:txBody>
      </p:sp>
      <p:graphicFrame>
        <p:nvGraphicFramePr>
          <p:cNvPr id="4" name="内容占位符 3"/>
          <p:cNvGraphicFramePr/>
          <p:nvPr/>
        </p:nvGraphicFramePr>
        <p:xfrm>
          <a:off x="395537" y="1412775"/>
          <a:ext cx="8496944" cy="4035468"/>
        </p:xfrm>
        <a:graphic>
          <a:graphicData uri="http://schemas.openxmlformats.org/drawingml/2006/table">
            <a:tbl>
              <a:tblPr firstRow="1" bandRow="1">
                <a:tableStyleId>{5940675A-B579-460E-94D1-54222C63F5DA}</a:tableStyleId>
              </a:tblPr>
              <a:tblGrid>
                <a:gridCol w="721508"/>
                <a:gridCol w="537372"/>
                <a:gridCol w="1429377"/>
                <a:gridCol w="900968"/>
                <a:gridCol w="681221"/>
                <a:gridCol w="900968"/>
                <a:gridCol w="3325530"/>
              </a:tblGrid>
              <a:tr h="324430">
                <a:tc gridSpan="6">
                  <a:txBody>
                    <a:bodyPr/>
                    <a:lstStyle/>
                    <a:p>
                      <a:r>
                        <a:rPr lang="zh-CN" altLang="en-US" sz="1400" dirty="0">
                          <a:latin typeface="黑体" panose="02010609060101010101" charset="-122"/>
                          <a:ea typeface="黑体" panose="02010609060101010101" charset="-122"/>
                        </a:rPr>
                        <a:t>科别：儿科</a:t>
                      </a:r>
                      <a:endParaRPr lang="zh-CN" altLang="en-US" sz="14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400" dirty="0">
                          <a:latin typeface="黑体" panose="02010609060101010101" charset="-122"/>
                          <a:ea typeface="黑体" panose="02010609060101010101" charset="-122"/>
                        </a:rPr>
                        <a:t>XXXX</a:t>
                      </a:r>
                      <a:r>
                        <a:rPr lang="zh-CN" altLang="en-US" sz="1400" dirty="0">
                          <a:latin typeface="黑体" panose="02010609060101010101" charset="-122"/>
                          <a:ea typeface="黑体" panose="02010609060101010101" charset="-122"/>
                        </a:rPr>
                        <a:t>年</a:t>
                      </a:r>
                      <a:r>
                        <a:rPr lang="en-US" altLang="zh-CN" sz="1400" dirty="0">
                          <a:latin typeface="黑体" panose="02010609060101010101" charset="-122"/>
                          <a:ea typeface="黑体" panose="02010609060101010101" charset="-122"/>
                        </a:rPr>
                        <a:t>XX</a:t>
                      </a:r>
                      <a:r>
                        <a:rPr lang="zh-CN" altLang="en-US" sz="1400" dirty="0">
                          <a:latin typeface="黑体" panose="02010609060101010101" charset="-122"/>
                          <a:ea typeface="黑体" panose="02010609060101010101" charset="-122"/>
                        </a:rPr>
                        <a:t>月</a:t>
                      </a:r>
                      <a:r>
                        <a:rPr lang="en-US" altLang="zh-CN" sz="1400" dirty="0">
                          <a:latin typeface="黑体" panose="02010609060101010101" charset="-122"/>
                          <a:ea typeface="黑体" panose="02010609060101010101" charset="-122"/>
                        </a:rPr>
                        <a:t>XX</a:t>
                      </a:r>
                      <a:r>
                        <a:rPr lang="zh-CN" altLang="en-US" sz="1400" dirty="0">
                          <a:latin typeface="黑体" panose="02010609060101010101" charset="-122"/>
                          <a:ea typeface="黑体" panose="02010609060101010101" charset="-122"/>
                        </a:rPr>
                        <a:t>日</a:t>
                      </a:r>
                      <a:endParaRPr lang="zh-CN" altLang="en-US" sz="1400" dirty="0">
                        <a:latin typeface="黑体" panose="02010609060101010101" charset="-122"/>
                        <a:ea typeface="黑体" panose="02010609060101010101" charset="-122"/>
                      </a:endParaRPr>
                    </a:p>
                  </a:txBody>
                  <a:tcPr marL="68580" marR="68580" marT="34290" marB="34290"/>
                </a:tc>
              </a:tr>
              <a:tr h="324430">
                <a:tc>
                  <a:txBody>
                    <a:bodyPr/>
                    <a:lstStyle/>
                    <a:p>
                      <a:r>
                        <a:rPr lang="zh-CN" altLang="en-US" sz="1400" dirty="0">
                          <a:latin typeface="黑体" panose="02010609060101010101" charset="-122"/>
                          <a:ea typeface="黑体" panose="02010609060101010101" charset="-122"/>
                        </a:rPr>
                        <a:t>姓名</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en-US" altLang="zh-CN" sz="1400" dirty="0">
                          <a:latin typeface="黑体" panose="02010609060101010101" charset="-122"/>
                          <a:ea typeface="黑体" panose="02010609060101010101" charset="-122"/>
                        </a:rPr>
                        <a:t>XXX</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zh-CN" altLang="en-US" sz="1400" dirty="0">
                          <a:latin typeface="黑体" panose="02010609060101010101" charset="-122"/>
                          <a:ea typeface="黑体" panose="02010609060101010101" charset="-122"/>
                        </a:rPr>
                        <a:t>性别</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zh-CN" altLang="en-US" sz="1400" dirty="0">
                          <a:latin typeface="黑体" panose="02010609060101010101" charset="-122"/>
                          <a:ea typeface="黑体" panose="02010609060101010101" charset="-122"/>
                        </a:rPr>
                        <a:t>女</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zh-CN" altLang="en-US" sz="1400" dirty="0">
                          <a:latin typeface="黑体" panose="02010609060101010101" charset="-122"/>
                          <a:ea typeface="黑体" panose="02010609060101010101" charset="-122"/>
                        </a:rPr>
                        <a:t>年龄</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en-US" altLang="zh-CN" sz="1400" dirty="0">
                          <a:latin typeface="黑体" panose="02010609060101010101" charset="-122"/>
                          <a:ea typeface="黑体" panose="02010609060101010101" charset="-122"/>
                        </a:rPr>
                        <a:t>1.5</a:t>
                      </a:r>
                      <a:r>
                        <a:rPr lang="zh-CN" altLang="en-US" sz="1400" dirty="0">
                          <a:latin typeface="黑体" panose="02010609060101010101" charset="-122"/>
                          <a:ea typeface="黑体" panose="02010609060101010101" charset="-122"/>
                        </a:rPr>
                        <a:t>岁</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zh-CN" altLang="en-US" sz="1400" dirty="0">
                          <a:latin typeface="黑体" panose="02010609060101010101" charset="-122"/>
                          <a:ea typeface="黑体" panose="02010609060101010101" charset="-122"/>
                        </a:rPr>
                        <a:t>体重</a:t>
                      </a:r>
                      <a:r>
                        <a:rPr lang="en-US" altLang="zh-CN" sz="1400" dirty="0">
                          <a:latin typeface="黑体" panose="02010609060101010101" charset="-122"/>
                          <a:ea typeface="黑体" panose="02010609060101010101" charset="-122"/>
                        </a:rPr>
                        <a:t>11kg</a:t>
                      </a:r>
                      <a:endParaRPr lang="zh-CN" altLang="en-US" sz="1400" dirty="0">
                        <a:latin typeface="黑体" panose="02010609060101010101" charset="-122"/>
                        <a:ea typeface="黑体" panose="02010609060101010101" charset="-122"/>
                      </a:endParaRPr>
                    </a:p>
                  </a:txBody>
                  <a:tcPr marL="68580" marR="68580" marT="34290" marB="34290"/>
                </a:tc>
              </a:tr>
              <a:tr h="3066562">
                <a:tc gridSpan="2">
                  <a:txBody>
                    <a:bodyPr/>
                    <a:lstStyle/>
                    <a:p>
                      <a:r>
                        <a:rPr lang="zh-CN" altLang="en-US" sz="1400" dirty="0">
                          <a:latin typeface="黑体" panose="02010609060101010101" charset="-122"/>
                          <a:ea typeface="黑体" panose="02010609060101010101" charset="-122"/>
                        </a:rPr>
                        <a:t>诊断：</a:t>
                      </a:r>
                      <a:endParaRPr lang="en-US" altLang="zh-CN"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疱疹性咽颊炎</a:t>
                      </a:r>
                      <a:endParaRPr lang="zh-CN" altLang="en-US" sz="1400" dirty="0">
                        <a:latin typeface="黑体" panose="02010609060101010101" charset="-122"/>
                        <a:ea typeface="黑体" panose="02010609060101010101" charset="-122"/>
                      </a:endParaRPr>
                    </a:p>
                    <a:p>
                      <a:endParaRPr lang="zh-CN" altLang="en-US" sz="1400" dirty="0">
                        <a:latin typeface="黑体" panose="02010609060101010101" charset="-122"/>
                        <a:ea typeface="黑体" panose="02010609060101010101" charset="-122"/>
                      </a:endParaRPr>
                    </a:p>
                    <a:p>
                      <a:endParaRPr lang="zh-CN" altLang="en-US"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过敏：</a:t>
                      </a:r>
                      <a:endParaRPr lang="zh-CN" altLang="en-US" sz="14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400" dirty="0">
                          <a:latin typeface="黑体" panose="02010609060101010101" charset="-122"/>
                          <a:ea typeface="黑体" panose="02010609060101010101" charset="-122"/>
                        </a:rPr>
                        <a:t>R</a:t>
                      </a:r>
                      <a:r>
                        <a:rPr lang="zh-CN" altLang="en-US" sz="1400" dirty="0">
                          <a:latin typeface="黑体" panose="02010609060101010101" charset="-122"/>
                          <a:ea typeface="黑体" panose="02010609060101010101" charset="-122"/>
                        </a:rPr>
                        <a:t>：</a:t>
                      </a:r>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奥司他韦颗粒     </a:t>
                      </a:r>
                      <a:r>
                        <a:rPr lang="en-US" altLang="zh-CN" sz="1800" dirty="0">
                          <a:latin typeface="黑体" panose="02010609060101010101" charset="-122"/>
                          <a:ea typeface="黑体" panose="02010609060101010101" charset="-122"/>
                        </a:rPr>
                        <a:t>15mg/</a:t>
                      </a:r>
                      <a:r>
                        <a:rPr lang="zh-CN" altLang="en-US" sz="1800" dirty="0">
                          <a:latin typeface="黑体" panose="02010609060101010101" charset="-122"/>
                          <a:ea typeface="黑体" panose="02010609060101010101" charset="-122"/>
                        </a:rPr>
                        <a:t>袋    </a:t>
                      </a:r>
                      <a:r>
                        <a:rPr lang="en-US" altLang="zh-CN" sz="1800" dirty="0">
                          <a:latin typeface="黑体" panose="02010609060101010101" charset="-122"/>
                          <a:ea typeface="黑体" panose="02010609060101010101" charset="-122"/>
                        </a:rPr>
                        <a:t>30mg</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a:t>
                      </a:r>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次</a:t>
                      </a:r>
                      <a:r>
                        <a:rPr lang="en-US" altLang="zh-CN" sz="1800" dirty="0">
                          <a:latin typeface="黑体" panose="02010609060101010101" charset="-122"/>
                          <a:ea typeface="黑体" panose="02010609060101010101" charset="-122"/>
                        </a:rPr>
                        <a:t>X5</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重组人</a:t>
                      </a:r>
                      <a:r>
                        <a:rPr lang="en-US" altLang="zh-CN" sz="1800" dirty="0">
                          <a:latin typeface="黑体" panose="02010609060101010101" charset="-122"/>
                          <a:ea typeface="黑体" panose="02010609060101010101" charset="-122"/>
                        </a:rPr>
                        <a:t>a1b</a:t>
                      </a:r>
                      <a:r>
                        <a:rPr lang="zh-CN" altLang="en-US" sz="1800" dirty="0">
                          <a:latin typeface="黑体" panose="02010609060101010101" charset="-122"/>
                          <a:ea typeface="黑体" panose="02010609060101010101" charset="-122"/>
                        </a:rPr>
                        <a:t>干扰素注射液   </a:t>
                      </a:r>
                      <a:r>
                        <a:rPr lang="en-US" altLang="zh-CN" sz="1800" dirty="0">
                          <a:latin typeface="黑体" panose="02010609060101010101" charset="-122"/>
                          <a:ea typeface="黑体" panose="02010609060101010101" charset="-122"/>
                        </a:rPr>
                        <a:t>40ug/</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22ug</a:t>
                      </a:r>
                      <a:r>
                        <a:rPr lang="zh-CN" altLang="en-US" sz="1800" dirty="0">
                          <a:latin typeface="黑体" panose="02010609060101010101" charset="-122"/>
                          <a:ea typeface="黑体" panose="02010609060101010101" charset="-122"/>
                        </a:rPr>
                        <a:t>  每天</a:t>
                      </a:r>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次</a:t>
                      </a:r>
                      <a:r>
                        <a:rPr lang="en-US" altLang="zh-CN" sz="1800" dirty="0">
                          <a:latin typeface="黑体" panose="02010609060101010101" charset="-122"/>
                          <a:ea typeface="黑体" panose="02010609060101010101" charset="-122"/>
                        </a:rPr>
                        <a:t>X5</a:t>
                      </a:r>
                      <a:r>
                        <a:rPr lang="zh-CN" altLang="en-US" sz="1800" dirty="0">
                          <a:latin typeface="黑体" panose="02010609060101010101" charset="-122"/>
                          <a:ea typeface="黑体" panose="02010609060101010101" charset="-122"/>
                        </a:rPr>
                        <a:t>天，雾化</a:t>
                      </a:r>
                      <a:endParaRPr lang="zh-CN" altLang="en-US" sz="18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                              </a:t>
                      </a:r>
                      <a:r>
                        <a:rPr lang="zh-CN" altLang="en-US" sz="1200" dirty="0">
                          <a:latin typeface="黑体" panose="02010609060101010101" charset="-122"/>
                          <a:ea typeface="黑体" panose="02010609060101010101" charset="-122"/>
                        </a:rPr>
                        <a:t>医师签名（盖章）：</a:t>
                      </a:r>
                      <a:r>
                        <a:rPr lang="en-US" altLang="zh-CN" sz="1200" dirty="0">
                          <a:latin typeface="黑体" panose="02010609060101010101" charset="-122"/>
                          <a:ea typeface="黑体" panose="02010609060101010101" charset="-122"/>
                        </a:rPr>
                        <a:t>XXX     </a:t>
                      </a:r>
                      <a:endParaRPr lang="zh-CN" altLang="en-US" sz="14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320046">
                <a:tc gridSpan="7">
                  <a:txBody>
                    <a:bodyPr/>
                    <a:lstStyle/>
                    <a:p>
                      <a:r>
                        <a:rPr lang="zh-CN" altLang="en-US" sz="1200" dirty="0">
                          <a:latin typeface="黑体" panose="02010609060101010101" charset="-122"/>
                          <a:ea typeface="黑体" panose="02010609060101010101" charset="-122"/>
                        </a:rPr>
                        <a:t>金额：</a:t>
                      </a:r>
                      <a:r>
                        <a:rPr lang="en-US" altLang="zh-CN" sz="1200" dirty="0">
                          <a:latin typeface="黑体" panose="02010609060101010101" charset="-122"/>
                          <a:ea typeface="黑体" panose="02010609060101010101" charset="-122"/>
                        </a:rPr>
                        <a:t>XXX       </a:t>
                      </a:r>
                      <a:r>
                        <a:rPr lang="zh-CN" altLang="en-US" sz="1200" dirty="0">
                          <a:latin typeface="黑体" panose="02010609060101010101" charset="-122"/>
                          <a:ea typeface="黑体" panose="02010609060101010101" charset="-122"/>
                        </a:rPr>
                        <a:t>审核</a:t>
                      </a:r>
                      <a:r>
                        <a:rPr lang="en-US" altLang="zh-CN" sz="1200" dirty="0">
                          <a:latin typeface="黑体" panose="02010609060101010101" charset="-122"/>
                          <a:ea typeface="黑体" panose="02010609060101010101" charset="-122"/>
                        </a:rPr>
                        <a:t>/</a:t>
                      </a:r>
                      <a:r>
                        <a:rPr lang="zh-CN" altLang="en-US" sz="1200" dirty="0">
                          <a:latin typeface="黑体" panose="02010609060101010101" charset="-122"/>
                          <a:ea typeface="黑体" panose="02010609060101010101" charset="-122"/>
                        </a:rPr>
                        <a:t>调配签名（盖章）：</a:t>
                      </a:r>
                      <a:r>
                        <a:rPr lang="en-US" altLang="zh-CN" sz="1200" dirty="0">
                          <a:latin typeface="黑体" panose="02010609060101010101" charset="-122"/>
                          <a:ea typeface="黑体" panose="02010609060101010101" charset="-122"/>
                        </a:rPr>
                        <a:t>XXX      </a:t>
                      </a:r>
                      <a:r>
                        <a:rPr lang="zh-CN" altLang="en-US" sz="1200" dirty="0">
                          <a:latin typeface="黑体" panose="02010609060101010101" charset="-122"/>
                          <a:ea typeface="黑体" panose="02010609060101010101" charset="-122"/>
                        </a:rPr>
                        <a:t>核对发药签名（盖章）：</a:t>
                      </a:r>
                      <a:r>
                        <a:rPr lang="en-US" altLang="zh-CN" sz="1200" dirty="0">
                          <a:latin typeface="黑体" panose="02010609060101010101" charset="-122"/>
                          <a:ea typeface="黑体" panose="02010609060101010101" charset="-122"/>
                        </a:rPr>
                        <a:t>XXX</a:t>
                      </a:r>
                      <a:endParaRPr lang="zh-CN" altLang="en-US" sz="12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抗流感病毒药物的发展史</a:t>
            </a:r>
            <a:endParaRPr lang="zh-CN" altLang="en-US"/>
          </a:p>
        </p:txBody>
      </p:sp>
      <p:pic>
        <p:nvPicPr>
          <p:cNvPr id="4" name="图片 3" descr="截屏2022-06-16 10.02.06"/>
          <p:cNvPicPr>
            <a:picLocks noChangeAspect="1"/>
          </p:cNvPicPr>
          <p:nvPr/>
        </p:nvPicPr>
        <p:blipFill>
          <a:blip r:embed="rId1"/>
          <a:srcRect l="816" r="86" b="-463"/>
          <a:stretch>
            <a:fillRect/>
          </a:stretch>
        </p:blipFill>
        <p:spPr>
          <a:xfrm>
            <a:off x="171450" y="1778000"/>
            <a:ext cx="8793480" cy="330771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常见儿科抗病毒药物</a:t>
            </a:r>
            <a:endParaRPr kumimoji="1" lang="zh-CN" altLang="en-US" dirty="0"/>
          </a:p>
        </p:txBody>
      </p:sp>
      <p:graphicFrame>
        <p:nvGraphicFramePr>
          <p:cNvPr id="4" name="object 6"/>
          <p:cNvGraphicFramePr>
            <a:graphicFrameLocks noGrp="1"/>
          </p:cNvGraphicFramePr>
          <p:nvPr/>
        </p:nvGraphicFramePr>
        <p:xfrm>
          <a:off x="539551" y="1484784"/>
          <a:ext cx="8133636" cy="3952240"/>
        </p:xfrm>
        <a:graphic>
          <a:graphicData uri="http://schemas.openxmlformats.org/drawingml/2006/table">
            <a:tbl>
              <a:tblPr firstRow="1" bandRow="1">
                <a:tableStyleId>{2D5ABB26-0587-4C30-8999-92F81FD0307C}</a:tableStyleId>
              </a:tblPr>
              <a:tblGrid>
                <a:gridCol w="345630"/>
                <a:gridCol w="1454571"/>
                <a:gridCol w="1408719"/>
                <a:gridCol w="1470065"/>
                <a:gridCol w="3454651"/>
              </a:tblGrid>
              <a:tr h="400050">
                <a:tc>
                  <a:txBody>
                    <a:bodyPr/>
                    <a:lstStyle/>
                    <a:p>
                      <a:pPr marL="97155">
                        <a:lnSpc>
                          <a:spcPct val="100000"/>
                        </a:lnSpc>
                        <a:spcBef>
                          <a:spcPts val="320"/>
                        </a:spcBef>
                      </a:pPr>
                      <a:r>
                        <a:rPr sz="1800" dirty="0">
                          <a:solidFill>
                            <a:srgbClr val="FFFFFF"/>
                          </a:solidFill>
                          <a:latin typeface="Noto Sans CJK JP Regular"/>
                          <a:cs typeface="Noto Sans CJK JP Regular"/>
                        </a:rPr>
                        <a:t>序号</a:t>
                      </a:r>
                      <a:endParaRPr sz="1800" dirty="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790">
                        <a:lnSpc>
                          <a:spcPct val="100000"/>
                        </a:lnSpc>
                        <a:spcBef>
                          <a:spcPts val="320"/>
                        </a:spcBef>
                      </a:pPr>
                      <a:r>
                        <a:rPr sz="1800" dirty="0">
                          <a:solidFill>
                            <a:srgbClr val="FFFFFF"/>
                          </a:solidFill>
                          <a:latin typeface="Noto Sans CJK JP Regular"/>
                          <a:cs typeface="Noto Sans CJK JP Regular"/>
                        </a:rPr>
                        <a:t>疾病名称</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790">
                        <a:lnSpc>
                          <a:spcPct val="100000"/>
                        </a:lnSpc>
                        <a:spcBef>
                          <a:spcPts val="320"/>
                        </a:spcBef>
                      </a:pPr>
                      <a:r>
                        <a:rPr sz="1800" dirty="0">
                          <a:solidFill>
                            <a:srgbClr val="FFFFFF"/>
                          </a:solidFill>
                          <a:latin typeface="Noto Sans CJK JP Regular"/>
                          <a:cs typeface="Noto Sans CJK JP Regular"/>
                        </a:rPr>
                        <a:t>病毒名称</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155">
                        <a:lnSpc>
                          <a:spcPct val="100000"/>
                        </a:lnSpc>
                        <a:spcBef>
                          <a:spcPts val="320"/>
                        </a:spcBef>
                      </a:pPr>
                      <a:r>
                        <a:rPr sz="1800" dirty="0">
                          <a:solidFill>
                            <a:srgbClr val="FFFFFF"/>
                          </a:solidFill>
                          <a:latin typeface="Noto Sans CJK JP Regular"/>
                          <a:cs typeface="Noto Sans CJK JP Regular"/>
                        </a:rPr>
                        <a:t>病毒类型</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155">
                        <a:lnSpc>
                          <a:spcPct val="100000"/>
                        </a:lnSpc>
                        <a:spcBef>
                          <a:spcPts val="320"/>
                        </a:spcBef>
                      </a:pPr>
                      <a:r>
                        <a:rPr sz="1800" dirty="0">
                          <a:solidFill>
                            <a:srgbClr val="FFFFFF"/>
                          </a:solidFill>
                          <a:latin typeface="Noto Sans CJK JP Regular"/>
                          <a:cs typeface="Noto Sans CJK JP Regular"/>
                        </a:rPr>
                        <a:t>抗病毒药物</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r>
              <a:tr h="361315">
                <a:tc>
                  <a:txBody>
                    <a:bodyPr/>
                    <a:lstStyle/>
                    <a:p>
                      <a:pPr marL="97155">
                        <a:lnSpc>
                          <a:spcPct val="100000"/>
                        </a:lnSpc>
                        <a:spcBef>
                          <a:spcPts val="110"/>
                        </a:spcBef>
                      </a:pPr>
                      <a:r>
                        <a:rPr sz="1800" dirty="0">
                          <a:latin typeface="Trebuchet MS" panose="020B0603020202020204"/>
                          <a:cs typeface="Trebuchet MS" panose="020B0603020202020204"/>
                        </a:rPr>
                        <a:t>1</a:t>
                      </a:r>
                      <a:endParaRPr sz="1800">
                        <a:latin typeface="Trebuchet MS" panose="020B0603020202020204"/>
                        <a:cs typeface="Trebuchet MS" panose="020B0603020202020204"/>
                      </a:endParaRPr>
                    </a:p>
                  </a:txBody>
                  <a:tcPr marL="0" marR="0" marT="1397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790">
                        <a:lnSpc>
                          <a:spcPct val="100000"/>
                        </a:lnSpc>
                        <a:spcBef>
                          <a:spcPts val="170"/>
                        </a:spcBef>
                      </a:pPr>
                      <a:r>
                        <a:rPr sz="1800" dirty="0">
                          <a:latin typeface="Noto Sans CJK JP Regular"/>
                          <a:cs typeface="Noto Sans CJK JP Regular"/>
                        </a:rPr>
                        <a:t>流行性感冒</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790">
                        <a:lnSpc>
                          <a:spcPct val="100000"/>
                        </a:lnSpc>
                        <a:spcBef>
                          <a:spcPts val="170"/>
                        </a:spcBef>
                      </a:pPr>
                      <a:r>
                        <a:rPr sz="1800" dirty="0">
                          <a:latin typeface="Noto Sans CJK JP Regular"/>
                          <a:cs typeface="Noto Sans CJK JP Regular"/>
                        </a:rPr>
                        <a:t>流感病毒</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155">
                        <a:lnSpc>
                          <a:spcPct val="100000"/>
                        </a:lnSpc>
                        <a:spcBef>
                          <a:spcPts val="17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155">
                        <a:lnSpc>
                          <a:spcPct val="100000"/>
                        </a:lnSpc>
                        <a:spcBef>
                          <a:spcPts val="170"/>
                        </a:spcBef>
                      </a:pPr>
                      <a:r>
                        <a:rPr sz="1800" dirty="0">
                          <a:latin typeface="Noto Sans CJK JP Regular"/>
                          <a:cs typeface="Noto Sans CJK JP Regular"/>
                        </a:rPr>
                        <a:t>神经氨酸酶抑制剂（奥司他韦、帕拉米韦、扎那米韦</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r>
              <a:tr h="381000">
                <a:tc>
                  <a:txBody>
                    <a:bodyPr/>
                    <a:lstStyle/>
                    <a:p>
                      <a:pPr marL="97155">
                        <a:lnSpc>
                          <a:spcPct val="100000"/>
                        </a:lnSpc>
                        <a:spcBef>
                          <a:spcPts val="260"/>
                        </a:spcBef>
                      </a:pPr>
                      <a:r>
                        <a:rPr sz="1800" dirty="0">
                          <a:latin typeface="Trebuchet MS" panose="020B0603020202020204"/>
                          <a:cs typeface="Trebuchet MS" panose="020B0603020202020204"/>
                        </a:rPr>
                        <a:t>2</a:t>
                      </a:r>
                      <a:endParaRPr sz="1800">
                        <a:latin typeface="Trebuchet MS" panose="020B0603020202020204"/>
                        <a:cs typeface="Trebuchet MS" panose="020B0603020202020204"/>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病毒性腹泻</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轮状病毒、诺如病毒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260"/>
                        </a:spcBef>
                      </a:pPr>
                      <a:r>
                        <a:rPr sz="1800" dirty="0">
                          <a:latin typeface="Trebuchet MS" panose="020B0603020202020204"/>
                          <a:cs typeface="Trebuchet MS" panose="020B0603020202020204"/>
                        </a:rPr>
                        <a:t>/</a:t>
                      </a:r>
                      <a:endParaRPr sz="1800">
                        <a:latin typeface="Trebuchet MS" panose="020B0603020202020204"/>
                        <a:cs typeface="Trebuchet MS" panose="020B0603020202020204"/>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r>
              <a:tr h="384810">
                <a:tc>
                  <a:txBody>
                    <a:bodyPr/>
                    <a:lstStyle/>
                    <a:p>
                      <a:pPr marL="97155">
                        <a:lnSpc>
                          <a:spcPct val="100000"/>
                        </a:lnSpc>
                        <a:spcBef>
                          <a:spcPts val="260"/>
                        </a:spcBef>
                      </a:pPr>
                      <a:r>
                        <a:rPr sz="1800" dirty="0">
                          <a:latin typeface="Trebuchet MS" panose="020B0603020202020204"/>
                          <a:cs typeface="Trebuchet MS" panose="020B0603020202020204"/>
                        </a:rPr>
                        <a:t>3</a:t>
                      </a:r>
                      <a:endParaRPr sz="1800">
                        <a:latin typeface="Trebuchet MS" panose="020B0603020202020204"/>
                        <a:cs typeface="Trebuchet MS" panose="020B0603020202020204"/>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手足口病</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肠道病毒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dirty="0">
                          <a:latin typeface="Noto Sans CJK JP Regular"/>
                          <a:cs typeface="Noto Sans CJK JP Regular"/>
                        </a:rPr>
                        <a:t>中成药</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r>
              <a:tr h="381000">
                <a:tc>
                  <a:txBody>
                    <a:bodyPr/>
                    <a:lstStyle/>
                    <a:p>
                      <a:pPr marL="97155">
                        <a:lnSpc>
                          <a:spcPct val="100000"/>
                        </a:lnSpc>
                        <a:spcBef>
                          <a:spcPts val="260"/>
                        </a:spcBef>
                      </a:pPr>
                      <a:r>
                        <a:rPr sz="1800" dirty="0">
                          <a:latin typeface="Trebuchet MS" panose="020B0603020202020204"/>
                          <a:cs typeface="Trebuchet MS" panose="020B0603020202020204"/>
                        </a:rPr>
                        <a:t>4</a:t>
                      </a:r>
                      <a:endParaRPr sz="1800">
                        <a:latin typeface="Trebuchet MS" panose="020B0603020202020204"/>
                        <a:cs typeface="Trebuchet MS" panose="020B060302020202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流行性腮腺炎</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腮腺炎病毒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260"/>
                        </a:spcBef>
                      </a:pPr>
                      <a:r>
                        <a:rPr sz="1800" dirty="0">
                          <a:latin typeface="Trebuchet MS" panose="020B0603020202020204"/>
                          <a:cs typeface="Trebuchet MS" panose="020B0603020202020204"/>
                        </a:rPr>
                        <a:t>/</a:t>
                      </a:r>
                      <a:endParaRPr sz="1800">
                        <a:latin typeface="Trebuchet MS" panose="020B0603020202020204"/>
                        <a:cs typeface="Trebuchet MS" panose="020B060302020202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r>
              <a:tr h="373380">
                <a:tc>
                  <a:txBody>
                    <a:bodyPr/>
                    <a:lstStyle/>
                    <a:p>
                      <a:pPr marL="97155">
                        <a:lnSpc>
                          <a:spcPct val="100000"/>
                        </a:lnSpc>
                        <a:spcBef>
                          <a:spcPts val="260"/>
                        </a:spcBef>
                      </a:pPr>
                      <a:r>
                        <a:rPr sz="1800" dirty="0">
                          <a:latin typeface="Trebuchet MS" panose="020B0603020202020204"/>
                          <a:cs typeface="Trebuchet MS" panose="020B0603020202020204"/>
                        </a:rPr>
                        <a:t>5</a:t>
                      </a:r>
                      <a:endParaRPr sz="1800">
                        <a:latin typeface="Trebuchet MS" panose="020B0603020202020204"/>
                        <a:cs typeface="Trebuchet MS" panose="020B060302020202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疱疹性咽颊炎</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柯萨奇病毒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dirty="0">
                          <a:latin typeface="Noto Sans CJK JP Regular"/>
                          <a:cs typeface="Noto Sans CJK JP Regular"/>
                        </a:rPr>
                        <a:t>/</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r>
              <a:tr h="640080">
                <a:tc>
                  <a:txBody>
                    <a:bodyPr/>
                    <a:lstStyle/>
                    <a:p>
                      <a:pPr marL="97155">
                        <a:lnSpc>
                          <a:spcPct val="100000"/>
                        </a:lnSpc>
                        <a:spcBef>
                          <a:spcPts val="260"/>
                        </a:spcBef>
                      </a:pPr>
                      <a:r>
                        <a:rPr sz="1800" dirty="0">
                          <a:latin typeface="Trebuchet MS" panose="020B0603020202020204"/>
                          <a:cs typeface="Trebuchet MS" panose="020B0603020202020204"/>
                        </a:rPr>
                        <a:t>6</a:t>
                      </a:r>
                      <a:endParaRPr sz="1800">
                        <a:latin typeface="Trebuchet MS" panose="020B0603020202020204"/>
                        <a:cs typeface="Trebuchet MS" panose="020B060302020202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marR="177165">
                        <a:lnSpc>
                          <a:spcPct val="100000"/>
                        </a:lnSpc>
                        <a:spcBef>
                          <a:spcPts val="320"/>
                        </a:spcBef>
                      </a:pPr>
                      <a:r>
                        <a:rPr sz="1800" dirty="0">
                          <a:latin typeface="Noto Sans CJK JP Regular"/>
                          <a:cs typeface="Noto Sans CJK JP Regular"/>
                        </a:rPr>
                        <a:t>病毒性肺炎、 脑炎</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疱疹、巨细胞病毒等</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spc="220" dirty="0">
                          <a:latin typeface="Noto Sans CJK JP Regular"/>
                          <a:cs typeface="Noto Sans CJK JP Regular"/>
                        </a:rPr>
                        <a:t>DNA</a:t>
                      </a:r>
                      <a:r>
                        <a:rPr sz="1800" dirty="0">
                          <a:latin typeface="Noto Sans CJK JP Regular"/>
                          <a:cs typeface="Noto Sans CJK JP Regular"/>
                        </a:rPr>
                        <a:t>病毒</a:t>
                      </a:r>
                      <a:endParaRPr sz="1800" dirty="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dirty="0">
                          <a:latin typeface="Noto Sans CJK JP Regular"/>
                          <a:cs typeface="Noto Sans CJK JP Regular"/>
                        </a:rPr>
                        <a:t>阿昔洛韦、更昔洛韦</a:t>
                      </a:r>
                      <a:endParaRPr sz="1800" dirty="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a:xfrm>
            <a:off x="675714" y="1446081"/>
            <a:ext cx="8216765" cy="1406855"/>
          </a:xfrm>
        </p:spPr>
        <p:txBody>
          <a:bodyPr>
            <a:normAutofit/>
          </a:bodyPr>
          <a:lstStyle/>
          <a:p>
            <a:r>
              <a:rPr kumimoji="1" lang="zh-CN" altLang="en-US" sz="2400" dirty="0"/>
              <a:t>疱疹性咽颊炎</a:t>
            </a:r>
            <a:r>
              <a:rPr kumimoji="1" lang="en-US" altLang="zh-CN" sz="2400" dirty="0"/>
              <a:t>——</a:t>
            </a:r>
            <a:r>
              <a:rPr kumimoji="1" lang="zh-CN" altLang="en-US" sz="2400" dirty="0"/>
              <a:t>肠道病毒，柯萨奇病毒，</a:t>
            </a:r>
            <a:r>
              <a:rPr kumimoji="1" lang="en-US" altLang="zh-CN" sz="2400" dirty="0"/>
              <a:t>RNA</a:t>
            </a:r>
            <a:r>
              <a:rPr kumimoji="1" lang="zh-CN" altLang="en-US" sz="2400" dirty="0"/>
              <a:t>病毒</a:t>
            </a:r>
            <a:endParaRPr kumimoji="1" lang="zh-CN" altLang="en-US" sz="2400" dirty="0"/>
          </a:p>
          <a:p>
            <a:r>
              <a:rPr kumimoji="1" lang="zh-CN" altLang="en-US" sz="2400" dirty="0"/>
              <a:t>奥司他韦（神经氨酸酶抑制剂）</a:t>
            </a:r>
            <a:r>
              <a:rPr kumimoji="1" lang="en-US" altLang="zh-CN" sz="2400" dirty="0"/>
              <a:t>——</a:t>
            </a:r>
            <a:r>
              <a:rPr kumimoji="1" lang="zh-CN" altLang="en-US" sz="2400" dirty="0"/>
              <a:t>流感病毒，</a:t>
            </a:r>
            <a:r>
              <a:rPr kumimoji="1" lang="en-US" altLang="zh-CN" sz="2400" dirty="0"/>
              <a:t>RNA</a:t>
            </a:r>
            <a:r>
              <a:rPr kumimoji="1" lang="zh-CN" altLang="en-US" sz="2400" dirty="0"/>
              <a:t>病毒</a:t>
            </a:r>
            <a:endParaRPr kumimoji="1" lang="zh-CN" altLang="en-US" sz="2400" dirty="0"/>
          </a:p>
          <a:p>
            <a:endParaRPr kumimoji="1" lang="zh-CN" altLang="en-US" sz="2400" dirty="0"/>
          </a:p>
        </p:txBody>
      </p:sp>
      <p:sp>
        <p:nvSpPr>
          <p:cNvPr id="5" name="矩形 4"/>
          <p:cNvSpPr/>
          <p:nvPr/>
        </p:nvSpPr>
        <p:spPr>
          <a:xfrm>
            <a:off x="342595" y="5398359"/>
            <a:ext cx="2717411" cy="507831"/>
          </a:xfrm>
          <a:prstGeom prst="rect">
            <a:avLst/>
          </a:prstGeom>
        </p:spPr>
        <p:txBody>
          <a:bodyPr wrap="none">
            <a:spAutoFit/>
          </a:bodyPr>
          <a:lstStyle/>
          <a:p>
            <a:pPr indent="228600" algn="just">
              <a:lnSpc>
                <a:spcPct val="150000"/>
              </a:lnSpc>
            </a:pPr>
            <a:r>
              <a:rPr lang="en-US" altLang="zh-CN" b="1" kern="0" dirty="0">
                <a:solidFill>
                  <a:srgbClr val="000000"/>
                </a:solidFill>
                <a:latin typeface="Heiti SC Medium" panose="02000000000000000000" charset="-122"/>
                <a:ea typeface="Heiti SC Medium" panose="02000000000000000000" charset="-122"/>
                <a:cs typeface="Heiti SC Medium" panose="02000000000000000000" charset="-122"/>
              </a:rPr>
              <a:t>2-1. </a:t>
            </a:r>
            <a:r>
              <a:rPr lang="zh-CN" altLang="zh-CN" b="1" kern="0" dirty="0">
                <a:solidFill>
                  <a:srgbClr val="000000"/>
                </a:solidFill>
                <a:latin typeface="Heiti SC Medium" panose="02000000000000000000" charset="-122"/>
                <a:ea typeface="Heiti SC Medium" panose="02000000000000000000" charset="-122"/>
                <a:cs typeface="Heiti SC Medium" panose="02000000000000000000" charset="-122"/>
              </a:rPr>
              <a:t>适应证不适宜的；</a:t>
            </a:r>
            <a:endParaRPr lang="zh-CN" altLang="zh-CN" b="1" kern="100" dirty="0">
              <a:latin typeface="Heiti SC Medium" panose="02000000000000000000" charset="-122"/>
              <a:ea typeface="Heiti SC Medium" panose="02000000000000000000" charset="-122"/>
              <a:cs typeface="Heiti SC Medium" panose="02000000000000000000" charset="-122"/>
            </a:endParaRPr>
          </a:p>
        </p:txBody>
      </p:sp>
      <p:sp>
        <p:nvSpPr>
          <p:cNvPr id="6" name="矩形 5"/>
          <p:cNvSpPr/>
          <p:nvPr/>
        </p:nvSpPr>
        <p:spPr>
          <a:xfrm>
            <a:off x="723000" y="2933947"/>
            <a:ext cx="2954655" cy="461665"/>
          </a:xfrm>
          <a:prstGeom prst="rect">
            <a:avLst/>
          </a:prstGeom>
        </p:spPr>
        <p:txBody>
          <a:bodyPr wrap="none">
            <a:spAutoFit/>
          </a:bodyPr>
          <a:lstStyle/>
          <a:p>
            <a:r>
              <a:rPr kumimoji="1" lang="zh-CN" altLang="en-US" sz="2400" dirty="0">
                <a:latin typeface="微软雅黑" panose="020B0503020204020204" charset="-122"/>
                <a:ea typeface="微软雅黑" panose="020B0503020204020204" charset="-122"/>
                <a:cs typeface="微软雅黑" panose="020B0503020204020204" charset="-122"/>
              </a:rPr>
              <a:t>干扰素注射液雾化？</a:t>
            </a:r>
            <a:endParaRPr kumimoji="1" lang="zh-CN" altLang="en-US" sz="2400" dirty="0">
              <a:latin typeface="微软雅黑" panose="020B0503020204020204" charset="-122"/>
              <a:ea typeface="微软雅黑" panose="020B0503020204020204" charset="-122"/>
              <a:cs typeface="微软雅黑" panose="020B0503020204020204" charset="-122"/>
            </a:endParaRPr>
          </a:p>
        </p:txBody>
      </p:sp>
      <p:sp>
        <p:nvSpPr>
          <p:cNvPr id="8" name="矩形 7"/>
          <p:cNvSpPr/>
          <p:nvPr/>
        </p:nvSpPr>
        <p:spPr>
          <a:xfrm>
            <a:off x="684059" y="3933354"/>
            <a:ext cx="7560840" cy="706755"/>
          </a:xfrm>
          <a:prstGeom prst="rect">
            <a:avLst/>
          </a:prstGeom>
        </p:spPr>
        <p:txBody>
          <a:bodyPr wrap="square">
            <a:spAutoFit/>
          </a:bodyPr>
          <a:lstStyle/>
          <a:p>
            <a:pPr>
              <a:buSzPts val="2800"/>
            </a:pPr>
            <a:r>
              <a:rPr lang="zh-CN" altLang="en-US" sz="2000" dirty="0">
                <a:solidFill>
                  <a:srgbClr val="000000"/>
                </a:solidFill>
                <a:latin typeface="Noto Sans CJK JP Regular" charset="0"/>
                <a:ea typeface="微软雅黑" panose="020B0503020204020204" charset="-122"/>
              </a:rPr>
              <a:t>重组人干扰素</a:t>
            </a:r>
            <a:r>
              <a:rPr lang="el-GR" altLang="zh-CN" sz="2000" dirty="0">
                <a:solidFill>
                  <a:srgbClr val="000000"/>
                </a:solidFill>
                <a:latin typeface="Trebuchet MS" panose="020B0603020202020204" charset="0"/>
                <a:ea typeface="微软雅黑" panose="020B0503020204020204" charset="-122"/>
              </a:rPr>
              <a:t>-α1b</a:t>
            </a:r>
            <a:r>
              <a:rPr lang="zh-CN" altLang="en-US" sz="2000" dirty="0">
                <a:solidFill>
                  <a:srgbClr val="000000"/>
                </a:solidFill>
                <a:latin typeface="Noto Sans CJK JP Regular" charset="0"/>
                <a:ea typeface="微软雅黑" panose="020B0503020204020204" charset="-122"/>
              </a:rPr>
              <a:t>在儿科的临床应用专家共识（中华实用儿科临床杂志，</a:t>
            </a:r>
            <a:r>
              <a:rPr lang="zh-CN" altLang="en-US" sz="2000" dirty="0">
                <a:solidFill>
                  <a:srgbClr val="000000"/>
                </a:solidFill>
                <a:latin typeface="Noto Sans CJK JP Regular" charset="0"/>
                <a:ea typeface="微软雅黑" panose="020B0503020204020204" charset="-122"/>
              </a:rPr>
              <a:t>主编： 申昆玲，张国成，尚云晓等；</a:t>
            </a:r>
            <a:r>
              <a:rPr lang="is-IS" altLang="zh-CN" sz="2000" dirty="0">
                <a:solidFill>
                  <a:srgbClr val="000000"/>
                </a:solidFill>
                <a:latin typeface="Trebuchet MS" panose="020B0603020202020204" charset="0"/>
                <a:ea typeface="微软雅黑" panose="020B0503020204020204" charset="-122"/>
              </a:rPr>
              <a:t>2015.08</a:t>
            </a:r>
            <a:r>
              <a:rPr lang="zh-CN" altLang="is-IS" sz="2000" dirty="0">
                <a:solidFill>
                  <a:srgbClr val="000000"/>
                </a:solidFill>
                <a:latin typeface="Noto Sans CJK JP Regular" charset="0"/>
                <a:ea typeface="微软雅黑" panose="020B0503020204020204" charset="-122"/>
              </a:rPr>
              <a:t>）</a:t>
            </a:r>
            <a:endParaRPr lang="zh-CN" altLang="is-IS" sz="2000" dirty="0">
              <a:solidFill>
                <a:srgbClr val="000000"/>
              </a:solidFill>
              <a:latin typeface="Noto Sans CJK JP Regular" charset="0"/>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奥司他韦</a:t>
            </a:r>
            <a:endParaRPr kumimoji="1" lang="zh-CN" altLang="en-US" dirty="0"/>
          </a:p>
        </p:txBody>
      </p:sp>
      <p:sp>
        <p:nvSpPr>
          <p:cNvPr id="3" name="内容占位符 2"/>
          <p:cNvSpPr>
            <a:spLocks noGrp="1"/>
          </p:cNvSpPr>
          <p:nvPr>
            <p:ph idx="1"/>
          </p:nvPr>
        </p:nvSpPr>
        <p:spPr/>
        <p:txBody>
          <a:bodyPr/>
          <a:lstStyle/>
          <a:p>
            <a:pPr>
              <a:lnSpc>
                <a:spcPct val="100000"/>
              </a:lnSpc>
            </a:pPr>
            <a:r>
              <a:rPr kumimoji="1" lang="zh-CN" altLang="en-US" sz="2400" dirty="0"/>
              <a:t>如果处方中的宝宝</a:t>
            </a:r>
            <a:r>
              <a:rPr kumimoji="1" lang="en-US" altLang="zh-CN" sz="2400" dirty="0"/>
              <a:t>4m</a:t>
            </a:r>
            <a:r>
              <a:rPr kumimoji="1" lang="zh-CN" altLang="en-US" sz="2400" dirty="0"/>
              <a:t>，诊断为甲型流感，奥司他韦能吃么？</a:t>
            </a:r>
            <a:endParaRPr kumimoji="1" lang="zh-CN" altLang="en-US" sz="2400" dirty="0"/>
          </a:p>
          <a:p>
            <a:pPr marL="0" indent="0">
              <a:lnSpc>
                <a:spcPct val="100000"/>
              </a:lnSpc>
              <a:buNone/>
            </a:pPr>
            <a:r>
              <a:rPr lang="zh-CN" altLang="en-US" sz="2400" dirty="0"/>
              <a:t>      </a:t>
            </a:r>
            <a:r>
              <a:rPr lang="zh-CN" altLang="zh-CN" sz="2000" dirty="0"/>
              <a:t>中国药品说明书标示的是：奥司他韦用于成人和</a:t>
            </a:r>
            <a:r>
              <a:rPr lang="en-US" altLang="zh-CN" sz="2000" dirty="0"/>
              <a:t>1</a:t>
            </a:r>
            <a:r>
              <a:rPr lang="zh-CN" altLang="zh-CN" sz="2000" dirty="0"/>
              <a:t>岁及</a:t>
            </a:r>
            <a:r>
              <a:rPr lang="en-US" altLang="zh-CN" sz="2000" dirty="0"/>
              <a:t>1</a:t>
            </a:r>
            <a:r>
              <a:rPr lang="zh-CN" altLang="zh-CN" sz="2000" dirty="0"/>
              <a:t>岁以上儿童甲型和乙型流感的治疗（患者应在首次出现症状</a:t>
            </a:r>
            <a:r>
              <a:rPr lang="en-US" altLang="zh-CN" sz="2000" dirty="0"/>
              <a:t>48</a:t>
            </a:r>
            <a:r>
              <a:rPr lang="zh-CN" altLang="zh-CN" sz="2000" dirty="0"/>
              <a:t>小时以内使用）；用于成人和</a:t>
            </a:r>
            <a:r>
              <a:rPr lang="en-US" altLang="zh-CN" sz="2000" dirty="0"/>
              <a:t>13</a:t>
            </a:r>
            <a:r>
              <a:rPr lang="zh-CN" altLang="zh-CN" sz="2000" dirty="0"/>
              <a:t>岁及</a:t>
            </a:r>
            <a:r>
              <a:rPr lang="en-US" altLang="zh-CN" sz="2000" dirty="0"/>
              <a:t>13</a:t>
            </a:r>
            <a:r>
              <a:rPr lang="zh-CN" altLang="zh-CN" sz="2000" dirty="0"/>
              <a:t>岁以上青少年甲型和乙型流感的预防。</a:t>
            </a:r>
            <a:endParaRPr lang="zh-CN" altLang="zh-CN" sz="2400" dirty="0"/>
          </a:p>
          <a:p>
            <a:pPr>
              <a:lnSpc>
                <a:spcPct val="100000"/>
              </a:lnSpc>
            </a:pPr>
            <a:endParaRPr kumimoji="1" lang="zh-CN" altLang="en-US" dirty="0"/>
          </a:p>
        </p:txBody>
      </p:sp>
      <p:pic>
        <p:nvPicPr>
          <p:cNvPr id="4" name="图片 3"/>
          <p:cNvPicPr/>
          <p:nvPr/>
        </p:nvPicPr>
        <p:blipFill>
          <a:blip r:embed="rId1"/>
          <a:stretch>
            <a:fillRect/>
          </a:stretch>
        </p:blipFill>
        <p:spPr>
          <a:xfrm>
            <a:off x="1619796" y="3285065"/>
            <a:ext cx="6048672" cy="28606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审核处方依据</a:t>
            </a:r>
            <a:endParaRPr kumimoji="1" lang="zh-CN" altLang="en-US" dirty="0"/>
          </a:p>
        </p:txBody>
      </p:sp>
      <p:sp>
        <p:nvSpPr>
          <p:cNvPr id="4" name="object 6"/>
          <p:cNvSpPr txBox="1">
            <a:spLocks noGrp="1"/>
          </p:cNvSpPr>
          <p:nvPr>
            <p:ph idx="1"/>
          </p:nvPr>
        </p:nvSpPr>
        <p:spPr>
          <a:xfrm>
            <a:off x="628650" y="1247875"/>
            <a:ext cx="8263830" cy="4119245"/>
          </a:xfrm>
          <a:prstGeom prst="rect">
            <a:avLst/>
          </a:prstGeom>
        </p:spPr>
        <p:txBody>
          <a:bodyPr vert="horz" wrap="square" lIns="0" tIns="12700" rIns="0" bIns="0" rtlCol="0">
            <a:spAutoFit/>
          </a:bodyPr>
          <a:lstStyle/>
          <a:p>
            <a:pPr marL="355600" marR="5080" indent="-342900">
              <a:lnSpc>
                <a:spcPct val="150000"/>
              </a:lnSpc>
              <a:buFont typeface="Wingdings" panose="05000000000000000000" pitchFamily="2" charset="2"/>
              <a:buChar char="Ø"/>
              <a:tabLst>
                <a:tab pos="441325" algn="l"/>
              </a:tabLst>
            </a:pPr>
            <a:r>
              <a:rPr sz="2400" spc="335" dirty="0"/>
              <a:t>儿童流感诊断与治疗专家共识（中华实用儿科临床杂志，主编：中华医学会儿科学分会</a:t>
            </a:r>
            <a:r>
              <a:rPr sz="2400" spc="55" dirty="0"/>
              <a:t>，2015</a:t>
            </a:r>
            <a:r>
              <a:rPr sz="2400" dirty="0"/>
              <a:t>年版）</a:t>
            </a:r>
            <a:endParaRPr sz="2400" dirty="0"/>
          </a:p>
          <a:p>
            <a:pPr marL="355600" marR="5080" indent="-342900">
              <a:lnSpc>
                <a:spcPct val="150000"/>
              </a:lnSpc>
              <a:spcBef>
                <a:spcPts val="575"/>
              </a:spcBef>
              <a:buFont typeface="Wingdings" panose="05000000000000000000" pitchFamily="2" charset="2"/>
              <a:buChar char="Ø"/>
              <a:tabLst>
                <a:tab pos="441325" algn="l"/>
              </a:tabLst>
            </a:pPr>
            <a:r>
              <a:rPr sz="2400" spc="335" dirty="0"/>
              <a:t>流行性感冒抗病毒药物治疗与预防应用中国专家共识（中华医学杂志，主编：中华医学会呼吸病学分会，中华医学会儿科学分会</a:t>
            </a:r>
            <a:r>
              <a:rPr sz="2400" spc="-65" dirty="0"/>
              <a:t>；</a:t>
            </a:r>
            <a:r>
              <a:rPr sz="2400" spc="-65" dirty="0"/>
              <a:t>2016.01）</a:t>
            </a:r>
            <a:endParaRPr sz="2400" dirty="0"/>
          </a:p>
          <a:p>
            <a:pPr>
              <a:lnSpc>
                <a:spcPct val="150000"/>
              </a:lnSpc>
              <a:spcBef>
                <a:spcPts val="575"/>
              </a:spcBef>
              <a:buFont typeface="Wingdings" panose="05000000000000000000" pitchFamily="2" charset="2"/>
              <a:buChar char="Ø"/>
              <a:tabLst>
                <a:tab pos="441325" algn="l"/>
              </a:tabLst>
            </a:pPr>
            <a:r>
              <a:rPr lang="zh-CN" altLang="en-US" sz="2400" dirty="0"/>
              <a:t>  </a:t>
            </a:r>
            <a:r>
              <a:rPr sz="2400" dirty="0"/>
              <a:t>流行性感冒诊疗方案</a:t>
            </a:r>
            <a:r>
              <a:rPr sz="2400" spc="-40" dirty="0"/>
              <a:t>（2018</a:t>
            </a:r>
            <a:r>
              <a:rPr sz="2400" dirty="0"/>
              <a:t>年版）</a:t>
            </a:r>
            <a:endParaRPr sz="2400" dirty="0"/>
          </a:p>
          <a:p>
            <a:pPr>
              <a:lnSpc>
                <a:spcPct val="150000"/>
              </a:lnSpc>
              <a:spcBef>
                <a:spcPts val="635"/>
              </a:spcBef>
              <a:buFont typeface="Wingdings" panose="05000000000000000000" pitchFamily="2" charset="2"/>
              <a:buChar char="Ø"/>
              <a:tabLst>
                <a:tab pos="441325" algn="l"/>
              </a:tabLst>
            </a:pPr>
            <a:endParaRPr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zh-CN" altLang="en-US" sz="2400"/>
              <a:t>不推荐用于肌酐清除率小于</a:t>
            </a:r>
            <a:r>
              <a:rPr lang="en-US" altLang="zh-CN" sz="2400"/>
              <a:t>10ml/</a:t>
            </a:r>
            <a:r>
              <a:rPr lang="zh-CN" altLang="en-US" sz="2400"/>
              <a:t>分钟的患者和严重肾功能衰竭的患者。</a:t>
            </a:r>
            <a:endParaRPr lang="zh-CN" altLang="en-US" sz="2400"/>
          </a:p>
          <a:p>
            <a:endParaRPr lang="zh-CN" altLang="en-US" sz="2400"/>
          </a:p>
          <a:p>
            <a:r>
              <a:rPr lang="zh-CN" altLang="en-US" sz="2400"/>
              <a:t>儿童及青少年患儿的肌酐清除率可由下述公式计算</a:t>
            </a:r>
            <a:endParaRPr lang="zh-CN" altLang="en-US" sz="2400"/>
          </a:p>
        </p:txBody>
      </p:sp>
      <p:sp>
        <p:nvSpPr>
          <p:cNvPr id="4" name="文本框 3"/>
          <p:cNvSpPr txBox="1"/>
          <p:nvPr/>
        </p:nvSpPr>
        <p:spPr>
          <a:xfrm>
            <a:off x="1548130" y="5373370"/>
            <a:ext cx="6633845" cy="368300"/>
          </a:xfrm>
          <a:prstGeom prst="rect">
            <a:avLst/>
          </a:prstGeom>
          <a:noFill/>
        </p:spPr>
        <p:txBody>
          <a:bodyPr wrap="square" rtlCol="0" anchor="t">
            <a:spAutoFit/>
          </a:bodyPr>
          <a:p>
            <a:r>
              <a:rPr lang="zh-CN" altLang="en-US">
                <a:latin typeface="Times New Roman Regular" panose="02020603050405020304" charset="0"/>
                <a:ea typeface="微软雅黑" charset="0"/>
                <a:cs typeface="Times New Roman Regular" panose="02020603050405020304" charset="0"/>
              </a:rPr>
              <a:t>肌酐清除率的单位可以换算：1mg/dl=88.41umol/l</a:t>
            </a:r>
            <a:endParaRPr lang="zh-CN" altLang="en-US">
              <a:latin typeface="Times New Roman Regular" panose="02020603050405020304" charset="0"/>
              <a:ea typeface="微软雅黑" charset="0"/>
              <a:cs typeface="Times New Roman Regular" panose="02020603050405020304" charset="0"/>
            </a:endParaRPr>
          </a:p>
        </p:txBody>
      </p:sp>
      <p:pic>
        <p:nvPicPr>
          <p:cNvPr id="5" name="图片 4" descr="截屏2022-06-16 10.17.43"/>
          <p:cNvPicPr>
            <a:picLocks noChangeAspect="1"/>
          </p:cNvPicPr>
          <p:nvPr/>
        </p:nvPicPr>
        <p:blipFill>
          <a:blip r:embed="rId1"/>
          <a:stretch>
            <a:fillRect/>
          </a:stretch>
        </p:blipFill>
        <p:spPr>
          <a:xfrm>
            <a:off x="971550" y="3068955"/>
            <a:ext cx="7285355" cy="20701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奥司他韦</a:t>
            </a:r>
            <a:r>
              <a:rPr lang="en-US" altLang="zh-CN"/>
              <a:t>&amp;</a:t>
            </a:r>
            <a:r>
              <a:rPr lang="zh-CN" altLang="en-US"/>
              <a:t>玛巴洛沙韦</a:t>
            </a:r>
            <a:endParaRPr lang="zh-CN" altLang="en-US"/>
          </a:p>
        </p:txBody>
      </p:sp>
      <p:graphicFrame>
        <p:nvGraphicFramePr>
          <p:cNvPr id="4" name="表格 3"/>
          <p:cNvGraphicFramePr/>
          <p:nvPr>
            <p:custDataLst>
              <p:tags r:id="rId1"/>
            </p:custDataLst>
          </p:nvPr>
        </p:nvGraphicFramePr>
        <p:xfrm>
          <a:off x="899795" y="1484630"/>
          <a:ext cx="7192645" cy="3264535"/>
        </p:xfrm>
        <a:graphic>
          <a:graphicData uri="http://schemas.openxmlformats.org/drawingml/2006/table">
            <a:tbl>
              <a:tblPr firstRow="1" bandRow="1">
                <a:tableStyleId>{5940675A-B579-460E-94D1-54222C63F5DA}</a:tableStyleId>
              </a:tblPr>
              <a:tblGrid>
                <a:gridCol w="1425575"/>
                <a:gridCol w="2830830"/>
                <a:gridCol w="2936240"/>
              </a:tblGrid>
              <a:tr h="238125">
                <a:tc>
                  <a:txBody>
                    <a:bodyPr/>
                    <a:p>
                      <a:pPr indent="0" algn="ctr">
                        <a:buNone/>
                      </a:pPr>
                      <a:endParaRPr lang="en-US" altLang="en-US" sz="2000" b="0">
                        <a:latin typeface="微软雅黑" charset="0"/>
                        <a:ea typeface="微软雅黑" charset="0"/>
                        <a:cs typeface="Calibri" panose="020F05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1">
                          <a:latin typeface="微软雅黑" charset="0"/>
                          <a:ea typeface="微软雅黑" charset="0"/>
                          <a:cs typeface="宋体" charset="0"/>
                        </a:rPr>
                        <a:t>奥司他韦</a:t>
                      </a:r>
                      <a:endParaRPr lang="en-US" altLang="en-US" sz="2000" b="1">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1">
                          <a:latin typeface="微软雅黑" charset="0"/>
                          <a:ea typeface="微软雅黑" charset="0"/>
                          <a:cs typeface="宋体" charset="0"/>
                        </a:rPr>
                        <a:t>玛巴洛沙韦</a:t>
                      </a:r>
                      <a:endParaRPr lang="en-US" altLang="en-US" sz="2000" b="1">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85190">
                <a:tc>
                  <a:txBody>
                    <a:bodyPr/>
                    <a:p>
                      <a:pPr indent="0">
                        <a:buNone/>
                      </a:pPr>
                      <a:r>
                        <a:rPr lang="en-US" sz="1600" b="1">
                          <a:latin typeface="微软雅黑" charset="0"/>
                          <a:ea typeface="微软雅黑" charset="0"/>
                          <a:cs typeface="宋体" charset="0"/>
                        </a:rPr>
                        <a:t>作用机制</a:t>
                      </a:r>
                      <a:endParaRPr lang="en-US" altLang="en-US" sz="1600" b="1">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宋体" charset="0"/>
                        </a:rPr>
                        <a:t>神经氨酸酶抑制剂，通过抑制流感病毒表面神经氨酸酶的活性，阻止病毒由被感染细胞释放从而阻止感染新的宿主细胞，具有抗甲型流感病毒和乙型流感病毒的活性</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微软雅黑" charset="0"/>
                        </a:rPr>
                        <a:t>一种 cap 依赖型核酸内切酶抑制剂，通过抑制流感病毒从宿主细胞中夺取宿主 mRNA5’端的cap 结构用于自身mRNA 转录，使病毒失去自我复制能力。阻断流感的速度比奥司他韦更快。</a:t>
                      </a:r>
                      <a:endParaRPr lang="en-US" altLang="en-US" sz="1600" b="0">
                        <a:latin typeface="微软雅黑" charset="0"/>
                        <a:ea typeface="微软雅黑" charset="0"/>
                        <a:cs typeface="微软雅黑"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8125">
                <a:tc>
                  <a:txBody>
                    <a:bodyPr/>
                    <a:p>
                      <a:pPr indent="0">
                        <a:buNone/>
                      </a:pPr>
                      <a:r>
                        <a:rPr lang="en-US" sz="1600" b="1">
                          <a:latin typeface="微软雅黑" charset="0"/>
                          <a:ea typeface="微软雅黑" charset="0"/>
                          <a:cs typeface="宋体" charset="0"/>
                        </a:rPr>
                        <a:t>适应症</a:t>
                      </a:r>
                      <a:endParaRPr lang="en-US" altLang="en-US" sz="1600" b="1">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600" b="0">
                          <a:latin typeface="微软雅黑" charset="0"/>
                          <a:ea typeface="微软雅黑" charset="0"/>
                          <a:cs typeface="宋体" charset="0"/>
                        </a:rPr>
                        <a:t>用于甲型和乙型流行性感冒</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238125">
                <a:tc>
                  <a:txBody>
                    <a:bodyPr/>
                    <a:p>
                      <a:pPr indent="0">
                        <a:buNone/>
                      </a:pPr>
                      <a:r>
                        <a:rPr lang="en-US" sz="1600" b="1">
                          <a:latin typeface="微软雅黑" charset="0"/>
                          <a:ea typeface="微软雅黑" charset="0"/>
                          <a:cs typeface="宋体" charset="0"/>
                        </a:rPr>
                        <a:t>用法用量</a:t>
                      </a:r>
                      <a:endParaRPr lang="en-US" altLang="en-US" sz="1600" b="1">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微软雅黑" charset="0"/>
                        </a:rPr>
                        <a:t>每天</a:t>
                      </a:r>
                      <a:r>
                        <a:rPr lang="en-US" sz="1600" b="0">
                          <a:latin typeface="微软雅黑" charset="0"/>
                          <a:ea typeface="微软雅黑" charset="0"/>
                          <a:cs typeface="微软雅黑" charset="0"/>
                        </a:rPr>
                        <a:t>2次。</a:t>
                      </a:r>
                      <a:endParaRPr lang="en-US" altLang="en-US" sz="1600" b="0">
                        <a:latin typeface="微软雅黑" charset="0"/>
                        <a:ea typeface="微软雅黑" charset="0"/>
                        <a:cs typeface="微软雅黑"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宋体" charset="0"/>
                        </a:rPr>
                        <a:t>单剂量一次口服。</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7490">
                <a:tc>
                  <a:txBody>
                    <a:bodyPr/>
                    <a:p>
                      <a:pPr indent="0">
                        <a:buNone/>
                      </a:pPr>
                      <a:r>
                        <a:rPr lang="en-US" sz="1600" b="1">
                          <a:latin typeface="微软雅黑" charset="0"/>
                          <a:ea typeface="微软雅黑" charset="0"/>
                          <a:cs typeface="宋体" charset="0"/>
                        </a:rPr>
                        <a:t>适应症范围</a:t>
                      </a:r>
                      <a:endParaRPr lang="en-US" altLang="en-US" sz="1600" b="1">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宋体" charset="0"/>
                        </a:rPr>
                        <a:t>预防和治疗</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宋体" charset="0"/>
                        </a:rPr>
                        <a:t>治疗</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8125">
                <a:tc>
                  <a:txBody>
                    <a:bodyPr/>
                    <a:p>
                      <a:pPr indent="0">
                        <a:buNone/>
                      </a:pPr>
                      <a:r>
                        <a:rPr lang="en-US" sz="1600" b="1">
                          <a:latin typeface="微软雅黑" charset="0"/>
                          <a:ea typeface="微软雅黑" charset="0"/>
                          <a:cs typeface="宋体" charset="0"/>
                        </a:rPr>
                        <a:t>儿童使用</a:t>
                      </a:r>
                      <a:endParaRPr lang="en-US" altLang="en-US" sz="1600" b="1">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宋体" charset="0"/>
                        </a:rPr>
                        <a:t>有婴幼儿剂量</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微软雅黑" charset="0"/>
                        </a:rPr>
                        <a:t>新批</a:t>
                      </a:r>
                      <a:r>
                        <a:rPr lang="en-US" sz="1600" b="0">
                          <a:latin typeface="微软雅黑" charset="0"/>
                          <a:ea typeface="微软雅黑" charset="0"/>
                          <a:cs typeface="微软雅黑" charset="0"/>
                        </a:rPr>
                        <a:t>3岁以上适应症</a:t>
                      </a:r>
                      <a:endParaRPr lang="en-US" altLang="en-US" sz="1600" b="0">
                        <a:latin typeface="微软雅黑" charset="0"/>
                        <a:ea typeface="微软雅黑" charset="0"/>
                        <a:cs typeface="微软雅黑"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8125">
                <a:tc>
                  <a:txBody>
                    <a:bodyPr/>
                    <a:p>
                      <a:pPr indent="0">
                        <a:buNone/>
                      </a:pPr>
                      <a:r>
                        <a:rPr lang="en-US" sz="1600" b="1">
                          <a:latin typeface="微软雅黑" charset="0"/>
                          <a:ea typeface="微软雅黑" charset="0"/>
                          <a:cs typeface="宋体" charset="0"/>
                        </a:rPr>
                        <a:t>孕妇使用</a:t>
                      </a:r>
                      <a:endParaRPr lang="en-US" altLang="en-US" sz="1600" b="1">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宋体" charset="0"/>
                        </a:rPr>
                        <a:t>妊娠期可用</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宋体" charset="0"/>
                        </a:rPr>
                        <a:t>妊娠期内避免使用</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51230">
                <a:tc>
                  <a:txBody>
                    <a:bodyPr/>
                    <a:p>
                      <a:pPr indent="0">
                        <a:buNone/>
                      </a:pPr>
                      <a:r>
                        <a:rPr lang="en-US" sz="1600" b="1">
                          <a:latin typeface="微软雅黑" charset="0"/>
                          <a:ea typeface="微软雅黑" charset="0"/>
                          <a:cs typeface="宋体" charset="0"/>
                        </a:rPr>
                        <a:t>注意事项</a:t>
                      </a:r>
                      <a:endParaRPr lang="en-US" altLang="en-US" sz="1600" b="1">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宋体" charset="0"/>
                        </a:rPr>
                        <a:t>可与食物同服或分开服用。但对一些病人，进食同时服药可提高药物的耐受性。</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charset="0"/>
                          <a:ea typeface="微软雅黑" charset="0"/>
                          <a:cs typeface="宋体" charset="0"/>
                        </a:rPr>
                        <a:t>避免与乳制品、钙强化饮料，含高价阳离子的泻药、抗酸药或口服补充剂（如钙、镁、铁、锌或硒）同时服用</a:t>
                      </a:r>
                      <a:endParaRPr lang="en-US" altLang="en-US" sz="1600" b="0">
                        <a:latin typeface="微软雅黑" charset="0"/>
                        <a:ea typeface="微软雅黑" charset="0"/>
                        <a:cs typeface="宋体"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p:nvPr>
            <p:custDataLst>
              <p:tags r:id="rId1"/>
            </p:custDataLst>
          </p:nvPr>
        </p:nvGraphicFramePr>
        <p:xfrm>
          <a:off x="539552" y="1052736"/>
          <a:ext cx="8352929" cy="5151120"/>
        </p:xfrm>
        <a:graphic>
          <a:graphicData uri="http://schemas.openxmlformats.org/drawingml/2006/table">
            <a:tbl>
              <a:tblPr firstRow="1" bandRow="1">
                <a:tableStyleId>{5940675A-B579-460E-94D1-54222C63F5DA}</a:tableStyleId>
              </a:tblPr>
              <a:tblGrid>
                <a:gridCol w="709279"/>
                <a:gridCol w="802889"/>
                <a:gridCol w="1130526"/>
                <a:gridCol w="885698"/>
                <a:gridCol w="669676"/>
                <a:gridCol w="885698"/>
                <a:gridCol w="3269163"/>
              </a:tblGrid>
              <a:tr h="278130">
                <a:tc gridSpan="6">
                  <a:txBody>
                    <a:bodyPr/>
                    <a:lstStyle/>
                    <a:p>
                      <a:r>
                        <a:rPr lang="zh-CN" altLang="en-US" sz="2000" dirty="0">
                          <a:latin typeface="黑体" panose="02010609060101010101" charset="-122"/>
                          <a:ea typeface="黑体" panose="02010609060101010101" charset="-122"/>
                        </a:rPr>
                        <a:t>科别：儿科</a:t>
                      </a:r>
                      <a:endParaRPr lang="zh-CN" altLang="en-US" sz="20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2000" dirty="0">
                          <a:latin typeface="黑体" panose="02010609060101010101" charset="-122"/>
                          <a:ea typeface="黑体" panose="02010609060101010101" charset="-122"/>
                        </a:rPr>
                        <a:t>XXXX</a:t>
                      </a:r>
                      <a:r>
                        <a:rPr lang="zh-CN" altLang="en-US" sz="2000" dirty="0">
                          <a:latin typeface="黑体" panose="02010609060101010101" charset="-122"/>
                          <a:ea typeface="黑体" panose="02010609060101010101" charset="-122"/>
                        </a:rPr>
                        <a:t>年</a:t>
                      </a:r>
                      <a:r>
                        <a:rPr lang="en-US" altLang="zh-CN" sz="2000" dirty="0">
                          <a:latin typeface="黑体" panose="02010609060101010101" charset="-122"/>
                          <a:ea typeface="黑体" panose="02010609060101010101" charset="-122"/>
                        </a:rPr>
                        <a:t>XX</a:t>
                      </a:r>
                      <a:r>
                        <a:rPr lang="zh-CN" altLang="en-US" sz="2000" dirty="0">
                          <a:latin typeface="黑体" panose="02010609060101010101" charset="-122"/>
                          <a:ea typeface="黑体" panose="02010609060101010101" charset="-122"/>
                        </a:rPr>
                        <a:t>月</a:t>
                      </a:r>
                      <a:r>
                        <a:rPr lang="en-US" altLang="zh-CN" sz="2000" dirty="0">
                          <a:latin typeface="黑体" panose="02010609060101010101" charset="-122"/>
                          <a:ea typeface="黑体" panose="02010609060101010101" charset="-122"/>
                        </a:rPr>
                        <a:t>XX</a:t>
                      </a:r>
                      <a:r>
                        <a:rPr lang="zh-CN" altLang="en-US" sz="2000" dirty="0">
                          <a:latin typeface="黑体" panose="02010609060101010101" charset="-122"/>
                          <a:ea typeface="黑体" panose="02010609060101010101" charset="-122"/>
                        </a:rPr>
                        <a:t>日</a:t>
                      </a:r>
                      <a:endParaRPr lang="zh-CN" altLang="en-US" sz="20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2000" dirty="0">
                          <a:latin typeface="黑体" panose="02010609060101010101" charset="-122"/>
                          <a:ea typeface="黑体" panose="02010609060101010101" charset="-122"/>
                        </a:rPr>
                        <a:t>姓名</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en-US" altLang="zh-CN" sz="2000" dirty="0">
                          <a:latin typeface="黑体" panose="02010609060101010101" charset="-122"/>
                          <a:ea typeface="黑体" panose="02010609060101010101" charset="-122"/>
                        </a:rPr>
                        <a:t>XXX</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zh-CN" altLang="en-US" sz="2000" dirty="0">
                          <a:latin typeface="黑体" panose="02010609060101010101" charset="-122"/>
                          <a:ea typeface="黑体" panose="02010609060101010101" charset="-122"/>
                        </a:rPr>
                        <a:t>性别</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zh-CN" altLang="en-US" sz="2000" dirty="0">
                          <a:latin typeface="黑体" panose="02010609060101010101" charset="-122"/>
                          <a:ea typeface="黑体" panose="02010609060101010101" charset="-122"/>
                        </a:rPr>
                        <a:t>男</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zh-CN" altLang="en-US" sz="2000" dirty="0">
                          <a:latin typeface="黑体" panose="02010609060101010101" charset="-122"/>
                          <a:ea typeface="黑体" panose="02010609060101010101" charset="-122"/>
                        </a:rPr>
                        <a:t>年龄</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en-US" altLang="zh-CN" sz="2000" dirty="0">
                          <a:latin typeface="黑体" panose="02010609060101010101" charset="-122"/>
                          <a:ea typeface="黑体" panose="02010609060101010101" charset="-122"/>
                        </a:rPr>
                        <a:t>6</a:t>
                      </a:r>
                      <a:r>
                        <a:rPr lang="zh-CN" altLang="en-US" sz="2000" dirty="0">
                          <a:latin typeface="黑体" panose="02010609060101010101" charset="-122"/>
                          <a:ea typeface="黑体" panose="02010609060101010101" charset="-122"/>
                        </a:rPr>
                        <a:t>岁</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zh-CN" altLang="en-US" sz="2000" dirty="0">
                          <a:latin typeface="黑体" panose="02010609060101010101" charset="-122"/>
                          <a:ea typeface="黑体" panose="02010609060101010101" charset="-122"/>
                        </a:rPr>
                        <a:t>体重</a:t>
                      </a:r>
                      <a:r>
                        <a:rPr lang="en-US" altLang="zh-CN" sz="2000" dirty="0">
                          <a:latin typeface="黑体" panose="02010609060101010101" charset="-122"/>
                          <a:ea typeface="黑体" panose="02010609060101010101" charset="-122"/>
                        </a:rPr>
                        <a:t>25kg</a:t>
                      </a:r>
                      <a:endParaRPr lang="zh-CN" altLang="en-US" sz="20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2000" dirty="0">
                          <a:latin typeface="黑体" panose="02010609060101010101" charset="-122"/>
                          <a:ea typeface="黑体" panose="02010609060101010101" charset="-122"/>
                        </a:rPr>
                        <a:t>诊断：</a:t>
                      </a:r>
                      <a:endParaRPr lang="en-US" altLang="zh-CN" sz="2000" dirty="0">
                        <a:latin typeface="黑体" panose="02010609060101010101" charset="-122"/>
                        <a:ea typeface="黑体" panose="02010609060101010101" charset="-122"/>
                      </a:endParaRPr>
                    </a:p>
                    <a:p>
                      <a:r>
                        <a:rPr lang="zh-CN" altLang="en-US" sz="2000" dirty="0">
                          <a:latin typeface="黑体" panose="02010609060101010101" charset="-122"/>
                          <a:ea typeface="黑体" panose="02010609060101010101" charset="-122"/>
                        </a:rPr>
                        <a:t>呼吸道感染、发热</a:t>
                      </a:r>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r>
                        <a:rPr lang="zh-CN" altLang="en-US" sz="2000" dirty="0">
                          <a:latin typeface="黑体" panose="02010609060101010101" charset="-122"/>
                          <a:ea typeface="黑体" panose="02010609060101010101" charset="-122"/>
                        </a:rPr>
                        <a:t>过敏：</a:t>
                      </a:r>
                      <a:endParaRPr lang="zh-CN" altLang="en-US" sz="20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2000" dirty="0">
                          <a:latin typeface="黑体" panose="02010609060101010101" charset="-122"/>
                          <a:ea typeface="黑体" panose="02010609060101010101" charset="-122"/>
                        </a:rPr>
                        <a:t>R</a:t>
                      </a:r>
                      <a:r>
                        <a:rPr lang="zh-CN" altLang="en-US" sz="2000" dirty="0">
                          <a:latin typeface="黑体" panose="02010609060101010101" charset="-122"/>
                          <a:ea typeface="黑体" panose="02010609060101010101" charset="-122"/>
                        </a:rPr>
                        <a:t>：</a:t>
                      </a:r>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r>
                        <a:rPr lang="en-US" altLang="zh-CN" sz="2000" dirty="0">
                          <a:latin typeface="黑体" panose="02010609060101010101" charset="-122"/>
                          <a:ea typeface="黑体" panose="02010609060101010101" charset="-122"/>
                        </a:rPr>
                        <a:t> </a:t>
                      </a:r>
                      <a:r>
                        <a:rPr lang="zh-CN" altLang="en-US" sz="2000" dirty="0">
                          <a:latin typeface="黑体" panose="02010609060101010101" charset="-122"/>
                          <a:ea typeface="黑体" panose="02010609060101010101" charset="-122"/>
                        </a:rPr>
                        <a:t>注射用头孢唑肟    </a:t>
                      </a:r>
                      <a:r>
                        <a:rPr lang="en-US" altLang="zh-CN" sz="2000" dirty="0">
                          <a:latin typeface="黑体" panose="02010609060101010101" charset="-122"/>
                          <a:ea typeface="黑体" panose="02010609060101010101" charset="-122"/>
                        </a:rPr>
                        <a:t>1g/</a:t>
                      </a:r>
                      <a:r>
                        <a:rPr lang="zh-CN" altLang="en-US" sz="2000" dirty="0">
                          <a:latin typeface="黑体" panose="02010609060101010101" charset="-122"/>
                          <a:ea typeface="黑体" panose="02010609060101010101" charset="-122"/>
                        </a:rPr>
                        <a:t>支   </a:t>
                      </a:r>
                      <a:r>
                        <a:rPr lang="en-US" altLang="zh-CN" sz="2000" dirty="0">
                          <a:latin typeface="黑体" panose="02010609060101010101" charset="-122"/>
                          <a:ea typeface="黑体" panose="02010609060101010101" charset="-122"/>
                        </a:rPr>
                        <a:t>1.25g</a:t>
                      </a:r>
                      <a:r>
                        <a:rPr lang="zh-CN" altLang="en-US" sz="2000" baseline="0" dirty="0">
                          <a:latin typeface="黑体" panose="02010609060101010101" charset="-122"/>
                          <a:ea typeface="黑体" panose="02010609060101010101" charset="-122"/>
                        </a:rPr>
                        <a:t>    </a:t>
                      </a:r>
                      <a:r>
                        <a:rPr lang="zh-CN" altLang="en-US" sz="2000" dirty="0">
                          <a:latin typeface="黑体" panose="02010609060101010101" charset="-122"/>
                          <a:ea typeface="黑体" panose="02010609060101010101" charset="-122"/>
                        </a:rPr>
                        <a:t>每天一次</a:t>
                      </a:r>
                      <a:r>
                        <a:rPr lang="en-US" altLang="zh-CN" sz="2000" dirty="0">
                          <a:latin typeface="黑体" panose="02010609060101010101" charset="-122"/>
                          <a:ea typeface="黑体" panose="02010609060101010101" charset="-122"/>
                        </a:rPr>
                        <a:t>X3</a:t>
                      </a:r>
                      <a:r>
                        <a:rPr lang="zh-CN" altLang="en-US" sz="2000" dirty="0">
                          <a:latin typeface="黑体" panose="02010609060101010101" charset="-122"/>
                          <a:ea typeface="黑体" panose="02010609060101010101" charset="-122"/>
                        </a:rPr>
                        <a:t>天，静脉滴注</a:t>
                      </a:r>
                      <a:endParaRPr lang="zh-CN" altLang="en-US" sz="2000" dirty="0">
                        <a:latin typeface="黑体" panose="02010609060101010101" charset="-122"/>
                        <a:ea typeface="黑体" panose="02010609060101010101"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黑体" panose="02010609060101010101" charset="-122"/>
                          <a:ea typeface="黑体" panose="02010609060101010101" charset="-122"/>
                        </a:rPr>
                        <a:t> </a:t>
                      </a:r>
                      <a:r>
                        <a:rPr lang="en-US" altLang="zh-CN" sz="2000" dirty="0">
                          <a:latin typeface="黑体" panose="02010609060101010101" charset="-122"/>
                          <a:ea typeface="黑体" panose="02010609060101010101" charset="-122"/>
                        </a:rPr>
                        <a:t>5%</a:t>
                      </a:r>
                      <a:r>
                        <a:rPr lang="zh-CN" altLang="en-US" sz="2000" dirty="0">
                          <a:latin typeface="黑体" panose="02010609060101010101" charset="-122"/>
                          <a:ea typeface="黑体" panose="02010609060101010101" charset="-122"/>
                        </a:rPr>
                        <a:t>葡萄糖注射液   </a:t>
                      </a:r>
                      <a:r>
                        <a:rPr lang="en-US" altLang="zh-CN" sz="2000" dirty="0">
                          <a:latin typeface="黑体" panose="02010609060101010101" charset="-122"/>
                          <a:ea typeface="黑体" panose="02010609060101010101" charset="-122"/>
                        </a:rPr>
                        <a:t>100ml</a:t>
                      </a:r>
                      <a:r>
                        <a:rPr lang="zh-CN" altLang="en-US" sz="2000" dirty="0">
                          <a:latin typeface="黑体" panose="02010609060101010101" charset="-122"/>
                          <a:ea typeface="黑体" panose="02010609060101010101" charset="-122"/>
                        </a:rPr>
                        <a:t>    </a:t>
                      </a:r>
                      <a:r>
                        <a:rPr lang="en-US" altLang="zh-CN" sz="2000" dirty="0">
                          <a:latin typeface="黑体" panose="02010609060101010101" charset="-122"/>
                          <a:ea typeface="黑体" panose="02010609060101010101" charset="-122"/>
                        </a:rPr>
                        <a:t>100ml</a:t>
                      </a:r>
                      <a:r>
                        <a:rPr lang="zh-CN" altLang="en-US" sz="2000" dirty="0">
                          <a:latin typeface="黑体" panose="02010609060101010101" charset="-122"/>
                          <a:ea typeface="黑体" panose="02010609060101010101" charset="-122"/>
                        </a:rPr>
                        <a:t>    每天一次</a:t>
                      </a:r>
                      <a:r>
                        <a:rPr lang="en-US" altLang="zh-CN" sz="2000" dirty="0">
                          <a:latin typeface="黑体" panose="02010609060101010101" charset="-122"/>
                          <a:ea typeface="黑体" panose="02010609060101010101" charset="-122"/>
                        </a:rPr>
                        <a:t>X3</a:t>
                      </a:r>
                      <a:r>
                        <a:rPr lang="zh-CN" altLang="en-US" sz="2000" dirty="0">
                          <a:latin typeface="黑体" panose="02010609060101010101" charset="-122"/>
                          <a:ea typeface="黑体" panose="02010609060101010101" charset="-122"/>
                        </a:rPr>
                        <a:t>天，静脉滴注</a:t>
                      </a:r>
                      <a:endParaRPr lang="zh-CN" altLang="en-US"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r>
                        <a:rPr lang="zh-CN" altLang="en-US" sz="2000" dirty="0">
                          <a:latin typeface="黑体" panose="02010609060101010101" charset="-122"/>
                          <a:ea typeface="黑体" panose="02010609060101010101" charset="-122"/>
                        </a:rPr>
                        <a:t>                              医师签名（盖章）：</a:t>
                      </a:r>
                      <a:r>
                        <a:rPr lang="en-US" altLang="zh-CN" sz="2000" dirty="0">
                          <a:latin typeface="黑体" panose="02010609060101010101" charset="-122"/>
                          <a:ea typeface="黑体" panose="02010609060101010101" charset="-122"/>
                        </a:rPr>
                        <a:t>XXX     </a:t>
                      </a:r>
                      <a:endParaRPr lang="zh-CN" altLang="en-US" sz="20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2000" dirty="0">
                          <a:latin typeface="黑体" panose="02010609060101010101" charset="-122"/>
                          <a:ea typeface="黑体" panose="02010609060101010101" charset="-122"/>
                        </a:rPr>
                        <a:t>金额：</a:t>
                      </a:r>
                      <a:r>
                        <a:rPr lang="en-US" altLang="zh-CN" sz="2000" dirty="0">
                          <a:latin typeface="黑体" panose="02010609060101010101" charset="-122"/>
                          <a:ea typeface="黑体" panose="02010609060101010101" charset="-122"/>
                        </a:rPr>
                        <a:t>XXX </a:t>
                      </a:r>
                      <a:r>
                        <a:rPr lang="zh-CN" altLang="en-US" sz="2000" dirty="0">
                          <a:latin typeface="黑体" panose="02010609060101010101" charset="-122"/>
                          <a:ea typeface="黑体" panose="02010609060101010101" charset="-122"/>
                        </a:rPr>
                        <a:t>审核</a:t>
                      </a:r>
                      <a:r>
                        <a:rPr lang="en-US" altLang="zh-CN" sz="2000" dirty="0">
                          <a:latin typeface="黑体" panose="02010609060101010101" charset="-122"/>
                          <a:ea typeface="黑体" panose="02010609060101010101" charset="-122"/>
                        </a:rPr>
                        <a:t>/</a:t>
                      </a:r>
                      <a:r>
                        <a:rPr lang="zh-CN" altLang="en-US" sz="2000" dirty="0">
                          <a:latin typeface="黑体" panose="02010609060101010101" charset="-122"/>
                          <a:ea typeface="黑体" panose="02010609060101010101" charset="-122"/>
                        </a:rPr>
                        <a:t>调配签名（盖章）：</a:t>
                      </a:r>
                      <a:r>
                        <a:rPr lang="en-US" altLang="zh-CN" sz="2000" dirty="0">
                          <a:latin typeface="黑体" panose="02010609060101010101" charset="-122"/>
                          <a:ea typeface="黑体" panose="02010609060101010101" charset="-122"/>
                        </a:rPr>
                        <a:t>XXX </a:t>
                      </a:r>
                      <a:r>
                        <a:rPr lang="zh-CN" altLang="en-US" sz="2000" dirty="0">
                          <a:latin typeface="黑体" panose="02010609060101010101" charset="-122"/>
                          <a:ea typeface="黑体" panose="02010609060101010101" charset="-122"/>
                        </a:rPr>
                        <a:t>核对发药签名（盖章）：</a:t>
                      </a:r>
                      <a:r>
                        <a:rPr lang="en-US" altLang="zh-CN" sz="2000" dirty="0">
                          <a:latin typeface="黑体" panose="02010609060101010101" charset="-122"/>
                          <a:ea typeface="黑体" panose="02010609060101010101" charset="-122"/>
                        </a:rPr>
                        <a:t>XXX</a:t>
                      </a:r>
                      <a:endParaRPr lang="zh-CN" altLang="en-US" sz="20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
        <p:nvSpPr>
          <p:cNvPr id="5" name="标题 1"/>
          <p:cNvSpPr txBox="1"/>
          <p:nvPr/>
        </p:nvSpPr>
        <p:spPr>
          <a:xfrm>
            <a:off x="-828600" y="0"/>
            <a:ext cx="8229600" cy="857250"/>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latin typeface="微软雅黑" panose="020B0503020204020204" charset="-122"/>
                <a:ea typeface="微软雅黑" panose="020B0503020204020204" charset="-122"/>
                <a:cs typeface="微软雅黑" panose="020B0503020204020204" charset="-122"/>
              </a:rPr>
              <a:t>儿科处方点评案例分享（五）</a:t>
            </a:r>
            <a:endParaRPr kumimoji="1" lang="zh-CN" altLang="en-US" sz="28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3" name="内容占位符 2"/>
          <p:cNvSpPr>
            <a:spLocks noGrp="1"/>
          </p:cNvSpPr>
          <p:nvPr>
            <p:ph idx="1"/>
          </p:nvPr>
        </p:nvSpPr>
        <p:spPr>
          <a:xfrm>
            <a:off x="628650" y="1247875"/>
            <a:ext cx="7183710" cy="2757189"/>
          </a:xfrm>
        </p:spPr>
        <p:txBody>
          <a:bodyPr>
            <a:normAutofit/>
          </a:bodyPr>
          <a:lstStyle/>
          <a:p>
            <a:pPr>
              <a:lnSpc>
                <a:spcPct val="150000"/>
              </a:lnSpc>
            </a:pPr>
            <a:r>
              <a:rPr kumimoji="1" lang="zh-CN" altLang="en-US" sz="2400" dirty="0"/>
              <a:t>头孢属于时间依赖性抗生素，需要一天多次给药。</a:t>
            </a:r>
            <a:endParaRPr kumimoji="1" lang="zh-CN" altLang="en-US" sz="2400" dirty="0"/>
          </a:p>
          <a:p>
            <a:pPr>
              <a:lnSpc>
                <a:spcPct val="150000"/>
              </a:lnSpc>
            </a:pPr>
            <a:r>
              <a:rPr kumimoji="1" lang="zh-CN" altLang="en-US" sz="2400" dirty="0"/>
              <a:t>一天一次的用药方案危害大</a:t>
            </a:r>
            <a:endParaRPr kumimoji="1" lang="zh-CN" altLang="en-US" sz="2400" dirty="0"/>
          </a:p>
          <a:p>
            <a:pPr>
              <a:lnSpc>
                <a:spcPct val="150000"/>
              </a:lnSpc>
            </a:pPr>
            <a:r>
              <a:rPr kumimoji="1" lang="zh-CN" altLang="en-US" sz="2400" dirty="0"/>
              <a:t>如果搭配口服头孢一次？如何再判断？</a:t>
            </a:r>
            <a:endParaRPr kumimoji="1" lang="zh-CN" altLang="en-US"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0728" y="204893"/>
            <a:ext cx="7821711" cy="597861"/>
          </a:xfrm>
        </p:spPr>
        <p:txBody>
          <a:bodyPr>
            <a:normAutofit/>
          </a:bodyPr>
          <a:lstStyle/>
          <a:p>
            <a:r>
              <a:rPr lang="zh-CN" altLang="en-US" dirty="0"/>
              <a:t>儿科处方点评案例分享（六）</a:t>
            </a:r>
            <a:r>
              <a:rPr kumimoji="1" lang="zh-CN" altLang="en-US" dirty="0"/>
              <a:t>中成药联用</a:t>
            </a:r>
            <a:endParaRPr kumimoji="1" lang="zh-CN" altLang="en-US" dirty="0"/>
          </a:p>
        </p:txBody>
      </p:sp>
      <p:graphicFrame>
        <p:nvGraphicFramePr>
          <p:cNvPr id="4" name="内容占位符 3"/>
          <p:cNvGraphicFramePr/>
          <p:nvPr>
            <p:custDataLst>
              <p:tags r:id="rId1"/>
            </p:custDataLst>
          </p:nvPr>
        </p:nvGraphicFramePr>
        <p:xfrm>
          <a:off x="539552" y="1196752"/>
          <a:ext cx="8208911" cy="3840480"/>
        </p:xfrm>
        <a:graphic>
          <a:graphicData uri="http://schemas.openxmlformats.org/drawingml/2006/table">
            <a:tbl>
              <a:tblPr firstRow="1" bandRow="1">
                <a:tableStyleId>{5940675A-B579-460E-94D1-54222C63F5DA}</a:tableStyleId>
              </a:tblPr>
              <a:tblGrid>
                <a:gridCol w="697050"/>
                <a:gridCol w="743110"/>
                <a:gridCol w="1156970"/>
                <a:gridCol w="870427"/>
                <a:gridCol w="658129"/>
                <a:gridCol w="870427"/>
                <a:gridCol w="3212798"/>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女</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3</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15kg</a:t>
                      </a:r>
                      <a:endParaRPr lang="zh-CN" altLang="en-US" sz="18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呼吸道感染、发热、咳嗽</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en-US" altLang="zh-CN" sz="18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小儿肺热咳喘口服液   </a:t>
                      </a:r>
                      <a:r>
                        <a:rPr lang="en-US" altLang="zh-CN" sz="1800" dirty="0">
                          <a:latin typeface="黑体" panose="02010609060101010101" charset="-122"/>
                          <a:ea typeface="黑体" panose="02010609060101010101" charset="-122"/>
                        </a:rPr>
                        <a:t>10ml/</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支</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小儿咳喘灵口服液     </a:t>
                      </a:r>
                      <a:r>
                        <a:rPr lang="en-US" altLang="zh-CN" sz="1800" dirty="0">
                          <a:latin typeface="黑体" panose="02010609060101010101" charset="-122"/>
                          <a:ea typeface="黑体" panose="02010609060101010101" charset="-122"/>
                        </a:rPr>
                        <a:t>1.25ml/</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3</a:t>
                      </a:r>
                      <a:r>
                        <a:rPr lang="zh-CN" altLang="en-US" sz="1800" dirty="0">
                          <a:latin typeface="黑体" panose="02010609060101010101" charset="-122"/>
                          <a:ea typeface="黑体" panose="02010609060101010101" charset="-122"/>
                        </a:rPr>
                        <a:t>支   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3" name="内容占位符 2"/>
          <p:cNvSpPr>
            <a:spLocks noGrp="1"/>
          </p:cNvSpPr>
          <p:nvPr>
            <p:ph idx="1"/>
          </p:nvPr>
        </p:nvSpPr>
        <p:spPr/>
        <p:txBody>
          <a:bodyPr>
            <a:normAutofit/>
          </a:bodyPr>
          <a:lstStyle/>
          <a:p>
            <a:pPr>
              <a:lnSpc>
                <a:spcPct val="100000"/>
              </a:lnSpc>
            </a:pPr>
            <a:r>
              <a:rPr lang="zh-CN" altLang="en-US" sz="2400" dirty="0"/>
              <a:t>小儿肺热咳喘口服液</a:t>
            </a:r>
            <a:endParaRPr lang="zh-CN" altLang="en-US" sz="2400" dirty="0"/>
          </a:p>
          <a:p>
            <a:pPr>
              <a:lnSpc>
                <a:spcPct val="100000"/>
              </a:lnSpc>
            </a:pPr>
            <a:r>
              <a:rPr lang="zh-CN" altLang="zh-CN" sz="2000" dirty="0"/>
              <a:t>药品成份：</a:t>
            </a:r>
            <a:r>
              <a:rPr lang="zh-CN" altLang="zh-CN" sz="2000" b="1" dirty="0"/>
              <a:t>麻黄、苦杏仁、石膏、甘草、金银花</a:t>
            </a:r>
            <a:r>
              <a:rPr lang="zh-CN" altLang="zh-CN" sz="2000" dirty="0"/>
              <a:t>、连翘、知母、黄芩、板蓝根、麦冬、鱼腥草</a:t>
            </a:r>
            <a:endParaRPr lang="zh-CN" altLang="zh-CN" sz="2000" dirty="0"/>
          </a:p>
          <a:p>
            <a:pPr>
              <a:lnSpc>
                <a:spcPct val="100000"/>
              </a:lnSpc>
            </a:pPr>
            <a:r>
              <a:rPr lang="zh-CN" altLang="en-US" sz="2400" dirty="0"/>
              <a:t>小儿咳喘灵口服液 </a:t>
            </a:r>
            <a:endParaRPr lang="zh-CN" altLang="en-US" sz="2400" dirty="0"/>
          </a:p>
          <a:p>
            <a:pPr>
              <a:lnSpc>
                <a:spcPct val="100000"/>
              </a:lnSpc>
            </a:pPr>
            <a:r>
              <a:rPr lang="zh-CN" altLang="zh-CN" sz="2000" dirty="0"/>
              <a:t>药品成份：</a:t>
            </a:r>
            <a:r>
              <a:rPr lang="zh-CN" altLang="en-US" sz="2000" b="1" dirty="0"/>
              <a:t>麻黄、金银花、苦杏仁</a:t>
            </a:r>
            <a:r>
              <a:rPr lang="zh-CN" altLang="en-US" sz="2000" dirty="0"/>
              <a:t>、板蓝根、</a:t>
            </a:r>
            <a:r>
              <a:rPr lang="zh-CN" altLang="en-US" sz="2000" b="1" dirty="0"/>
              <a:t>石膏、甘草</a:t>
            </a:r>
            <a:r>
              <a:rPr lang="zh-CN" altLang="en-US" sz="2000" dirty="0"/>
              <a:t>、瓜蒌</a:t>
            </a:r>
            <a:endParaRPr kumimoji="1" lang="zh-CN" altLang="en-US" sz="2000" dirty="0"/>
          </a:p>
        </p:txBody>
      </p:sp>
      <p:sp>
        <p:nvSpPr>
          <p:cNvPr id="4" name="矩形 3"/>
          <p:cNvSpPr/>
          <p:nvPr/>
        </p:nvSpPr>
        <p:spPr>
          <a:xfrm>
            <a:off x="791580" y="4922020"/>
            <a:ext cx="7723770" cy="1015663"/>
          </a:xfrm>
          <a:prstGeom prst="rect">
            <a:avLst/>
          </a:prstGeom>
        </p:spPr>
        <p:txBody>
          <a:bodyPr wrap="square">
            <a:spAutoFit/>
          </a:bodyPr>
          <a:lstStyle/>
          <a:p>
            <a:pPr algn="just">
              <a:lnSpc>
                <a:spcPct val="150000"/>
              </a:lnSpc>
            </a:pP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2-7</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重复给药的；</a:t>
            </a:r>
            <a:endPar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endParaRPr>
          </a:p>
          <a:p>
            <a:pPr algn="just">
              <a:lnSpc>
                <a:spcPct val="150000"/>
              </a:lnSpc>
            </a:pP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3-4</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无正当理由为同一患者同时开具</a:t>
            </a: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2</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种以上药理作用相同药物的。</a:t>
            </a:r>
            <a:endParaRPr lang="zh-CN" altLang="zh-CN" sz="2000" kern="1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dirty="0"/>
          </a:p>
        </p:txBody>
      </p:sp>
      <p:sp>
        <p:nvSpPr>
          <p:cNvPr id="3" name="内容占位符 2"/>
          <p:cNvSpPr>
            <a:spLocks noGrp="1"/>
          </p:cNvSpPr>
          <p:nvPr>
            <p:ph idx="1"/>
          </p:nvPr>
        </p:nvSpPr>
        <p:spPr/>
        <p:txBody>
          <a:bodyPr/>
          <a:lstStyle/>
          <a:p>
            <a:pPr>
              <a:lnSpc>
                <a:spcPct val="150000"/>
              </a:lnSpc>
            </a:pPr>
            <a:r>
              <a:rPr kumimoji="1" lang="zh-CN" altLang="en-US" sz="2400" dirty="0"/>
              <a:t>麻黄：</a:t>
            </a:r>
            <a:r>
              <a:rPr lang="zh-CN" altLang="en-US" sz="2400" dirty="0"/>
              <a:t>不良反应主要表现在</a:t>
            </a:r>
            <a:r>
              <a:rPr lang="zh-CN" altLang="en-US" sz="2400" b="1" dirty="0"/>
              <a:t>中枢神经和交感神经兴奋症状</a:t>
            </a:r>
            <a:r>
              <a:rPr lang="en-US" altLang="zh-CN" sz="2400" dirty="0"/>
              <a:t>,</a:t>
            </a:r>
            <a:r>
              <a:rPr lang="zh-CN" altLang="en-US" sz="2400" dirty="0"/>
              <a:t>如烦躁不安、神经过敏、耳鸣、失眠等。严重者排尿困难、心动过缓、心律失常</a:t>
            </a:r>
            <a:endParaRPr lang="zh-CN" altLang="en-US" sz="2400" dirty="0"/>
          </a:p>
          <a:p>
            <a:pPr>
              <a:lnSpc>
                <a:spcPct val="150000"/>
              </a:lnSpc>
            </a:pPr>
            <a:r>
              <a:rPr lang="zh-CN" altLang="zh-CN" sz="2400" dirty="0"/>
              <a:t>苦杏仁</a:t>
            </a:r>
            <a:r>
              <a:rPr lang="zh-CN" altLang="en-US" sz="2400" dirty="0"/>
              <a:t>：含有</a:t>
            </a:r>
            <a:r>
              <a:rPr lang="zh-CN" altLang="en-US" sz="2400" b="1" dirty="0"/>
              <a:t>氢氰酸</a:t>
            </a:r>
            <a:r>
              <a:rPr lang="zh-CN" altLang="en-US" sz="2400" dirty="0"/>
              <a:t>，有毒，严重者中枢麻痹而死亡。</a:t>
            </a:r>
            <a:endParaRPr kumimoji="1" lang="zh-CN" altLang="en-US"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中成药处方点评</a:t>
            </a:r>
            <a:endParaRPr kumimoji="1" lang="zh-CN" altLang="en-US" dirty="0"/>
          </a:p>
        </p:txBody>
      </p:sp>
      <p:sp>
        <p:nvSpPr>
          <p:cNvPr id="3" name="内容占位符 2"/>
          <p:cNvSpPr>
            <a:spLocks noGrp="1"/>
          </p:cNvSpPr>
          <p:nvPr>
            <p:ph idx="1"/>
          </p:nvPr>
        </p:nvSpPr>
        <p:spPr/>
        <p:txBody>
          <a:bodyPr>
            <a:normAutofit fontScale="92500"/>
          </a:bodyPr>
          <a:lstStyle/>
          <a:p>
            <a:pPr>
              <a:lnSpc>
                <a:spcPct val="150000"/>
              </a:lnSpc>
              <a:buClr>
                <a:srgbClr val="00B0F0"/>
              </a:buClr>
              <a:buFont typeface="Wingdings" panose="05000000000000000000" pitchFamily="2" charset="2"/>
              <a:buChar char="Ø"/>
            </a:pPr>
            <a:r>
              <a:rPr kumimoji="1" lang="zh-CN" altLang="en-US" sz="2400" dirty="0"/>
              <a:t>宜优先选用儿童专用药，根据说明书推荐剂量选择相应药量</a:t>
            </a:r>
            <a:endParaRPr kumimoji="1" lang="zh-CN" altLang="en-US" sz="2400" dirty="0"/>
          </a:p>
          <a:p>
            <a:pPr>
              <a:lnSpc>
                <a:spcPct val="150000"/>
              </a:lnSpc>
              <a:buClr>
                <a:srgbClr val="00B0F0"/>
              </a:buClr>
              <a:buFont typeface="Wingdings" panose="05000000000000000000" pitchFamily="2" charset="2"/>
              <a:buChar char="Ø"/>
            </a:pPr>
            <a:r>
              <a:rPr kumimoji="1" lang="zh-CN" altLang="en-US" sz="2400" dirty="0"/>
              <a:t>非儿童专用中成药应结合具体病情，</a:t>
            </a:r>
            <a:r>
              <a:rPr kumimoji="1" lang="zh-CN" altLang="en-US" sz="2400" dirty="0">
                <a:solidFill>
                  <a:srgbClr val="FF0000"/>
                </a:solidFill>
              </a:rPr>
              <a:t>根据儿童年龄与体重选择相应药量。一般情况</a:t>
            </a:r>
            <a:r>
              <a:rPr kumimoji="1" lang="en-US" altLang="zh-CN" sz="2400" dirty="0">
                <a:solidFill>
                  <a:srgbClr val="FF0000"/>
                </a:solidFill>
              </a:rPr>
              <a:t>3</a:t>
            </a:r>
            <a:r>
              <a:rPr kumimoji="1" lang="zh-CN" altLang="en-US" sz="2400" dirty="0">
                <a:solidFill>
                  <a:srgbClr val="FF0000"/>
                </a:solidFill>
              </a:rPr>
              <a:t>岁以内服</a:t>
            </a:r>
            <a:r>
              <a:rPr kumimoji="1" lang="en-US" altLang="zh-CN" sz="2400" dirty="0">
                <a:solidFill>
                  <a:srgbClr val="FF0000"/>
                </a:solidFill>
              </a:rPr>
              <a:t>1/4</a:t>
            </a:r>
            <a:r>
              <a:rPr kumimoji="1" lang="zh-CN" altLang="en-US" sz="2400" dirty="0">
                <a:solidFill>
                  <a:srgbClr val="FF0000"/>
                </a:solidFill>
              </a:rPr>
              <a:t>成人量，</a:t>
            </a:r>
            <a:r>
              <a:rPr kumimoji="1" lang="en-US" altLang="zh-CN" sz="2400" dirty="0">
                <a:solidFill>
                  <a:srgbClr val="FF0000"/>
                </a:solidFill>
              </a:rPr>
              <a:t>3-5</a:t>
            </a:r>
            <a:r>
              <a:rPr kumimoji="1" lang="zh-CN" altLang="en-US" sz="2400" dirty="0">
                <a:solidFill>
                  <a:srgbClr val="FF0000"/>
                </a:solidFill>
              </a:rPr>
              <a:t>岁的可服</a:t>
            </a:r>
            <a:r>
              <a:rPr kumimoji="1" lang="en-US" altLang="zh-CN" sz="2400" dirty="0">
                <a:solidFill>
                  <a:srgbClr val="FF0000"/>
                </a:solidFill>
              </a:rPr>
              <a:t>1/3</a:t>
            </a:r>
            <a:r>
              <a:rPr kumimoji="1" lang="zh-CN" altLang="en-US" sz="2400" dirty="0">
                <a:solidFill>
                  <a:srgbClr val="FF0000"/>
                </a:solidFill>
              </a:rPr>
              <a:t>成人量，</a:t>
            </a:r>
            <a:r>
              <a:rPr kumimoji="1" lang="en-US" altLang="zh-CN" sz="2400" dirty="0">
                <a:solidFill>
                  <a:srgbClr val="FF0000"/>
                </a:solidFill>
              </a:rPr>
              <a:t>5-10</a:t>
            </a:r>
            <a:r>
              <a:rPr kumimoji="1" lang="zh-CN" altLang="en-US" sz="2400" dirty="0">
                <a:solidFill>
                  <a:srgbClr val="FF0000"/>
                </a:solidFill>
              </a:rPr>
              <a:t>岁可服</a:t>
            </a:r>
            <a:r>
              <a:rPr kumimoji="1" lang="en-US" altLang="zh-CN" sz="2400" dirty="0">
                <a:solidFill>
                  <a:srgbClr val="FF0000"/>
                </a:solidFill>
              </a:rPr>
              <a:t>1/2</a:t>
            </a:r>
            <a:r>
              <a:rPr kumimoji="1" lang="zh-CN" altLang="en-US" sz="2400" dirty="0">
                <a:solidFill>
                  <a:srgbClr val="FF0000"/>
                </a:solidFill>
              </a:rPr>
              <a:t>成人量，</a:t>
            </a:r>
            <a:r>
              <a:rPr kumimoji="1" lang="en-US" altLang="zh-CN" sz="2400" dirty="0">
                <a:solidFill>
                  <a:srgbClr val="FF0000"/>
                </a:solidFill>
              </a:rPr>
              <a:t>10</a:t>
            </a:r>
            <a:r>
              <a:rPr kumimoji="1" lang="zh-CN" altLang="en-US" sz="2400" dirty="0">
                <a:solidFill>
                  <a:srgbClr val="FF0000"/>
                </a:solidFill>
              </a:rPr>
              <a:t>岁以上与成人量相差不大即可。</a:t>
            </a:r>
            <a:endParaRPr kumimoji="1" lang="zh-CN" altLang="en-US" sz="2400" dirty="0">
              <a:solidFill>
                <a:srgbClr val="FF0000"/>
              </a:solidFill>
            </a:endParaRPr>
          </a:p>
          <a:p>
            <a:pPr>
              <a:lnSpc>
                <a:spcPct val="150000"/>
              </a:lnSpc>
              <a:buClr>
                <a:srgbClr val="00B0F0"/>
              </a:buClr>
              <a:buFont typeface="Wingdings" panose="05000000000000000000" pitchFamily="2" charset="2"/>
              <a:buChar char="Ø"/>
            </a:pPr>
            <a:r>
              <a:rPr kumimoji="1" lang="zh-CN" altLang="en-US" sz="2400" dirty="0"/>
              <a:t>儿童患者使用中成药的种类不宜多，</a:t>
            </a:r>
            <a:r>
              <a:rPr kumimoji="1" lang="zh-CN" altLang="en-US" sz="2400" dirty="0">
                <a:solidFill>
                  <a:srgbClr val="FF0000"/>
                </a:solidFill>
              </a:rPr>
              <a:t>多种中成药的联合应用。功能相同或基本相似的中成药原则上不宜叠加使用。</a:t>
            </a:r>
            <a:endParaRPr kumimoji="1" lang="zh-CN" altLang="en-US" sz="2400" dirty="0">
              <a:solidFill>
                <a:srgbClr val="FF0000"/>
              </a:solidFill>
            </a:endParaRPr>
          </a:p>
          <a:p>
            <a:pPr>
              <a:lnSpc>
                <a:spcPct val="150000"/>
              </a:lnSpc>
            </a:pPr>
            <a:endParaRPr kumimoji="1" lang="zh-CN" altLang="en-US"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儿科处方点评案例分享（七）</a:t>
            </a:r>
            <a:endParaRPr kumimoji="1" lang="zh-CN" altLang="en-US" dirty="0"/>
          </a:p>
        </p:txBody>
      </p:sp>
      <p:graphicFrame>
        <p:nvGraphicFramePr>
          <p:cNvPr id="4" name="内容占位符 3"/>
          <p:cNvGraphicFramePr/>
          <p:nvPr/>
        </p:nvGraphicFramePr>
        <p:xfrm>
          <a:off x="467544" y="1290678"/>
          <a:ext cx="8496944" cy="4114800"/>
        </p:xfrm>
        <a:graphic>
          <a:graphicData uri="http://schemas.openxmlformats.org/drawingml/2006/table">
            <a:tbl>
              <a:tblPr firstRow="1" bandRow="1">
                <a:tableStyleId>{5940675A-B579-460E-94D1-54222C63F5DA}</a:tableStyleId>
              </a:tblPr>
              <a:tblGrid>
                <a:gridCol w="721508"/>
                <a:gridCol w="718652"/>
                <a:gridCol w="1248098"/>
                <a:gridCol w="900968"/>
                <a:gridCol w="681222"/>
                <a:gridCol w="900968"/>
                <a:gridCol w="3325528"/>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女</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12kg</a:t>
                      </a:r>
                      <a:endParaRPr lang="zh-CN" altLang="en-US" sz="18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发热、咳嗽、感冒</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小儿氨酚黄那敏颗粒    </a:t>
                      </a:r>
                      <a:r>
                        <a:rPr lang="en-US" altLang="zh-CN" sz="1800" dirty="0">
                          <a:latin typeface="黑体" panose="02010609060101010101" charset="-122"/>
                          <a:ea typeface="黑体" panose="02010609060101010101" charset="-122"/>
                        </a:rPr>
                        <a:t>6g/</a:t>
                      </a:r>
                      <a:r>
                        <a:rPr lang="zh-CN" altLang="en-US" sz="1800" dirty="0">
                          <a:latin typeface="黑体" panose="02010609060101010101" charset="-122"/>
                          <a:ea typeface="黑体" panose="02010609060101010101" charset="-122"/>
                        </a:rPr>
                        <a:t>袋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袋</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美敏伪麻溶液       </a:t>
                      </a:r>
                      <a:r>
                        <a:rPr lang="en-US" altLang="zh-CN" sz="1800" dirty="0">
                          <a:latin typeface="黑体" panose="02010609060101010101" charset="-122"/>
                          <a:ea typeface="黑体" panose="02010609060101010101" charset="-122"/>
                        </a:rPr>
                        <a:t>100ml/</a:t>
                      </a:r>
                      <a:r>
                        <a:rPr lang="zh-CN" altLang="en-US" sz="1800" dirty="0">
                          <a:latin typeface="黑体" panose="02010609060101010101" charset="-122"/>
                          <a:ea typeface="黑体" panose="02010609060101010101" charset="-122"/>
                        </a:rPr>
                        <a:t>瓶  </a:t>
                      </a:r>
                      <a:r>
                        <a:rPr lang="en-US" altLang="zh-CN" sz="1800" dirty="0">
                          <a:latin typeface="黑体" panose="02010609060101010101" charset="-122"/>
                          <a:ea typeface="黑体" panose="02010609060101010101" charset="-122"/>
                        </a:rPr>
                        <a:t>1.5</a:t>
                      </a:r>
                      <a:r>
                        <a:rPr lang="zh-CN" altLang="en-US" sz="1800" dirty="0">
                          <a:latin typeface="黑体" panose="02010609060101010101" charset="-122"/>
                          <a:ea typeface="黑体" panose="02010609060101010101" charset="-122"/>
                        </a:rPr>
                        <a:t>毫升    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对乙酰氨基酚口服混悬溶液 </a:t>
                      </a:r>
                      <a:r>
                        <a:rPr lang="en-US" altLang="zh-CN" sz="1800" dirty="0">
                          <a:latin typeface="黑体" panose="02010609060101010101" charset="-122"/>
                          <a:ea typeface="黑体" panose="02010609060101010101" charset="-122"/>
                        </a:rPr>
                        <a:t>100ml</a:t>
                      </a:r>
                      <a:r>
                        <a:rPr lang="zh-CN" altLang="en-US" sz="1800" dirty="0">
                          <a:latin typeface="黑体" panose="02010609060101010101" charset="-122"/>
                          <a:ea typeface="黑体" panose="02010609060101010101" charset="-122"/>
                        </a:rPr>
                        <a:t>：</a:t>
                      </a:r>
                      <a:r>
                        <a:rPr lang="en-US" altLang="zh-CN" sz="1800" dirty="0">
                          <a:latin typeface="黑体" panose="02010609060101010101" charset="-122"/>
                          <a:ea typeface="黑体" panose="02010609060101010101" charset="-122"/>
                        </a:rPr>
                        <a:t>3.2g</a:t>
                      </a:r>
                      <a:r>
                        <a:rPr lang="zh-CN" altLang="en-US" sz="1800" dirty="0">
                          <a:latin typeface="黑体" panose="02010609060101010101" charset="-122"/>
                          <a:ea typeface="黑体" panose="02010609060101010101" charset="-122"/>
                        </a:rPr>
                        <a:t>   </a:t>
                      </a:r>
                      <a:r>
                        <a:rPr lang="en-US" altLang="zh-CN" sz="1800" dirty="0">
                          <a:latin typeface="黑体" panose="02010609060101010101" charset="-122"/>
                          <a:ea typeface="黑体" panose="02010609060101010101" charset="-122"/>
                        </a:rPr>
                        <a:t>3ml</a:t>
                      </a:r>
                      <a:r>
                        <a:rPr lang="zh-CN" altLang="en-US" sz="1800" dirty="0">
                          <a:latin typeface="黑体" panose="02010609060101010101" charset="-122"/>
                          <a:ea typeface="黑体" panose="02010609060101010101" charset="-122"/>
                        </a:rPr>
                        <a:t>  </a:t>
                      </a:r>
                      <a:r>
                        <a:rPr lang="en-US" altLang="zh-CN" sz="1800" dirty="0" err="1">
                          <a:latin typeface="黑体" panose="02010609060101010101" charset="-122"/>
                          <a:ea typeface="黑体" panose="02010609060101010101" charset="-122"/>
                        </a:rPr>
                        <a:t>st</a:t>
                      </a:r>
                      <a:r>
                        <a:rPr lang="zh-CN" altLang="en-US" sz="1800" dirty="0">
                          <a:latin typeface="黑体" panose="02010609060101010101" charset="-122"/>
                          <a:ea typeface="黑体" panose="02010609060101010101" charset="-122"/>
                        </a:rPr>
                        <a:t>        口服</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
        <p:nvSpPr>
          <p:cNvPr id="5" name="矩形 4"/>
          <p:cNvSpPr/>
          <p:nvPr/>
        </p:nvSpPr>
        <p:spPr>
          <a:xfrm>
            <a:off x="1259632" y="5662569"/>
            <a:ext cx="4572000" cy="506730"/>
          </a:xfrm>
          <a:prstGeom prst="rect">
            <a:avLst/>
          </a:prstGeom>
        </p:spPr>
        <p:txBody>
          <a:bodyPr>
            <a:spAutoFit/>
          </a:bodyPr>
          <a:lstStyle/>
          <a:p>
            <a:pPr indent="228600" algn="just">
              <a:lnSpc>
                <a:spcPct val="150000"/>
              </a:lnSpc>
            </a:pPr>
            <a:r>
              <a:rPr lang="en-US" altLang="zh-CN" kern="0" dirty="0">
                <a:solidFill>
                  <a:srgbClr val="000000"/>
                </a:solidFill>
                <a:latin typeface="微软雅黑" panose="020B0503020204020204" charset="-122"/>
                <a:ea typeface="微软雅黑" panose="020B0503020204020204" charset="-122"/>
                <a:cs typeface="微软雅黑" panose="020B0503020204020204" charset="-122"/>
              </a:rPr>
              <a:t>2-7</a:t>
            </a:r>
            <a:r>
              <a:rPr lang="zh-CN" altLang="zh-CN" kern="0" dirty="0">
                <a:solidFill>
                  <a:srgbClr val="000000"/>
                </a:solidFill>
                <a:latin typeface="微软雅黑" panose="020B0503020204020204" charset="-122"/>
                <a:ea typeface="微软雅黑" panose="020B0503020204020204" charset="-122"/>
                <a:cs typeface="微软雅黑" panose="020B0503020204020204" charset="-122"/>
              </a:rPr>
              <a:t>．重复给药的；</a:t>
            </a:r>
            <a:endParaRPr lang="zh-CN" altLang="zh-CN" kern="1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重复给药</a:t>
            </a:r>
            <a:endParaRPr kumimoji="1" lang="zh-CN" altLang="en-US" dirty="0"/>
          </a:p>
        </p:txBody>
      </p:sp>
      <p:sp>
        <p:nvSpPr>
          <p:cNvPr id="3" name="内容占位符 2"/>
          <p:cNvSpPr>
            <a:spLocks noGrp="1"/>
          </p:cNvSpPr>
          <p:nvPr>
            <p:ph idx="1"/>
          </p:nvPr>
        </p:nvSpPr>
        <p:spPr/>
        <p:txBody>
          <a:bodyPr>
            <a:normAutofit/>
          </a:bodyPr>
          <a:lstStyle/>
          <a:p>
            <a:pPr>
              <a:lnSpc>
                <a:spcPct val="150000"/>
              </a:lnSpc>
              <a:buClr>
                <a:srgbClr val="00B0F0"/>
              </a:buClr>
              <a:buFont typeface="Wingdings" panose="05000000000000000000" pitchFamily="2" charset="2"/>
              <a:buChar char="Ø"/>
            </a:pPr>
            <a:r>
              <a:rPr kumimoji="1" lang="zh-CN" altLang="en-US" sz="2400" dirty="0"/>
              <a:t>成分相同</a:t>
            </a:r>
            <a:endParaRPr kumimoji="1" lang="zh-CN" altLang="en-US" sz="2400" dirty="0"/>
          </a:p>
          <a:p>
            <a:pPr>
              <a:lnSpc>
                <a:spcPct val="150000"/>
              </a:lnSpc>
            </a:pPr>
            <a:r>
              <a:rPr kumimoji="1" lang="zh-CN" altLang="en-US" sz="2000" dirty="0"/>
              <a:t>复方感冒灵颗粒</a:t>
            </a:r>
            <a:r>
              <a:rPr kumimoji="1" lang="en-US" altLang="zh-CN" sz="2000" dirty="0"/>
              <a:t>+</a:t>
            </a:r>
            <a:r>
              <a:rPr kumimoji="1" lang="zh-CN" altLang="en-US" sz="2000" dirty="0"/>
              <a:t>对乙酰氨基酚片</a:t>
            </a:r>
            <a:endParaRPr kumimoji="1" lang="zh-CN" altLang="en-US" sz="2000" dirty="0"/>
          </a:p>
          <a:p>
            <a:pPr>
              <a:lnSpc>
                <a:spcPct val="150000"/>
              </a:lnSpc>
              <a:buClr>
                <a:srgbClr val="00B0F0"/>
              </a:buClr>
              <a:buFont typeface="Wingdings" panose="05000000000000000000" pitchFamily="2" charset="2"/>
              <a:buChar char="Ø"/>
            </a:pPr>
            <a:r>
              <a:rPr kumimoji="1" lang="zh-CN" altLang="en-US" sz="2400" dirty="0"/>
              <a:t>药理作用相似：</a:t>
            </a:r>
            <a:endParaRPr kumimoji="1" lang="zh-CN" altLang="en-US" sz="2400" dirty="0"/>
          </a:p>
          <a:p>
            <a:pPr>
              <a:lnSpc>
                <a:spcPct val="150000"/>
              </a:lnSpc>
            </a:pPr>
            <a:r>
              <a:rPr kumimoji="1" lang="zh-CN" altLang="en-US" sz="2000" dirty="0"/>
              <a:t>注射用奥美拉唑</a:t>
            </a:r>
            <a:r>
              <a:rPr kumimoji="1" lang="en-US" altLang="zh-CN" sz="2000" dirty="0"/>
              <a:t>+</a:t>
            </a:r>
            <a:r>
              <a:rPr kumimoji="1" lang="zh-CN" altLang="en-US" sz="2000" dirty="0"/>
              <a:t>西咪替丁注射液</a:t>
            </a:r>
            <a:endParaRPr kumimoji="1" lang="zh-CN" altLang="en-US" sz="2000" dirty="0"/>
          </a:p>
          <a:p>
            <a:pPr>
              <a:lnSpc>
                <a:spcPct val="150000"/>
              </a:lnSpc>
            </a:pPr>
            <a:r>
              <a:rPr kumimoji="1" lang="zh-CN" altLang="en-US" sz="2000" dirty="0"/>
              <a:t>马来酸氯苯那敏片</a:t>
            </a:r>
            <a:r>
              <a:rPr kumimoji="1" lang="en-US" altLang="zh-CN" sz="2000" dirty="0"/>
              <a:t>+</a:t>
            </a:r>
            <a:r>
              <a:rPr kumimoji="1" lang="zh-CN" altLang="en-US" sz="2000" dirty="0"/>
              <a:t>氯雷他定</a:t>
            </a:r>
            <a:endParaRPr kumimoji="1" lang="zh-CN" altLang="en-US" sz="2000" dirty="0"/>
          </a:p>
          <a:p>
            <a:pPr marL="0" indent="0">
              <a:lnSpc>
                <a:spcPct val="150000"/>
              </a:lnSpc>
              <a:buNone/>
            </a:pPr>
            <a:endParaRPr kumimoji="1" lang="zh-CN" altLang="en-US"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儿科处方点评案例分享（七）</a:t>
            </a:r>
            <a:endParaRPr kumimoji="1" lang="zh-CN" altLang="en-US" dirty="0"/>
          </a:p>
        </p:txBody>
      </p:sp>
      <p:graphicFrame>
        <p:nvGraphicFramePr>
          <p:cNvPr id="4" name="内容占位符 3"/>
          <p:cNvGraphicFramePr/>
          <p:nvPr/>
        </p:nvGraphicFramePr>
        <p:xfrm>
          <a:off x="525536" y="1196752"/>
          <a:ext cx="8294936" cy="4389120"/>
        </p:xfrm>
        <a:graphic>
          <a:graphicData uri="http://schemas.openxmlformats.org/drawingml/2006/table">
            <a:tbl>
              <a:tblPr firstRow="1" bandRow="1">
                <a:tableStyleId>{5940675A-B579-460E-94D1-54222C63F5DA}</a:tableStyleId>
              </a:tblPr>
              <a:tblGrid>
                <a:gridCol w="704355"/>
                <a:gridCol w="461789"/>
                <a:gridCol w="1458203"/>
                <a:gridCol w="879548"/>
                <a:gridCol w="665026"/>
                <a:gridCol w="879548"/>
                <a:gridCol w="3246467"/>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女</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7</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25kg</a:t>
                      </a:r>
                      <a:endParaRPr lang="zh-CN" altLang="en-US" sz="18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消化不良，嗳气</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枸缘酸莫沙必利分散片 </a:t>
                      </a:r>
                      <a:r>
                        <a:rPr lang="en-US" altLang="zh-CN" sz="1800" dirty="0">
                          <a:latin typeface="黑体" panose="02010609060101010101" charset="-122"/>
                          <a:ea typeface="黑体" panose="02010609060101010101" charset="-122"/>
                        </a:rPr>
                        <a:t>5mg/</a:t>
                      </a:r>
                      <a:r>
                        <a:rPr lang="zh-CN" altLang="en-US" sz="1800" dirty="0">
                          <a:latin typeface="黑体" panose="02010609060101010101" charset="-122"/>
                          <a:ea typeface="黑体" panose="02010609060101010101" charset="-122"/>
                        </a:rPr>
                        <a:t>片    </a:t>
                      </a:r>
                      <a:r>
                        <a:rPr lang="en-US" altLang="zh-CN" sz="1800" dirty="0">
                          <a:latin typeface="黑体" panose="02010609060101010101" charset="-122"/>
                          <a:ea typeface="黑体" panose="02010609060101010101" charset="-122"/>
                        </a:rPr>
                        <a:t>0.5</a:t>
                      </a:r>
                      <a:r>
                        <a:rPr lang="zh-CN" altLang="en-US" sz="1800" dirty="0">
                          <a:latin typeface="黑体" panose="02010609060101010101" charset="-122"/>
                          <a:ea typeface="黑体" panose="02010609060101010101" charset="-122"/>
                        </a:rPr>
                        <a:t>片</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铝碳酸镁片         </a:t>
                      </a:r>
                      <a:r>
                        <a:rPr lang="en-US" altLang="zh-CN" sz="1800" dirty="0">
                          <a:latin typeface="黑体" panose="02010609060101010101" charset="-122"/>
                          <a:ea typeface="黑体" panose="02010609060101010101" charset="-122"/>
                        </a:rPr>
                        <a:t>0.5g/</a:t>
                      </a:r>
                      <a:r>
                        <a:rPr lang="zh-CN" altLang="en-US" sz="1800" dirty="0">
                          <a:latin typeface="黑体" panose="02010609060101010101" charset="-122"/>
                          <a:ea typeface="黑体" panose="02010609060101010101" charset="-122"/>
                        </a:rPr>
                        <a:t>片    </a:t>
                      </a:r>
                      <a:r>
                        <a:rPr lang="en-US" altLang="zh-CN" sz="1800" dirty="0">
                          <a:latin typeface="黑体" panose="02010609060101010101" charset="-122"/>
                          <a:ea typeface="黑体" panose="02010609060101010101" charset="-122"/>
                        </a:rPr>
                        <a:t>0.5</a:t>
                      </a:r>
                      <a:r>
                        <a:rPr lang="zh-CN" altLang="en-US" sz="1800" dirty="0">
                          <a:latin typeface="黑体" panose="02010609060101010101" charset="-122"/>
                          <a:ea typeface="黑体" panose="02010609060101010101" charset="-122"/>
                        </a:rPr>
                        <a:t>片     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咨询案例</a:t>
            </a:r>
            <a:r>
              <a:rPr lang="zh-CN" altLang="en-US"/>
              <a:t>分享</a:t>
            </a:r>
            <a:endParaRPr lang="zh-CN" altLang="en-US"/>
          </a:p>
        </p:txBody>
      </p:sp>
      <p:sp>
        <p:nvSpPr>
          <p:cNvPr id="3" name="内容占位符 2"/>
          <p:cNvSpPr>
            <a:spLocks noGrp="1"/>
          </p:cNvSpPr>
          <p:nvPr>
            <p:ph idx="1"/>
          </p:nvPr>
        </p:nvSpPr>
        <p:spPr/>
        <p:txBody>
          <a:bodyPr/>
          <a:p>
            <a:pPr marL="0" indent="0">
              <a:buNone/>
            </a:pPr>
            <a:r>
              <a:rPr lang="en-US" altLang="zh-CN"/>
              <a:t>      </a:t>
            </a:r>
            <a:r>
              <a:rPr lang="zh-CN" altLang="en-US"/>
              <a:t>患儿，</a:t>
            </a:r>
            <a:r>
              <a:rPr lang="en-US" altLang="zh-CN"/>
              <a:t>3</a:t>
            </a:r>
            <a:r>
              <a:rPr lang="zh-CN" altLang="en-US"/>
              <a:t>个月，川崎病。因粒细胞减少口服磷酸腺嘌呤片</a:t>
            </a:r>
            <a:r>
              <a:rPr lang="en-US" altLang="zh-CN"/>
              <a:t>3</a:t>
            </a:r>
            <a:r>
              <a:rPr lang="zh-CN" altLang="en-US"/>
              <a:t>天，效果不佳。粒细胞从</a:t>
            </a:r>
            <a:r>
              <a:rPr lang="en-US" altLang="zh-CN"/>
              <a:t>0.38</a:t>
            </a:r>
            <a:r>
              <a:rPr lang="zh-CN" altLang="en-US"/>
              <a:t>下降到</a:t>
            </a:r>
            <a:r>
              <a:rPr lang="en-US" altLang="zh-CN"/>
              <a:t>0.24</a:t>
            </a:r>
            <a:r>
              <a:rPr lang="zh-CN" altLang="en-US"/>
              <a:t>，医师咨询适宜</a:t>
            </a:r>
            <a:r>
              <a:rPr lang="zh-CN" altLang="en-US"/>
              <a:t>方案。</a:t>
            </a:r>
            <a:endParaRPr lang="zh-CN" altLang="en-US"/>
          </a:p>
          <a:p>
            <a:pPr marL="0" indent="0">
              <a:buNone/>
            </a:pPr>
            <a:endParaRPr lang="zh-CN" altLang="en-US"/>
          </a:p>
          <a:p>
            <a:pPr marL="0" indent="0">
              <a:buNone/>
            </a:pPr>
            <a:r>
              <a:rPr lang="en-US" altLang="zh-CN" sz="2400"/>
              <a:t>1</a:t>
            </a:r>
            <a:r>
              <a:rPr lang="zh-CN" altLang="en-US" sz="2400"/>
              <a:t>、盐酸小檗胺片</a:t>
            </a:r>
            <a:r>
              <a:rPr lang="en-US" altLang="zh-CN" sz="2400"/>
              <a:t>28mg*48</a:t>
            </a:r>
            <a:r>
              <a:rPr lang="zh-CN" altLang="en-US" sz="2400"/>
              <a:t>片</a:t>
            </a:r>
            <a:r>
              <a:rPr lang="en-US" altLang="zh-CN" sz="2400"/>
              <a:t>   0.5</a:t>
            </a:r>
            <a:r>
              <a:rPr lang="zh-CN" altLang="en-US" sz="2400"/>
              <a:t>片</a:t>
            </a:r>
            <a:r>
              <a:rPr lang="en-US" altLang="zh-CN" sz="2400"/>
              <a:t> tid </a:t>
            </a:r>
            <a:r>
              <a:rPr lang="zh-CN" altLang="en-US" sz="2400"/>
              <a:t>口服</a:t>
            </a:r>
            <a:endParaRPr lang="en-US" altLang="zh-CN" sz="2400"/>
          </a:p>
          <a:p>
            <a:pPr marL="0" indent="0">
              <a:buNone/>
            </a:pPr>
            <a:r>
              <a:rPr lang="en-US" altLang="zh-CN" sz="2400"/>
              <a:t>2</a:t>
            </a:r>
            <a:r>
              <a:rPr lang="zh-CN" altLang="en-US" sz="2400"/>
              <a:t>、人粒细胞刺激因子注射液</a:t>
            </a:r>
            <a:r>
              <a:rPr lang="en-US" altLang="zh-CN" sz="2400"/>
              <a:t>0.4ml100ug  5ug/kg </a:t>
            </a:r>
            <a:r>
              <a:rPr lang="zh-CN" altLang="en-US" sz="2400"/>
              <a:t>一次</a:t>
            </a:r>
            <a:r>
              <a:rPr lang="en-US" altLang="zh-CN" sz="2400"/>
              <a:t> </a:t>
            </a:r>
            <a:r>
              <a:rPr lang="zh-CN" altLang="en-US" sz="2400"/>
              <a:t>静脉滴注</a:t>
            </a:r>
            <a:endParaRPr lang="zh-CN" altLang="en-US" sz="24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总结</a:t>
            </a:r>
            <a:endParaRPr kumimoji="1" lang="zh-CN" altLang="en-US" dirty="0"/>
          </a:p>
        </p:txBody>
      </p:sp>
      <p:sp>
        <p:nvSpPr>
          <p:cNvPr id="3" name="内容占位符 2"/>
          <p:cNvSpPr>
            <a:spLocks noGrp="1"/>
          </p:cNvSpPr>
          <p:nvPr>
            <p:ph idx="1"/>
          </p:nvPr>
        </p:nvSpPr>
        <p:spPr/>
        <p:txBody>
          <a:bodyPr/>
          <a:lstStyle/>
          <a:p>
            <a:pPr marL="0" indent="0">
              <a:lnSpc>
                <a:spcPct val="150000"/>
              </a:lnSpc>
              <a:buNone/>
            </a:pPr>
            <a:r>
              <a:rPr kumimoji="1" lang="en-US" altLang="zh-CN" sz="2400" dirty="0"/>
              <a:t>1</a:t>
            </a:r>
            <a:r>
              <a:rPr kumimoji="1" lang="zh-CN" altLang="en-US" sz="2400" dirty="0"/>
              <a:t>、明确点评目的</a:t>
            </a:r>
            <a:endParaRPr kumimoji="1" lang="zh-CN" altLang="en-US" sz="2400" dirty="0"/>
          </a:p>
          <a:p>
            <a:pPr marL="0" indent="0">
              <a:lnSpc>
                <a:spcPct val="150000"/>
              </a:lnSpc>
              <a:buNone/>
            </a:pPr>
            <a:r>
              <a:rPr kumimoji="1" lang="zh-CN" altLang="en-US" sz="2000" dirty="0"/>
              <a:t>（合理用药，优质的药学服务）</a:t>
            </a:r>
            <a:endParaRPr kumimoji="1" lang="zh-CN" altLang="en-US" sz="2000" dirty="0"/>
          </a:p>
          <a:p>
            <a:pPr marL="0" indent="0">
              <a:lnSpc>
                <a:spcPct val="150000"/>
              </a:lnSpc>
              <a:buNone/>
            </a:pPr>
            <a:r>
              <a:rPr kumimoji="1" lang="en-US" altLang="zh-CN" sz="2400" dirty="0"/>
              <a:t>2</a:t>
            </a:r>
            <a:r>
              <a:rPr kumimoji="1" lang="zh-CN" altLang="en-US" sz="2400" dirty="0"/>
              <a:t>、儿童不是缩小版成人	</a:t>
            </a:r>
            <a:endParaRPr kumimoji="1" lang="zh-CN" altLang="en-US" sz="2400" dirty="0"/>
          </a:p>
          <a:p>
            <a:pPr marL="0" indent="0">
              <a:lnSpc>
                <a:spcPct val="150000"/>
              </a:lnSpc>
              <a:buNone/>
            </a:pPr>
            <a:r>
              <a:rPr kumimoji="1" lang="en-US" altLang="zh-CN" sz="2400" dirty="0"/>
              <a:t>3</a:t>
            </a:r>
            <a:r>
              <a:rPr kumimoji="1" lang="zh-CN" altLang="en-US" sz="2400" dirty="0"/>
              <a:t>、循证思维</a:t>
            </a:r>
            <a:endParaRPr kumimoji="1" lang="zh-CN" altLang="en-US" sz="2400" dirty="0"/>
          </a:p>
          <a:p>
            <a:pPr marL="342900" lvl="1" indent="0">
              <a:lnSpc>
                <a:spcPct val="150000"/>
              </a:lnSpc>
              <a:buNone/>
            </a:pPr>
            <a:r>
              <a:rPr kumimoji="1" lang="zh-CN" altLang="en-US" sz="2400" dirty="0"/>
              <a:t>	</a:t>
            </a:r>
            <a:r>
              <a:rPr kumimoji="1" lang="zh-CN" altLang="en-US" sz="2000" dirty="0">
                <a:latin typeface="微软雅黑" panose="020B0503020204020204" charset="-122"/>
                <a:ea typeface="微软雅黑" panose="020B0503020204020204" charset="-122"/>
                <a:cs typeface="微软雅黑" panose="020B0503020204020204" charset="-122"/>
              </a:rPr>
              <a:t>大胆假设；小心求证；灵活应变</a:t>
            </a:r>
            <a:endParaRPr kumimoji="1" lang="zh-CN" altLang="en-US" sz="2000" dirty="0">
              <a:latin typeface="微软雅黑" panose="020B0503020204020204" charset="-122"/>
              <a:ea typeface="微软雅黑" panose="020B0503020204020204" charset="-122"/>
              <a:cs typeface="微软雅黑" panose="020B0503020204020204" charset="-122"/>
            </a:endParaRPr>
          </a:p>
          <a:p>
            <a:pPr marL="342900" lvl="1" indent="0">
              <a:lnSpc>
                <a:spcPct val="150000"/>
              </a:lnSpc>
              <a:buNone/>
            </a:pPr>
            <a:r>
              <a:rPr kumimoji="1" lang="zh-CN" altLang="en-US" sz="2000" dirty="0">
                <a:latin typeface="微软雅黑" panose="020B0503020204020204" charset="-122"/>
                <a:ea typeface="微软雅黑" panose="020B0503020204020204" charset="-122"/>
                <a:cs typeface="微软雅黑" panose="020B0503020204020204" charset="-122"/>
              </a:rPr>
              <a:t>（根据现有的文献证据，给予最适合病患的建议）</a:t>
            </a:r>
            <a:endParaRPr kumimoji="1" lang="zh-CN" altLang="en-US" sz="20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kumimoji="1" lang="zh-CN" altLang="en-US" b="1" dirty="0">
                <a:latin typeface="微软雅黑" panose="020B0503020204020204" charset="-122"/>
                <a:ea typeface="微软雅黑" panose="020B0503020204020204" charset="-122"/>
                <a:cs typeface="微软雅黑" panose="020B0503020204020204" charset="-122"/>
              </a:rPr>
              <a:t>谢谢聆听！</a:t>
            </a:r>
            <a:endParaRPr kumimoji="1" lang="zh-CN" altLang="en-US"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UNIT_TABLE_BEAUTIFY" val="smartTable{0906105c-f7aa-48f8-a7d3-b230cb72945a}"/>
  <p:tag name="TABLE_ENDDRAG_ORIGIN_RECT" val="566*299"/>
  <p:tag name="TABLE_ENDDRAG_RECT" val="70*116*566*299"/>
</p:tagLst>
</file>

<file path=ppt/tags/tag2.xml><?xml version="1.0" encoding="utf-8"?>
<p:tagLst xmlns:p="http://schemas.openxmlformats.org/presentationml/2006/main">
  <p:tag name="KSO_WM_UNIT_TABLE_BEAUTIFY" val="smartTable{677ec36c-f4ca-4315-a19a-e69208edc110}"/>
</p:tagLst>
</file>

<file path=ppt/tags/tag3.xml><?xml version="1.0" encoding="utf-8"?>
<p:tagLst xmlns:p="http://schemas.openxmlformats.org/presentationml/2006/main">
  <p:tag name="KSO_WM_UNIT_TABLE_BEAUTIFY" val="smartTable{3092de3e-9344-4d50-aa4a-92a3b3e30f7c}"/>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14340</Words>
  <Application>WPS 文字</Application>
  <PresentationFormat>全屏显示(4:3)</PresentationFormat>
  <Paragraphs>1544</Paragraphs>
  <Slides>54</Slides>
  <Notes>15</Notes>
  <HiddenSlides>1</HiddenSlides>
  <MMClips>0</MMClips>
  <ScaleCrop>false</ScaleCrop>
  <HeadingPairs>
    <vt:vector size="6" baseType="variant">
      <vt:variant>
        <vt:lpstr>已用的字体</vt:lpstr>
      </vt:variant>
      <vt:variant>
        <vt:i4>37</vt:i4>
      </vt:variant>
      <vt:variant>
        <vt:lpstr>主题</vt:lpstr>
      </vt:variant>
      <vt:variant>
        <vt:i4>2</vt:i4>
      </vt:variant>
      <vt:variant>
        <vt:lpstr>幻灯片标题</vt:lpstr>
      </vt:variant>
      <vt:variant>
        <vt:i4>54</vt:i4>
      </vt:variant>
    </vt:vector>
  </HeadingPairs>
  <TitlesOfParts>
    <vt:vector size="93" baseType="lpstr">
      <vt:lpstr>Arial</vt:lpstr>
      <vt:lpstr>宋体</vt:lpstr>
      <vt:lpstr>Wingdings</vt:lpstr>
      <vt:lpstr>微软雅黑</vt:lpstr>
      <vt:lpstr>汉仪旗黑</vt:lpstr>
      <vt:lpstr>黑体</vt:lpstr>
      <vt:lpstr>Heiti SC Medium</vt:lpstr>
      <vt:lpstr>Arial</vt:lpstr>
      <vt:lpstr>Noto Sans CJK JP Regular</vt:lpstr>
      <vt:lpstr>Thonburi</vt:lpstr>
      <vt:lpstr>Trebuchet MS</vt:lpstr>
      <vt:lpstr>Wingdings</vt:lpstr>
      <vt:lpstr>汉仪书宋二KW</vt:lpstr>
      <vt:lpstr>Tahoma</vt:lpstr>
      <vt:lpstr>Calibri</vt:lpstr>
      <vt:lpstr>Helvetica Neue</vt:lpstr>
      <vt:lpstr>Times New Roman</vt:lpstr>
      <vt:lpstr>Wingdings 3</vt:lpstr>
      <vt:lpstr>Trebuchet MS</vt:lpstr>
      <vt:lpstr>华文新魏</vt:lpstr>
      <vt:lpstr>宋体-简</vt:lpstr>
      <vt:lpstr>楷体_GB2312</vt:lpstr>
      <vt:lpstr>汉仪楷体简</vt:lpstr>
      <vt:lpstr>Times New Roman Regular</vt:lpstr>
      <vt:lpstr>Wingdings</vt:lpstr>
      <vt:lpstr>汉仪中黑KW</vt:lpstr>
      <vt:lpstr>Noto Sans CJK JP Regular</vt:lpstr>
      <vt:lpstr>微软雅黑</vt:lpstr>
      <vt:lpstr>等线</vt:lpstr>
      <vt:lpstr>汉仪中等线KW</vt:lpstr>
      <vt:lpstr>宋体</vt:lpstr>
      <vt:lpstr>Arial Unicode MS</vt:lpstr>
      <vt:lpstr>等线 Light</vt:lpstr>
      <vt:lpstr>苹方-简</vt:lpstr>
      <vt:lpstr/>
      <vt:lpstr>楷体_GB2312</vt:lpstr>
      <vt:lpstr>黑体</vt:lpstr>
      <vt:lpstr>自定义设计方案</vt:lpstr>
      <vt:lpstr>1_自定义设计方案</vt:lpstr>
      <vt:lpstr>个人简介</vt:lpstr>
      <vt:lpstr> 儿科处方审核要点 </vt:lpstr>
      <vt:lpstr>概要</vt:lpstr>
      <vt:lpstr>用药靠掰?剂量靠猜? </vt:lpstr>
      <vt:lpstr>政策助力</vt:lpstr>
      <vt:lpstr>问题</vt:lpstr>
      <vt:lpstr>儿童药代动力学特点</vt:lpstr>
      <vt:lpstr>儿童药代动力学特点—吸收</vt:lpstr>
      <vt:lpstr>儿童药代动力学特点—吸收</vt:lpstr>
      <vt:lpstr>儿童药代动力学特点—分布</vt:lpstr>
      <vt:lpstr>儿童药代动力学特点—代谢</vt:lpstr>
      <vt:lpstr>儿童药代动力学特点—排泄</vt:lpstr>
      <vt:lpstr>选择合适的药物</vt:lpstr>
      <vt:lpstr>按年龄计算</vt:lpstr>
      <vt:lpstr>按体重计算：</vt:lpstr>
      <vt:lpstr>按体表面积计算：</vt:lpstr>
      <vt:lpstr>儿童体重与体表面积粗略折算表</vt:lpstr>
      <vt:lpstr>PowerPoint 演示文稿</vt:lpstr>
      <vt:lpstr>确定剂量</vt:lpstr>
      <vt:lpstr>PowerPoint 演示文稿</vt:lpstr>
      <vt:lpstr>PowerPoint 演示文稿</vt:lpstr>
      <vt:lpstr>三种剂量计算方法的比较</vt:lpstr>
      <vt:lpstr>儿科处方审核点评 特点和实践</vt:lpstr>
      <vt:lpstr>处方点评相关政策与法规依据</vt:lpstr>
      <vt:lpstr>处方审核的行政要求</vt:lpstr>
      <vt:lpstr>处方点评结果认定的难点与解决办法</vt:lpstr>
      <vt:lpstr>儿科处方审核要点 </vt:lpstr>
      <vt:lpstr>儿科处方点评案例分享（一）</vt:lpstr>
      <vt:lpstr>儿科处方点评案例分享（一）</vt:lpstr>
      <vt:lpstr>喹诺酮儿童应用</vt:lpstr>
      <vt:lpstr>儿科处方点评案例分享（二）</vt:lpstr>
      <vt:lpstr>PowerPoint 演示文稿</vt:lpstr>
      <vt:lpstr>儿科处方点评案例分享（三）</vt:lpstr>
      <vt:lpstr>PowerPoint 演示文稿</vt:lpstr>
      <vt:lpstr>儿科处方点评案例分享（四）</vt:lpstr>
      <vt:lpstr>抗流感病毒药物的发展史</vt:lpstr>
      <vt:lpstr>常见儿科抗病毒药物</vt:lpstr>
      <vt:lpstr>PowerPoint 演示文稿</vt:lpstr>
      <vt:lpstr>奥司他韦</vt:lpstr>
      <vt:lpstr>审核处方依据</vt:lpstr>
      <vt:lpstr>PowerPoint 演示文稿</vt:lpstr>
      <vt:lpstr>PowerPoint 演示文稿</vt:lpstr>
      <vt:lpstr>PowerPoint 演示文稿</vt:lpstr>
      <vt:lpstr>PowerPoint 演示文稿</vt:lpstr>
      <vt:lpstr>儿科处方点评案例分享（六）中成药联用</vt:lpstr>
      <vt:lpstr>PowerPoint 演示文稿</vt:lpstr>
      <vt:lpstr>PowerPoint 演示文稿</vt:lpstr>
      <vt:lpstr>中成药处方点评</vt:lpstr>
      <vt:lpstr>儿科处方点评案例分享（七）</vt:lpstr>
      <vt:lpstr>重复给药</vt:lpstr>
      <vt:lpstr>儿科处方点评案例分享（七）</vt:lpstr>
      <vt:lpstr>咨询案例分享</vt:lpstr>
      <vt:lpstr>总结</vt:lpstr>
      <vt:lpstr>谢谢聆听！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刘莹</cp:lastModifiedBy>
  <cp:revision>97</cp:revision>
  <dcterms:created xsi:type="dcterms:W3CDTF">2023-04-20T05:24:17Z</dcterms:created>
  <dcterms:modified xsi:type="dcterms:W3CDTF">2023-04-20T05:24:17Z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0EC060E561664A4185499D84CFF25492</vt:lpwstr>
  </property>
  <property fmtid="{D5CDD505-2E9C-101B-9397-08002B2CF9AE}" pid="3" name="KSOProductBuildVer">
    <vt:lpwstr>2052-5.3.0.7872</vt:lpwstr>
  </property>
</Properties>
</file>