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64" r:id="rId2"/>
    <p:sldId id="265" r:id="rId3"/>
    <p:sldId id="317" r:id="rId4"/>
    <p:sldId id="318" r:id="rId5"/>
    <p:sldId id="319" r:id="rId6"/>
    <p:sldId id="345" r:id="rId7"/>
    <p:sldId id="337" r:id="rId8"/>
    <p:sldId id="338" r:id="rId9"/>
    <p:sldId id="339" r:id="rId10"/>
    <p:sldId id="342" r:id="rId11"/>
    <p:sldId id="341" r:id="rId12"/>
    <p:sldId id="343" r:id="rId13"/>
    <p:sldId id="278" r:id="rId14"/>
    <p:sldId id="298" r:id="rId15"/>
    <p:sldId id="323" r:id="rId16"/>
    <p:sldId id="322" r:id="rId17"/>
    <p:sldId id="324" r:id="rId18"/>
    <p:sldId id="320" r:id="rId19"/>
    <p:sldId id="325" r:id="rId20"/>
    <p:sldId id="321" r:id="rId21"/>
    <p:sldId id="326" r:id="rId22"/>
    <p:sldId id="329" r:id="rId23"/>
    <p:sldId id="328" r:id="rId24"/>
    <p:sldId id="331" r:id="rId25"/>
    <p:sldId id="332" r:id="rId26"/>
    <p:sldId id="333" r:id="rId27"/>
    <p:sldId id="334" r:id="rId28"/>
    <p:sldId id="348" r:id="rId29"/>
    <p:sldId id="335" r:id="rId30"/>
    <p:sldId id="349" r:id="rId31"/>
    <p:sldId id="336" r:id="rId32"/>
    <p:sldId id="346" r:id="rId33"/>
    <p:sldId id="364" r:id="rId34"/>
    <p:sldId id="274" r:id="rId3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375FB9"/>
    <a:srgbClr val="44AED0"/>
    <a:srgbClr val="FFFFFF"/>
    <a:srgbClr val="B3D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960"/>
    <p:restoredTop sz="86294"/>
  </p:normalViewPr>
  <p:slideViewPr>
    <p:cSldViewPr>
      <p:cViewPr varScale="1">
        <p:scale>
          <a:sx n="71" d="100"/>
          <a:sy n="71" d="100"/>
        </p:scale>
        <p:origin x="112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9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6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97AC7-106A-4283-8231-DE27C1B809B6}" type="datetimeFigureOut">
              <a:rPr lang="zh-CN" altLang="en-US" smtClean="0"/>
              <a:t>2023/5/9</a:t>
            </a:fld>
            <a:endParaRPr lang="zh-CN" altLang="en-US"/>
          </a:p>
        </p:txBody>
      </p:sp>
      <p:sp>
        <p:nvSpPr>
          <p:cNvPr id="1048677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8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395B5-0C54-4CC3-8657-208AD7844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0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8D2BE-4D83-4DEE-81AC-943AC414CFF2}" type="datetimeFigureOut">
              <a:rPr lang="zh-CN" altLang="en-US" smtClean="0"/>
              <a:t>2023/5/9</a:t>
            </a:fld>
            <a:endParaRPr lang="zh-CN" altLang="en-US"/>
          </a:p>
        </p:txBody>
      </p:sp>
      <p:sp>
        <p:nvSpPr>
          <p:cNvPr id="1048671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72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73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4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1282D-5F9D-49E4-8640-95869B09F9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本品能抑制前列腺素的合成，具有解热镇痛及抗炎作用 </a:t>
            </a:r>
            <a:r>
              <a:rPr lang="en-US" altLang="zh-CN" dirty="0"/>
              <a:t>2.</a:t>
            </a:r>
            <a:r>
              <a:rPr lang="zh-CN" altLang="en-US" dirty="0"/>
              <a:t>布洛芬片 </a:t>
            </a:r>
            <a:r>
              <a:rPr lang="en-US" altLang="zh-CN" dirty="0"/>
              <a:t>0.2g po q6h; 3.</a:t>
            </a:r>
            <a:r>
              <a:rPr lang="zh-CN" altLang="en-US" dirty="0"/>
              <a:t>孕妇不应在</a:t>
            </a:r>
            <a:r>
              <a:rPr lang="en-US" altLang="zh-CN" dirty="0"/>
              <a:t>20</a:t>
            </a:r>
            <a:r>
              <a:rPr lang="zh-CN" altLang="en-US" dirty="0"/>
              <a:t>周或更晚的时候使用</a:t>
            </a:r>
            <a:r>
              <a:rPr lang="en-US" altLang="zh-CN" dirty="0"/>
              <a:t>NSAID(</a:t>
            </a:r>
            <a:r>
              <a:rPr lang="zh-CN" altLang="en-US" dirty="0"/>
              <a:t>非甾体抗炎药</a:t>
            </a:r>
            <a:r>
              <a:rPr lang="en-US" altLang="zh-CN" dirty="0"/>
              <a:t>)</a:t>
            </a:r>
            <a:r>
              <a:rPr lang="zh-CN" altLang="en-US" dirty="0"/>
              <a:t>，除非您的医疗保健专业人员特别建议这样做，因为这些药物可能会给您未出生的婴儿造成问题。</a:t>
            </a:r>
            <a:r>
              <a:rPr lang="en-US" altLang="zh-CN" dirty="0"/>
              <a:t>FDA</a:t>
            </a:r>
            <a:r>
              <a:rPr lang="zh-CN" altLang="en-US" dirty="0"/>
              <a:t>警告，在妊娠</a:t>
            </a:r>
            <a:r>
              <a:rPr lang="en-US" altLang="zh-CN" dirty="0"/>
              <a:t>20</a:t>
            </a:r>
            <a:r>
              <a:rPr lang="zh-CN" altLang="en-US" dirty="0"/>
              <a:t>周左右或妊娠后期使用非甾体抗炎药</a:t>
            </a:r>
            <a:r>
              <a:rPr lang="en-US" altLang="zh-CN" dirty="0"/>
              <a:t>(NSAIDs)</a:t>
            </a:r>
            <a:r>
              <a:rPr lang="zh-CN" altLang="en-US" dirty="0"/>
              <a:t>可能会导致胎儿肾功能不全、羊水过少，在某些情况下还会导致新生儿肾功能损害。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866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因会产生兴奋、高血压和高热（体温 ≥ </a:t>
            </a:r>
            <a:r>
              <a:rPr lang="en-US" altLang="zh-CN" dirty="0"/>
              <a:t>40 ℃ </a:t>
            </a:r>
            <a:r>
              <a:rPr lang="zh-CN" altLang="en-US" dirty="0"/>
              <a:t>）等不良反应：利奈唑胺（</a:t>
            </a:r>
            <a:r>
              <a:rPr lang="zh-CN" altLang="en-US" sz="180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利奈唑胺为可逆的、非选择性的单胺氧化酶抑制剂。所以，利奈唑胺与肾上腺素能药物或</a:t>
            </a:r>
            <a:r>
              <a:rPr lang="en-US" altLang="zh-CN" sz="180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5-</a:t>
            </a:r>
            <a:r>
              <a:rPr lang="zh-CN" altLang="en-US" sz="180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羟色胺类制剂有潜在的相互作用</a:t>
            </a:r>
            <a:r>
              <a:rPr lang="zh-CN" altLang="en-US" dirty="0"/>
              <a:t>）、单胺氧化酶抑制剂（如吗氯贝胺、反苯环丙胺、氯硝柳胺、异丙嗪和异卡波肼）、选择性 </a:t>
            </a:r>
            <a:r>
              <a:rPr lang="en-US" altLang="zh-CN" dirty="0"/>
              <a:t>5-</a:t>
            </a:r>
            <a:r>
              <a:rPr lang="zh-CN" altLang="en-US" dirty="0"/>
              <a:t>羟色胺再摄取抑制剂（如氟西汀、舍曲林或帕罗西汀）、安非他酮、丙卡巴肼、司来吉兰。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本品含盐酸甲氧那明可抑制支气管痉挛，缓解哮喘发作时的咳嗽。那可丁为外周性止咳药，可抑制咳嗽。氨茶碱亦可抑制支气管痉挛，还可抑制支气管粘膜肿胀，缓解哮喘发作时的咳嗽，使痰易咳出。马来酸氯苯那敏具抗组胺作用。本品的配伍不仅可以减轻咽喉及支气管炎症等引起的咳嗽，而且可缓解哮喘发作时的咳嗽，有利于排痰。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甘草浸膏粉为保护性镇咳祛痰剂；阿片粉有较强镇咳作用；樟脑及八角茴香油能刺激支气管黏膜，反射性地增加腺体分泌，稀释痰液，使痰易于咳出；苯甲酸钠为防腐剂。上述成份组成复方制剂，有镇咳祛痰的协同作用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262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吸入用布地奈德混悬液可与</a:t>
            </a:r>
            <a:r>
              <a:rPr lang="en-US" altLang="zh-CN" dirty="0"/>
              <a:t>9mg/ml(0.9%)</a:t>
            </a:r>
            <a:r>
              <a:rPr lang="zh-CN" altLang="en-US" dirty="0"/>
              <a:t>的氯化钠溶液和</a:t>
            </a:r>
            <a:r>
              <a:rPr lang="en-US" altLang="zh-CN" dirty="0"/>
              <a:t>/</a:t>
            </a:r>
            <a:r>
              <a:rPr lang="zh-CN" altLang="en-US" dirty="0"/>
              <a:t>或含特布他林、沙丁胺醇、非诺特罗、乙酰半胱氨酸、色甘酸钠或异丙托溴铵的雾化液混合。应在混合后</a:t>
            </a:r>
            <a:r>
              <a:rPr lang="en-US" altLang="zh-CN" dirty="0"/>
              <a:t>30</a:t>
            </a:r>
            <a:r>
              <a:rPr lang="zh-CN" altLang="en-US" dirty="0"/>
              <a:t>分钟内使用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9398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025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455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978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625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073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6306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052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阿兹夫定三磷酸盐能抑制重组</a:t>
            </a:r>
            <a:r>
              <a:rPr lang="en-US" altLang="zh-CN" dirty="0"/>
              <a:t>HIV</a:t>
            </a:r>
            <a:r>
              <a:rPr lang="zh-CN" altLang="en-US" dirty="0"/>
              <a:t>逆转录酶活性，导致病毒</a:t>
            </a:r>
            <a:r>
              <a:rPr lang="en-US" altLang="zh-CN" dirty="0"/>
              <a:t>DNA</a:t>
            </a:r>
            <a:r>
              <a:rPr lang="zh-CN" altLang="en-US" dirty="0"/>
              <a:t>链合成中止。</a:t>
            </a:r>
            <a:br>
              <a:rPr lang="zh-CN" altLang="en-US" dirty="0"/>
            </a:br>
            <a:r>
              <a:rPr lang="zh-CN" altLang="en-US" dirty="0"/>
              <a:t>阿兹夫定为广谱</a:t>
            </a:r>
            <a:r>
              <a:rPr lang="en-US" altLang="zh-CN" dirty="0"/>
              <a:t>RNA</a:t>
            </a:r>
            <a:r>
              <a:rPr lang="zh-CN" altLang="en-US" dirty="0"/>
              <a:t>病毒抑制剂，可抑制新型冠状病毒</a:t>
            </a:r>
            <a:r>
              <a:rPr lang="en-US" altLang="zh-CN" dirty="0"/>
              <a:t>RNA</a:t>
            </a:r>
            <a:r>
              <a:rPr lang="zh-CN" altLang="en-US" dirty="0"/>
              <a:t>依赖的</a:t>
            </a:r>
            <a:r>
              <a:rPr lang="en-US" altLang="zh-CN" dirty="0"/>
              <a:t>RNA</a:t>
            </a:r>
            <a:r>
              <a:rPr lang="zh-CN" altLang="en-US" dirty="0"/>
              <a:t>聚合酶</a:t>
            </a:r>
            <a:r>
              <a:rPr lang="en-US" altLang="zh-CN" dirty="0"/>
              <a:t>(</a:t>
            </a:r>
            <a:r>
              <a:rPr lang="en-US" altLang="zh-CN" dirty="0" err="1"/>
              <a:t>RdRp</a:t>
            </a:r>
            <a:r>
              <a:rPr lang="en-US" altLang="zh-CN" dirty="0"/>
              <a:t>)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6831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阿兹夫定三磷酸盐能抑制重组</a:t>
            </a:r>
            <a:r>
              <a:rPr lang="en-US" altLang="zh-CN" dirty="0"/>
              <a:t>HIV</a:t>
            </a:r>
            <a:r>
              <a:rPr lang="zh-CN" altLang="en-US" dirty="0"/>
              <a:t>逆转录酶活性，导致病毒</a:t>
            </a:r>
            <a:r>
              <a:rPr lang="en-US" altLang="zh-CN" dirty="0"/>
              <a:t>DNA</a:t>
            </a:r>
            <a:r>
              <a:rPr lang="zh-CN" altLang="en-US" dirty="0"/>
              <a:t>链合成中止。</a:t>
            </a:r>
            <a:br>
              <a:rPr lang="zh-CN" altLang="en-US" dirty="0"/>
            </a:br>
            <a:r>
              <a:rPr lang="zh-CN" altLang="en-US" dirty="0"/>
              <a:t>阿兹夫定为广谱</a:t>
            </a:r>
            <a:r>
              <a:rPr lang="en-US" altLang="zh-CN" dirty="0"/>
              <a:t>RNA</a:t>
            </a:r>
            <a:r>
              <a:rPr lang="zh-CN" altLang="en-US" dirty="0"/>
              <a:t>病毒抑制剂，可抑制新型冠状病毒</a:t>
            </a:r>
            <a:r>
              <a:rPr lang="en-US" altLang="zh-CN" dirty="0"/>
              <a:t>RNA</a:t>
            </a:r>
            <a:r>
              <a:rPr lang="zh-CN" altLang="en-US" dirty="0"/>
              <a:t>依赖的</a:t>
            </a:r>
            <a:r>
              <a:rPr lang="en-US" altLang="zh-CN" dirty="0"/>
              <a:t>RNA</a:t>
            </a:r>
            <a:r>
              <a:rPr lang="zh-CN" altLang="en-US" dirty="0"/>
              <a:t>聚合酶</a:t>
            </a:r>
            <a:r>
              <a:rPr lang="en-US" altLang="zh-CN" dirty="0"/>
              <a:t>(</a:t>
            </a:r>
            <a:r>
              <a:rPr lang="en-US" altLang="zh-CN" dirty="0" err="1"/>
              <a:t>RdRp</a:t>
            </a:r>
            <a:r>
              <a:rPr lang="en-US" altLang="zh-CN" dirty="0"/>
              <a:t>)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2197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RdRp</a:t>
            </a:r>
            <a:r>
              <a:rPr kumimoji="1" lang="en-US" altLang="zh-CN" dirty="0"/>
              <a:t>: RNA </a:t>
            </a:r>
            <a:r>
              <a:rPr kumimoji="1" lang="zh-CN" altLang="en-US" dirty="0"/>
              <a:t>依赖的</a:t>
            </a:r>
            <a:r>
              <a:rPr kumimoji="1" lang="en-US" altLang="zh-CN" dirty="0"/>
              <a:t>RNA</a:t>
            </a:r>
            <a:r>
              <a:rPr kumimoji="1" lang="zh-CN" altLang="en-US" dirty="0"/>
              <a:t>聚合酶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4571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RdRp</a:t>
            </a:r>
            <a:r>
              <a:rPr kumimoji="1" lang="en-US" altLang="zh-CN" dirty="0"/>
              <a:t>: RNA </a:t>
            </a:r>
            <a:r>
              <a:rPr kumimoji="1" lang="zh-CN" altLang="en-US" dirty="0"/>
              <a:t>依赖的</a:t>
            </a:r>
            <a:r>
              <a:rPr kumimoji="1" lang="en-US" altLang="zh-CN" dirty="0"/>
              <a:t>RNA</a:t>
            </a:r>
            <a:r>
              <a:rPr kumimoji="1" lang="zh-CN" altLang="en-US" dirty="0"/>
              <a:t>聚合酶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43676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0629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083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D1282D-5F9D-49E4-8640-95869B09F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9142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4370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0687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1370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5255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5641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5061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44856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8505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1234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944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标题 1"/>
          <p:cNvSpPr>
            <a:spLocks noGrp="1"/>
          </p:cNvSpPr>
          <p:nvPr>
            <p:ph type="ctrTitle"/>
          </p:nvPr>
        </p:nvSpPr>
        <p:spPr>
          <a:xfrm>
            <a:off x="1143000" y="1340768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1" name="副标题 2"/>
          <p:cNvSpPr>
            <a:spLocks noGrp="1"/>
          </p:cNvSpPr>
          <p:nvPr>
            <p:ph type="subTitle" idx="1"/>
          </p:nvPr>
        </p:nvSpPr>
        <p:spPr>
          <a:xfrm>
            <a:off x="1143000" y="4365526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04858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8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97152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8798" y="173932"/>
            <a:ext cx="1495044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85" name="矩形 8"/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048586" name="任意多边形 12"/>
          <p:cNvSpPr/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8" name="直接连接符 9"/>
          <p:cNvCxnSpPr>
            <a:cxnSpLocks/>
          </p:cNvCxnSpPr>
          <p:nvPr userDrawn="1"/>
        </p:nvCxnSpPr>
        <p:spPr>
          <a:xfrm flipH="1">
            <a:off x="764121" y="836712"/>
            <a:ext cx="7615758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9" name="标题 1"/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590" name="内容占位符 2"/>
          <p:cNvSpPr>
            <a:spLocks noGrp="1"/>
          </p:cNvSpPr>
          <p:nvPr>
            <p:ph idx="1"/>
          </p:nvPr>
        </p:nvSpPr>
        <p:spPr>
          <a:xfrm>
            <a:off x="628650" y="1247875"/>
            <a:ext cx="78867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4859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2023/5/9</a:t>
            </a:fld>
            <a:endParaRPr lang="zh-CN" altLang="en-US"/>
          </a:p>
        </p:txBody>
      </p:sp>
      <p:sp>
        <p:nvSpPr>
          <p:cNvPr id="104859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9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97153" name="图片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56230" y="94038"/>
            <a:ext cx="1141482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95" name="矩形 8"/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048596" name="任意多边形 12"/>
          <p:cNvSpPr/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grpSp>
        <p:nvGrpSpPr>
          <p:cNvPr id="28" name="组合 1"/>
          <p:cNvGrpSpPr/>
          <p:nvPr userDrawn="1"/>
        </p:nvGrpSpPr>
        <p:grpSpPr bwMode="auto">
          <a:xfrm>
            <a:off x="258762" y="344316"/>
            <a:ext cx="369888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048597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48598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2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3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2023/5/9</a:t>
            </a:fld>
            <a:endParaRPr lang="zh-CN" altLang="en-US"/>
          </a:p>
        </p:txBody>
      </p:sp>
      <p:sp>
        <p:nvSpPr>
          <p:cNvPr id="104864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7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8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9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2023/5/9</a:t>
            </a:fld>
            <a:endParaRPr lang="zh-CN" altLang="en-US"/>
          </a:p>
        </p:txBody>
      </p:sp>
      <p:sp>
        <p:nvSpPr>
          <p:cNvPr id="104865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2023/5/9</a:t>
            </a:fld>
            <a:endParaRPr lang="zh-CN" altLang="en-US"/>
          </a:p>
        </p:txBody>
      </p:sp>
      <p:sp>
        <p:nvSpPr>
          <p:cNvPr id="104865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2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2023/5/9</a:t>
            </a:fld>
            <a:endParaRPr lang="zh-CN" altLang="en-US"/>
          </a:p>
        </p:txBody>
      </p:sp>
      <p:sp>
        <p:nvSpPr>
          <p:cNvPr id="104862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2023/5/9</a:t>
            </a:fld>
            <a:endParaRPr lang="zh-CN" altLang="en-US"/>
          </a:p>
        </p:txBody>
      </p:sp>
      <p:sp>
        <p:nvSpPr>
          <p:cNvPr id="1048661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2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64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5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66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2023/5/9</a:t>
            </a:fld>
            <a:endParaRPr lang="zh-CN" altLang="en-US"/>
          </a:p>
        </p:txBody>
      </p:sp>
      <p:sp>
        <p:nvSpPr>
          <p:cNvPr id="104866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1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32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3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2023/5/9</a:t>
            </a:fld>
            <a:endParaRPr lang="zh-CN" altLang="en-US"/>
          </a:p>
        </p:txBody>
      </p:sp>
      <p:sp>
        <p:nvSpPr>
          <p:cNvPr id="104863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7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38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2023/5/9</a:t>
            </a:fld>
            <a:endParaRPr lang="zh-CN" altLang="en-US"/>
          </a:p>
        </p:txBody>
      </p:sp>
      <p:sp>
        <p:nvSpPr>
          <p:cNvPr id="104863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27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2023/5/9</a:t>
            </a:fld>
            <a:endParaRPr lang="zh-CN" altLang="en-US"/>
          </a:p>
        </p:txBody>
      </p:sp>
      <p:sp>
        <p:nvSpPr>
          <p:cNvPr id="104862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57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7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标题 1"/>
          <p:cNvSpPr>
            <a:spLocks noGrp="1"/>
          </p:cNvSpPr>
          <p:nvPr>
            <p:ph type="ctrTitle"/>
          </p:nvPr>
        </p:nvSpPr>
        <p:spPr>
          <a:xfrm>
            <a:off x="683568" y="2001950"/>
            <a:ext cx="7952928" cy="1427050"/>
          </a:xfrm>
        </p:spPr>
        <p:txBody>
          <a:bodyPr anchor="ctr">
            <a:normAutofit/>
          </a:bodyPr>
          <a:lstStyle/>
          <a:p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新冠治疗药物处方审核要点</a:t>
            </a:r>
          </a:p>
        </p:txBody>
      </p:sp>
      <p:sp>
        <p:nvSpPr>
          <p:cNvPr id="1048616" name="副标题 2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6400800" cy="1357322"/>
          </a:xfrm>
        </p:spPr>
        <p:txBody>
          <a:bodyPr>
            <a:normAutofit lnSpcReduction="10000"/>
          </a:bodyPr>
          <a:lstStyle/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</a:rPr>
              <a:t>北京协和医院药剂科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cs typeface="黑体"/>
            </a:endParaRPr>
          </a:p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</a:rPr>
              <a:t> 杨阳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cs typeface="黑体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</a:rPr>
              <a:t>2023.05.13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主要内容</a:t>
            </a:r>
          </a:p>
        </p:txBody>
      </p:sp>
      <p:sp>
        <p:nvSpPr>
          <p:cNvPr id="1048618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新型冠状病毒感染临床特点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新型冠状病毒感染诊疗分型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新型冠状病毒感染药物治疗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新型冠状病毒感染临床特点</a:t>
            </a:r>
            <a:endParaRPr lang="zh-CN" altLang="en-US" sz="4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8618" name="内容占位符 2"/>
          <p:cNvSpPr>
            <a:spLocks noGrp="1"/>
          </p:cNvSpPr>
          <p:nvPr>
            <p:ph idx="1"/>
          </p:nvPr>
        </p:nvSpPr>
        <p:spPr>
          <a:xfrm>
            <a:off x="628650" y="1124744"/>
            <a:ext cx="7886700" cy="5024307"/>
          </a:xfrm>
        </p:spPr>
        <p:txBody>
          <a:bodyPr>
            <a:normAutofit/>
          </a:bodyPr>
          <a:lstStyle/>
          <a:p>
            <a:pPr marL="228600" lvl="1">
              <a:lnSpc>
                <a:spcPct val="150000"/>
              </a:lnSpc>
              <a:spcBef>
                <a:spcPts val="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常见症状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lvl="2">
              <a:lnSpc>
                <a:spcPct val="150000"/>
              </a:lnSpc>
              <a:spcBef>
                <a:spcPts val="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咽干、咽痛、咳嗽、发热、肌痛等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lvl="2">
              <a:lnSpc>
                <a:spcPct val="150000"/>
              </a:lnSpc>
              <a:spcBef>
                <a:spcPts val="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重症：呼吸困难和低氧血症，急性呼吸窘迫综合征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实验室检查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lvl="2">
              <a:lnSpc>
                <a:spcPct val="150000"/>
              </a:lnSpc>
              <a:spcBef>
                <a:spcPts val="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核酸检测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lvl="2">
              <a:lnSpc>
                <a:spcPct val="150000"/>
              </a:lnSpc>
              <a:spcBef>
                <a:spcPts val="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抗原检测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影像学检查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lvl="2">
              <a:lnSpc>
                <a:spcPct val="150000"/>
              </a:lnSpc>
              <a:spcBef>
                <a:spcPts val="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合并肺炎者早期：多发小斑片影及间质改变，以肺外带明显，进而发展为双肺多发磨玻璃影、浸润影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spcBef>
                <a:spcPts val="1000"/>
              </a:spcBef>
            </a:pPr>
            <a:endParaRPr lang="zh-CN" altLang="en-US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5F9FE6A-8F5F-EC38-289C-2ECC2BE57217}"/>
              </a:ext>
            </a:extLst>
          </p:cNvPr>
          <p:cNvSpPr txBox="1"/>
          <p:nvPr/>
        </p:nvSpPr>
        <p:spPr>
          <a:xfrm>
            <a:off x="3563888" y="6345330"/>
            <a:ext cx="542776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国家卫生健康委员会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新型冠状病毒感染诊疗方案（试行第十版）</a:t>
            </a:r>
          </a:p>
        </p:txBody>
      </p:sp>
    </p:spTree>
    <p:extLst>
      <p:ext uri="{BB962C8B-B14F-4D97-AF65-F5344CB8AC3E}">
        <p14:creationId xmlns:p14="http://schemas.microsoft.com/office/powerpoint/2010/main" val="3301274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新型冠状病毒感染诊疗分型</a:t>
            </a:r>
            <a:endParaRPr lang="zh-CN" altLang="en-US" sz="4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8618" name="内容占位符 2"/>
          <p:cNvSpPr>
            <a:spLocks noGrp="1"/>
          </p:cNvSpPr>
          <p:nvPr>
            <p:ph idx="1"/>
          </p:nvPr>
        </p:nvSpPr>
        <p:spPr>
          <a:xfrm>
            <a:off x="247352" y="1232756"/>
            <a:ext cx="8649295" cy="4788532"/>
          </a:xfrm>
        </p:spPr>
        <p:txBody>
          <a:bodyPr>
            <a:normAutofit fontScale="92500"/>
          </a:bodyPr>
          <a:lstStyle/>
          <a:p>
            <a:pPr marL="228600" lvl="1">
              <a:lnSpc>
                <a:spcPct val="150000"/>
              </a:lnSpc>
              <a:spcBef>
                <a:spcPts val="0"/>
              </a:spcBef>
            </a:pPr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轻型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2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以上呼吸道感染为主要表现，如咽干、咽痛、咳嗽、发热等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0"/>
              </a:spcBef>
            </a:pPr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中型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2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持续高热＞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天或（和）咳嗽、气促等，但呼吸频率（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RR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）＜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分、静息状态下吸空气时指氧饱和度＞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93%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。影像学可见特征性新冠病毒感染肺炎表现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0"/>
              </a:spcBef>
            </a:pPr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重型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成人符合下列任何一条且不能以新冠病毒感染以外其他原因解释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 marL="742950" lvl="2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出现气促，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RR≥30 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</a:p>
          <a:p>
            <a:pPr marL="742950" lvl="2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静息状态下，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吸空气时指氧饱和度≤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93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</a:p>
          <a:p>
            <a:pPr marL="742950" lvl="2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动脉血氧分压（</a:t>
            </a:r>
            <a:r>
              <a:rPr lang="en-US" altLang="zh-CN" sz="16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PaO</a:t>
            </a:r>
            <a:r>
              <a:rPr lang="en-US" altLang="zh-CN" sz="1600" b="1" baseline="-25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2 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吸氧浓度（</a:t>
            </a:r>
            <a:r>
              <a:rPr lang="en-US" altLang="zh-CN" sz="16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FiO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baseline="-25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）≤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300mmHg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，高海拔（海拔超过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1000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米）地区应根据以下公式对 </a:t>
            </a:r>
            <a:r>
              <a:rPr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PaO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/</a:t>
            </a:r>
            <a:r>
              <a:rPr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FiO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进行校正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PaO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/</a:t>
            </a:r>
            <a:r>
              <a:rPr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FiO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×[760/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大气压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(mmHg)]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</a:p>
          <a:p>
            <a:pPr marL="742950" lvl="2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临床症状进行性加重，肺部影像学显示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48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小时内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病灶明显进展＞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5F9FE6A-8F5F-EC38-289C-2ECC2BE57217}"/>
              </a:ext>
            </a:extLst>
          </p:cNvPr>
          <p:cNvSpPr txBox="1"/>
          <p:nvPr/>
        </p:nvSpPr>
        <p:spPr>
          <a:xfrm>
            <a:off x="3563888" y="6345330"/>
            <a:ext cx="542776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国家卫生健康委员会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新型冠状病毒感染诊疗方案（试行第十版）</a:t>
            </a:r>
          </a:p>
        </p:txBody>
      </p:sp>
    </p:spTree>
    <p:extLst>
      <p:ext uri="{BB962C8B-B14F-4D97-AF65-F5344CB8AC3E}">
        <p14:creationId xmlns:p14="http://schemas.microsoft.com/office/powerpoint/2010/main" val="4110068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新型冠状病毒感染诊疗分型</a:t>
            </a:r>
            <a:endParaRPr lang="zh-CN" altLang="en-US" sz="4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8618" name="内容占位符 2"/>
          <p:cNvSpPr>
            <a:spLocks noGrp="1"/>
          </p:cNvSpPr>
          <p:nvPr>
            <p:ph idx="1"/>
          </p:nvPr>
        </p:nvSpPr>
        <p:spPr>
          <a:xfrm>
            <a:off x="323528" y="1232756"/>
            <a:ext cx="8820472" cy="4392488"/>
          </a:xfrm>
        </p:spPr>
        <p:txBody>
          <a:bodyPr>
            <a:normAutofit/>
          </a:bodyPr>
          <a:lstStyle/>
          <a:p>
            <a:pPr marL="228600" lvl="1">
              <a:lnSpc>
                <a:spcPct val="150000"/>
              </a:lnSpc>
              <a:spcBef>
                <a:spcPts val="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危重型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符合以下情况之一者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 marL="742950" lvl="2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出现呼吸衰竭，且需要机械通气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2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出现休克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2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合并其他器官功能衰竭需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ICU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监护治疗</a:t>
            </a:r>
            <a:endParaRPr lang="zh-CN" altLang="en-US" sz="1600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5F9FE6A-8F5F-EC38-289C-2ECC2BE57217}"/>
              </a:ext>
            </a:extLst>
          </p:cNvPr>
          <p:cNvSpPr txBox="1"/>
          <p:nvPr/>
        </p:nvSpPr>
        <p:spPr>
          <a:xfrm>
            <a:off x="3563888" y="6345330"/>
            <a:ext cx="542776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国家卫生健康委员会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新型冠状病毒感染诊疗方案（试行第十版）</a:t>
            </a:r>
          </a:p>
        </p:txBody>
      </p:sp>
    </p:spTree>
    <p:extLst>
      <p:ext uri="{BB962C8B-B14F-4D97-AF65-F5344CB8AC3E}">
        <p14:creationId xmlns:p14="http://schemas.microsoft.com/office/powerpoint/2010/main" val="1251177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新型冠状病毒感染药物治疗</a:t>
            </a:r>
            <a:endParaRPr lang="zh-CN" altLang="en-US" sz="4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8618" name="内容占位符 2"/>
          <p:cNvSpPr>
            <a:spLocks noGrp="1"/>
          </p:cNvSpPr>
          <p:nvPr>
            <p:ph idx="1"/>
          </p:nvPr>
        </p:nvSpPr>
        <p:spPr>
          <a:xfrm>
            <a:off x="323528" y="1232756"/>
            <a:ext cx="8820472" cy="4392488"/>
          </a:xfrm>
        </p:spPr>
        <p:txBody>
          <a:bodyPr>
            <a:normAutofit/>
          </a:bodyPr>
          <a:lstStyle/>
          <a:p>
            <a:pPr marL="450850" lvl="1" indent="-4508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对症治疗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0850" lvl="1" indent="-4508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抗病毒治疗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0850" lvl="1" indent="-4508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免疫治疗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0850" lvl="1" indent="-4508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抗凝治疗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0850" lvl="1" indent="-4508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抗菌药物治疗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5F9FE6A-8F5F-EC38-289C-2ECC2BE57217}"/>
              </a:ext>
            </a:extLst>
          </p:cNvPr>
          <p:cNvSpPr txBox="1"/>
          <p:nvPr/>
        </p:nvSpPr>
        <p:spPr>
          <a:xfrm>
            <a:off x="3563888" y="6345330"/>
            <a:ext cx="542776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国家卫生健康委员会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新型冠状病毒感染诊疗方案（试行第十版）</a:t>
            </a:r>
          </a:p>
        </p:txBody>
      </p:sp>
    </p:spTree>
    <p:extLst>
      <p:ext uri="{BB962C8B-B14F-4D97-AF65-F5344CB8AC3E}">
        <p14:creationId xmlns:p14="http://schemas.microsoft.com/office/powerpoint/2010/main" val="2640436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178F34-6A3E-693C-3682-B402A3667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对症治疗</a:t>
            </a:r>
            <a:endParaRPr lang="zh-CN" altLang="en-US" sz="3600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80B30CFC-0C85-F48F-1263-D013B4556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5" y="980729"/>
            <a:ext cx="8596113" cy="5052028"/>
          </a:xfrm>
        </p:spPr>
        <p:txBody>
          <a:bodyPr>
            <a:normAutofit lnSpcReduction="10000"/>
          </a:bodyPr>
          <a:lstStyle/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发热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对乙酰氨基酚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不同剂型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3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对乙酰氨基酚</a:t>
            </a:r>
            <a:r>
              <a:rPr kumimoji="1"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缓释片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0.65g po q8h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kumimoji="1"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kumimoji="1"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小时不超过</a:t>
            </a:r>
            <a:r>
              <a:rPr kumimoji="1"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1"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endParaRPr kumimoji="1" lang="en-US" altLang="zh-CN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3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对乙酰氨基酚</a:t>
            </a:r>
            <a:r>
              <a:rPr kumimoji="1"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片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岁及以上儿童，每次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片（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6-12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岁，每次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片）；间隔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4-6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小时重复一次，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小时内不超过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endParaRPr kumimoji="1"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3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对乙酰氨基酚</a:t>
            </a:r>
            <a:r>
              <a:rPr kumimoji="1"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滴剂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，间隔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4-6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小时重复一次，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小时内不超过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endParaRPr kumimoji="1"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3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</a:t>
            </a:r>
            <a:r>
              <a:rPr kumimoji="1"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成人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1" lang="zh-CN" altLang="en-US" sz="1400" b="1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一日对乙酰氨基酚总剂量不超过</a:t>
            </a:r>
            <a:r>
              <a:rPr kumimoji="1" lang="en-US" altLang="zh-CN" sz="1400" b="1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2g</a:t>
            </a: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慎用于孕妇及哺乳期妇女</a:t>
            </a:r>
            <a:endParaRPr kumimoji="1"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禁用：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月龄以下的婴儿、新生儿、严重肝肾功能不全者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含有对乙酰氨基酚成分的感冒药：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酚麻美敏片（对：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325mg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）、氨麻美敏片（对：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325mg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500mg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）、氨酚伪麻美芬片（对：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500mg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），警惕对乙酰氨基酚过量</a:t>
            </a:r>
            <a:endParaRPr kumimoji="1" lang="zh-CN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D4F5F3B-97A2-0D49-4984-95A13D87D5E2}"/>
              </a:ext>
            </a:extLst>
          </p:cNvPr>
          <p:cNvSpPr txBox="1"/>
          <p:nvPr/>
        </p:nvSpPr>
        <p:spPr>
          <a:xfrm>
            <a:off x="4067944" y="6345330"/>
            <a:ext cx="492370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中华医学会全科医学分会，等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新型冠状病毒感染基层诊疗和服务指南（第一版）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中华全科医学杂志，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2023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22(2):115-137.</a:t>
            </a:r>
          </a:p>
          <a:p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对乙酰氨基酚片药品说明书。</a:t>
            </a:r>
          </a:p>
        </p:txBody>
      </p:sp>
    </p:spTree>
    <p:extLst>
      <p:ext uri="{BB962C8B-B14F-4D97-AF65-F5344CB8AC3E}">
        <p14:creationId xmlns:p14="http://schemas.microsoft.com/office/powerpoint/2010/main" val="193348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178F34-6A3E-693C-3682-B402A3667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对症治疗</a:t>
            </a:r>
            <a:endParaRPr lang="zh-CN" altLang="en-US" sz="3600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80B30CFC-0C85-F48F-1263-D013B4556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5" y="1115327"/>
            <a:ext cx="8596113" cy="4917429"/>
          </a:xfrm>
        </p:spPr>
        <p:txBody>
          <a:bodyPr>
            <a:normAutofit/>
          </a:bodyPr>
          <a:lstStyle/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发热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布洛芬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不同剂型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3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布洛芬</a:t>
            </a:r>
            <a:r>
              <a:rPr kumimoji="1"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缓释胶囊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0.3g po q12h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注意关注不同剂型的用法不同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3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布洛芬片，</a:t>
            </a:r>
            <a:r>
              <a:rPr kumimoji="1"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0.2g po q6h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，若持续发热，可间隔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6~8 h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重复用药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次，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 h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内不得超过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endParaRPr kumimoji="1"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3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布洛芬混悬液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滴剂，若持续发热，可间隔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6~8 h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重复用药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次，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 h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内不得超过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次（具体剂量需根据儿童年龄进行调整）</a:t>
            </a:r>
            <a:endParaRPr kumimoji="1" lang="en-US" altLang="zh-CN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禁用：阿司匹林过敏的哮喘患者、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妊娠期、哺乳期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2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月龄以下的婴儿、新生儿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布洛芬与地高辛、甲氨蝶呤、口服降血糖药物同用时，能使这些药物的血药浓度增高，不宜同用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kumimoji="1" lang="zh-CN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D4F5F3B-97A2-0D49-4984-95A13D87D5E2}"/>
              </a:ext>
            </a:extLst>
          </p:cNvPr>
          <p:cNvSpPr txBox="1"/>
          <p:nvPr/>
        </p:nvSpPr>
        <p:spPr>
          <a:xfrm>
            <a:off x="4045252" y="6111910"/>
            <a:ext cx="492370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中华医学会全科医学分会，等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 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新型冠状病毒感染基层诊疗和服务指南（第一版）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中华全科医学杂志，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2023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22(2):115-137.</a:t>
            </a:r>
          </a:p>
          <a:p>
            <a:pPr marL="228600" indent="-228600">
              <a:buAutoNum type="arabicPeriod"/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布洛芬片药品说明书</a:t>
            </a:r>
          </a:p>
        </p:txBody>
      </p:sp>
    </p:spTree>
    <p:extLst>
      <p:ext uri="{BB962C8B-B14F-4D97-AF65-F5344CB8AC3E}">
        <p14:creationId xmlns:p14="http://schemas.microsoft.com/office/powerpoint/2010/main" val="3453356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178F34-6A3E-693C-3682-B402A3667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对症治疗</a:t>
            </a:r>
            <a:endParaRPr lang="zh-CN" altLang="en-US" sz="3600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80B30CFC-0C85-F48F-1263-D013B4556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53" y="1018777"/>
            <a:ext cx="8244127" cy="5410017"/>
          </a:xfrm>
        </p:spPr>
        <p:txBody>
          <a:bodyPr>
            <a:normAutofit fontScale="92500" lnSpcReduction="20000"/>
          </a:bodyPr>
          <a:lstStyle/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止咳药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右美沙芬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需根据不同年龄段确定使用剂量，成人每日用量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一般不超过</a:t>
            </a:r>
            <a:r>
              <a:rPr kumimoji="1"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120mg</a:t>
            </a:r>
            <a:endParaRPr kumimoji="1" lang="en-US" altLang="zh-CN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妊娠前</a:t>
            </a:r>
            <a:r>
              <a:rPr kumimoji="1"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个月内妇女及哺乳期妇女禁用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肝肾功能不全慎用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与单胺氧化酶抑制剂（利奈唑胺）不可同时使用，且需要停用以上药物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周后才可使用右美沙芬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复方甲氧那明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成分：甲氧那明、那可丁、氨茶碱、氯苯那敏，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警惕与别的药物剂量累加</a:t>
            </a:r>
            <a:endParaRPr kumimoji="1"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8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岁以下患者及哺乳期妇女禁用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，妊娠期慎用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每日常用最大剂量：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粒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 </a:t>
            </a:r>
            <a:r>
              <a:rPr kumimoji="1"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tid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（使用复方制剂时请参考具体药品说明书）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复方甘草片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醛固酮增多症者禁用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孕妇及哺乳期妇女慎用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每日常用最大剂量：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片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 </a:t>
            </a:r>
            <a:r>
              <a:rPr kumimoji="1"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tid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（使用复方制剂时请参考具体药品说明书）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endParaRPr kumimoji="1" lang="zh-CN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D4F5F3B-97A2-0D49-4984-95A13D87D5E2}"/>
              </a:ext>
            </a:extLst>
          </p:cNvPr>
          <p:cNvSpPr txBox="1"/>
          <p:nvPr/>
        </p:nvSpPr>
        <p:spPr>
          <a:xfrm>
            <a:off x="6597067" y="6351711"/>
            <a:ext cx="24394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氢溴酸右美沙芬分散片药品说明书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复方甲氧那明胶囊药品说明书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复方甘草片药品说明书</a:t>
            </a:r>
          </a:p>
        </p:txBody>
      </p:sp>
    </p:spTree>
    <p:extLst>
      <p:ext uri="{BB962C8B-B14F-4D97-AF65-F5344CB8AC3E}">
        <p14:creationId xmlns:p14="http://schemas.microsoft.com/office/powerpoint/2010/main" val="3721950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178F34-6A3E-693C-3682-B402A3667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对症治疗</a:t>
            </a:r>
            <a:endParaRPr lang="zh-CN" altLang="en-US" sz="3600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80B30CFC-0C85-F48F-1263-D013B4556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53" y="1018777"/>
            <a:ext cx="8244127" cy="5410017"/>
          </a:xfrm>
        </p:spPr>
        <p:txBody>
          <a:bodyPr>
            <a:normAutofit fontScale="92500" lnSpcReduction="20000"/>
          </a:bodyPr>
          <a:lstStyle/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感染后长期咳嗽，可在医生诊断后考虑使用：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吸入用布地奈德溶液（强糖皮质激素类药物）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给药途径：</a:t>
            </a:r>
            <a:r>
              <a:rPr kumimoji="1"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雾化给药，切记不能为口服</a:t>
            </a:r>
            <a:endParaRPr kumimoji="1" lang="en-US" altLang="zh-CN" sz="1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妊娠期可使用，哺乳期慎用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每日常用最大剂量：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2mg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雾化 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bid</a:t>
            </a: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吸入用异丙托溴铵溶液（</a:t>
            </a:r>
            <a:r>
              <a:rPr kumimoji="1"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受体阻断剂）</a:t>
            </a:r>
            <a:endParaRPr kumimoji="1"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给药途径：</a:t>
            </a:r>
            <a:r>
              <a:rPr kumimoji="1"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雾化给药，切记不能为口服</a:t>
            </a:r>
            <a:endParaRPr kumimoji="1" lang="en-US" altLang="zh-CN" sz="1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窄角型青光眼、存在尿道堵塞（前列腺增生）慎用本品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本品和色甘酸钠吸入用溶液不能在同一个雾化器中同时吸入使用</a:t>
            </a:r>
            <a:endParaRPr kumimoji="1" lang="en-US" altLang="zh-CN" sz="1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对异丙托溴铵或对阿托品及其衍生物过敏的已知或疑似病例中，禁忌使用异丙托溴铵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妊娠期可使用，哺乳期慎用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每日常用最大剂量：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500μg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雾化 </a:t>
            </a:r>
            <a:r>
              <a:rPr kumimoji="1" lang="en-US" altLang="zh-CN" sz="1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qid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endParaRPr kumimoji="1" lang="en-US" altLang="zh-CN" sz="1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D4F5F3B-97A2-0D49-4984-95A13D87D5E2}"/>
              </a:ext>
            </a:extLst>
          </p:cNvPr>
          <p:cNvSpPr txBox="1"/>
          <p:nvPr/>
        </p:nvSpPr>
        <p:spPr>
          <a:xfrm>
            <a:off x="6300192" y="6245100"/>
            <a:ext cx="243942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吸入用布地奈德溶液说明书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吸入用异丙托溴铵溶液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说明书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布地奈德福莫特罗吸入粉剂说明书</a:t>
            </a:r>
          </a:p>
        </p:txBody>
      </p:sp>
    </p:spTree>
    <p:extLst>
      <p:ext uri="{BB962C8B-B14F-4D97-AF65-F5344CB8AC3E}">
        <p14:creationId xmlns:p14="http://schemas.microsoft.com/office/powerpoint/2010/main" val="3184008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178F34-6A3E-693C-3682-B402A3667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对症治疗</a:t>
            </a:r>
            <a:endParaRPr lang="zh-CN" altLang="en-US" sz="3600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80B30CFC-0C85-F48F-1263-D013B4556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53" y="1018777"/>
            <a:ext cx="8244127" cy="5410017"/>
          </a:xfrm>
        </p:spPr>
        <p:txBody>
          <a:bodyPr>
            <a:normAutofit/>
          </a:bodyPr>
          <a:lstStyle/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祛痰药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氨溴索片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每日常用最大剂量：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60mg po </a:t>
            </a:r>
            <a:r>
              <a:rPr kumimoji="1"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tid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妊娠期前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个月内禁用、哺乳期慎用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愈创甘油醚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每日常用最大剂量：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0.2g po </a:t>
            </a:r>
            <a:r>
              <a:rPr kumimoji="1"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tid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妊娠期前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个月内禁用，哺乳期慎用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乙酰半胱氨酸片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每日常用最大剂量：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0.6g po bid</a:t>
            </a: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妊娠期可使用，哺乳期慎用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D4F5F3B-97A2-0D49-4984-95A13D87D5E2}"/>
              </a:ext>
            </a:extLst>
          </p:cNvPr>
          <p:cNvSpPr txBox="1"/>
          <p:nvPr/>
        </p:nvSpPr>
        <p:spPr>
          <a:xfrm>
            <a:off x="6651389" y="6245100"/>
            <a:ext cx="208823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氨溴索片药品说明书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愈创甘油醚糖浆药品说明书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乙酰半胱氨酸片药品说明书</a:t>
            </a:r>
          </a:p>
        </p:txBody>
      </p:sp>
    </p:spTree>
    <p:extLst>
      <p:ext uri="{BB962C8B-B14F-4D97-AF65-F5344CB8AC3E}">
        <p14:creationId xmlns:p14="http://schemas.microsoft.com/office/powerpoint/2010/main" val="2798209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178F34-6A3E-693C-3682-B402A3667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对症治疗</a:t>
            </a:r>
            <a:endParaRPr lang="zh-CN" altLang="en-US" sz="3600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80B30CFC-0C85-F48F-1263-D013B4556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53" y="1018777"/>
            <a:ext cx="4255737" cy="5410017"/>
          </a:xfrm>
        </p:spPr>
        <p:txBody>
          <a:bodyPr>
            <a:normAutofit/>
          </a:bodyPr>
          <a:lstStyle/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鼻塞治疗药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伪麻黄碱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作为感冒药的成分之一，可收缩鼻粘膜血管，缓解鼻塞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服用单胺氧化酶抑制剂患者禁用</a:t>
            </a:r>
            <a:endParaRPr kumimoji="1"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西替利嗪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严重肾功能损害禁用（</a:t>
            </a:r>
            <a:r>
              <a:rPr kumimoji="1"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CrCl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&lt;10ml/min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marL="457200" lvl="2" indent="0">
              <a:lnSpc>
                <a:spcPct val="1500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前列腺增生患者慎用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妊娠前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个月妇女不推荐使用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哺乳期不可使用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常用量为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10mg po </a:t>
            </a:r>
            <a:r>
              <a:rPr kumimoji="1"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qd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D4F5F3B-97A2-0D49-4984-95A13D87D5E2}"/>
              </a:ext>
            </a:extLst>
          </p:cNvPr>
          <p:cNvSpPr txBox="1"/>
          <p:nvPr/>
        </p:nvSpPr>
        <p:spPr>
          <a:xfrm>
            <a:off x="6651389" y="6245100"/>
            <a:ext cx="208823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伪麻黄碱片药品说明书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西替利嗪片药品说明书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口服补液盐药品说明书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27AFE5-78AC-9F59-0E22-774C1074C769}"/>
              </a:ext>
            </a:extLst>
          </p:cNvPr>
          <p:cNvSpPr txBox="1">
            <a:spLocks/>
          </p:cNvSpPr>
          <p:nvPr/>
        </p:nvSpPr>
        <p:spPr>
          <a:xfrm>
            <a:off x="5004048" y="1058492"/>
            <a:ext cx="3635615" cy="5410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腹泻治疗药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口服补液盐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严重腹泻（粪便量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每小时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30mL/kg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）禁用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无尿、少尿者禁用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常用量为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肠道益生菌制剂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地衣芽孢杆菌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双歧杆菌三联活菌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Arial" panose="020B0604020202020204" pitchFamily="34" charset="0"/>
              <a:buNone/>
            </a:pP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3641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抗病毒治疗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5"/>
            <a:ext cx="7886700" cy="4917429"/>
          </a:xfrm>
        </p:spPr>
        <p:txBody>
          <a:bodyPr>
            <a:normAutofit/>
          </a:bodyPr>
          <a:lstStyle/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奈玛特韦</a:t>
            </a:r>
            <a:r>
              <a:rPr kumimoji="1"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利托那韦</a:t>
            </a:r>
            <a:endParaRPr kumimoji="1"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阿兹夫定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莫诺拉韦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安巴韦单抗</a:t>
            </a: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罗米司韦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FDC5A21-08DE-5D32-9C83-7C7FF95D2CAB}"/>
              </a:ext>
            </a:extLst>
          </p:cNvPr>
          <p:cNvSpPr txBox="1"/>
          <p:nvPr/>
        </p:nvSpPr>
        <p:spPr>
          <a:xfrm>
            <a:off x="3563888" y="6345330"/>
            <a:ext cx="542776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国家卫生健康委员会。新型冠状病毒感染诊疗方案（试行第十版）</a:t>
            </a:r>
          </a:p>
        </p:txBody>
      </p:sp>
    </p:spTree>
    <p:extLst>
      <p:ext uri="{BB962C8B-B14F-4D97-AF65-F5344CB8AC3E}">
        <p14:creationId xmlns:p14="http://schemas.microsoft.com/office/powerpoint/2010/main" val="4231853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奈玛特韦</a:t>
            </a:r>
            <a:r>
              <a:rPr kumimoji="1"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利托那韦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980728"/>
            <a:ext cx="8362999" cy="542274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作用机制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奈玛特韦：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3CL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蛋白酶抑制剂，对病毒复制中所必需的病毒蛋白酶</a:t>
            </a:r>
            <a:r>
              <a:rPr kumimoji="1"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Mpro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有抑制活性，抑制病毒复制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利托那韦：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CYP3A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强效抑制剂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适用人群</a:t>
            </a:r>
            <a:endParaRPr kumimoji="1"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发病 </a:t>
            </a:r>
            <a:r>
              <a:rPr kumimoji="1"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天以内的轻、中型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且伴有进展为重症高风险因素的成年患者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用法用量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常规用量</a:t>
            </a:r>
            <a:endParaRPr kumimoji="1" lang="en-US" altLang="zh-CN" sz="1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奈玛特韦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300mg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与利托那韦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100mg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同时服用，每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次，连续服用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肾功能不全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轻度肾损伤患者（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eGFR ≥ 60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至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&lt;90 mL/min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）无需调整剂量。 </a:t>
            </a: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中度肾损伤患者（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eGFR ≥ 30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至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&lt;60 mL/min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）中，应将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本品的剂量减少至奈玛特韦</a:t>
            </a:r>
            <a:r>
              <a:rPr kumimoji="1"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利托那韦 </a:t>
            </a:r>
            <a:r>
              <a:rPr kumimoji="1"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150 mg/100 mg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，每 </a:t>
            </a:r>
            <a:r>
              <a:rPr kumimoji="1"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 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小时一次，持续 </a:t>
            </a:r>
            <a:r>
              <a:rPr kumimoji="1"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，以避免过度暴露。 </a:t>
            </a: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重度肾损伤患者（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eGFR&lt;30 mL/min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）不应使用本品，包括血液透析下的终末期肾病（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ESRD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endParaRPr kumimoji="1"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B124DE5-BE40-E765-BBA9-0D73D8D34793}"/>
              </a:ext>
            </a:extLst>
          </p:cNvPr>
          <p:cNvSpPr txBox="1"/>
          <p:nvPr/>
        </p:nvSpPr>
        <p:spPr>
          <a:xfrm>
            <a:off x="4751512" y="6403474"/>
            <a:ext cx="43924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国家卫生健康委员会。新型冠状病毒感染诊疗方案（试行第十版）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奈玛特韦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利托那韦药品说明书</a:t>
            </a:r>
          </a:p>
        </p:txBody>
      </p:sp>
    </p:spTree>
    <p:extLst>
      <p:ext uri="{BB962C8B-B14F-4D97-AF65-F5344CB8AC3E}">
        <p14:creationId xmlns:p14="http://schemas.microsoft.com/office/powerpoint/2010/main" val="163114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奈玛特韦</a:t>
            </a:r>
            <a:r>
              <a:rPr kumimoji="1"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利托那韦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00" y="1144399"/>
            <a:ext cx="8753500" cy="4917429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用法用量</a:t>
            </a:r>
            <a:endParaRPr kumimoji="1"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肝功能不全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轻度（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Child Pugh A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级）或中度（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Child-Pugh B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级）肝损伤患者无需调整本品剂量。重度肝损伤患者不应使用本品</a:t>
            </a:r>
            <a:endParaRPr kumimoji="1"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老年患者：常规无需调整用药剂量，需关注患者肝肾功能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儿童患者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国内说明书：本品在 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岁以下患者的安全性和有效性尚未确定。</a:t>
            </a:r>
            <a:endParaRPr kumimoji="1"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美国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FDA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：对于≥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岁、体重≥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40kg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的儿童剂量同成人</a:t>
            </a:r>
            <a:endParaRPr kumimoji="1"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妊娠期：只有母亲的潜在获益大于对胎儿的潜在风险时，才可使用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哺乳期：本品治疗期间以及本品治疗结束后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天应停止哺乳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B124DE5-BE40-E765-BBA9-0D73D8D34793}"/>
              </a:ext>
            </a:extLst>
          </p:cNvPr>
          <p:cNvSpPr txBox="1"/>
          <p:nvPr/>
        </p:nvSpPr>
        <p:spPr>
          <a:xfrm>
            <a:off x="4860032" y="6257836"/>
            <a:ext cx="4443097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国家卫生健康委员会。新型冠状病毒感染诊疗方案（试行第十版）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奈玛特韦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利托那韦药品说明书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奈玛特韦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利托那韦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Up to date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0388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奈玛特韦</a:t>
            </a:r>
            <a:r>
              <a:rPr kumimoji="1"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利托那韦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254" y="1124744"/>
            <a:ext cx="8681491" cy="5230748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药物相互作用（</a:t>
            </a:r>
            <a:r>
              <a:rPr kumimoji="1"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重点关注</a:t>
            </a:r>
            <a:r>
              <a:rPr kumimoji="1"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奈玛特韦可能是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CYP3A4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CYP2B6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CYP2C8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CYP2C9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的诱导剂，临床相关性未知。在临床相关浓度下，奈玛特韦可能抑制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MDR1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MATE1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OCT1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OATP1B1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利托那韦</a:t>
            </a:r>
            <a:r>
              <a:rPr kumimoji="1"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主要是 </a:t>
            </a:r>
            <a:r>
              <a:rPr kumimoji="1"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CYP3A </a:t>
            </a:r>
            <a:r>
              <a:rPr kumimoji="1"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的底物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，同时也是 </a:t>
            </a:r>
            <a:r>
              <a:rPr kumimoji="1"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CYP2D6 </a:t>
            </a:r>
            <a:r>
              <a:rPr kumimoji="1"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的底物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。利托那韦对 </a:t>
            </a:r>
            <a:r>
              <a:rPr kumimoji="1"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CYP3A </a:t>
            </a:r>
            <a:r>
              <a:rPr kumimoji="1"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具有抑制作用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，对 </a:t>
            </a:r>
            <a:r>
              <a:rPr kumimoji="1"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CYP2D6 </a:t>
            </a:r>
            <a:r>
              <a:rPr kumimoji="1"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的抑制作用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弱于 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CYP3A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举例：与辛伐他汀、利伐沙班等禁止合用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利托那韦可能诱导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CYP1A2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CYP2C8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CYP2C9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CYP2C19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的葡萄糖醛酸化和氧化作用，从而经这些途径代谢药品的生物转化，导致这些药物的全身暴露量降低，疗效降低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A56639-984A-65D3-6BAB-10212C5243BB}"/>
              </a:ext>
            </a:extLst>
          </p:cNvPr>
          <p:cNvSpPr txBox="1"/>
          <p:nvPr/>
        </p:nvSpPr>
        <p:spPr>
          <a:xfrm>
            <a:off x="4751512" y="6403474"/>
            <a:ext cx="43924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国家卫生健康委员会。新型冠状病毒感染诊疗方案（试行第十版）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奈玛特韦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利托那韦药品说明书</a:t>
            </a:r>
          </a:p>
        </p:txBody>
      </p:sp>
    </p:spTree>
    <p:extLst>
      <p:ext uri="{BB962C8B-B14F-4D97-AF65-F5344CB8AC3E}">
        <p14:creationId xmlns:p14="http://schemas.microsoft.com/office/powerpoint/2010/main" val="1690121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奈玛特韦</a:t>
            </a:r>
            <a:r>
              <a:rPr kumimoji="1"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利托那韦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052736"/>
            <a:ext cx="8047807" cy="509077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禁止联用药物（说明书）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哌替啶：哌替啶血药浓度升高，增加呼吸抑制风险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胺碘酮、普罗帕酮：两种药物血药浓度升高，增加心律失常风险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伏立康唑：降低伏立康唑血药浓度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秋水仙碱：肝、肾损伤患者有严重不良反应或危及生命的风险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利福布汀：利福布汀血药浓度增加，导致利福布汀过度暴露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喹硫平：喹硫平血药浓度增加，昏迷风险增加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二氢麦角碱：麦角衍生物过度暴露，急性麦角碱毒性增加，包括血管痉挛和缺血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西地那非：西地那非血药浓度增加，作为治疗肺动脉高压时禁用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地西泮、口服咪达唑仑：两者血药浓度增加，过度镇静和呼吸抑制的风险增加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苯巴比妥、卡马西平：降低奈玛特韦血药浓度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利福平：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CYP3A4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强诱导剂，导致奈玛特韦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利托那韦的暴露减少，病毒性反应潜在消失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A56639-984A-65D3-6BAB-10212C5243BB}"/>
              </a:ext>
            </a:extLst>
          </p:cNvPr>
          <p:cNvSpPr txBox="1"/>
          <p:nvPr/>
        </p:nvSpPr>
        <p:spPr>
          <a:xfrm>
            <a:off x="4751512" y="6403474"/>
            <a:ext cx="43924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国家卫生健康委员会。新型冠状病毒感染诊疗方案（试行第十版）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奈玛特韦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利托那韦药品说明书</a:t>
            </a:r>
          </a:p>
        </p:txBody>
      </p:sp>
    </p:spTree>
    <p:extLst>
      <p:ext uri="{BB962C8B-B14F-4D97-AF65-F5344CB8AC3E}">
        <p14:creationId xmlns:p14="http://schemas.microsoft.com/office/powerpoint/2010/main" val="2489456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阿兹夫定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970285"/>
            <a:ext cx="8208912" cy="491742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作用机制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HIV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逆转录酶与辅助蛋白</a:t>
            </a:r>
            <a:r>
              <a:rPr kumimoji="1" lang="en-US" altLang="zh-CN" sz="1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Vif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双靶点抑制剂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适用人群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用于治疗中型新冠病毒感染的成年患者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用法用量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空腹整片吞服，每次 </a:t>
            </a:r>
            <a:r>
              <a:rPr kumimoji="1" lang="en-US" altLang="zh-CN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5mg</a:t>
            </a:r>
            <a:r>
              <a:rPr kumimoji="1"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，每日 </a:t>
            </a:r>
            <a:r>
              <a:rPr kumimoji="1" lang="en-US" altLang="zh-CN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kumimoji="1"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，疗程≤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中、重度肝、肾功能损伤患者慎用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妊娠期、哺乳期：不建议使用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老年患者数据相对有限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不良反应</a:t>
            </a:r>
            <a:endParaRPr kumimoji="1"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消化道反应、腹泻、肝功能异常等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654E7F5-B3A1-8380-B974-7460090EB2DD}"/>
              </a:ext>
            </a:extLst>
          </p:cNvPr>
          <p:cNvSpPr txBox="1"/>
          <p:nvPr/>
        </p:nvSpPr>
        <p:spPr>
          <a:xfrm>
            <a:off x="2771800" y="6257836"/>
            <a:ext cx="651621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国家卫生健康委员会。新型冠状病毒感染诊疗方案（试行第十版）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阿兹夫定药品说明书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张福杰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新型冠状病毒感染者抗病毒治疗专家共识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中华临床感染病杂志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2023,16(1):10-20.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41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阿兹夫定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970285"/>
            <a:ext cx="8208912" cy="491742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药物相互作用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阿兹夫定为 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P-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糖蛋白底物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与下列药物合用会增加阿兹夫定血药浓度：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环孢素，伊曲康唑、伏立康唑、泊沙康唑等唑类抗真菌药，利托那韦，胺碘酮、维拉帕米、克拉霉素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与下列药物合用会降低阿兹夫定血药浓度：利福平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与地高辛、达比加群酯、秋水仙碱合用，会增加三种药物血药浓度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654E7F5-B3A1-8380-B974-7460090EB2DD}"/>
              </a:ext>
            </a:extLst>
          </p:cNvPr>
          <p:cNvSpPr txBox="1"/>
          <p:nvPr/>
        </p:nvSpPr>
        <p:spPr>
          <a:xfrm>
            <a:off x="2771800" y="6257836"/>
            <a:ext cx="651621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浙江省医院药事管理质控中心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阿兹夫定片的临床问题及药学建议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新型冠状病毒感染临床用药建议（三）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中国合理用药探索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2023,20(2):56-58.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0729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莫诺拉韦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81" y="1196752"/>
            <a:ext cx="8335838" cy="532859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作用机制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莫诺拉韦作为</a:t>
            </a:r>
            <a:r>
              <a:rPr kumimoji="1" lang="en-US" altLang="zh-CN" sz="19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RdRp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的底物，参与病毒</a:t>
            </a:r>
            <a:r>
              <a:rPr kumimoji="1"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RNA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的合成，通过与</a:t>
            </a:r>
            <a:r>
              <a:rPr kumimoji="1" lang="en-US" altLang="zh-CN" sz="19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RdRp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活性中心的</a:t>
            </a:r>
            <a:r>
              <a:rPr kumimoji="1"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kumimoji="1"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形成稳定的碱基对，导致病毒</a:t>
            </a:r>
            <a:r>
              <a:rPr kumimoji="1"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RNA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复制错误</a:t>
            </a:r>
            <a:endParaRPr kumimoji="1" lang="en-US" altLang="zh-CN" sz="1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u"/>
            </a:pP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适用人群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发病</a:t>
            </a:r>
            <a:r>
              <a:rPr kumimoji="1"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5d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以内的轻、中型且伴有进展为重症高风险因素的成年患者</a:t>
            </a:r>
            <a:endParaRPr kumimoji="1" lang="en-US" altLang="zh-CN" sz="1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用法用量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每次 </a:t>
            </a:r>
            <a:r>
              <a:rPr kumimoji="1" lang="en-US" altLang="zh-CN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800mg</a:t>
            </a:r>
            <a:r>
              <a:rPr kumimoji="1"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，每日</a:t>
            </a:r>
            <a:r>
              <a:rPr kumimoji="1" lang="en-US" altLang="zh-CN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，连续服用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肝、肾功能损害无需调整药物剂量</a:t>
            </a:r>
            <a:endParaRPr kumimoji="1" lang="en-US" altLang="zh-CN" sz="1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妊娠期、哺乳期：不建议使用本品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本品在 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岁以下儿童患者中的安全性和有效性尚不明确。因本品可能影响儿童骨和软骨生长，故</a:t>
            </a:r>
            <a:r>
              <a:rPr kumimoji="1"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不推荐儿童患者使用本品</a:t>
            </a:r>
            <a:endParaRPr kumimoji="1" lang="en-US" altLang="zh-CN" sz="1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7132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莫诺拉韦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72726"/>
            <a:ext cx="7886700" cy="491742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不良反应</a:t>
            </a:r>
            <a:endParaRPr kumimoji="1"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腹泻、恶心、头晕等</a:t>
            </a:r>
            <a:endParaRPr kumimoji="1" lang="zh-CN" altLang="en-US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药物相互作用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莫诺拉韦在吸收过程中或吸收后被水解为 </a:t>
            </a:r>
            <a:r>
              <a:rPr kumimoji="1"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NHC 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N4-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羟基胞苷）。</a:t>
            </a:r>
            <a:r>
              <a:rPr kumimoji="1"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NHC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的摄取和代谢由内源性嘧啶代谢的相同路径介导 </a:t>
            </a:r>
            <a:endParaRPr kumimoji="1" lang="en-US" altLang="zh-CN" sz="1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莫诺拉韦和</a:t>
            </a:r>
            <a:r>
              <a:rPr kumimoji="1"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NHC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均不是主要的药物代谢酶或转运体的抑制剂或诱导剂，因此推测药物相互作用少</a:t>
            </a:r>
            <a:endParaRPr kumimoji="1" lang="en-US" altLang="zh-CN" sz="1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2896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氢溴酸氘瑞米德韦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980728"/>
            <a:ext cx="8640960" cy="5422746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作用机制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体内转化成活性代谢产物核苷三磷酸形式，抑制新冠病毒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RNA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依赖的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RNA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聚合酶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适用人群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轻中度新型冠状病毒感染（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COVID-19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）的成年患者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用法用量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常规用量</a:t>
            </a:r>
            <a:endParaRPr kumimoji="1" lang="en-US" altLang="zh-CN" sz="1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口服。可空腹或餐后服用。 应在出现症状后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天或以内尽快服用本品。</a:t>
            </a:r>
          </a:p>
          <a:p>
            <a:pPr lvl="2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 </a:t>
            </a:r>
            <a:r>
              <a:rPr kumimoji="1"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 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小时 </a:t>
            </a:r>
            <a:r>
              <a:rPr kumimoji="1"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kumimoji="1"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，连续服药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天。第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天（前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次），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每次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0.6 g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片）；第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2-5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天（第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3-10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次）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每次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0.3 g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片）。</a:t>
            </a:r>
          </a:p>
          <a:p>
            <a:pPr lvl="2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本品给药超过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天的安全性和有效性尚不明确。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肝、肾功能不全：尚未开展临床研究</a:t>
            </a:r>
            <a:endParaRPr kumimoji="1" lang="en-US" altLang="zh-CN" sz="1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endParaRPr kumimoji="1"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B124DE5-BE40-E765-BBA9-0D73D8D34793}"/>
              </a:ext>
            </a:extLst>
          </p:cNvPr>
          <p:cNvSpPr txBox="1"/>
          <p:nvPr/>
        </p:nvSpPr>
        <p:spPr>
          <a:xfrm>
            <a:off x="6456142" y="6300997"/>
            <a:ext cx="23407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氢溴酸氘瑞米德韦药品说明书</a:t>
            </a:r>
          </a:p>
        </p:txBody>
      </p:sp>
    </p:spTree>
    <p:extLst>
      <p:ext uri="{BB962C8B-B14F-4D97-AF65-F5344CB8AC3E}">
        <p14:creationId xmlns:p14="http://schemas.microsoft.com/office/powerpoint/2010/main" val="2197471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先诺特韦</a:t>
            </a:r>
            <a:r>
              <a:rPr kumimoji="1"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利托那韦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042" y="1124744"/>
            <a:ext cx="8703915" cy="54006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作用机制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先诺特韦是一种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SARS-CoV-2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主要蛋白酶 </a:t>
            </a:r>
            <a:r>
              <a:rPr kumimoji="1"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Mpro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3C-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样蛋白酶）的拟肽类抑制剂，抑制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SARS-CoV-2Mpro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可使其无法加工多蛋白前体，从而阻止病毒复制。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利托那韦抑制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CYP3A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介导的先诺特韦代谢，从而升高先诺特韦血药浓度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适用人群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轻中度新型冠状病毒感染（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COVID-19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）的成年患者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用法用量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常规用量</a:t>
            </a:r>
            <a:endParaRPr kumimoji="1" lang="en-US" altLang="zh-CN" sz="1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推荐剂量为先诺特韦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0.75 g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片）联用利托那韦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0.1 g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片），每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小时一次口服给药，连续服用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肝、肾功能不全</a:t>
            </a:r>
            <a:endParaRPr kumimoji="1" lang="en-US" altLang="zh-CN" sz="1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尚未开展临床研究，重度肝功能不全不应使用本品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</a:t>
            </a:r>
            <a:endParaRPr kumimoji="1" lang="en-US" altLang="zh-CN" sz="1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妊娠期间禁止使用本品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哺乳期</a:t>
            </a:r>
            <a:endParaRPr kumimoji="1" lang="en-US" altLang="zh-CN" sz="1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本品治疗期间以及本品治疗结束后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天应停止哺乳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1B1F553-E958-EE0E-0730-42884F0531EA}"/>
              </a:ext>
            </a:extLst>
          </p:cNvPr>
          <p:cNvSpPr txBox="1"/>
          <p:nvPr/>
        </p:nvSpPr>
        <p:spPr>
          <a:xfrm>
            <a:off x="6456142" y="6300997"/>
            <a:ext cx="23407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先诺特韦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利托那韦药品说明书</a:t>
            </a:r>
          </a:p>
        </p:txBody>
      </p:sp>
    </p:spTree>
    <p:extLst>
      <p:ext uri="{BB962C8B-B14F-4D97-AF65-F5344CB8AC3E}">
        <p14:creationId xmlns:p14="http://schemas.microsoft.com/office/powerpoint/2010/main" val="5251083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先诺特韦</a:t>
            </a:r>
            <a:r>
              <a:rPr kumimoji="1"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利托那韦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052736"/>
            <a:ext cx="8753500" cy="523692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药物相互作用</a:t>
            </a:r>
            <a:endParaRPr kumimoji="1" lang="en-US" altLang="zh-CN" sz="1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本品不得与高度依赖 </a:t>
            </a:r>
            <a:r>
              <a:rPr kumimoji="1"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CYP3A 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进行清除且其血浆浓度升高会导致严重和</a:t>
            </a:r>
            <a:r>
              <a:rPr kumimoji="1"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或危及生命的不良反应的药物联用</a:t>
            </a:r>
            <a:endParaRPr kumimoji="1" lang="en-US" altLang="zh-CN" sz="1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本品不得与强效 </a:t>
            </a:r>
            <a:r>
              <a:rPr kumimoji="1"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CYP3A 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诱导剂联用</a:t>
            </a:r>
            <a:endParaRPr kumimoji="1" lang="en-US" altLang="zh-CN" sz="1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禁止联用药物</a:t>
            </a:r>
            <a:endParaRPr kumimoji="1" lang="en-US" altLang="zh-CN" sz="1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哌替啶：哌替啶血药浓度升高，增加呼吸抑制风险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胺碘酮、普罗帕酮：两种药物血药浓度升高，增加心律失常风险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伏立康唑：降低伏立康唑血药浓度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秋水仙碱：肝、肾损伤患者有严重不良反应或危及生命的风险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利福布汀：利福布汀血药浓度增加，导致利福布汀过度暴露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喹硫平：喹硫平血药浓度增加，昏迷风险增加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二氢麦角碱：麦角衍生物过度暴露，急性麦角碱毒性增加，包括血管痉挛和缺血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西地那非：西地那非血药浓度增加，作为治疗肺动脉高压时禁用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地西泮、口服咪达唑仑：两者血药浓度增加，过度镇静和呼吸抑制的风险增加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0549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免疫治疗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5"/>
            <a:ext cx="7886700" cy="4917429"/>
          </a:xfrm>
        </p:spPr>
        <p:txBody>
          <a:bodyPr>
            <a:normAutofit/>
          </a:bodyPr>
          <a:lstStyle/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糖皮质激素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白介素</a:t>
            </a: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-6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IL-6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）抑制剂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JAK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抑制剂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FDC5A21-08DE-5D32-9C83-7C7FF95D2CAB}"/>
              </a:ext>
            </a:extLst>
          </p:cNvPr>
          <p:cNvSpPr txBox="1"/>
          <p:nvPr/>
        </p:nvSpPr>
        <p:spPr>
          <a:xfrm>
            <a:off x="3563888" y="6345330"/>
            <a:ext cx="542776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国家卫生健康委员会。新型冠状病毒感染诊疗方案（试行第十版）</a:t>
            </a:r>
          </a:p>
        </p:txBody>
      </p:sp>
    </p:spTree>
    <p:extLst>
      <p:ext uri="{BB962C8B-B14F-4D97-AF65-F5344CB8AC3E}">
        <p14:creationId xmlns:p14="http://schemas.microsoft.com/office/powerpoint/2010/main" val="384092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糖皮质激素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085" y="1117980"/>
            <a:ext cx="8263830" cy="4917429"/>
          </a:xfrm>
        </p:spPr>
        <p:txBody>
          <a:bodyPr>
            <a:normAutofit/>
          </a:bodyPr>
          <a:lstStyle/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适用人群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对于氧合指标进行性恶化、影像学进展迅速、机体炎症反应过度激活状态的重型和危重型病例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用法用量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酌情短期内（不超过 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日）使用糖皮质激素，建议地塞米松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5mg/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日或甲泼尼龙 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40mg/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注意事项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警惕继发细菌、真菌感染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胃肠道损伤，消化性溃疡或穿孔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神经精神系统：激动、谵妄等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FDC5A21-08DE-5D32-9C83-7C7FF95D2CAB}"/>
              </a:ext>
            </a:extLst>
          </p:cNvPr>
          <p:cNvSpPr txBox="1"/>
          <p:nvPr/>
        </p:nvSpPr>
        <p:spPr>
          <a:xfrm>
            <a:off x="3563888" y="6345330"/>
            <a:ext cx="542776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国家卫生健康委员会。新型冠状病毒感染诊疗方案（试行第十版）</a:t>
            </a:r>
          </a:p>
        </p:txBody>
      </p:sp>
    </p:spTree>
    <p:extLst>
      <p:ext uri="{BB962C8B-B14F-4D97-AF65-F5344CB8AC3E}">
        <p14:creationId xmlns:p14="http://schemas.microsoft.com/office/powerpoint/2010/main" val="9272682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白介素</a:t>
            </a:r>
            <a:r>
              <a:rPr kumimoji="1"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-6</a:t>
            </a:r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抑制剂（托珠单抗）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093" y="1124744"/>
            <a:ext cx="8119814" cy="4917429"/>
          </a:xfrm>
        </p:spPr>
        <p:txBody>
          <a:bodyPr>
            <a:normAutofit fontScale="92500" lnSpcReduction="10000"/>
          </a:bodyPr>
          <a:lstStyle/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适用人群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对于重型、危重型且实验室检测 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IL-6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水平明显升高者可试用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用法用量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首次剂量 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8mg/kg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，推荐剂量 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400mg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，生理盐水稀释至 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100ml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，输注时间大于 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小时；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首次用药疗效不佳者，可在首剂应用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小时后追加应用 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次（剂量同前），累计给药次数最多为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次，</a:t>
            </a:r>
            <a:r>
              <a:rPr kumimoji="1"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单次最大剂量不超过 </a:t>
            </a:r>
            <a:r>
              <a:rPr kumimoji="1" lang="en-US" altLang="zh-CN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800mg</a:t>
            </a: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注意事项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注意过敏反应，有结核等活动性感染者禁用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中性粒细胞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&lt;1.0×10</a:t>
            </a:r>
            <a:r>
              <a:rPr kumimoji="1" lang="en-US" altLang="zh-CN" sz="1800" b="1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/L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、血小板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&lt;50×10</a:t>
            </a:r>
            <a:r>
              <a:rPr kumimoji="1" lang="en-US" altLang="zh-CN" sz="1800" b="1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/L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时应暂停使用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不建议使用：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ALT 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 </a:t>
            </a:r>
            <a:r>
              <a:rPr kumimoji="1"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AST&gt;5</a:t>
            </a: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倍正常上限时不建议使用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FDC5A21-08DE-5D32-9C83-7C7FF95D2CAB}"/>
              </a:ext>
            </a:extLst>
          </p:cNvPr>
          <p:cNvSpPr txBox="1"/>
          <p:nvPr/>
        </p:nvSpPr>
        <p:spPr>
          <a:xfrm>
            <a:off x="2195736" y="6224263"/>
            <a:ext cx="67687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国家卫生健康委员会。新型冠状病毒感染诊疗方案（试行第十版）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中华医学会呼吸病学分会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奥密克戎变异株所致重症新型冠状病毒感染临床救治专家推荐意见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中华呼吸和结核杂志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2023,46(2):101-109.</a:t>
            </a:r>
          </a:p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托珠单抗药品说明书</a:t>
            </a:r>
          </a:p>
        </p:txBody>
      </p:sp>
    </p:spTree>
    <p:extLst>
      <p:ext uri="{BB962C8B-B14F-4D97-AF65-F5344CB8AC3E}">
        <p14:creationId xmlns:p14="http://schemas.microsoft.com/office/powerpoint/2010/main" val="5224353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白介素</a:t>
            </a:r>
            <a:r>
              <a:rPr kumimoji="1"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-6</a:t>
            </a:r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抑制剂（托珠单抗）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68760"/>
            <a:ext cx="8362999" cy="4917429"/>
          </a:xfrm>
        </p:spPr>
        <p:txBody>
          <a:bodyPr>
            <a:normAutofit/>
          </a:bodyPr>
          <a:lstStyle/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药物相互作用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可使</a:t>
            </a: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CYP450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活性恢复至更高水平，导致</a:t>
            </a: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CYP450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底物的代谢增加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以下药物需警惕药效学变化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3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甲泼尼龙、地塞米松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3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辛伐他汀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3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钙通道阻滞剂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3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茶碱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3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苯二氮卓类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FDC5A21-08DE-5D32-9C83-7C7FF95D2CAB}"/>
              </a:ext>
            </a:extLst>
          </p:cNvPr>
          <p:cNvSpPr txBox="1"/>
          <p:nvPr/>
        </p:nvSpPr>
        <p:spPr>
          <a:xfrm>
            <a:off x="3563888" y="6345330"/>
            <a:ext cx="542776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国家卫生健康委员会。新型冠状病毒感染诊疗方案（试行第十版）</a:t>
            </a:r>
          </a:p>
        </p:txBody>
      </p:sp>
    </p:spTree>
    <p:extLst>
      <p:ext uri="{BB962C8B-B14F-4D97-AF65-F5344CB8AC3E}">
        <p14:creationId xmlns:p14="http://schemas.microsoft.com/office/powerpoint/2010/main" val="9938509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巴瑞替尼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5"/>
            <a:ext cx="8119814" cy="4917429"/>
          </a:xfrm>
        </p:spPr>
        <p:txBody>
          <a:bodyPr>
            <a:normAutofit fontScale="70000" lnSpcReduction="20000"/>
          </a:bodyPr>
          <a:lstStyle/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适用人群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需要补充氧气、无创或有创机械通气或体外膜肺氧合</a:t>
            </a: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(ECMO)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COVID-19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成年住院患者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用法用量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dirty="0"/>
              <a:t> 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给药方案为</a:t>
            </a:r>
            <a:r>
              <a:rPr kumimoji="1"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4mg</a:t>
            </a:r>
            <a:r>
              <a:rPr kumimoji="1"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、口服，一日</a:t>
            </a:r>
            <a:r>
              <a:rPr kumimoji="1"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，最多使用</a:t>
            </a: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日。肾功能不全患者要减少剂量，如果</a:t>
            </a: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eGFR&lt;15mL/(min·1.73m2)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，不推荐使用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注意事项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警惕严重感染和脓毒症休克</a:t>
            </a:r>
            <a:endParaRPr kumimoji="1"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警惕肺栓塞和深静脉血栓</a:t>
            </a:r>
            <a:endParaRPr kumimoji="1"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可发生中性粒细胞减少症</a:t>
            </a:r>
            <a:endParaRPr kumimoji="1"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中性粒细胞</a:t>
            </a:r>
            <a:r>
              <a:rPr kumimoji="1"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&lt;1.0×10</a:t>
            </a:r>
            <a:r>
              <a:rPr kumimoji="1" lang="en-US" altLang="zh-CN" sz="2100" b="1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kumimoji="1"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/L</a:t>
            </a: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、淋巴细胞</a:t>
            </a:r>
            <a:r>
              <a:rPr kumimoji="1"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&lt;0.5×10</a:t>
            </a:r>
            <a:r>
              <a:rPr kumimoji="1" lang="en-US" altLang="zh-CN" sz="2100" b="1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kumimoji="1"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/L </a:t>
            </a: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时应暂停使用（共识：中性粒细胞</a:t>
            </a:r>
            <a:r>
              <a:rPr kumimoji="1"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&lt;0.5×10</a:t>
            </a:r>
            <a:r>
              <a:rPr kumimoji="1" lang="en-US" altLang="zh-CN" sz="2100" b="1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kumimoji="1"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/L</a:t>
            </a: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、淋巴细胞</a:t>
            </a:r>
            <a:r>
              <a:rPr kumimoji="1"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&lt;0.2×10</a:t>
            </a:r>
            <a:r>
              <a:rPr kumimoji="1" lang="en-US" altLang="zh-CN" sz="2100" b="1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kumimoji="1"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/L </a:t>
            </a: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时应暂停使用）</a:t>
            </a:r>
            <a:endParaRPr kumimoji="1"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妊娠期禁用，哺乳期慎用</a:t>
            </a:r>
            <a:endParaRPr kumimoji="1"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endParaRPr kumimoji="1"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FDC5A21-08DE-5D32-9C83-7C7FF95D2CAB}"/>
              </a:ext>
            </a:extLst>
          </p:cNvPr>
          <p:cNvSpPr txBox="1"/>
          <p:nvPr/>
        </p:nvSpPr>
        <p:spPr>
          <a:xfrm>
            <a:off x="2483768" y="6345330"/>
            <a:ext cx="65078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en-US" altLang="zh-CN" sz="8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Uptodate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: COVID-19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：住院成人患者的处理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r>
              <a:rPr lang="en-US" altLang="zh-CN" sz="8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Uptodate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巴瑞替尼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28600" indent="-228600">
              <a:buFontTx/>
              <a:buAutoNum type="arabicPeriod"/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中华医学会呼吸病学分会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奥密克戎变异株所致重症新型冠状病毒感染临床救治专家推荐意见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中华呼吸和结核杂志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2023,46(2):101-109.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939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巴瑞替尼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5"/>
            <a:ext cx="8119814" cy="4917429"/>
          </a:xfrm>
        </p:spPr>
        <p:txBody>
          <a:bodyPr>
            <a:normAutofit/>
          </a:bodyPr>
          <a:lstStyle/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药物相互作用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巴瑞替尼是有机阴离子转运蛋白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(OAT)3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P-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糖蛋白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Pgp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 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、乳腺癌耐药蛋白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(BCRP)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以及多药和毒性外排蛋白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(MATE)2-K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的底物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巴瑞替尼是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CYP3A4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的底物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3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巴瑞替尼与氟康唑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中效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CYP3A/CYP2C19/CYP2C9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抑制剂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或利福平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 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强效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CYP3A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诱导剂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联合使用未导致巴瑞替尼暴露量发生具有临床意义的变化。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巴瑞替尼与强效免疫抑制药物，如硫唑嘌呤、他克莫司或环孢素的联合使用有限，无法排除会增加免疫抑制的风险</a:t>
            </a:r>
            <a:endParaRPr kumimoji="1"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FDC5A21-08DE-5D32-9C83-7C7FF95D2CAB}"/>
              </a:ext>
            </a:extLst>
          </p:cNvPr>
          <p:cNvSpPr txBox="1"/>
          <p:nvPr/>
        </p:nvSpPr>
        <p:spPr>
          <a:xfrm>
            <a:off x="6300192" y="6252997"/>
            <a:ext cx="20882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en-US" altLang="zh-CN" sz="10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Uptodate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巴瑞替尼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巴瑞替尼药品说明书</a:t>
            </a:r>
          </a:p>
        </p:txBody>
      </p:sp>
    </p:spTree>
    <p:extLst>
      <p:ext uri="{BB962C8B-B14F-4D97-AF65-F5344CB8AC3E}">
        <p14:creationId xmlns:p14="http://schemas.microsoft.com/office/powerpoint/2010/main" val="1402666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抗凝治疗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5" y="1115327"/>
            <a:ext cx="8596113" cy="4917429"/>
          </a:xfrm>
        </p:spPr>
        <p:txBody>
          <a:bodyPr>
            <a:normAutofit fontScale="92500"/>
          </a:bodyPr>
          <a:lstStyle/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当高度怀疑血栓栓塞性疾病但无法完善影像学检查时</a:t>
            </a:r>
            <a:endParaRPr kumimoji="1"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推荐给予低分子肝素</a:t>
            </a: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 U/kg</a:t>
            </a: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体重 </a:t>
            </a: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/d </a:t>
            </a: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皮下注射抗凝治疗 ；</a:t>
            </a: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对于需低流量氧疗、不需入住</a:t>
            </a:r>
            <a:r>
              <a:rPr kumimoji="1"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ICU</a:t>
            </a: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的成年、非妊娠患者</a:t>
            </a:r>
            <a:endParaRPr kumimoji="1"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</a:t>
            </a: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D‑</a:t>
            </a: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二聚体水平升高、无额外出血风险，推荐应用治疗剂量的肝素（低分子肝素</a:t>
            </a: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 U/kg</a:t>
            </a: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体重 </a:t>
            </a: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/d </a:t>
            </a: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皮下注射）</a:t>
            </a:r>
            <a:endParaRPr kumimoji="1" lang="en-US" altLang="zh-CN" sz="17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对于不符合治疗剂量肝素应用指征者，若无禁忌，推荐应用低分子肝素 </a:t>
            </a: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3 000~4 000 U</a:t>
            </a: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/d</a:t>
            </a: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皮下注射预防性抗凝；</a:t>
            </a: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对于需入住</a:t>
            </a:r>
            <a:r>
              <a:rPr kumimoji="1"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ICU</a:t>
            </a: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或需高流量氧疗的成年患者</a:t>
            </a:r>
            <a:endParaRPr kumimoji="1"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若无禁忌，均推荐应用低分子肝素</a:t>
            </a: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3 000~4 000 U</a:t>
            </a: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/d </a:t>
            </a: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皮下注射预防性抗凝；</a:t>
            </a:r>
            <a:endParaRPr kumimoji="1" lang="en-US" altLang="zh-CN" sz="17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对于入住</a:t>
            </a:r>
            <a:r>
              <a:rPr kumimoji="1"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ICU</a:t>
            </a:r>
            <a:r>
              <a:rPr kumimoji="1"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前已启动治疗剂量肝素抗凝的患者</a:t>
            </a:r>
            <a:endParaRPr kumimoji="1"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推荐转入</a:t>
            </a: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ICU</a:t>
            </a:r>
            <a:r>
              <a:rPr kumimoji="1" lang="zh-CN" altLang="en-US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后改为预防剂量肝素抗凝，除非确诊</a:t>
            </a:r>
            <a:r>
              <a:rPr kumimoji="1" lang="en-US" altLang="zh-CN" sz="1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VTE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u"/>
            </a:pPr>
            <a:endParaRPr kumimoji="1" lang="zh-CN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BDA08BE-C960-DB5D-209E-5D3D149E270B}"/>
              </a:ext>
            </a:extLst>
          </p:cNvPr>
          <p:cNvSpPr txBox="1"/>
          <p:nvPr/>
        </p:nvSpPr>
        <p:spPr>
          <a:xfrm>
            <a:off x="3203848" y="6379835"/>
            <a:ext cx="56886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中华医学会呼吸病学分会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奥密克戎变异株所致重症新型冠状病毒感染临床救治专家推荐意见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中华呼吸和结核杂志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2023,46(2):101-109.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5383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786A6-1273-F04F-97A6-4745C764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抗菌药物治疗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B7080C-2C2C-BA4D-A083-6F58261D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5" y="1115327"/>
            <a:ext cx="8596113" cy="4917429"/>
          </a:xfrm>
        </p:spPr>
        <p:txBody>
          <a:bodyPr>
            <a:normAutofit/>
          </a:bodyPr>
          <a:lstStyle/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不要盲目抗菌药物治疗</a:t>
            </a: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用药指征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注意抗菌药物与其他药物的相互作用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喹诺酮类：莫西沙星、环丙沙星等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大环内酯类：克拉霉素、阿奇霉素等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三唑类：伏立康唑、伊曲康唑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2" indent="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噁唑烷酮类：利奈唑胺</a:t>
            </a:r>
            <a:endParaRPr kumimoji="1"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9975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469316-79C7-AD45-8932-9308F69AF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药物相互作用查询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348E22-5128-8542-A309-D98E085AE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药品说明书</a:t>
            </a:r>
            <a:endParaRPr kumimoji="1" lang="en-US" altLang="zh-CN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Micromedex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Up to date</a:t>
            </a:r>
            <a:endParaRPr kumimoji="1"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89314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469316-79C7-AD45-8932-9308F69AF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总 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348E22-5128-8542-A309-D98E085AE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掌握特殊患者的用药剂量</a:t>
            </a:r>
            <a:endParaRPr kumimoji="1" lang="en-US" altLang="zh-CN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掌握各类药物的使用禁忌与注意事项</a:t>
            </a:r>
            <a:endParaRPr kumimoji="1" lang="en-US" altLang="zh-CN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警惕药物相互作用的药效学影响</a:t>
            </a:r>
            <a:endParaRPr kumimoji="1"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1727906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14265</TotalTime>
  <Words>4928</Words>
  <Application>Microsoft Office PowerPoint</Application>
  <PresentationFormat>全屏显示(4:3)</PresentationFormat>
  <Paragraphs>397</Paragraphs>
  <Slides>34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3" baseType="lpstr">
      <vt:lpstr>等线</vt:lpstr>
      <vt:lpstr>等线 Light</vt:lpstr>
      <vt:lpstr>宋体</vt:lpstr>
      <vt:lpstr>Microsoft YaHei</vt:lpstr>
      <vt:lpstr>Microsoft YaHei</vt:lpstr>
      <vt:lpstr>Arial</vt:lpstr>
      <vt:lpstr>Calibri</vt:lpstr>
      <vt:lpstr>Wingdings</vt:lpstr>
      <vt:lpstr>自定义设计方案</vt:lpstr>
      <vt:lpstr>新冠治疗药物处方审核要点</vt:lpstr>
      <vt:lpstr>主要内容</vt:lpstr>
      <vt:lpstr>新型冠状病毒感染临床特点</vt:lpstr>
      <vt:lpstr>新型冠状病毒感染诊疗分型</vt:lpstr>
      <vt:lpstr>新型冠状病毒感染诊疗分型</vt:lpstr>
      <vt:lpstr>新型冠状病毒感染药物治疗</vt:lpstr>
      <vt:lpstr>对症治疗</vt:lpstr>
      <vt:lpstr>对症治疗</vt:lpstr>
      <vt:lpstr>对症治疗</vt:lpstr>
      <vt:lpstr>对症治疗</vt:lpstr>
      <vt:lpstr>对症治疗</vt:lpstr>
      <vt:lpstr>对症治疗</vt:lpstr>
      <vt:lpstr>抗病毒治疗</vt:lpstr>
      <vt:lpstr>奈玛特韦/利托那韦</vt:lpstr>
      <vt:lpstr>奈玛特韦/利托那韦</vt:lpstr>
      <vt:lpstr>奈玛特韦/利托那韦</vt:lpstr>
      <vt:lpstr>奈玛特韦/利托那韦</vt:lpstr>
      <vt:lpstr>阿兹夫定</vt:lpstr>
      <vt:lpstr>阿兹夫定</vt:lpstr>
      <vt:lpstr>莫诺拉韦</vt:lpstr>
      <vt:lpstr>莫诺拉韦</vt:lpstr>
      <vt:lpstr>氢溴酸氘瑞米德韦</vt:lpstr>
      <vt:lpstr>先诺特韦/利托那韦</vt:lpstr>
      <vt:lpstr>先诺特韦/利托那韦</vt:lpstr>
      <vt:lpstr>免疫治疗</vt:lpstr>
      <vt:lpstr>糖皮质激素</vt:lpstr>
      <vt:lpstr>白介素-6抑制剂（托珠单抗）</vt:lpstr>
      <vt:lpstr>白介素-6抑制剂（托珠单抗）</vt:lpstr>
      <vt:lpstr>巴瑞替尼</vt:lpstr>
      <vt:lpstr>巴瑞替尼</vt:lpstr>
      <vt:lpstr>抗凝治疗</vt:lpstr>
      <vt:lpstr>抗菌药物治疗</vt:lpstr>
      <vt:lpstr>药物相互作用查询</vt:lpstr>
      <vt:lpstr>总 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yy</cp:lastModifiedBy>
  <cp:revision>576</cp:revision>
  <cp:lastPrinted>2020-07-04T03:37:14Z</cp:lastPrinted>
  <dcterms:created xsi:type="dcterms:W3CDTF">2020-05-07T07:54:21Z</dcterms:created>
  <dcterms:modified xsi:type="dcterms:W3CDTF">2023-05-09T06:38:41Z</dcterms:modified>
</cp:coreProperties>
</file>